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93" r:id="rId1"/>
    <p:sldMasterId id="2147483718" r:id="rId2"/>
  </p:sldMasterIdLst>
  <p:notesMasterIdLst>
    <p:notesMasterId r:id="rId10"/>
  </p:notesMasterIdLst>
  <p:handoutMasterIdLst>
    <p:handoutMasterId r:id="rId11"/>
  </p:handoutMasterIdLst>
  <p:sldIdLst>
    <p:sldId id="256" r:id="rId3"/>
    <p:sldId id="257" r:id="rId4"/>
    <p:sldId id="353" r:id="rId5"/>
    <p:sldId id="351" r:id="rId6"/>
    <p:sldId id="354" r:id="rId7"/>
    <p:sldId id="356" r:id="rId8"/>
    <p:sldId id="355" r:id="rId9"/>
  </p:sldIdLst>
  <p:sldSz cx="12188825" cy="6858000"/>
  <p:notesSz cx="6858000" cy="9144000"/>
  <p:embeddedFontLst>
    <p:embeddedFont>
      <p:font typeface="ＭＳ Ｐゴシック" pitchFamily="34" charset="-128"/>
      <p:regular r:id="rId12"/>
    </p:embeddedFont>
    <p:embeddedFont>
      <p:font typeface="Segoe UI" pitchFamily="34" charset="0"/>
      <p:regular r:id="rId13"/>
      <p:bold r:id="rId14"/>
      <p:italic r:id="rId15"/>
      <p:boldItalic r:id="rId16"/>
    </p:embeddedFont>
    <p:embeddedFont>
      <p:font typeface="Consolas" pitchFamily="49" charset="0"/>
      <p:regular r:id="rId17"/>
      <p:bold r:id="rId18"/>
      <p:italic r:id="rId19"/>
      <p:boldItalic r:id="rId20"/>
    </p:embeddedFont>
    <p:embeddedFont>
      <p:font typeface="Segoe Light" pitchFamily="34" charset="0"/>
      <p:regular r:id="rId21"/>
      <p:italic r:id="rId22"/>
    </p:embeddedFont>
  </p:embeddedFont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6AE1E"/>
    <a:srgbClr val="000000"/>
    <a:srgbClr val="59D01E"/>
    <a:srgbClr val="373535"/>
    <a:srgbClr val="429A16"/>
    <a:srgbClr val="F8F57B"/>
    <a:srgbClr val="ACE58F"/>
    <a:srgbClr val="292929"/>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45" autoAdjust="0"/>
    <p:restoredTop sz="90178" autoAdjust="0"/>
  </p:normalViewPr>
  <p:slideViewPr>
    <p:cSldViewPr snapToGrid="0">
      <p:cViewPr>
        <p:scale>
          <a:sx n="90" d="100"/>
          <a:sy n="90" d="100"/>
        </p:scale>
        <p:origin x="-696" y="-756"/>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4" d="100"/>
          <a:sy n="84" d="100"/>
        </p:scale>
        <p:origin x="-30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font" Target="fonts/font10.fntdata"/><Relationship Id="rId7" Type="http://schemas.openxmlformats.org/officeDocument/2006/relationships/slide" Target="slides/slide5.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font" Target="fonts/font4.fntdata"/><Relationship Id="rId23" Type="http://schemas.openxmlformats.org/officeDocument/2006/relationships/presProps" Target="presProps.xml"/><Relationship Id="rId10" Type="http://schemas.openxmlformats.org/officeDocument/2006/relationships/notesMaster" Target="notesMasters/notesMaster1.xml"/><Relationship Id="rId19"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3.fntdata"/><Relationship Id="rId22" Type="http://schemas.openxmlformats.org/officeDocument/2006/relationships/font" Target="fonts/font1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a:latin typeface="Segoe UI" pitchFamily="34" charset="0"/>
              </a:rPr>
              <a:t>TechEd</a:t>
            </a:r>
            <a:r>
              <a:rPr lang="en-US" dirty="0">
                <a:latin typeface="Segoe UI" pitchFamily="34" charset="0"/>
              </a:rPr>
              <a:t> Europe 2010</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11/10/2010</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Europe 2010</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11/10/2010</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11/10/2010 12:44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11/10/2010 12:44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3969405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8B7B349D-78F4-49D7-8769-8D520551F95C}" type="slidenum">
              <a:rPr lang="ja-JP" altLang="en-US" smtClean="0">
                <a:latin typeface="Arial" charset="0"/>
              </a:rPr>
              <a:pPr/>
              <a:t>4</a:t>
            </a:fld>
            <a:endParaRPr lang="en-US" altLang="ja-JP" smtClean="0">
              <a:latin typeface="Arial"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endParaRPr lang="en-US"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231258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11/10/2010 12:44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1447800"/>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3874827"/>
            <a:ext cx="10242550" cy="463255"/>
          </a:xfrm>
        </p:spPr>
        <p:txBody>
          <a:bodyPr>
            <a:noAutofit/>
          </a:bodyPr>
          <a:lstStyle>
            <a:lvl1pPr marL="0" indent="0" algn="l">
              <a:lnSpc>
                <a:spcPct val="90000"/>
              </a:lnSpc>
              <a:spcBef>
                <a:spcPts val="0"/>
              </a:spcBef>
              <a:buNone/>
              <a:defRPr sz="28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026" name="Picture 2" descr="\\server3\Restrict\FTP_Root\Clients\White_Whale\7-20683_TechEd_Europe_Template\TechEd_Europe_Keynote_Template\SFP_Art\PNG\TechEd_Europe_2010_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810114" y="298938"/>
            <a:ext cx="2004838" cy="9407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477203"/>
            <a:ext cx="815864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889124" y="2303498"/>
            <a:ext cx="9323389" cy="461665"/>
          </a:xfrm>
        </p:spPr>
        <p:txBody>
          <a:bodyPr>
            <a:noAutofit/>
          </a:bodyPr>
          <a:lstStyle>
            <a:lvl1pPr marL="0" indent="0" algn="l">
              <a:lnSpc>
                <a:spcPct val="90000"/>
              </a:lnSpc>
              <a:spcBef>
                <a:spcPts val="0"/>
              </a:spcBef>
              <a:buNone/>
              <a:defRPr sz="28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488639" y="3914364"/>
            <a:ext cx="11179486"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9600" b="0" i="1" u="none" strike="noStrike" kern="1200" cap="none" spc="-642" normalizeH="0" baseline="0" noProof="0" dirty="0" smtClean="0">
                <a:ln w="11430"/>
                <a:gradFill>
                  <a:gsLst>
                    <a:gs pos="0">
                      <a:schemeClr val="tx1"/>
                    </a:gs>
                    <a:gs pos="88000">
                      <a:schemeClr val="tx1"/>
                    </a:gs>
                  </a:gsLst>
                  <a:lin ang="5400000"/>
                </a:gradFill>
                <a:effectLst/>
                <a:uLnTx/>
                <a:uFillTx/>
                <a:latin typeface="Segoe Light" pitchFamily="34" charset="0"/>
                <a:ea typeface="+mn-ea"/>
                <a:cs typeface="+mn-cs"/>
              </a:defRPr>
            </a:lvl1pPr>
          </a:lstStyle>
          <a:p>
            <a:pPr lvl="0"/>
            <a:r>
              <a:rPr lang="en-US" dirty="0" smtClean="0"/>
              <a:t>click to…</a:t>
            </a:r>
          </a:p>
        </p:txBody>
      </p:sp>
      <p:pic>
        <p:nvPicPr>
          <p:cNvPr id="5" name="Picture 2" descr="\\server3\Restrict\FTP_Root\Clients\White_Whale\7-20683_TechEd_Europe_Template\TechEd_Europe_Keynote_Template\SFP_Art\PNG\TechEd_Europe_2010_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30824" y="5177866"/>
            <a:ext cx="2664069" cy="12501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05768"/>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05768"/>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randing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23220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22" r:id="rId9"/>
    <p:sldLayoutId id="2147483702" r:id="rId10"/>
    <p:sldLayoutId id="2147483703" r:id="rId11"/>
    <p:sldLayoutId id="2147483704" r:id="rId12"/>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Segoe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15"/>
        </a:buBlip>
        <a:defRPr sz="3200" kern="1200">
          <a:gradFill>
            <a:gsLst>
              <a:gs pos="0">
                <a:schemeClr val="tx1"/>
              </a:gs>
              <a:gs pos="86000">
                <a:schemeClr val="tx1"/>
              </a:gs>
            </a:gsLst>
            <a:lin ang="5400000" scaled="0"/>
          </a:gradFill>
          <a:latin typeface="Segoe Light" pitchFamily="34" charset="0"/>
          <a:ea typeface="+mn-ea"/>
          <a:cs typeface="+mn-cs"/>
        </a:defRPr>
      </a:lvl1pPr>
      <a:lvl2pPr marL="855663" indent="-395288" algn="l" defTabSz="914363" rtl="0" eaLnBrk="1" latinLnBrk="0" hangingPunct="1">
        <a:lnSpc>
          <a:spcPct val="90000"/>
        </a:lnSpc>
        <a:spcBef>
          <a:spcPct val="20000"/>
        </a:spcBef>
        <a:buSzPct val="90000"/>
        <a:buFontTx/>
        <a:buBlip>
          <a:blip r:embed="rId16"/>
        </a:buBlip>
        <a:defRPr sz="2800" kern="1200">
          <a:gradFill>
            <a:gsLst>
              <a:gs pos="0">
                <a:schemeClr val="tx1"/>
              </a:gs>
              <a:gs pos="86000">
                <a:schemeClr val="tx1"/>
              </a:gs>
            </a:gsLst>
            <a:lin ang="5400000" scaled="0"/>
          </a:gradFill>
          <a:latin typeface="Segoe Light" pitchFamily="34" charset="0"/>
          <a:ea typeface="+mn-ea"/>
          <a:cs typeface="+mn-cs"/>
        </a:defRPr>
      </a:lvl2pPr>
      <a:lvl3pPr marL="1258888" indent="-403225" algn="l" defTabSz="914363" rtl="0" eaLnBrk="1" latinLnBrk="0" hangingPunct="1">
        <a:lnSpc>
          <a:spcPct val="90000"/>
        </a:lnSpc>
        <a:spcBef>
          <a:spcPct val="20000"/>
        </a:spcBef>
        <a:buSzPct val="90000"/>
        <a:buFontTx/>
        <a:buBlip>
          <a:blip r:embed="rId16"/>
        </a:buBlip>
        <a:defRPr sz="2400" kern="1200">
          <a:gradFill>
            <a:gsLst>
              <a:gs pos="0">
                <a:schemeClr val="tx1"/>
              </a:gs>
              <a:gs pos="86000">
                <a:schemeClr val="tx1"/>
              </a:gs>
            </a:gsLst>
            <a:lin ang="5400000" scaled="0"/>
          </a:gradFill>
          <a:latin typeface="Segoe Light" pitchFamily="34" charset="0"/>
          <a:ea typeface="+mn-ea"/>
          <a:cs typeface="+mn-cs"/>
        </a:defRPr>
      </a:lvl3pPr>
      <a:lvl4pPr marL="1604963" indent="-346075" algn="l" defTabSz="914363" rtl="0" eaLnBrk="1" latinLnBrk="0" hangingPunct="1">
        <a:lnSpc>
          <a:spcPct val="90000"/>
        </a:lnSpc>
        <a:spcBef>
          <a:spcPct val="20000"/>
        </a:spcBef>
        <a:buSzPct val="90000"/>
        <a:buFontTx/>
        <a:buBlip>
          <a:blip r:embed="rId16"/>
        </a:buBlip>
        <a:defRPr sz="2000" kern="1200">
          <a:gradFill>
            <a:gsLst>
              <a:gs pos="0">
                <a:schemeClr val="tx1"/>
              </a:gs>
              <a:gs pos="86000">
                <a:schemeClr val="tx1"/>
              </a:gs>
            </a:gsLst>
            <a:lin ang="5400000" scaled="0"/>
          </a:gradFill>
          <a:latin typeface="Segoe Light" pitchFamily="34" charset="0"/>
          <a:ea typeface="+mn-ea"/>
          <a:cs typeface="+mn-cs"/>
        </a:defRPr>
      </a:lvl4pPr>
      <a:lvl5pPr marL="1941513" indent="-336550" algn="l" defTabSz="914363" rtl="0" eaLnBrk="1" latinLnBrk="0" hangingPunct="1">
        <a:lnSpc>
          <a:spcPct val="90000"/>
        </a:lnSpc>
        <a:spcBef>
          <a:spcPct val="20000"/>
        </a:spcBef>
        <a:buSzPct val="90000"/>
        <a:buFontTx/>
        <a:buBlip>
          <a:blip r:embed="rId16"/>
        </a:buBlip>
        <a:defRPr sz="2000" kern="1200">
          <a:gradFill>
            <a:gsLst>
              <a:gs pos="0">
                <a:schemeClr val="tx1"/>
              </a:gs>
              <a:gs pos="86000">
                <a:schemeClr val="tx1"/>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12188825" cy="5558294"/>
          </a:xfrm>
          <a:prstGeom prst="rect">
            <a:avLst/>
          </a:prstGeom>
        </p:spPr>
      </p:pic>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gradFill flip="none" rotWithShape="1">
            <a:gsLst>
              <a:gs pos="0">
                <a:schemeClr val="tx1"/>
              </a:gs>
              <a:gs pos="86000">
                <a:schemeClr val="tx1"/>
              </a:gs>
            </a:gsLst>
            <a:lin ang="5400000" scaled="0"/>
            <a:tileRect/>
          </a:gradFill>
          <a:effectLst/>
          <a:latin typeface="Segoe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8.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0.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emf"/><Relationship Id="rId14" Type="http://schemas.openxmlformats.org/officeDocument/2006/relationships/image" Target="../media/image29.png"/></Relationships>
</file>

<file path=ppt/slides/_rels/slide5.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2.png"/></Relationships>
</file>

<file path=ppt/slides/_rels/slide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europe.msteched.com/topic/list/"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marL="509588" indent="-509588">
              <a:spcAft>
                <a:spcPts val="1200"/>
              </a:spcAft>
            </a:pPr>
            <a:r>
              <a:rPr lang="en-US" sz="3200" dirty="0" smtClean="0"/>
              <a:t>ASI301-LNC</a:t>
            </a:r>
            <a:r>
              <a:rPr lang="en-US" sz="6000" dirty="0" smtClean="0"/>
              <a:t/>
            </a:r>
            <a:br>
              <a:rPr lang="en-US" sz="6000" dirty="0" smtClean="0"/>
            </a:br>
            <a:r>
              <a:rPr lang="en-US" sz="6000" dirty="0" smtClean="0"/>
              <a:t>BizTalk Server Demo</a:t>
            </a:r>
            <a:endParaRPr lang="en-US" sz="4400" dirty="0"/>
          </a:p>
        </p:txBody>
      </p:sp>
      <p:sp>
        <p:nvSpPr>
          <p:cNvPr id="3" name="Subtitle 2"/>
          <p:cNvSpPr>
            <a:spLocks noGrp="1"/>
          </p:cNvSpPr>
          <p:nvPr>
            <p:ph type="subTitle" idx="1"/>
          </p:nvPr>
        </p:nvSpPr>
        <p:spPr>
          <a:xfrm>
            <a:off x="969964" y="4246982"/>
            <a:ext cx="10242550" cy="463255"/>
          </a:xfrm>
        </p:spPr>
        <p:txBody>
          <a:bodyPr/>
          <a:lstStyle/>
          <a:p>
            <a:r>
              <a:rPr lang="en-US" dirty="0" smtClean="0">
                <a:gradFill>
                  <a:gsLst>
                    <a:gs pos="0">
                      <a:schemeClr val="tx1"/>
                    </a:gs>
                    <a:gs pos="100000">
                      <a:schemeClr val="tx1"/>
                    </a:gs>
                  </a:gsLst>
                  <a:lin ang="5400000" scaled="0"/>
                </a:gradFill>
              </a:rPr>
              <a:t>Tony </a:t>
            </a:r>
            <a:r>
              <a:rPr lang="en-US" dirty="0" err="1" smtClean="0">
                <a:gradFill>
                  <a:gsLst>
                    <a:gs pos="0">
                      <a:schemeClr val="tx1"/>
                    </a:gs>
                    <a:gs pos="100000">
                      <a:schemeClr val="tx1"/>
                    </a:gs>
                  </a:gsLst>
                  <a:lin ang="5400000" scaled="0"/>
                </a:gradFill>
              </a:rPr>
              <a:t>Meleg</a:t>
            </a:r>
            <a:r>
              <a:rPr lang="en-US" dirty="0" smtClean="0">
                <a:gradFill>
                  <a:gsLst>
                    <a:gs pos="0">
                      <a:schemeClr val="tx1"/>
                    </a:gs>
                    <a:gs pos="100000">
                      <a:schemeClr val="tx1"/>
                    </a:gs>
                  </a:gsLst>
                  <a:lin ang="5400000" scaled="0"/>
                </a:gradFill>
              </a:rPr>
              <a:t> &amp; Jon </a:t>
            </a:r>
            <a:r>
              <a:rPr lang="en-US" dirty="0" err="1" smtClean="0">
                <a:gradFill>
                  <a:gsLst>
                    <a:gs pos="0">
                      <a:schemeClr val="tx1"/>
                    </a:gs>
                    <a:gs pos="100000">
                      <a:schemeClr val="tx1"/>
                    </a:gs>
                  </a:gsLst>
                  <a:lin ang="5400000" scaled="0"/>
                </a:gradFill>
              </a:rPr>
              <a:t>Fancey</a:t>
            </a:r>
            <a:endParaRPr lang="en-US" dirty="0" smtClean="0">
              <a:gradFill>
                <a:gsLst>
                  <a:gs pos="0">
                    <a:schemeClr val="tx1"/>
                  </a:gs>
                  <a:gs pos="100000">
                    <a:schemeClr val="tx1"/>
                  </a:gs>
                </a:gsLst>
                <a:lin ang="5400000" scaled="0"/>
              </a:gradFill>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Quick Refresher… What does BizTalk do?</a:t>
            </a:r>
            <a:endParaRPr lang="en-US" dirty="0"/>
          </a:p>
        </p:txBody>
      </p:sp>
      <p:sp>
        <p:nvSpPr>
          <p:cNvPr id="4" name="Hexagon 3"/>
          <p:cNvSpPr/>
          <p:nvPr/>
        </p:nvSpPr>
        <p:spPr bwMode="auto">
          <a:xfrm rot="523103">
            <a:off x="2286308" y="142731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5" name="Hexagon 4"/>
          <p:cNvSpPr/>
          <p:nvPr/>
        </p:nvSpPr>
        <p:spPr bwMode="auto">
          <a:xfrm rot="523103">
            <a:off x="3794232" y="2601106"/>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6" name="Hexagon 5"/>
          <p:cNvSpPr/>
          <p:nvPr/>
        </p:nvSpPr>
        <p:spPr bwMode="auto">
          <a:xfrm rot="523103">
            <a:off x="1972354" y="3190082"/>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7" name="Group 6"/>
          <p:cNvGrpSpPr/>
          <p:nvPr/>
        </p:nvGrpSpPr>
        <p:grpSpPr>
          <a:xfrm rot="523103">
            <a:off x="1825071" y="1433690"/>
            <a:ext cx="4242698" cy="3875150"/>
            <a:chOff x="2163050" y="1768415"/>
            <a:chExt cx="4242698" cy="3875150"/>
          </a:xfrm>
          <a:effectLst>
            <a:glow rad="101600">
              <a:schemeClr val="accent1">
                <a:satMod val="175000"/>
                <a:alpha val="40000"/>
              </a:schemeClr>
            </a:glow>
          </a:effectLst>
        </p:grpSpPr>
        <p:cxnSp>
          <p:nvCxnSpPr>
            <p:cNvPr id="8" name="Straight Connector 7"/>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21076897">
              <a:off x="4630429" y="2514857"/>
              <a:ext cx="1178179" cy="17783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21076897">
              <a:off x="5880695" y="2551431"/>
              <a:ext cx="368484" cy="117158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21076897" flipH="1">
              <a:off x="5775913" y="3711943"/>
              <a:ext cx="629835" cy="912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21076897">
              <a:off x="4579336" y="4562669"/>
              <a:ext cx="1281113" cy="19090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21076897" flipH="1">
              <a:off x="4069852" y="4697856"/>
              <a:ext cx="584426" cy="81340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21076897">
              <a:off x="2759036" y="5437394"/>
              <a:ext cx="1385931" cy="20617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21076897" flipH="1">
              <a:off x="2163050" y="3634492"/>
              <a:ext cx="595729" cy="84306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21076897">
              <a:off x="2315521" y="2725240"/>
              <a:ext cx="309679" cy="89762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21076897" flipH="1">
              <a:off x="2179366" y="1812712"/>
              <a:ext cx="654643" cy="920654"/>
            </a:xfrm>
            <a:prstGeom prst="line">
              <a:avLst/>
            </a:prstGeom>
            <a:ln w="38100"/>
          </p:spPr>
          <p:style>
            <a:lnRef idx="1">
              <a:schemeClr val="accent1"/>
            </a:lnRef>
            <a:fillRef idx="0">
              <a:schemeClr val="accent1"/>
            </a:fillRef>
            <a:effectRef idx="0">
              <a:schemeClr val="accent1"/>
            </a:effectRef>
            <a:fontRef idx="minor">
              <a:schemeClr val="tx1"/>
            </a:fontRef>
          </p:style>
        </p:cxnSp>
      </p:grpSp>
      <p:pic>
        <p:nvPicPr>
          <p:cNvPr id="20" name="Picture 3" descr="V:\Designer Resources\icons\Miscellaneous\disk person pc laptop person blue.png"/>
          <p:cNvPicPr>
            <a:picLocks noChangeAspect="1" noChangeArrowheads="1"/>
          </p:cNvPicPr>
          <p:nvPr/>
        </p:nvPicPr>
        <p:blipFill>
          <a:blip r:embed="rId3"/>
          <a:srcRect/>
          <a:stretch>
            <a:fillRect/>
          </a:stretch>
        </p:blipFill>
        <p:spPr bwMode="auto">
          <a:xfrm>
            <a:off x="477417" y="1938343"/>
            <a:ext cx="1601715" cy="1105946"/>
          </a:xfrm>
          <a:prstGeom prst="rect">
            <a:avLst/>
          </a:prstGeom>
          <a:noFill/>
        </p:spPr>
      </p:pic>
      <p:grpSp>
        <p:nvGrpSpPr>
          <p:cNvPr id="21" name="Group 20"/>
          <p:cNvGrpSpPr/>
          <p:nvPr/>
        </p:nvGrpSpPr>
        <p:grpSpPr>
          <a:xfrm>
            <a:off x="6347498" y="2232196"/>
            <a:ext cx="868113" cy="1123427"/>
            <a:chOff x="8331395" y="1704373"/>
            <a:chExt cx="868113" cy="1123427"/>
          </a:xfrm>
        </p:grpSpPr>
        <p:pic>
          <p:nvPicPr>
            <p:cNvPr id="22" name="Picture 6" descr="C:\Program Files\Microsoft Resource DVD Artwork\DVD_ART\Artwork_Imagery\Shapes and Graphics\Buidlings and dwellings\enterprise blue.png"/>
            <p:cNvPicPr>
              <a:picLocks noChangeAspect="1" noChangeArrowheads="1"/>
            </p:cNvPicPr>
            <p:nvPr/>
          </p:nvPicPr>
          <p:blipFill>
            <a:blip r:embed="rId4" cstate="print"/>
            <a:srcRect/>
            <a:stretch>
              <a:fillRect/>
            </a:stretch>
          </p:blipFill>
          <p:spPr bwMode="auto">
            <a:xfrm>
              <a:off x="8331395" y="1817071"/>
              <a:ext cx="558800" cy="838200"/>
            </a:xfrm>
            <a:prstGeom prst="rect">
              <a:avLst/>
            </a:prstGeom>
            <a:noFill/>
          </p:spPr>
        </p:pic>
        <p:pic>
          <p:nvPicPr>
            <p:cNvPr id="23" name="Picture 22" descr="C:\Program Files\Microsoft Resource DVD Artwork\DVD_ART\Artwork_Imagery\Shapes and Graphics\Buidlings and dwellings\enterprise red.png"/>
            <p:cNvPicPr>
              <a:picLocks noChangeAspect="1" noChangeArrowheads="1"/>
            </p:cNvPicPr>
            <p:nvPr/>
          </p:nvPicPr>
          <p:blipFill>
            <a:blip r:embed="rId5" cstate="print"/>
            <a:srcRect/>
            <a:stretch>
              <a:fillRect/>
            </a:stretch>
          </p:blipFill>
          <p:spPr bwMode="auto">
            <a:xfrm>
              <a:off x="8594059" y="1704373"/>
              <a:ext cx="605449" cy="881063"/>
            </a:xfrm>
            <a:prstGeom prst="rect">
              <a:avLst/>
            </a:prstGeom>
            <a:noFill/>
          </p:spPr>
        </p:pic>
        <p:pic>
          <p:nvPicPr>
            <p:cNvPr id="24" name="Picture 6" descr="C:\Program Files\Microsoft Resource DVD Artwork\DVD_ART\Artwork_Imagery\Shapes and Graphics\Buidlings and dwellings\enterprise blue.png"/>
            <p:cNvPicPr>
              <a:picLocks noChangeAspect="1" noChangeArrowheads="1"/>
            </p:cNvPicPr>
            <p:nvPr/>
          </p:nvPicPr>
          <p:blipFill>
            <a:blip r:embed="rId4" cstate="print"/>
            <a:srcRect/>
            <a:stretch>
              <a:fillRect/>
            </a:stretch>
          </p:blipFill>
          <p:spPr bwMode="auto">
            <a:xfrm>
              <a:off x="8522174" y="1989600"/>
              <a:ext cx="558800" cy="838200"/>
            </a:xfrm>
            <a:prstGeom prst="rect">
              <a:avLst/>
            </a:prstGeom>
            <a:noFill/>
          </p:spPr>
        </p:pic>
      </p:grpSp>
      <p:grpSp>
        <p:nvGrpSpPr>
          <p:cNvPr id="25" name="Group 24"/>
          <p:cNvGrpSpPr/>
          <p:nvPr/>
        </p:nvGrpSpPr>
        <p:grpSpPr>
          <a:xfrm>
            <a:off x="2237901" y="1686785"/>
            <a:ext cx="784027" cy="781050"/>
            <a:chOff x="4258369" y="1369930"/>
            <a:chExt cx="784027" cy="781050"/>
          </a:xfrm>
        </p:grpSpPr>
        <p:pic>
          <p:nvPicPr>
            <p:cNvPr id="26" name="Picture 3" descr="D:\CM E-Learning Resource Kit\MSL_PNG_Object_Library\Server.png"/>
            <p:cNvPicPr>
              <a:picLocks noChangeAspect="1" noChangeArrowheads="1"/>
            </p:cNvPicPr>
            <p:nvPr/>
          </p:nvPicPr>
          <p:blipFill>
            <a:blip r:embed="rId6" cstate="print"/>
            <a:srcRect/>
            <a:stretch>
              <a:fillRect/>
            </a:stretch>
          </p:blipFill>
          <p:spPr bwMode="auto">
            <a:xfrm>
              <a:off x="4377937" y="1369930"/>
              <a:ext cx="664459" cy="781050"/>
            </a:xfrm>
            <a:prstGeom prst="rect">
              <a:avLst/>
            </a:prstGeom>
            <a:noFill/>
            <a:ln w="9525">
              <a:noFill/>
              <a:miter lim="800000"/>
              <a:headEnd/>
              <a:tailEnd/>
            </a:ln>
          </p:spPr>
        </p:pic>
        <p:pic>
          <p:nvPicPr>
            <p:cNvPr id="27" name="Picture 1" descr="S:\CM_ELRN_Resource_Kit\ELRN\Graphics\PNG Library\Internet.png"/>
            <p:cNvPicPr>
              <a:picLocks noChangeAspect="1" noChangeArrowheads="1"/>
            </p:cNvPicPr>
            <p:nvPr/>
          </p:nvPicPr>
          <p:blipFill>
            <a:blip r:embed="rId7" cstate="print"/>
            <a:srcRect/>
            <a:stretch>
              <a:fillRect/>
            </a:stretch>
          </p:blipFill>
          <p:spPr bwMode="auto">
            <a:xfrm>
              <a:off x="4258369" y="1738097"/>
              <a:ext cx="379162" cy="378213"/>
            </a:xfrm>
            <a:prstGeom prst="rect">
              <a:avLst/>
            </a:prstGeom>
            <a:noFill/>
          </p:spPr>
        </p:pic>
      </p:grpSp>
      <p:grpSp>
        <p:nvGrpSpPr>
          <p:cNvPr id="28" name="Group 27"/>
          <p:cNvGrpSpPr/>
          <p:nvPr/>
        </p:nvGrpSpPr>
        <p:grpSpPr>
          <a:xfrm>
            <a:off x="2781083" y="2343023"/>
            <a:ext cx="690783" cy="833117"/>
            <a:chOff x="4879805" y="1960639"/>
            <a:chExt cx="690783" cy="833117"/>
          </a:xfrm>
        </p:grpSpPr>
        <p:pic>
          <p:nvPicPr>
            <p:cNvPr id="29" name="Picture 3" descr="D:\CM E-Learning Resource Kit\MSL_PNG_Object_Library\Server.png"/>
            <p:cNvPicPr>
              <a:picLocks noChangeAspect="1" noChangeArrowheads="1"/>
            </p:cNvPicPr>
            <p:nvPr/>
          </p:nvPicPr>
          <p:blipFill>
            <a:blip r:embed="rId6" cstate="print"/>
            <a:srcRect/>
            <a:stretch>
              <a:fillRect/>
            </a:stretch>
          </p:blipFill>
          <p:spPr bwMode="auto">
            <a:xfrm>
              <a:off x="4879805" y="1960639"/>
              <a:ext cx="652114" cy="766539"/>
            </a:xfrm>
            <a:prstGeom prst="rect">
              <a:avLst/>
            </a:prstGeom>
            <a:noFill/>
            <a:ln w="9525">
              <a:noFill/>
              <a:miter lim="800000"/>
              <a:headEnd/>
              <a:tailEnd/>
            </a:ln>
          </p:spPr>
        </p:pic>
        <p:grpSp>
          <p:nvGrpSpPr>
            <p:cNvPr id="30" name="Group 29"/>
            <p:cNvGrpSpPr/>
            <p:nvPr/>
          </p:nvGrpSpPr>
          <p:grpSpPr>
            <a:xfrm>
              <a:off x="5130359" y="2268323"/>
              <a:ext cx="440229" cy="525433"/>
              <a:chOff x="4228565" y="2209726"/>
              <a:chExt cx="440229" cy="525433"/>
            </a:xfrm>
          </p:grpSpPr>
          <p:pic>
            <p:nvPicPr>
              <p:cNvPr id="31" name="Picture 4" descr="D:\CM E-Learning Resource Kit\MSL_PNG_Object_Library\Database.png"/>
              <p:cNvPicPr>
                <a:picLocks noChangeAspect="1" noChangeArrowheads="1"/>
              </p:cNvPicPr>
              <p:nvPr/>
            </p:nvPicPr>
            <p:blipFill>
              <a:blip r:embed="rId8" cstate="print"/>
              <a:srcRect/>
              <a:stretch>
                <a:fillRect/>
              </a:stretch>
            </p:blipFill>
            <p:spPr bwMode="auto">
              <a:xfrm>
                <a:off x="4236485" y="2217059"/>
                <a:ext cx="421292" cy="507083"/>
              </a:xfrm>
              <a:prstGeom prst="rect">
                <a:avLst/>
              </a:prstGeom>
              <a:noFill/>
              <a:ln w="9525">
                <a:noFill/>
                <a:miter lim="800000"/>
                <a:headEnd/>
                <a:tailEnd/>
              </a:ln>
            </p:spPr>
          </p:pic>
          <p:sp>
            <p:nvSpPr>
              <p:cNvPr id="32" name="Freeform 31"/>
              <p:cNvSpPr/>
              <p:nvPr/>
            </p:nvSpPr>
            <p:spPr>
              <a:xfrm>
                <a:off x="4228565" y="2209726"/>
                <a:ext cx="440229" cy="525433"/>
              </a:xfrm>
              <a:custGeom>
                <a:avLst/>
                <a:gdLst>
                  <a:gd name="connsiteX0" fmla="*/ 52387 w 697706"/>
                  <a:gd name="connsiteY0" fmla="*/ 583406 h 681038"/>
                  <a:gd name="connsiteX1" fmla="*/ 9525 w 697706"/>
                  <a:gd name="connsiteY1" fmla="*/ 516731 h 681038"/>
                  <a:gd name="connsiteX2" fmla="*/ 7143 w 697706"/>
                  <a:gd name="connsiteY2" fmla="*/ 497681 h 681038"/>
                  <a:gd name="connsiteX3" fmla="*/ 0 w 697706"/>
                  <a:gd name="connsiteY3" fmla="*/ 442913 h 681038"/>
                  <a:gd name="connsiteX4" fmla="*/ 2381 w 697706"/>
                  <a:gd name="connsiteY4" fmla="*/ 297656 h 681038"/>
                  <a:gd name="connsiteX5" fmla="*/ 2381 w 697706"/>
                  <a:gd name="connsiteY5" fmla="*/ 164306 h 681038"/>
                  <a:gd name="connsiteX6" fmla="*/ 19050 w 697706"/>
                  <a:gd name="connsiteY6" fmla="*/ 123825 h 681038"/>
                  <a:gd name="connsiteX7" fmla="*/ 61912 w 697706"/>
                  <a:gd name="connsiteY7" fmla="*/ 78581 h 681038"/>
                  <a:gd name="connsiteX8" fmla="*/ 88106 w 697706"/>
                  <a:gd name="connsiteY8" fmla="*/ 59531 h 681038"/>
                  <a:gd name="connsiteX9" fmla="*/ 135731 w 697706"/>
                  <a:gd name="connsiteY9" fmla="*/ 38100 h 681038"/>
                  <a:gd name="connsiteX10" fmla="*/ 185737 w 697706"/>
                  <a:gd name="connsiteY10" fmla="*/ 21431 h 681038"/>
                  <a:gd name="connsiteX11" fmla="*/ 235743 w 697706"/>
                  <a:gd name="connsiteY11" fmla="*/ 7144 h 681038"/>
                  <a:gd name="connsiteX12" fmla="*/ 276225 w 697706"/>
                  <a:gd name="connsiteY12" fmla="*/ 0 h 681038"/>
                  <a:gd name="connsiteX13" fmla="*/ 421481 w 697706"/>
                  <a:gd name="connsiteY13" fmla="*/ 2381 h 681038"/>
                  <a:gd name="connsiteX14" fmla="*/ 457200 w 697706"/>
                  <a:gd name="connsiteY14" fmla="*/ 7144 h 681038"/>
                  <a:gd name="connsiteX15" fmla="*/ 488156 w 697706"/>
                  <a:gd name="connsiteY15" fmla="*/ 16669 h 681038"/>
                  <a:gd name="connsiteX16" fmla="*/ 519112 w 697706"/>
                  <a:gd name="connsiteY16" fmla="*/ 26194 h 681038"/>
                  <a:gd name="connsiteX17" fmla="*/ 564356 w 697706"/>
                  <a:gd name="connsiteY17" fmla="*/ 40481 h 681038"/>
                  <a:gd name="connsiteX18" fmla="*/ 602456 w 697706"/>
                  <a:gd name="connsiteY18" fmla="*/ 59531 h 681038"/>
                  <a:gd name="connsiteX19" fmla="*/ 635793 w 697706"/>
                  <a:gd name="connsiteY19" fmla="*/ 90488 h 681038"/>
                  <a:gd name="connsiteX20" fmla="*/ 666750 w 697706"/>
                  <a:gd name="connsiteY20" fmla="*/ 116681 h 681038"/>
                  <a:gd name="connsiteX21" fmla="*/ 692943 w 697706"/>
                  <a:gd name="connsiteY21" fmla="*/ 145256 h 681038"/>
                  <a:gd name="connsiteX22" fmla="*/ 695325 w 697706"/>
                  <a:gd name="connsiteY22" fmla="*/ 164306 h 681038"/>
                  <a:gd name="connsiteX23" fmla="*/ 697706 w 697706"/>
                  <a:gd name="connsiteY23" fmla="*/ 190500 h 681038"/>
                  <a:gd name="connsiteX24" fmla="*/ 695325 w 697706"/>
                  <a:gd name="connsiteY24" fmla="*/ 483394 h 681038"/>
                  <a:gd name="connsiteX25" fmla="*/ 688181 w 697706"/>
                  <a:gd name="connsiteY25" fmla="*/ 509588 h 681038"/>
                  <a:gd name="connsiteX26" fmla="*/ 669131 w 697706"/>
                  <a:gd name="connsiteY26" fmla="*/ 550069 h 681038"/>
                  <a:gd name="connsiteX27" fmla="*/ 642937 w 697706"/>
                  <a:gd name="connsiteY27" fmla="*/ 581025 h 681038"/>
                  <a:gd name="connsiteX28" fmla="*/ 614362 w 697706"/>
                  <a:gd name="connsiteY28" fmla="*/ 607219 h 681038"/>
                  <a:gd name="connsiteX29" fmla="*/ 581025 w 697706"/>
                  <a:gd name="connsiteY29" fmla="*/ 628650 h 681038"/>
                  <a:gd name="connsiteX30" fmla="*/ 550068 w 697706"/>
                  <a:gd name="connsiteY30" fmla="*/ 642938 h 681038"/>
                  <a:gd name="connsiteX31" fmla="*/ 519112 w 697706"/>
                  <a:gd name="connsiteY31" fmla="*/ 652463 h 681038"/>
                  <a:gd name="connsiteX32" fmla="*/ 490537 w 697706"/>
                  <a:gd name="connsiteY32" fmla="*/ 664369 h 681038"/>
                  <a:gd name="connsiteX33" fmla="*/ 452437 w 697706"/>
                  <a:gd name="connsiteY33" fmla="*/ 671513 h 681038"/>
                  <a:gd name="connsiteX34" fmla="*/ 419100 w 697706"/>
                  <a:gd name="connsiteY34" fmla="*/ 676275 h 681038"/>
                  <a:gd name="connsiteX35" fmla="*/ 366712 w 697706"/>
                  <a:gd name="connsiteY35" fmla="*/ 681038 h 681038"/>
                  <a:gd name="connsiteX36" fmla="*/ 311943 w 697706"/>
                  <a:gd name="connsiteY36" fmla="*/ 681038 h 681038"/>
                  <a:gd name="connsiteX37" fmla="*/ 269081 w 697706"/>
                  <a:gd name="connsiteY37" fmla="*/ 678656 h 681038"/>
                  <a:gd name="connsiteX38" fmla="*/ 219075 w 697706"/>
                  <a:gd name="connsiteY38" fmla="*/ 669131 h 681038"/>
                  <a:gd name="connsiteX39" fmla="*/ 164306 w 697706"/>
                  <a:gd name="connsiteY39" fmla="*/ 650081 h 681038"/>
                  <a:gd name="connsiteX40" fmla="*/ 135731 w 697706"/>
                  <a:gd name="connsiteY40" fmla="*/ 638175 h 681038"/>
                  <a:gd name="connsiteX41" fmla="*/ 104775 w 697706"/>
                  <a:gd name="connsiteY41" fmla="*/ 621506 h 681038"/>
                  <a:gd name="connsiteX42" fmla="*/ 52387 w 697706"/>
                  <a:gd name="connsiteY42" fmla="*/ 583406 h 68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97706" h="681038">
                    <a:moveTo>
                      <a:pt x="52387" y="583406"/>
                    </a:moveTo>
                    <a:lnTo>
                      <a:pt x="9525" y="516731"/>
                    </a:lnTo>
                    <a:lnTo>
                      <a:pt x="7143" y="497681"/>
                    </a:lnTo>
                    <a:lnTo>
                      <a:pt x="0" y="442913"/>
                    </a:lnTo>
                    <a:cubicBezTo>
                      <a:pt x="794" y="394494"/>
                      <a:pt x="1587" y="346075"/>
                      <a:pt x="2381" y="297656"/>
                    </a:cubicBezTo>
                    <a:lnTo>
                      <a:pt x="2381" y="164306"/>
                    </a:lnTo>
                    <a:lnTo>
                      <a:pt x="19050" y="123825"/>
                    </a:lnTo>
                    <a:lnTo>
                      <a:pt x="61912" y="78581"/>
                    </a:lnTo>
                    <a:lnTo>
                      <a:pt x="88106" y="59531"/>
                    </a:lnTo>
                    <a:lnTo>
                      <a:pt x="135731" y="38100"/>
                    </a:lnTo>
                    <a:lnTo>
                      <a:pt x="185737" y="21431"/>
                    </a:lnTo>
                    <a:lnTo>
                      <a:pt x="235743" y="7144"/>
                    </a:lnTo>
                    <a:lnTo>
                      <a:pt x="276225" y="0"/>
                    </a:lnTo>
                    <a:lnTo>
                      <a:pt x="421481" y="2381"/>
                    </a:lnTo>
                    <a:lnTo>
                      <a:pt x="457200" y="7144"/>
                    </a:lnTo>
                    <a:lnTo>
                      <a:pt x="488156" y="16669"/>
                    </a:lnTo>
                    <a:lnTo>
                      <a:pt x="519112" y="26194"/>
                    </a:lnTo>
                    <a:lnTo>
                      <a:pt x="564356" y="40481"/>
                    </a:lnTo>
                    <a:lnTo>
                      <a:pt x="602456" y="59531"/>
                    </a:lnTo>
                    <a:lnTo>
                      <a:pt x="635793" y="90488"/>
                    </a:lnTo>
                    <a:lnTo>
                      <a:pt x="666750" y="116681"/>
                    </a:lnTo>
                    <a:lnTo>
                      <a:pt x="692943" y="145256"/>
                    </a:lnTo>
                    <a:lnTo>
                      <a:pt x="695325" y="164306"/>
                    </a:lnTo>
                    <a:lnTo>
                      <a:pt x="697706" y="190500"/>
                    </a:lnTo>
                    <a:cubicBezTo>
                      <a:pt x="696912" y="288131"/>
                      <a:pt x="696119" y="385763"/>
                      <a:pt x="695325" y="483394"/>
                    </a:cubicBezTo>
                    <a:lnTo>
                      <a:pt x="688181" y="509588"/>
                    </a:lnTo>
                    <a:lnTo>
                      <a:pt x="669131" y="550069"/>
                    </a:lnTo>
                    <a:lnTo>
                      <a:pt x="642937" y="581025"/>
                    </a:lnTo>
                    <a:lnTo>
                      <a:pt x="614362" y="607219"/>
                    </a:lnTo>
                    <a:lnTo>
                      <a:pt x="581025" y="628650"/>
                    </a:lnTo>
                    <a:lnTo>
                      <a:pt x="550068" y="642938"/>
                    </a:lnTo>
                    <a:lnTo>
                      <a:pt x="519112" y="652463"/>
                    </a:lnTo>
                    <a:lnTo>
                      <a:pt x="490537" y="664369"/>
                    </a:lnTo>
                    <a:lnTo>
                      <a:pt x="452437" y="671513"/>
                    </a:lnTo>
                    <a:lnTo>
                      <a:pt x="419100" y="676275"/>
                    </a:lnTo>
                    <a:lnTo>
                      <a:pt x="366712" y="681038"/>
                    </a:lnTo>
                    <a:lnTo>
                      <a:pt x="311943" y="681038"/>
                    </a:lnTo>
                    <a:lnTo>
                      <a:pt x="269081" y="678656"/>
                    </a:lnTo>
                    <a:lnTo>
                      <a:pt x="219075" y="669131"/>
                    </a:lnTo>
                    <a:lnTo>
                      <a:pt x="164306" y="650081"/>
                    </a:lnTo>
                    <a:lnTo>
                      <a:pt x="135731" y="638175"/>
                    </a:lnTo>
                    <a:lnTo>
                      <a:pt x="104775" y="621506"/>
                    </a:lnTo>
                    <a:lnTo>
                      <a:pt x="52387" y="583406"/>
                    </a:lnTo>
                    <a:close/>
                  </a:path>
                </a:pathLst>
              </a:custGeom>
              <a:noFill/>
              <a:ln w="19050">
                <a:solidFill>
                  <a:srgbClr val="373535"/>
                </a:solidFill>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grpSp>
      </p:grpSp>
      <p:sp>
        <p:nvSpPr>
          <p:cNvPr id="34" name="TextBox 33"/>
          <p:cNvSpPr txBox="1"/>
          <p:nvPr/>
        </p:nvSpPr>
        <p:spPr>
          <a:xfrm>
            <a:off x="4319893" y="2651074"/>
            <a:ext cx="933141" cy="276999"/>
          </a:xfrm>
          <a:prstGeom prst="rect">
            <a:avLst/>
          </a:prstGeom>
          <a:noFill/>
        </p:spPr>
        <p:txBody>
          <a:bodyPr wrap="none" lIns="0" tIns="0" rIns="0" bIns="0" rtlCol="0">
            <a:spAutoFit/>
          </a:bodyPr>
          <a:lstStyle/>
          <a:p>
            <a:r>
              <a:rPr lang="en-US" b="1" dirty="0" smtClean="0">
                <a:gradFill>
                  <a:gsLst>
                    <a:gs pos="0">
                      <a:schemeClr val="tx1"/>
                    </a:gs>
                    <a:gs pos="86000">
                      <a:schemeClr val="tx1"/>
                    </a:gs>
                  </a:gsLst>
                  <a:lin ang="5400000" scaled="0"/>
                </a:gradFill>
                <a:latin typeface="Segoe Light" pitchFamily="34" charset="0"/>
              </a:rPr>
              <a:t>Processes</a:t>
            </a:r>
          </a:p>
        </p:txBody>
      </p:sp>
      <p:sp>
        <p:nvSpPr>
          <p:cNvPr id="35" name="TextBox 34"/>
          <p:cNvSpPr txBox="1"/>
          <p:nvPr/>
        </p:nvSpPr>
        <p:spPr>
          <a:xfrm>
            <a:off x="2443597" y="3313845"/>
            <a:ext cx="962315" cy="276999"/>
          </a:xfrm>
          <a:prstGeom prst="rect">
            <a:avLst/>
          </a:prstGeom>
          <a:noFill/>
        </p:spPr>
        <p:txBody>
          <a:bodyPr wrap="none" lIns="0" tIns="0" rIns="0" bIns="0" rtlCol="0">
            <a:spAutoFit/>
          </a:bodyPr>
          <a:lstStyle/>
          <a:p>
            <a:r>
              <a:rPr lang="en-US" b="1" dirty="0" smtClean="0">
                <a:gradFill>
                  <a:gsLst>
                    <a:gs pos="0">
                      <a:schemeClr val="tx1"/>
                    </a:gs>
                    <a:gs pos="86000">
                      <a:schemeClr val="tx1"/>
                    </a:gs>
                  </a:gsLst>
                  <a:lin ang="5400000" scaled="0"/>
                </a:gradFill>
                <a:latin typeface="Segoe Light" pitchFamily="34" charset="0"/>
              </a:rPr>
              <a:t>Reporting</a:t>
            </a:r>
          </a:p>
        </p:txBody>
      </p:sp>
      <p:grpSp>
        <p:nvGrpSpPr>
          <p:cNvPr id="36" name="Group 35"/>
          <p:cNvGrpSpPr/>
          <p:nvPr/>
        </p:nvGrpSpPr>
        <p:grpSpPr>
          <a:xfrm>
            <a:off x="4793551" y="3072271"/>
            <a:ext cx="681449" cy="900311"/>
            <a:chOff x="6577386" y="2699185"/>
            <a:chExt cx="681449" cy="900311"/>
          </a:xfrm>
        </p:grpSpPr>
        <p:pic>
          <p:nvPicPr>
            <p:cNvPr id="37" name="Picture 3" descr="D:\CM E-Learning Resource Kit\MSL_PNG_Object_Library\Server.png"/>
            <p:cNvPicPr>
              <a:picLocks noChangeAspect="1" noChangeArrowheads="1"/>
            </p:cNvPicPr>
            <p:nvPr/>
          </p:nvPicPr>
          <p:blipFill>
            <a:blip r:embed="rId6" cstate="print"/>
            <a:srcRect/>
            <a:stretch>
              <a:fillRect/>
            </a:stretch>
          </p:blipFill>
          <p:spPr bwMode="auto">
            <a:xfrm>
              <a:off x="6577386" y="2699185"/>
              <a:ext cx="652114" cy="766539"/>
            </a:xfrm>
            <a:prstGeom prst="rect">
              <a:avLst/>
            </a:prstGeom>
            <a:noFill/>
            <a:ln w="9525">
              <a:noFill/>
              <a:miter lim="800000"/>
              <a:headEnd/>
              <a:tailEnd/>
            </a:ln>
          </p:spPr>
        </p:pic>
        <p:pic>
          <p:nvPicPr>
            <p:cNvPr id="38" name="Picture 3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62224" y="3002885"/>
              <a:ext cx="596611" cy="596611"/>
            </a:xfrm>
            <a:prstGeom prst="rect">
              <a:avLst/>
            </a:prstGeom>
          </p:spPr>
        </p:pic>
      </p:grpSp>
      <p:grpSp>
        <p:nvGrpSpPr>
          <p:cNvPr id="39" name="Group 38"/>
          <p:cNvGrpSpPr/>
          <p:nvPr/>
        </p:nvGrpSpPr>
        <p:grpSpPr>
          <a:xfrm>
            <a:off x="2627396" y="3727303"/>
            <a:ext cx="707538" cy="890106"/>
            <a:chOff x="4492531" y="3836496"/>
            <a:chExt cx="707538" cy="890106"/>
          </a:xfrm>
        </p:grpSpPr>
        <p:pic>
          <p:nvPicPr>
            <p:cNvPr id="40" name="Picture 3" descr="D:\CM E-Learning Resource Kit\MSL_PNG_Object_Library\Server.png"/>
            <p:cNvPicPr>
              <a:picLocks noChangeAspect="1" noChangeArrowheads="1"/>
            </p:cNvPicPr>
            <p:nvPr/>
          </p:nvPicPr>
          <p:blipFill>
            <a:blip r:embed="rId6" cstate="print"/>
            <a:srcRect/>
            <a:stretch>
              <a:fillRect/>
            </a:stretch>
          </p:blipFill>
          <p:spPr bwMode="auto">
            <a:xfrm>
              <a:off x="4492531" y="3836496"/>
              <a:ext cx="652114" cy="766539"/>
            </a:xfrm>
            <a:prstGeom prst="rect">
              <a:avLst/>
            </a:prstGeom>
            <a:noFill/>
            <a:ln w="9525">
              <a:noFill/>
              <a:miter lim="800000"/>
              <a:headEnd/>
              <a:tailEnd/>
            </a:ln>
          </p:spPr>
        </p:pic>
        <p:pic>
          <p:nvPicPr>
            <p:cNvPr id="41" name="Picture 4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620725" y="4221890"/>
              <a:ext cx="579344" cy="504712"/>
            </a:xfrm>
            <a:prstGeom prst="rect">
              <a:avLst/>
            </a:prstGeom>
          </p:spPr>
        </p:pic>
      </p:grpSp>
      <p:grpSp>
        <p:nvGrpSpPr>
          <p:cNvPr id="46" name="Group 45"/>
          <p:cNvGrpSpPr/>
          <p:nvPr/>
        </p:nvGrpSpPr>
        <p:grpSpPr>
          <a:xfrm rot="523103">
            <a:off x="6368869" y="3909262"/>
            <a:ext cx="782758" cy="722678"/>
            <a:chOff x="2229968" y="1768415"/>
            <a:chExt cx="4101824" cy="3786991"/>
          </a:xfrm>
        </p:grpSpPr>
        <p:sp>
          <p:nvSpPr>
            <p:cNvPr id="47" name="Hexagon 46"/>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48" name="Hexagon 47"/>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49" name="Hexagon 48"/>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50" name="Group 49"/>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51" name="Straight Connector 50"/>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nvGrpSpPr>
          <p:cNvPr id="63" name="Group 62"/>
          <p:cNvGrpSpPr/>
          <p:nvPr/>
        </p:nvGrpSpPr>
        <p:grpSpPr>
          <a:xfrm rot="523103">
            <a:off x="5705333" y="4594220"/>
            <a:ext cx="782758" cy="722678"/>
            <a:chOff x="2229968" y="1768415"/>
            <a:chExt cx="4101824" cy="3786991"/>
          </a:xfrm>
        </p:grpSpPr>
        <p:sp>
          <p:nvSpPr>
            <p:cNvPr id="64" name="Hexagon 63"/>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65" name="Hexagon 64"/>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66" name="Hexagon 65"/>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67" name="Group 66"/>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68" name="Straight Connector 67"/>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pic>
        <p:nvPicPr>
          <p:cNvPr id="84" name="Picture 2" descr="C:\Users\eva.ADI\Desktop\DVD36\DVD_ART36\Logos\BizTalk Server (brand)\BizTalk Server generic brand Grid h r.png"/>
          <p:cNvPicPr>
            <a:picLocks noChangeAspect="1" noChangeArrowheads="1"/>
          </p:cNvPicPr>
          <p:nvPr/>
        </p:nvPicPr>
        <p:blipFill>
          <a:blip r:embed="rId11" cstate="print"/>
          <a:srcRect/>
          <a:stretch>
            <a:fillRect/>
          </a:stretch>
        </p:blipFill>
        <p:spPr bwMode="auto">
          <a:xfrm>
            <a:off x="9082183" y="5308520"/>
            <a:ext cx="2781267" cy="569232"/>
          </a:xfrm>
          <a:prstGeom prst="rect">
            <a:avLst/>
          </a:prstGeom>
          <a:noFill/>
        </p:spPr>
      </p:pic>
      <p:sp>
        <p:nvSpPr>
          <p:cNvPr id="85" name="Title 3"/>
          <p:cNvSpPr txBox="1">
            <a:spLocks/>
          </p:cNvSpPr>
          <p:nvPr/>
        </p:nvSpPr>
        <p:spPr>
          <a:xfrm>
            <a:off x="7811240" y="2517423"/>
            <a:ext cx="4208162" cy="2023019"/>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marL="342900" indent="-342900">
              <a:spcAft>
                <a:spcPts val="1200"/>
              </a:spcAft>
              <a:buFont typeface="Arial" pitchFamily="34" charset="0"/>
              <a:buChar char="•"/>
            </a:pPr>
            <a:r>
              <a:rPr lang="en-US" sz="2400" dirty="0" smtClean="0"/>
              <a:t>Solve integration challenges between systems, events, devices</a:t>
            </a:r>
          </a:p>
          <a:p>
            <a:pPr marL="342900" indent="-342900">
              <a:spcAft>
                <a:spcPts val="1200"/>
              </a:spcAft>
              <a:buFont typeface="Arial" pitchFamily="34" charset="0"/>
              <a:buChar char="•"/>
            </a:pPr>
            <a:r>
              <a:rPr lang="en-US" sz="2400" dirty="0" smtClean="0"/>
              <a:t>Automate integration processes</a:t>
            </a:r>
          </a:p>
          <a:p>
            <a:pPr marL="342900" indent="-342900">
              <a:spcAft>
                <a:spcPts val="1200"/>
              </a:spcAft>
              <a:buFont typeface="Arial" pitchFamily="34" charset="0"/>
              <a:buChar char="•"/>
            </a:pPr>
            <a:r>
              <a:rPr lang="en-US" sz="2400" dirty="0" smtClean="0"/>
              <a:t>Simplify building and managing these processes</a:t>
            </a:r>
          </a:p>
          <a:p>
            <a:pPr marL="342900" indent="-342900">
              <a:spcAft>
                <a:spcPts val="1200"/>
              </a:spcAft>
              <a:buFont typeface="Arial" pitchFamily="34" charset="0"/>
              <a:buChar char="•"/>
            </a:pPr>
            <a:r>
              <a:rPr lang="en-US" sz="2400" dirty="0" smtClean="0"/>
              <a:t>Capture, analyze and present process data </a:t>
            </a:r>
            <a:endParaRPr lang="en-US" sz="2400" dirty="0"/>
          </a:p>
        </p:txBody>
      </p:sp>
      <p:grpSp>
        <p:nvGrpSpPr>
          <p:cNvPr id="106" name="Group 105"/>
          <p:cNvGrpSpPr/>
          <p:nvPr/>
        </p:nvGrpSpPr>
        <p:grpSpPr>
          <a:xfrm>
            <a:off x="3420066" y="1760168"/>
            <a:ext cx="694735" cy="797128"/>
            <a:chOff x="3229566" y="1788743"/>
            <a:chExt cx="694735" cy="797128"/>
          </a:xfrm>
        </p:grpSpPr>
        <p:pic>
          <p:nvPicPr>
            <p:cNvPr id="103" name="Picture 3" descr="D:\CM E-Learning Resource Kit\MSL_PNG_Object_Library\Server.png"/>
            <p:cNvPicPr>
              <a:picLocks noChangeAspect="1" noChangeArrowheads="1"/>
            </p:cNvPicPr>
            <p:nvPr/>
          </p:nvPicPr>
          <p:blipFill>
            <a:blip r:embed="rId6" cstate="print"/>
            <a:srcRect/>
            <a:stretch>
              <a:fillRect/>
            </a:stretch>
          </p:blipFill>
          <p:spPr bwMode="auto">
            <a:xfrm>
              <a:off x="3229566" y="1788743"/>
              <a:ext cx="652114" cy="766539"/>
            </a:xfrm>
            <a:prstGeom prst="rect">
              <a:avLst/>
            </a:prstGeom>
            <a:noFill/>
            <a:ln w="9525">
              <a:noFill/>
              <a:miter lim="800000"/>
              <a:headEnd/>
              <a:tailEnd/>
            </a:ln>
          </p:spPr>
        </p:pic>
        <p:pic>
          <p:nvPicPr>
            <p:cNvPr id="105" name="Picture 2" descr="\\eventsql\dvd\Online_ART\DVD_ART36\Artwork_Imagery\Icons - Illustrations\_ XML ICONS\XML web services icon open end.png"/>
            <p:cNvPicPr>
              <a:picLocks noChangeAspect="1" noChangeArrowheads="1"/>
            </p:cNvPicPr>
            <p:nvPr/>
          </p:nvPicPr>
          <p:blipFill>
            <a:blip r:embed="rId12" cstate="print"/>
            <a:srcRect/>
            <a:stretch>
              <a:fillRect/>
            </a:stretch>
          </p:blipFill>
          <p:spPr bwMode="auto">
            <a:xfrm>
              <a:off x="3466863" y="2138260"/>
              <a:ext cx="457438" cy="447611"/>
            </a:xfrm>
            <a:prstGeom prst="rect">
              <a:avLst/>
            </a:prstGeom>
            <a:noFill/>
          </p:spPr>
        </p:pic>
      </p:grpSp>
      <p:sp>
        <p:nvSpPr>
          <p:cNvPr id="110" name="Freeform 109"/>
          <p:cNvSpPr/>
          <p:nvPr/>
        </p:nvSpPr>
        <p:spPr>
          <a:xfrm>
            <a:off x="3381375" y="3105150"/>
            <a:ext cx="1428750" cy="390525"/>
          </a:xfrm>
          <a:custGeom>
            <a:avLst/>
            <a:gdLst>
              <a:gd name="connsiteX0" fmla="*/ 0 w 1009650"/>
              <a:gd name="connsiteY0" fmla="*/ 0 h 209550"/>
              <a:gd name="connsiteX1" fmla="*/ 381000 w 1009650"/>
              <a:gd name="connsiteY1" fmla="*/ 171450 h 209550"/>
              <a:gd name="connsiteX2" fmla="*/ 685800 w 1009650"/>
              <a:gd name="connsiteY2" fmla="*/ 85725 h 209550"/>
              <a:gd name="connsiteX3" fmla="*/ 1009650 w 1009650"/>
              <a:gd name="connsiteY3" fmla="*/ 209550 h 209550"/>
              <a:gd name="connsiteX0" fmla="*/ 0 w 1371600"/>
              <a:gd name="connsiteY0" fmla="*/ 0 h 304800"/>
              <a:gd name="connsiteX1" fmla="*/ 742950 w 1371600"/>
              <a:gd name="connsiteY1" fmla="*/ 266700 h 304800"/>
              <a:gd name="connsiteX2" fmla="*/ 1047750 w 1371600"/>
              <a:gd name="connsiteY2" fmla="*/ 180975 h 304800"/>
              <a:gd name="connsiteX3" fmla="*/ 1371600 w 1371600"/>
              <a:gd name="connsiteY3" fmla="*/ 304800 h 304800"/>
              <a:gd name="connsiteX0" fmla="*/ 0 w 1371600"/>
              <a:gd name="connsiteY0" fmla="*/ 0 h 304800"/>
              <a:gd name="connsiteX1" fmla="*/ 552450 w 1371600"/>
              <a:gd name="connsiteY1" fmla="*/ 266700 h 304800"/>
              <a:gd name="connsiteX2" fmla="*/ 1047750 w 1371600"/>
              <a:gd name="connsiteY2" fmla="*/ 180975 h 304800"/>
              <a:gd name="connsiteX3" fmla="*/ 1371600 w 1371600"/>
              <a:gd name="connsiteY3" fmla="*/ 304800 h 304800"/>
              <a:gd name="connsiteX0" fmla="*/ 0 w 1428750"/>
              <a:gd name="connsiteY0" fmla="*/ 0 h 390525"/>
              <a:gd name="connsiteX1" fmla="*/ 552450 w 1428750"/>
              <a:gd name="connsiteY1" fmla="*/ 266700 h 390525"/>
              <a:gd name="connsiteX2" fmla="*/ 1047750 w 1428750"/>
              <a:gd name="connsiteY2" fmla="*/ 180975 h 390525"/>
              <a:gd name="connsiteX3" fmla="*/ 1428750 w 1428750"/>
              <a:gd name="connsiteY3" fmla="*/ 390525 h 390525"/>
            </a:gdLst>
            <a:ahLst/>
            <a:cxnLst>
              <a:cxn ang="0">
                <a:pos x="connsiteX0" y="connsiteY0"/>
              </a:cxn>
              <a:cxn ang="0">
                <a:pos x="connsiteX1" y="connsiteY1"/>
              </a:cxn>
              <a:cxn ang="0">
                <a:pos x="connsiteX2" y="connsiteY2"/>
              </a:cxn>
              <a:cxn ang="0">
                <a:pos x="connsiteX3" y="connsiteY3"/>
              </a:cxn>
            </a:cxnLst>
            <a:rect l="l" t="t" r="r" b="b"/>
            <a:pathLst>
              <a:path w="1428750" h="390525">
                <a:moveTo>
                  <a:pt x="0" y="0"/>
                </a:moveTo>
                <a:cubicBezTo>
                  <a:pt x="133350" y="78581"/>
                  <a:pt x="377825" y="236538"/>
                  <a:pt x="552450" y="266700"/>
                </a:cubicBezTo>
                <a:cubicBezTo>
                  <a:pt x="727075" y="296862"/>
                  <a:pt x="901700" y="160338"/>
                  <a:pt x="1047750" y="180975"/>
                </a:cubicBezTo>
                <a:cubicBezTo>
                  <a:pt x="1193800" y="201613"/>
                  <a:pt x="1428750" y="390525"/>
                  <a:pt x="1428750" y="390525"/>
                </a:cubicBezTo>
              </a:path>
            </a:pathLst>
          </a:custGeom>
          <a:ln w="38100">
            <a:solidFill>
              <a:srgbClr val="000000"/>
            </a:solidFill>
            <a:headEnd type="triangle"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 name="Freeform 110"/>
          <p:cNvSpPr/>
          <p:nvPr/>
        </p:nvSpPr>
        <p:spPr>
          <a:xfrm>
            <a:off x="3939296" y="2400300"/>
            <a:ext cx="861304" cy="781050"/>
          </a:xfrm>
          <a:custGeom>
            <a:avLst/>
            <a:gdLst>
              <a:gd name="connsiteX0" fmla="*/ 70729 w 861304"/>
              <a:gd name="connsiteY0" fmla="*/ 0 h 781050"/>
              <a:gd name="connsiteX1" fmla="*/ 4054 w 861304"/>
              <a:gd name="connsiteY1" fmla="*/ 323850 h 781050"/>
              <a:gd name="connsiteX2" fmla="*/ 175504 w 861304"/>
              <a:gd name="connsiteY2" fmla="*/ 666750 h 781050"/>
              <a:gd name="connsiteX3" fmla="*/ 623179 w 861304"/>
              <a:gd name="connsiteY3" fmla="*/ 714375 h 781050"/>
              <a:gd name="connsiteX4" fmla="*/ 861304 w 861304"/>
              <a:gd name="connsiteY4" fmla="*/ 781050 h 781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304" h="781050">
                <a:moveTo>
                  <a:pt x="70729" y="0"/>
                </a:moveTo>
                <a:cubicBezTo>
                  <a:pt x="28660" y="106362"/>
                  <a:pt x="-13409" y="212725"/>
                  <a:pt x="4054" y="323850"/>
                </a:cubicBezTo>
                <a:cubicBezTo>
                  <a:pt x="21516" y="434975"/>
                  <a:pt x="72317" y="601663"/>
                  <a:pt x="175504" y="666750"/>
                </a:cubicBezTo>
                <a:cubicBezTo>
                  <a:pt x="278691" y="731837"/>
                  <a:pt x="508879" y="695325"/>
                  <a:pt x="623179" y="714375"/>
                </a:cubicBezTo>
                <a:cubicBezTo>
                  <a:pt x="737479" y="733425"/>
                  <a:pt x="799391" y="757237"/>
                  <a:pt x="861304" y="781050"/>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4" name="Freeform 113"/>
          <p:cNvSpPr/>
          <p:nvPr/>
        </p:nvSpPr>
        <p:spPr>
          <a:xfrm>
            <a:off x="5373560" y="2854995"/>
            <a:ext cx="1228725" cy="514350"/>
          </a:xfrm>
          <a:custGeom>
            <a:avLst/>
            <a:gdLst>
              <a:gd name="connsiteX0" fmla="*/ 70729 w 861304"/>
              <a:gd name="connsiteY0" fmla="*/ 0 h 781050"/>
              <a:gd name="connsiteX1" fmla="*/ 4054 w 861304"/>
              <a:gd name="connsiteY1" fmla="*/ 323850 h 781050"/>
              <a:gd name="connsiteX2" fmla="*/ 175504 w 861304"/>
              <a:gd name="connsiteY2" fmla="*/ 666750 h 781050"/>
              <a:gd name="connsiteX3" fmla="*/ 623179 w 861304"/>
              <a:gd name="connsiteY3" fmla="*/ 714375 h 781050"/>
              <a:gd name="connsiteX4" fmla="*/ 861304 w 861304"/>
              <a:gd name="connsiteY4" fmla="*/ 781050 h 781050"/>
              <a:gd name="connsiteX0" fmla="*/ 1228725 w 1832395"/>
              <a:gd name="connsiteY0" fmla="*/ 0 h 727785"/>
              <a:gd name="connsiteX1" fmla="*/ 1162050 w 1832395"/>
              <a:gd name="connsiteY1" fmla="*/ 323850 h 727785"/>
              <a:gd name="connsiteX2" fmla="*/ 1333500 w 1832395"/>
              <a:gd name="connsiteY2" fmla="*/ 666750 h 727785"/>
              <a:gd name="connsiteX3" fmla="*/ 1781175 w 1832395"/>
              <a:gd name="connsiteY3" fmla="*/ 714375 h 727785"/>
              <a:gd name="connsiteX4" fmla="*/ 0 w 1832395"/>
              <a:gd name="connsiteY4" fmla="*/ 514350 h 727785"/>
              <a:gd name="connsiteX0" fmla="*/ 1228725 w 1368692"/>
              <a:gd name="connsiteY0" fmla="*/ 0 h 667093"/>
              <a:gd name="connsiteX1" fmla="*/ 1162050 w 1368692"/>
              <a:gd name="connsiteY1" fmla="*/ 323850 h 667093"/>
              <a:gd name="connsiteX2" fmla="*/ 1333500 w 1368692"/>
              <a:gd name="connsiteY2" fmla="*/ 666750 h 667093"/>
              <a:gd name="connsiteX3" fmla="*/ 361950 w 1368692"/>
              <a:gd name="connsiteY3" fmla="*/ 390525 h 667093"/>
              <a:gd name="connsiteX4" fmla="*/ 0 w 1368692"/>
              <a:gd name="connsiteY4" fmla="*/ 514350 h 667093"/>
              <a:gd name="connsiteX0" fmla="*/ 1228725 w 1228725"/>
              <a:gd name="connsiteY0" fmla="*/ 0 h 514350"/>
              <a:gd name="connsiteX1" fmla="*/ 1162050 w 1228725"/>
              <a:gd name="connsiteY1" fmla="*/ 323850 h 514350"/>
              <a:gd name="connsiteX2" fmla="*/ 790575 w 1228725"/>
              <a:gd name="connsiteY2" fmla="*/ 428625 h 514350"/>
              <a:gd name="connsiteX3" fmla="*/ 361950 w 1228725"/>
              <a:gd name="connsiteY3" fmla="*/ 390525 h 514350"/>
              <a:gd name="connsiteX4" fmla="*/ 0 w 1228725"/>
              <a:gd name="connsiteY4" fmla="*/ 514350 h 514350"/>
              <a:gd name="connsiteX0" fmla="*/ 1228725 w 1228725"/>
              <a:gd name="connsiteY0" fmla="*/ 0 h 514350"/>
              <a:gd name="connsiteX1" fmla="*/ 1076325 w 1228725"/>
              <a:gd name="connsiteY1" fmla="*/ 333375 h 514350"/>
              <a:gd name="connsiteX2" fmla="*/ 790575 w 1228725"/>
              <a:gd name="connsiteY2" fmla="*/ 428625 h 514350"/>
              <a:gd name="connsiteX3" fmla="*/ 361950 w 1228725"/>
              <a:gd name="connsiteY3" fmla="*/ 390525 h 514350"/>
              <a:gd name="connsiteX4" fmla="*/ 0 w 1228725"/>
              <a:gd name="connsiteY4" fmla="*/ 514350 h 51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514350">
                <a:moveTo>
                  <a:pt x="1228725" y="0"/>
                </a:moveTo>
                <a:cubicBezTo>
                  <a:pt x="1186656" y="106362"/>
                  <a:pt x="1149350" y="261938"/>
                  <a:pt x="1076325" y="333375"/>
                </a:cubicBezTo>
                <a:cubicBezTo>
                  <a:pt x="1003300" y="404813"/>
                  <a:pt x="909637" y="419100"/>
                  <a:pt x="790575" y="428625"/>
                </a:cubicBezTo>
                <a:cubicBezTo>
                  <a:pt x="671513" y="438150"/>
                  <a:pt x="493712" y="376238"/>
                  <a:pt x="361950" y="390525"/>
                </a:cubicBezTo>
                <a:cubicBezTo>
                  <a:pt x="230188" y="404812"/>
                  <a:pt x="120650" y="473075"/>
                  <a:pt x="0" y="514350"/>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5" name="Freeform 114"/>
          <p:cNvSpPr/>
          <p:nvPr/>
        </p:nvSpPr>
        <p:spPr>
          <a:xfrm>
            <a:off x="5468495" y="3688482"/>
            <a:ext cx="1028700" cy="266700"/>
          </a:xfrm>
          <a:custGeom>
            <a:avLst/>
            <a:gdLst>
              <a:gd name="connsiteX0" fmla="*/ 0 w 1009650"/>
              <a:gd name="connsiteY0" fmla="*/ 0 h 209550"/>
              <a:gd name="connsiteX1" fmla="*/ 381000 w 1009650"/>
              <a:gd name="connsiteY1" fmla="*/ 171450 h 209550"/>
              <a:gd name="connsiteX2" fmla="*/ 685800 w 1009650"/>
              <a:gd name="connsiteY2" fmla="*/ 85725 h 209550"/>
              <a:gd name="connsiteX3" fmla="*/ 1009650 w 1009650"/>
              <a:gd name="connsiteY3" fmla="*/ 209550 h 209550"/>
              <a:gd name="connsiteX0" fmla="*/ 0 w 1028700"/>
              <a:gd name="connsiteY0" fmla="*/ 0 h 266700"/>
              <a:gd name="connsiteX1" fmla="*/ 381000 w 1028700"/>
              <a:gd name="connsiteY1" fmla="*/ 171450 h 266700"/>
              <a:gd name="connsiteX2" fmla="*/ 685800 w 1028700"/>
              <a:gd name="connsiteY2" fmla="*/ 85725 h 266700"/>
              <a:gd name="connsiteX3" fmla="*/ 1028700 w 1028700"/>
              <a:gd name="connsiteY3" fmla="*/ 266700 h 266700"/>
            </a:gdLst>
            <a:ahLst/>
            <a:cxnLst>
              <a:cxn ang="0">
                <a:pos x="connsiteX0" y="connsiteY0"/>
              </a:cxn>
              <a:cxn ang="0">
                <a:pos x="connsiteX1" y="connsiteY1"/>
              </a:cxn>
              <a:cxn ang="0">
                <a:pos x="connsiteX2" y="connsiteY2"/>
              </a:cxn>
              <a:cxn ang="0">
                <a:pos x="connsiteX3" y="connsiteY3"/>
              </a:cxn>
            </a:cxnLst>
            <a:rect l="l" t="t" r="r" b="b"/>
            <a:pathLst>
              <a:path w="1028700" h="266700">
                <a:moveTo>
                  <a:pt x="0" y="0"/>
                </a:moveTo>
                <a:cubicBezTo>
                  <a:pt x="133350" y="78581"/>
                  <a:pt x="266700" y="157162"/>
                  <a:pt x="381000" y="171450"/>
                </a:cubicBezTo>
                <a:cubicBezTo>
                  <a:pt x="495300" y="185738"/>
                  <a:pt x="577850" y="69850"/>
                  <a:pt x="685800" y="85725"/>
                </a:cubicBezTo>
                <a:cubicBezTo>
                  <a:pt x="793750" y="101600"/>
                  <a:pt x="1028700" y="266700"/>
                  <a:pt x="1028700" y="266700"/>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6" name="Freeform 115"/>
          <p:cNvSpPr/>
          <p:nvPr/>
        </p:nvSpPr>
        <p:spPr>
          <a:xfrm>
            <a:off x="5316095" y="3860569"/>
            <a:ext cx="762000" cy="923925"/>
          </a:xfrm>
          <a:custGeom>
            <a:avLst/>
            <a:gdLst>
              <a:gd name="connsiteX0" fmla="*/ 0 w 1009650"/>
              <a:gd name="connsiteY0" fmla="*/ 0 h 209550"/>
              <a:gd name="connsiteX1" fmla="*/ 381000 w 1009650"/>
              <a:gd name="connsiteY1" fmla="*/ 171450 h 209550"/>
              <a:gd name="connsiteX2" fmla="*/ 685800 w 1009650"/>
              <a:gd name="connsiteY2" fmla="*/ 85725 h 209550"/>
              <a:gd name="connsiteX3" fmla="*/ 1009650 w 1009650"/>
              <a:gd name="connsiteY3" fmla="*/ 209550 h 209550"/>
              <a:gd name="connsiteX0" fmla="*/ 0 w 1028700"/>
              <a:gd name="connsiteY0" fmla="*/ 0 h 266700"/>
              <a:gd name="connsiteX1" fmla="*/ 381000 w 1028700"/>
              <a:gd name="connsiteY1" fmla="*/ 171450 h 266700"/>
              <a:gd name="connsiteX2" fmla="*/ 685800 w 1028700"/>
              <a:gd name="connsiteY2" fmla="*/ 85725 h 266700"/>
              <a:gd name="connsiteX3" fmla="*/ 1028700 w 1028700"/>
              <a:gd name="connsiteY3" fmla="*/ 266700 h 266700"/>
              <a:gd name="connsiteX0" fmla="*/ 666750 w 1399061"/>
              <a:gd name="connsiteY0" fmla="*/ 904875 h 1106110"/>
              <a:gd name="connsiteX1" fmla="*/ 1047750 w 1399061"/>
              <a:gd name="connsiteY1" fmla="*/ 1076325 h 1106110"/>
              <a:gd name="connsiteX2" fmla="*/ 1352550 w 1399061"/>
              <a:gd name="connsiteY2" fmla="*/ 990600 h 1106110"/>
              <a:gd name="connsiteX3" fmla="*/ 0 w 1399061"/>
              <a:gd name="connsiteY3" fmla="*/ 0 h 1106110"/>
              <a:gd name="connsiteX0" fmla="*/ 666750 w 1058043"/>
              <a:gd name="connsiteY0" fmla="*/ 904875 h 1095596"/>
              <a:gd name="connsiteX1" fmla="*/ 1047750 w 1058043"/>
              <a:gd name="connsiteY1" fmla="*/ 1076325 h 1095596"/>
              <a:gd name="connsiteX2" fmla="*/ 238125 w 1058043"/>
              <a:gd name="connsiteY2" fmla="*/ 447675 h 1095596"/>
              <a:gd name="connsiteX3" fmla="*/ 0 w 1058043"/>
              <a:gd name="connsiteY3" fmla="*/ 0 h 1095596"/>
              <a:gd name="connsiteX0" fmla="*/ 666750 w 708325"/>
              <a:gd name="connsiteY0" fmla="*/ 904875 h 913714"/>
              <a:gd name="connsiteX1" fmla="*/ 504825 w 708325"/>
              <a:gd name="connsiteY1" fmla="*/ 438150 h 913714"/>
              <a:gd name="connsiteX2" fmla="*/ 238125 w 708325"/>
              <a:gd name="connsiteY2" fmla="*/ 447675 h 913714"/>
              <a:gd name="connsiteX3" fmla="*/ 0 w 708325"/>
              <a:gd name="connsiteY3" fmla="*/ 0 h 913714"/>
              <a:gd name="connsiteX0" fmla="*/ 666750 w 710414"/>
              <a:gd name="connsiteY0" fmla="*/ 904875 h 913846"/>
              <a:gd name="connsiteX1" fmla="*/ 504825 w 710414"/>
              <a:gd name="connsiteY1" fmla="*/ 438150 h 913846"/>
              <a:gd name="connsiteX2" fmla="*/ 133350 w 710414"/>
              <a:gd name="connsiteY2" fmla="*/ 400050 h 913846"/>
              <a:gd name="connsiteX3" fmla="*/ 0 w 710414"/>
              <a:gd name="connsiteY3" fmla="*/ 0 h 913846"/>
              <a:gd name="connsiteX0" fmla="*/ 666750 w 713186"/>
              <a:gd name="connsiteY0" fmla="*/ 904875 h 916650"/>
              <a:gd name="connsiteX1" fmla="*/ 523875 w 713186"/>
              <a:gd name="connsiteY1" fmla="*/ 561975 h 916650"/>
              <a:gd name="connsiteX2" fmla="*/ 133350 w 713186"/>
              <a:gd name="connsiteY2" fmla="*/ 400050 h 916650"/>
              <a:gd name="connsiteX3" fmla="*/ 0 w 713186"/>
              <a:gd name="connsiteY3" fmla="*/ 0 h 916650"/>
              <a:gd name="connsiteX0" fmla="*/ 762000 w 798545"/>
              <a:gd name="connsiteY0" fmla="*/ 923925 h 935244"/>
              <a:gd name="connsiteX1" fmla="*/ 523875 w 798545"/>
              <a:gd name="connsiteY1" fmla="*/ 561975 h 935244"/>
              <a:gd name="connsiteX2" fmla="*/ 133350 w 798545"/>
              <a:gd name="connsiteY2" fmla="*/ 400050 h 935244"/>
              <a:gd name="connsiteX3" fmla="*/ 0 w 798545"/>
              <a:gd name="connsiteY3" fmla="*/ 0 h 935244"/>
              <a:gd name="connsiteX0" fmla="*/ 762000 w 762000"/>
              <a:gd name="connsiteY0" fmla="*/ 923925 h 923925"/>
              <a:gd name="connsiteX1" fmla="*/ 523875 w 762000"/>
              <a:gd name="connsiteY1" fmla="*/ 561975 h 923925"/>
              <a:gd name="connsiteX2" fmla="*/ 133350 w 762000"/>
              <a:gd name="connsiteY2" fmla="*/ 400050 h 923925"/>
              <a:gd name="connsiteX3" fmla="*/ 0 w 762000"/>
              <a:gd name="connsiteY3" fmla="*/ 0 h 923925"/>
            </a:gdLst>
            <a:ahLst/>
            <a:cxnLst>
              <a:cxn ang="0">
                <a:pos x="connsiteX0" y="connsiteY0"/>
              </a:cxn>
              <a:cxn ang="0">
                <a:pos x="connsiteX1" y="connsiteY1"/>
              </a:cxn>
              <a:cxn ang="0">
                <a:pos x="connsiteX2" y="connsiteY2"/>
              </a:cxn>
              <a:cxn ang="0">
                <a:pos x="connsiteX3" y="connsiteY3"/>
              </a:cxn>
            </a:cxnLst>
            <a:rect l="l" t="t" r="r" b="b"/>
            <a:pathLst>
              <a:path w="762000" h="923925">
                <a:moveTo>
                  <a:pt x="762000" y="923925"/>
                </a:moveTo>
                <a:cubicBezTo>
                  <a:pt x="647700" y="697706"/>
                  <a:pt x="628650" y="649287"/>
                  <a:pt x="523875" y="561975"/>
                </a:cubicBezTo>
                <a:cubicBezTo>
                  <a:pt x="419100" y="474663"/>
                  <a:pt x="220662" y="493712"/>
                  <a:pt x="133350" y="400050"/>
                </a:cubicBezTo>
                <a:cubicBezTo>
                  <a:pt x="46038" y="306388"/>
                  <a:pt x="0" y="0"/>
                  <a:pt x="0" y="0"/>
                </a:cubicBezTo>
              </a:path>
            </a:pathLst>
          </a:custGeom>
          <a:ln w="38100">
            <a:solidFill>
              <a:srgbClr val="000000"/>
            </a:solidFill>
            <a:headEnd type="triangle"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7" name="TextBox 116"/>
          <p:cNvSpPr txBox="1"/>
          <p:nvPr/>
        </p:nvSpPr>
        <p:spPr>
          <a:xfrm>
            <a:off x="2783513" y="1454306"/>
            <a:ext cx="1168590" cy="276999"/>
          </a:xfrm>
          <a:prstGeom prst="rect">
            <a:avLst/>
          </a:prstGeom>
          <a:noFill/>
        </p:spPr>
        <p:txBody>
          <a:bodyPr wrap="none" lIns="0" tIns="0" rIns="0" bIns="0" rtlCol="0">
            <a:spAutoFit/>
          </a:bodyPr>
          <a:lstStyle/>
          <a:p>
            <a:r>
              <a:rPr lang="en-US" b="1" dirty="0" smtClean="0">
                <a:gradFill>
                  <a:gsLst>
                    <a:gs pos="0">
                      <a:schemeClr val="tx1"/>
                    </a:gs>
                    <a:gs pos="86000">
                      <a:schemeClr val="tx1"/>
                    </a:gs>
                  </a:gsLst>
                  <a:lin ang="5400000" scaled="0"/>
                </a:gradFill>
                <a:latin typeface="Segoe Light" pitchFamily="34" charset="0"/>
              </a:rPr>
              <a:t>Transactions</a:t>
            </a:r>
          </a:p>
        </p:txBody>
      </p:sp>
      <p:sp>
        <p:nvSpPr>
          <p:cNvPr id="119" name="TextBox 118"/>
          <p:cNvSpPr txBox="1"/>
          <p:nvPr/>
        </p:nvSpPr>
        <p:spPr>
          <a:xfrm>
            <a:off x="3899466" y="2910688"/>
            <a:ext cx="1093248" cy="161583"/>
          </a:xfrm>
          <a:prstGeom prst="rect">
            <a:avLst/>
          </a:prstGeom>
          <a:noFill/>
        </p:spPr>
        <p:txBody>
          <a:bodyPr wrap="none" lIns="0" tIns="0" rIns="0" bIns="0" rtlCol="0">
            <a:spAutoFit/>
          </a:bodyPr>
          <a:lstStyle/>
          <a:p>
            <a:r>
              <a:rPr lang="en-US" sz="1050" b="1" dirty="0" smtClean="0">
                <a:solidFill>
                  <a:srgbClr val="FFFF00"/>
                </a:solidFill>
                <a:latin typeface="+mj-lt"/>
              </a:rPr>
              <a:t>Retrieve Changes</a:t>
            </a:r>
          </a:p>
        </p:txBody>
      </p:sp>
      <p:sp>
        <p:nvSpPr>
          <p:cNvPr id="120" name="TextBox 119"/>
          <p:cNvSpPr txBox="1"/>
          <p:nvPr/>
        </p:nvSpPr>
        <p:spPr>
          <a:xfrm>
            <a:off x="5807004" y="2327878"/>
            <a:ext cx="1114088" cy="323165"/>
          </a:xfrm>
          <a:prstGeom prst="rect">
            <a:avLst/>
          </a:prstGeom>
          <a:noFill/>
        </p:spPr>
        <p:txBody>
          <a:bodyPr wrap="none" lIns="0" tIns="0" rIns="0" bIns="0" rtlCol="0">
            <a:spAutoFit/>
          </a:bodyPr>
          <a:lstStyle/>
          <a:p>
            <a:pPr algn="ctr"/>
            <a:r>
              <a:rPr lang="en-US" sz="1050" b="1" dirty="0" smtClean="0">
                <a:solidFill>
                  <a:srgbClr val="FFFF00"/>
                </a:solidFill>
                <a:latin typeface="+mj-lt"/>
              </a:rPr>
              <a:t>Change Shipping </a:t>
            </a:r>
          </a:p>
          <a:p>
            <a:pPr algn="ctr"/>
            <a:r>
              <a:rPr lang="en-US" sz="1050" b="1" dirty="0" smtClean="0">
                <a:solidFill>
                  <a:srgbClr val="FFFF00"/>
                </a:solidFill>
                <a:latin typeface="+mj-lt"/>
              </a:rPr>
              <a:t>Address</a:t>
            </a:r>
          </a:p>
        </p:txBody>
      </p:sp>
      <p:sp>
        <p:nvSpPr>
          <p:cNvPr id="121" name="TextBox 120"/>
          <p:cNvSpPr txBox="1"/>
          <p:nvPr/>
        </p:nvSpPr>
        <p:spPr>
          <a:xfrm>
            <a:off x="4845143" y="4721906"/>
            <a:ext cx="801501" cy="323165"/>
          </a:xfrm>
          <a:prstGeom prst="rect">
            <a:avLst/>
          </a:prstGeom>
          <a:noFill/>
        </p:spPr>
        <p:txBody>
          <a:bodyPr wrap="none" lIns="0" tIns="0" rIns="0" bIns="0" rtlCol="0">
            <a:spAutoFit/>
          </a:bodyPr>
          <a:lstStyle/>
          <a:p>
            <a:pPr algn="ctr"/>
            <a:r>
              <a:rPr lang="en-US" sz="1050" b="1" dirty="0" smtClean="0">
                <a:solidFill>
                  <a:srgbClr val="FFFF00"/>
                </a:solidFill>
                <a:latin typeface="+mj-lt"/>
              </a:rPr>
              <a:t>Update ERP</a:t>
            </a:r>
          </a:p>
          <a:p>
            <a:pPr algn="ctr"/>
            <a:r>
              <a:rPr lang="en-US" sz="1050" b="1" dirty="0" err="1" smtClean="0">
                <a:solidFill>
                  <a:srgbClr val="FFFF00"/>
                </a:solidFill>
                <a:latin typeface="+mj-lt"/>
              </a:rPr>
              <a:t>Purch</a:t>
            </a:r>
            <a:r>
              <a:rPr lang="en-US" sz="1050" b="1" dirty="0" smtClean="0">
                <a:solidFill>
                  <a:srgbClr val="FFFF00"/>
                </a:solidFill>
                <a:latin typeface="+mj-lt"/>
              </a:rPr>
              <a:t>. Order</a:t>
            </a:r>
          </a:p>
        </p:txBody>
      </p:sp>
      <p:sp>
        <p:nvSpPr>
          <p:cNvPr id="122" name="Freeform 121"/>
          <p:cNvSpPr/>
          <p:nvPr/>
        </p:nvSpPr>
        <p:spPr>
          <a:xfrm>
            <a:off x="1035252" y="2442226"/>
            <a:ext cx="1266435" cy="768428"/>
          </a:xfrm>
          <a:custGeom>
            <a:avLst/>
            <a:gdLst>
              <a:gd name="connsiteX0" fmla="*/ 70729 w 861304"/>
              <a:gd name="connsiteY0" fmla="*/ 0 h 781050"/>
              <a:gd name="connsiteX1" fmla="*/ 4054 w 861304"/>
              <a:gd name="connsiteY1" fmla="*/ 323850 h 781050"/>
              <a:gd name="connsiteX2" fmla="*/ 175504 w 861304"/>
              <a:gd name="connsiteY2" fmla="*/ 666750 h 781050"/>
              <a:gd name="connsiteX3" fmla="*/ 623179 w 861304"/>
              <a:gd name="connsiteY3" fmla="*/ 714375 h 781050"/>
              <a:gd name="connsiteX4" fmla="*/ 861304 w 861304"/>
              <a:gd name="connsiteY4" fmla="*/ 781050 h 781050"/>
              <a:gd name="connsiteX0" fmla="*/ 70729 w 1308979"/>
              <a:gd name="connsiteY0" fmla="*/ 238630 h 1022150"/>
              <a:gd name="connsiteX1" fmla="*/ 4054 w 1308979"/>
              <a:gd name="connsiteY1" fmla="*/ 562480 h 1022150"/>
              <a:gd name="connsiteX2" fmla="*/ 175504 w 1308979"/>
              <a:gd name="connsiteY2" fmla="*/ 905380 h 1022150"/>
              <a:gd name="connsiteX3" fmla="*/ 623179 w 1308979"/>
              <a:gd name="connsiteY3" fmla="*/ 953005 h 1022150"/>
              <a:gd name="connsiteX4" fmla="*/ 1308979 w 1308979"/>
              <a:gd name="connsiteY4" fmla="*/ 505 h 1022150"/>
              <a:gd name="connsiteX0" fmla="*/ 70729 w 1308979"/>
              <a:gd name="connsiteY0" fmla="*/ 239634 h 908559"/>
              <a:gd name="connsiteX1" fmla="*/ 4054 w 1308979"/>
              <a:gd name="connsiteY1" fmla="*/ 563484 h 908559"/>
              <a:gd name="connsiteX2" fmla="*/ 175504 w 1308979"/>
              <a:gd name="connsiteY2" fmla="*/ 906384 h 908559"/>
              <a:gd name="connsiteX3" fmla="*/ 1013704 w 1308979"/>
              <a:gd name="connsiteY3" fmla="*/ 392034 h 908559"/>
              <a:gd name="connsiteX4" fmla="*/ 1308979 w 1308979"/>
              <a:gd name="connsiteY4" fmla="*/ 1509 h 908559"/>
              <a:gd name="connsiteX0" fmla="*/ 86293 w 1324543"/>
              <a:gd name="connsiteY0" fmla="*/ 239520 h 767145"/>
              <a:gd name="connsiteX1" fmla="*/ 19618 w 1324543"/>
              <a:gd name="connsiteY1" fmla="*/ 563370 h 767145"/>
              <a:gd name="connsiteX2" fmla="*/ 429193 w 1324543"/>
              <a:gd name="connsiteY2" fmla="*/ 763395 h 767145"/>
              <a:gd name="connsiteX3" fmla="*/ 1029268 w 1324543"/>
              <a:gd name="connsiteY3" fmla="*/ 391920 h 767145"/>
              <a:gd name="connsiteX4" fmla="*/ 1324543 w 1324543"/>
              <a:gd name="connsiteY4" fmla="*/ 1395 h 767145"/>
              <a:gd name="connsiteX0" fmla="*/ 28185 w 1266435"/>
              <a:gd name="connsiteY0" fmla="*/ 239520 h 768428"/>
              <a:gd name="connsiteX1" fmla="*/ 47235 w 1266435"/>
              <a:gd name="connsiteY1" fmla="*/ 582420 h 768428"/>
              <a:gd name="connsiteX2" fmla="*/ 371085 w 1266435"/>
              <a:gd name="connsiteY2" fmla="*/ 763395 h 768428"/>
              <a:gd name="connsiteX3" fmla="*/ 971160 w 1266435"/>
              <a:gd name="connsiteY3" fmla="*/ 391920 h 768428"/>
              <a:gd name="connsiteX4" fmla="*/ 1266435 w 1266435"/>
              <a:gd name="connsiteY4" fmla="*/ 1395 h 768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6435" h="768428">
                <a:moveTo>
                  <a:pt x="28185" y="239520"/>
                </a:moveTo>
                <a:cubicBezTo>
                  <a:pt x="-13884" y="345882"/>
                  <a:pt x="-9915" y="495108"/>
                  <a:pt x="47235" y="582420"/>
                </a:cubicBezTo>
                <a:cubicBezTo>
                  <a:pt x="104385" y="669732"/>
                  <a:pt x="217098" y="795145"/>
                  <a:pt x="371085" y="763395"/>
                </a:cubicBezTo>
                <a:cubicBezTo>
                  <a:pt x="525072" y="731645"/>
                  <a:pt x="821935" y="518920"/>
                  <a:pt x="971160" y="391920"/>
                </a:cubicBezTo>
                <a:cubicBezTo>
                  <a:pt x="1120385" y="264920"/>
                  <a:pt x="1204522" y="-22418"/>
                  <a:pt x="1266435" y="1395"/>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3" name="TextBox 122"/>
          <p:cNvSpPr txBox="1"/>
          <p:nvPr/>
        </p:nvSpPr>
        <p:spPr>
          <a:xfrm>
            <a:off x="902597" y="2950587"/>
            <a:ext cx="1077218" cy="323165"/>
          </a:xfrm>
          <a:prstGeom prst="rect">
            <a:avLst/>
          </a:prstGeom>
          <a:noFill/>
        </p:spPr>
        <p:txBody>
          <a:bodyPr wrap="none" lIns="0" tIns="0" rIns="0" bIns="0" rtlCol="0">
            <a:spAutoFit/>
          </a:bodyPr>
          <a:lstStyle/>
          <a:p>
            <a:pPr algn="ctr"/>
            <a:r>
              <a:rPr lang="en-US" sz="1050" b="1" dirty="0" smtClean="0">
                <a:solidFill>
                  <a:srgbClr val="FFFF00"/>
                </a:solidFill>
                <a:latin typeface="+mj-lt"/>
              </a:rPr>
              <a:t>Change Shipping</a:t>
            </a:r>
          </a:p>
          <a:p>
            <a:pPr algn="ctr"/>
            <a:r>
              <a:rPr lang="en-US" sz="1050" b="1" dirty="0" smtClean="0">
                <a:solidFill>
                  <a:srgbClr val="FFFF00"/>
                </a:solidFill>
                <a:latin typeface="+mj-lt"/>
              </a:rPr>
              <a:t>Address</a:t>
            </a:r>
          </a:p>
        </p:txBody>
      </p:sp>
      <p:sp>
        <p:nvSpPr>
          <p:cNvPr id="124" name="Freeform 123"/>
          <p:cNvSpPr/>
          <p:nvPr/>
        </p:nvSpPr>
        <p:spPr>
          <a:xfrm>
            <a:off x="5278247" y="2668057"/>
            <a:ext cx="1143000" cy="522944"/>
          </a:xfrm>
          <a:custGeom>
            <a:avLst/>
            <a:gdLst>
              <a:gd name="connsiteX0" fmla="*/ 0 w 1009650"/>
              <a:gd name="connsiteY0" fmla="*/ 0 h 209550"/>
              <a:gd name="connsiteX1" fmla="*/ 381000 w 1009650"/>
              <a:gd name="connsiteY1" fmla="*/ 171450 h 209550"/>
              <a:gd name="connsiteX2" fmla="*/ 685800 w 1009650"/>
              <a:gd name="connsiteY2" fmla="*/ 85725 h 209550"/>
              <a:gd name="connsiteX3" fmla="*/ 1009650 w 1009650"/>
              <a:gd name="connsiteY3" fmla="*/ 209550 h 209550"/>
              <a:gd name="connsiteX0" fmla="*/ 0 w 1028700"/>
              <a:gd name="connsiteY0" fmla="*/ 0 h 266700"/>
              <a:gd name="connsiteX1" fmla="*/ 381000 w 1028700"/>
              <a:gd name="connsiteY1" fmla="*/ 171450 h 266700"/>
              <a:gd name="connsiteX2" fmla="*/ 685800 w 1028700"/>
              <a:gd name="connsiteY2" fmla="*/ 85725 h 266700"/>
              <a:gd name="connsiteX3" fmla="*/ 1028700 w 1028700"/>
              <a:gd name="connsiteY3" fmla="*/ 266700 h 266700"/>
              <a:gd name="connsiteX0" fmla="*/ 0 w 1143000"/>
              <a:gd name="connsiteY0" fmla="*/ 485775 h 665736"/>
              <a:gd name="connsiteX1" fmla="*/ 381000 w 1143000"/>
              <a:gd name="connsiteY1" fmla="*/ 657225 h 665736"/>
              <a:gd name="connsiteX2" fmla="*/ 685800 w 1143000"/>
              <a:gd name="connsiteY2" fmla="*/ 571500 h 665736"/>
              <a:gd name="connsiteX3" fmla="*/ 1143000 w 1143000"/>
              <a:gd name="connsiteY3" fmla="*/ 0 h 665736"/>
              <a:gd name="connsiteX0" fmla="*/ 0 w 1143000"/>
              <a:gd name="connsiteY0" fmla="*/ 498296 h 687321"/>
              <a:gd name="connsiteX1" fmla="*/ 381000 w 1143000"/>
              <a:gd name="connsiteY1" fmla="*/ 669746 h 687321"/>
              <a:gd name="connsiteX2" fmla="*/ 762000 w 1143000"/>
              <a:gd name="connsiteY2" fmla="*/ 69671 h 687321"/>
              <a:gd name="connsiteX3" fmla="*/ 1143000 w 1143000"/>
              <a:gd name="connsiteY3" fmla="*/ 12521 h 687321"/>
              <a:gd name="connsiteX0" fmla="*/ 0 w 1143000"/>
              <a:gd name="connsiteY0" fmla="*/ 486942 h 522944"/>
              <a:gd name="connsiteX1" fmla="*/ 409575 w 1143000"/>
              <a:gd name="connsiteY1" fmla="*/ 429792 h 522944"/>
              <a:gd name="connsiteX2" fmla="*/ 762000 w 1143000"/>
              <a:gd name="connsiteY2" fmla="*/ 58317 h 522944"/>
              <a:gd name="connsiteX3" fmla="*/ 1143000 w 1143000"/>
              <a:gd name="connsiteY3" fmla="*/ 1167 h 522944"/>
            </a:gdLst>
            <a:ahLst/>
            <a:cxnLst>
              <a:cxn ang="0">
                <a:pos x="connsiteX0" y="connsiteY0"/>
              </a:cxn>
              <a:cxn ang="0">
                <a:pos x="connsiteX1" y="connsiteY1"/>
              </a:cxn>
              <a:cxn ang="0">
                <a:pos x="connsiteX2" y="connsiteY2"/>
              </a:cxn>
              <a:cxn ang="0">
                <a:pos x="connsiteX3" y="connsiteY3"/>
              </a:cxn>
            </a:cxnLst>
            <a:rect l="l" t="t" r="r" b="b"/>
            <a:pathLst>
              <a:path w="1143000" h="522944">
                <a:moveTo>
                  <a:pt x="0" y="486942"/>
                </a:moveTo>
                <a:cubicBezTo>
                  <a:pt x="133350" y="565523"/>
                  <a:pt x="282575" y="501230"/>
                  <a:pt x="409575" y="429792"/>
                </a:cubicBezTo>
                <a:cubicBezTo>
                  <a:pt x="536575" y="358355"/>
                  <a:pt x="639763" y="129754"/>
                  <a:pt x="762000" y="58317"/>
                </a:cubicBezTo>
                <a:cubicBezTo>
                  <a:pt x="884237" y="-13120"/>
                  <a:pt x="1143000" y="1167"/>
                  <a:pt x="1143000" y="1167"/>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5" name="TextBox 124"/>
          <p:cNvSpPr txBox="1"/>
          <p:nvPr/>
        </p:nvSpPr>
        <p:spPr>
          <a:xfrm>
            <a:off x="6198190" y="3049181"/>
            <a:ext cx="823944" cy="323165"/>
          </a:xfrm>
          <a:prstGeom prst="rect">
            <a:avLst/>
          </a:prstGeom>
          <a:noFill/>
        </p:spPr>
        <p:txBody>
          <a:bodyPr wrap="none" lIns="0" tIns="0" rIns="0" bIns="0" rtlCol="0">
            <a:spAutoFit/>
          </a:bodyPr>
          <a:lstStyle/>
          <a:p>
            <a:pPr algn="ctr"/>
            <a:r>
              <a:rPr lang="en-US" sz="1050" b="1" dirty="0" smtClean="0">
                <a:solidFill>
                  <a:srgbClr val="FFFF00"/>
                </a:solidFill>
                <a:latin typeface="+mj-lt"/>
              </a:rPr>
              <a:t>Get Shipping</a:t>
            </a:r>
          </a:p>
          <a:p>
            <a:pPr algn="ctr"/>
            <a:r>
              <a:rPr lang="en-US" sz="1050" b="1" dirty="0" smtClean="0">
                <a:solidFill>
                  <a:srgbClr val="FFFF00"/>
                </a:solidFill>
                <a:latin typeface="+mj-lt"/>
              </a:rPr>
              <a:t>Status</a:t>
            </a:r>
          </a:p>
        </p:txBody>
      </p:sp>
      <p:sp>
        <p:nvSpPr>
          <p:cNvPr id="126" name="TextBox 125"/>
          <p:cNvSpPr txBox="1"/>
          <p:nvPr/>
        </p:nvSpPr>
        <p:spPr>
          <a:xfrm>
            <a:off x="6551062" y="3557888"/>
            <a:ext cx="1272784" cy="323165"/>
          </a:xfrm>
          <a:prstGeom prst="rect">
            <a:avLst/>
          </a:prstGeom>
          <a:noFill/>
        </p:spPr>
        <p:txBody>
          <a:bodyPr wrap="none" lIns="0" tIns="0" rIns="0" bIns="0" rtlCol="0">
            <a:spAutoFit/>
          </a:bodyPr>
          <a:lstStyle/>
          <a:p>
            <a:pPr algn="ctr"/>
            <a:r>
              <a:rPr lang="en-US" sz="1050" b="1" dirty="0" smtClean="0">
                <a:solidFill>
                  <a:srgbClr val="FFFF00"/>
                </a:solidFill>
                <a:latin typeface="+mj-lt"/>
              </a:rPr>
              <a:t>Update CRM Master</a:t>
            </a:r>
          </a:p>
          <a:p>
            <a:pPr algn="ctr"/>
            <a:r>
              <a:rPr lang="en-US" sz="1050" b="1" dirty="0" smtClean="0">
                <a:solidFill>
                  <a:srgbClr val="FFFF00"/>
                </a:solidFill>
                <a:latin typeface="+mj-lt"/>
              </a:rPr>
              <a:t>Customer Record</a:t>
            </a:r>
          </a:p>
        </p:txBody>
      </p:sp>
      <p:sp>
        <p:nvSpPr>
          <p:cNvPr id="128" name="Freeform 127"/>
          <p:cNvSpPr/>
          <p:nvPr/>
        </p:nvSpPr>
        <p:spPr>
          <a:xfrm>
            <a:off x="659058" y="2888312"/>
            <a:ext cx="4162425" cy="1115683"/>
          </a:xfrm>
          <a:custGeom>
            <a:avLst/>
            <a:gdLst>
              <a:gd name="connsiteX0" fmla="*/ 0 w 1009650"/>
              <a:gd name="connsiteY0" fmla="*/ 0 h 209550"/>
              <a:gd name="connsiteX1" fmla="*/ 381000 w 1009650"/>
              <a:gd name="connsiteY1" fmla="*/ 171450 h 209550"/>
              <a:gd name="connsiteX2" fmla="*/ 685800 w 1009650"/>
              <a:gd name="connsiteY2" fmla="*/ 85725 h 209550"/>
              <a:gd name="connsiteX3" fmla="*/ 1009650 w 1009650"/>
              <a:gd name="connsiteY3" fmla="*/ 209550 h 209550"/>
              <a:gd name="connsiteX0" fmla="*/ 0 w 1028700"/>
              <a:gd name="connsiteY0" fmla="*/ 0 h 266700"/>
              <a:gd name="connsiteX1" fmla="*/ 381000 w 1028700"/>
              <a:gd name="connsiteY1" fmla="*/ 171450 h 266700"/>
              <a:gd name="connsiteX2" fmla="*/ 685800 w 1028700"/>
              <a:gd name="connsiteY2" fmla="*/ 85725 h 266700"/>
              <a:gd name="connsiteX3" fmla="*/ 1028700 w 1028700"/>
              <a:gd name="connsiteY3" fmla="*/ 266700 h 266700"/>
              <a:gd name="connsiteX0" fmla="*/ 666750 w 1399061"/>
              <a:gd name="connsiteY0" fmla="*/ 904875 h 1106110"/>
              <a:gd name="connsiteX1" fmla="*/ 1047750 w 1399061"/>
              <a:gd name="connsiteY1" fmla="*/ 1076325 h 1106110"/>
              <a:gd name="connsiteX2" fmla="*/ 1352550 w 1399061"/>
              <a:gd name="connsiteY2" fmla="*/ 990600 h 1106110"/>
              <a:gd name="connsiteX3" fmla="*/ 0 w 1399061"/>
              <a:gd name="connsiteY3" fmla="*/ 0 h 1106110"/>
              <a:gd name="connsiteX0" fmla="*/ 666750 w 1058043"/>
              <a:gd name="connsiteY0" fmla="*/ 904875 h 1095596"/>
              <a:gd name="connsiteX1" fmla="*/ 1047750 w 1058043"/>
              <a:gd name="connsiteY1" fmla="*/ 1076325 h 1095596"/>
              <a:gd name="connsiteX2" fmla="*/ 238125 w 1058043"/>
              <a:gd name="connsiteY2" fmla="*/ 447675 h 1095596"/>
              <a:gd name="connsiteX3" fmla="*/ 0 w 1058043"/>
              <a:gd name="connsiteY3" fmla="*/ 0 h 1095596"/>
              <a:gd name="connsiteX0" fmla="*/ 666750 w 708325"/>
              <a:gd name="connsiteY0" fmla="*/ 904875 h 913714"/>
              <a:gd name="connsiteX1" fmla="*/ 504825 w 708325"/>
              <a:gd name="connsiteY1" fmla="*/ 438150 h 913714"/>
              <a:gd name="connsiteX2" fmla="*/ 238125 w 708325"/>
              <a:gd name="connsiteY2" fmla="*/ 447675 h 913714"/>
              <a:gd name="connsiteX3" fmla="*/ 0 w 708325"/>
              <a:gd name="connsiteY3" fmla="*/ 0 h 913714"/>
              <a:gd name="connsiteX0" fmla="*/ 666750 w 710414"/>
              <a:gd name="connsiteY0" fmla="*/ 904875 h 913846"/>
              <a:gd name="connsiteX1" fmla="*/ 504825 w 710414"/>
              <a:gd name="connsiteY1" fmla="*/ 438150 h 913846"/>
              <a:gd name="connsiteX2" fmla="*/ 133350 w 710414"/>
              <a:gd name="connsiteY2" fmla="*/ 400050 h 913846"/>
              <a:gd name="connsiteX3" fmla="*/ 0 w 710414"/>
              <a:gd name="connsiteY3" fmla="*/ 0 h 913846"/>
              <a:gd name="connsiteX0" fmla="*/ 666750 w 713186"/>
              <a:gd name="connsiteY0" fmla="*/ 904875 h 916650"/>
              <a:gd name="connsiteX1" fmla="*/ 523875 w 713186"/>
              <a:gd name="connsiteY1" fmla="*/ 561975 h 916650"/>
              <a:gd name="connsiteX2" fmla="*/ 133350 w 713186"/>
              <a:gd name="connsiteY2" fmla="*/ 400050 h 916650"/>
              <a:gd name="connsiteX3" fmla="*/ 0 w 713186"/>
              <a:gd name="connsiteY3" fmla="*/ 0 h 916650"/>
              <a:gd name="connsiteX0" fmla="*/ 762000 w 798545"/>
              <a:gd name="connsiteY0" fmla="*/ 923925 h 935244"/>
              <a:gd name="connsiteX1" fmla="*/ 523875 w 798545"/>
              <a:gd name="connsiteY1" fmla="*/ 561975 h 935244"/>
              <a:gd name="connsiteX2" fmla="*/ 133350 w 798545"/>
              <a:gd name="connsiteY2" fmla="*/ 400050 h 935244"/>
              <a:gd name="connsiteX3" fmla="*/ 0 w 798545"/>
              <a:gd name="connsiteY3" fmla="*/ 0 h 935244"/>
              <a:gd name="connsiteX0" fmla="*/ 762000 w 762000"/>
              <a:gd name="connsiteY0" fmla="*/ 923925 h 923925"/>
              <a:gd name="connsiteX1" fmla="*/ 523875 w 762000"/>
              <a:gd name="connsiteY1" fmla="*/ 561975 h 923925"/>
              <a:gd name="connsiteX2" fmla="*/ 133350 w 762000"/>
              <a:gd name="connsiteY2" fmla="*/ 400050 h 923925"/>
              <a:gd name="connsiteX3" fmla="*/ 0 w 762000"/>
              <a:gd name="connsiteY3" fmla="*/ 0 h 923925"/>
              <a:gd name="connsiteX0" fmla="*/ 3810000 w 3810000"/>
              <a:gd name="connsiteY0" fmla="*/ 527100 h 527100"/>
              <a:gd name="connsiteX1" fmla="*/ 3571875 w 3810000"/>
              <a:gd name="connsiteY1" fmla="*/ 165150 h 527100"/>
              <a:gd name="connsiteX2" fmla="*/ 3181350 w 3810000"/>
              <a:gd name="connsiteY2" fmla="*/ 3225 h 527100"/>
              <a:gd name="connsiteX3" fmla="*/ 0 w 3810000"/>
              <a:gd name="connsiteY3" fmla="*/ 298500 h 527100"/>
              <a:gd name="connsiteX0" fmla="*/ 3847553 w 3907382"/>
              <a:gd name="connsiteY0" fmla="*/ 400400 h 1248457"/>
              <a:gd name="connsiteX1" fmla="*/ 3609428 w 3907382"/>
              <a:gd name="connsiteY1" fmla="*/ 38450 h 1248457"/>
              <a:gd name="connsiteX2" fmla="*/ 418553 w 3907382"/>
              <a:gd name="connsiteY2" fmla="*/ 1248125 h 1248457"/>
              <a:gd name="connsiteX3" fmla="*/ 37553 w 3907382"/>
              <a:gd name="connsiteY3" fmla="*/ 171800 h 1248457"/>
              <a:gd name="connsiteX0" fmla="*/ 3810000 w 3810000"/>
              <a:gd name="connsiteY0" fmla="*/ 228600 h 1367755"/>
              <a:gd name="connsiteX1" fmla="*/ 2085975 w 3810000"/>
              <a:gd name="connsiteY1" fmla="*/ 1314450 h 1367755"/>
              <a:gd name="connsiteX2" fmla="*/ 381000 w 3810000"/>
              <a:gd name="connsiteY2" fmla="*/ 1076325 h 1367755"/>
              <a:gd name="connsiteX3" fmla="*/ 0 w 3810000"/>
              <a:gd name="connsiteY3" fmla="*/ 0 h 1367755"/>
              <a:gd name="connsiteX0" fmla="*/ 3810000 w 3810000"/>
              <a:gd name="connsiteY0" fmla="*/ 228600 h 1367755"/>
              <a:gd name="connsiteX1" fmla="*/ 2085975 w 3810000"/>
              <a:gd name="connsiteY1" fmla="*/ 1314450 h 1367755"/>
              <a:gd name="connsiteX2" fmla="*/ 381000 w 3810000"/>
              <a:gd name="connsiteY2" fmla="*/ 1076325 h 1367755"/>
              <a:gd name="connsiteX3" fmla="*/ 0 w 3810000"/>
              <a:gd name="connsiteY3" fmla="*/ 0 h 1367755"/>
              <a:gd name="connsiteX0" fmla="*/ 4162425 w 4162425"/>
              <a:gd name="connsiteY0" fmla="*/ 723900 h 1877931"/>
              <a:gd name="connsiteX1" fmla="*/ 2438400 w 4162425"/>
              <a:gd name="connsiteY1" fmla="*/ 1809750 h 1877931"/>
              <a:gd name="connsiteX2" fmla="*/ 733425 w 4162425"/>
              <a:gd name="connsiteY2" fmla="*/ 1571625 h 1877931"/>
              <a:gd name="connsiteX3" fmla="*/ 0 w 4162425"/>
              <a:gd name="connsiteY3" fmla="*/ 0 h 1877931"/>
              <a:gd name="connsiteX0" fmla="*/ 4162425 w 4162425"/>
              <a:gd name="connsiteY0" fmla="*/ 723900 h 1859450"/>
              <a:gd name="connsiteX1" fmla="*/ 2438400 w 4162425"/>
              <a:gd name="connsiteY1" fmla="*/ 1809750 h 1859450"/>
              <a:gd name="connsiteX2" fmla="*/ 733425 w 4162425"/>
              <a:gd name="connsiteY2" fmla="*/ 1571625 h 1859450"/>
              <a:gd name="connsiteX3" fmla="*/ 207717 w 4162425"/>
              <a:gd name="connsiteY3" fmla="*/ 645460 h 1859450"/>
              <a:gd name="connsiteX4" fmla="*/ 0 w 4162425"/>
              <a:gd name="connsiteY4" fmla="*/ 0 h 1859450"/>
              <a:gd name="connsiteX0" fmla="*/ 4162425 w 4162425"/>
              <a:gd name="connsiteY0" fmla="*/ 723900 h 1858595"/>
              <a:gd name="connsiteX1" fmla="*/ 2438400 w 4162425"/>
              <a:gd name="connsiteY1" fmla="*/ 1809750 h 1858595"/>
              <a:gd name="connsiteX2" fmla="*/ 733425 w 4162425"/>
              <a:gd name="connsiteY2" fmla="*/ 1571625 h 1858595"/>
              <a:gd name="connsiteX3" fmla="*/ 74367 w 4162425"/>
              <a:gd name="connsiteY3" fmla="*/ 683560 h 1858595"/>
              <a:gd name="connsiteX4" fmla="*/ 0 w 4162425"/>
              <a:gd name="connsiteY4" fmla="*/ 0 h 1858595"/>
              <a:gd name="connsiteX0" fmla="*/ 4162425 w 4162425"/>
              <a:gd name="connsiteY0" fmla="*/ 723900 h 1858595"/>
              <a:gd name="connsiteX1" fmla="*/ 2438400 w 4162425"/>
              <a:gd name="connsiteY1" fmla="*/ 1809750 h 1858595"/>
              <a:gd name="connsiteX2" fmla="*/ 733425 w 4162425"/>
              <a:gd name="connsiteY2" fmla="*/ 1571625 h 1858595"/>
              <a:gd name="connsiteX3" fmla="*/ 74367 w 4162425"/>
              <a:gd name="connsiteY3" fmla="*/ 683560 h 1858595"/>
              <a:gd name="connsiteX4" fmla="*/ 0 w 4162425"/>
              <a:gd name="connsiteY4" fmla="*/ 0 h 1858595"/>
              <a:gd name="connsiteX0" fmla="*/ 4162425 w 4162425"/>
              <a:gd name="connsiteY0" fmla="*/ 723900 h 1849174"/>
              <a:gd name="connsiteX1" fmla="*/ 2438400 w 4162425"/>
              <a:gd name="connsiteY1" fmla="*/ 1809750 h 1849174"/>
              <a:gd name="connsiteX2" fmla="*/ 712542 w 4162425"/>
              <a:gd name="connsiteY2" fmla="*/ 1607486 h 1849174"/>
              <a:gd name="connsiteX3" fmla="*/ 733425 w 4162425"/>
              <a:gd name="connsiteY3" fmla="*/ 1571625 h 1849174"/>
              <a:gd name="connsiteX4" fmla="*/ 74367 w 4162425"/>
              <a:gd name="connsiteY4" fmla="*/ 683560 h 1849174"/>
              <a:gd name="connsiteX5" fmla="*/ 0 w 4162425"/>
              <a:gd name="connsiteY5" fmla="*/ 0 h 1849174"/>
              <a:gd name="connsiteX0" fmla="*/ 4162425 w 4162425"/>
              <a:gd name="connsiteY0" fmla="*/ 723900 h 1849174"/>
              <a:gd name="connsiteX1" fmla="*/ 2438400 w 4162425"/>
              <a:gd name="connsiteY1" fmla="*/ 1809750 h 1849174"/>
              <a:gd name="connsiteX2" fmla="*/ 712542 w 4162425"/>
              <a:gd name="connsiteY2" fmla="*/ 1607486 h 1849174"/>
              <a:gd name="connsiteX3" fmla="*/ 733425 w 4162425"/>
              <a:gd name="connsiteY3" fmla="*/ 1571625 h 1849174"/>
              <a:gd name="connsiteX4" fmla="*/ 55317 w 4162425"/>
              <a:gd name="connsiteY4" fmla="*/ 788335 h 1849174"/>
              <a:gd name="connsiteX5" fmla="*/ 0 w 4162425"/>
              <a:gd name="connsiteY5" fmla="*/ 0 h 1849174"/>
              <a:gd name="connsiteX0" fmla="*/ 4215284 w 4215284"/>
              <a:gd name="connsiteY0" fmla="*/ 723900 h 1849174"/>
              <a:gd name="connsiteX1" fmla="*/ 2491259 w 4215284"/>
              <a:gd name="connsiteY1" fmla="*/ 1809750 h 1849174"/>
              <a:gd name="connsiteX2" fmla="*/ 765401 w 4215284"/>
              <a:gd name="connsiteY2" fmla="*/ 1607486 h 1849174"/>
              <a:gd name="connsiteX3" fmla="*/ 786284 w 4215284"/>
              <a:gd name="connsiteY3" fmla="*/ 1571625 h 1849174"/>
              <a:gd name="connsiteX4" fmla="*/ 108176 w 4215284"/>
              <a:gd name="connsiteY4" fmla="*/ 788335 h 1849174"/>
              <a:gd name="connsiteX5" fmla="*/ 52859 w 4215284"/>
              <a:gd name="connsiteY5" fmla="*/ 0 h 1849174"/>
              <a:gd name="connsiteX0" fmla="*/ 4215284 w 4215284"/>
              <a:gd name="connsiteY0" fmla="*/ 723900 h 1849174"/>
              <a:gd name="connsiteX1" fmla="*/ 2491259 w 4215284"/>
              <a:gd name="connsiteY1" fmla="*/ 1809750 h 1849174"/>
              <a:gd name="connsiteX2" fmla="*/ 765401 w 4215284"/>
              <a:gd name="connsiteY2" fmla="*/ 1607486 h 1849174"/>
              <a:gd name="connsiteX3" fmla="*/ 529109 w 4215284"/>
              <a:gd name="connsiteY3" fmla="*/ 1371600 h 1849174"/>
              <a:gd name="connsiteX4" fmla="*/ 108176 w 4215284"/>
              <a:gd name="connsiteY4" fmla="*/ 788335 h 1849174"/>
              <a:gd name="connsiteX5" fmla="*/ 52859 w 4215284"/>
              <a:gd name="connsiteY5" fmla="*/ 0 h 1849174"/>
              <a:gd name="connsiteX0" fmla="*/ 4215284 w 4215284"/>
              <a:gd name="connsiteY0" fmla="*/ 723900 h 1849174"/>
              <a:gd name="connsiteX1" fmla="*/ 2491259 w 4215284"/>
              <a:gd name="connsiteY1" fmla="*/ 1809750 h 1849174"/>
              <a:gd name="connsiteX2" fmla="*/ 765401 w 4215284"/>
              <a:gd name="connsiteY2" fmla="*/ 1607486 h 1849174"/>
              <a:gd name="connsiteX3" fmla="*/ 424334 w 4215284"/>
              <a:gd name="connsiteY3" fmla="*/ 1371600 h 1849174"/>
              <a:gd name="connsiteX4" fmla="*/ 108176 w 4215284"/>
              <a:gd name="connsiteY4" fmla="*/ 788335 h 1849174"/>
              <a:gd name="connsiteX5" fmla="*/ 52859 w 4215284"/>
              <a:gd name="connsiteY5" fmla="*/ 0 h 1849174"/>
              <a:gd name="connsiteX0" fmla="*/ 4242923 w 4242923"/>
              <a:gd name="connsiteY0" fmla="*/ 723900 h 1849174"/>
              <a:gd name="connsiteX1" fmla="*/ 2518898 w 4242923"/>
              <a:gd name="connsiteY1" fmla="*/ 1809750 h 1849174"/>
              <a:gd name="connsiteX2" fmla="*/ 793040 w 4242923"/>
              <a:gd name="connsiteY2" fmla="*/ 1607486 h 1849174"/>
              <a:gd name="connsiteX3" fmla="*/ 451973 w 4242923"/>
              <a:gd name="connsiteY3" fmla="*/ 1371600 h 1849174"/>
              <a:gd name="connsiteX4" fmla="*/ 97715 w 4242923"/>
              <a:gd name="connsiteY4" fmla="*/ 778810 h 1849174"/>
              <a:gd name="connsiteX5" fmla="*/ 80498 w 4242923"/>
              <a:gd name="connsiteY5" fmla="*/ 0 h 1849174"/>
              <a:gd name="connsiteX0" fmla="*/ 4196402 w 4196402"/>
              <a:gd name="connsiteY0" fmla="*/ 723900 h 1849174"/>
              <a:gd name="connsiteX1" fmla="*/ 2472377 w 4196402"/>
              <a:gd name="connsiteY1" fmla="*/ 1809750 h 1849174"/>
              <a:gd name="connsiteX2" fmla="*/ 746519 w 4196402"/>
              <a:gd name="connsiteY2" fmla="*/ 1607486 h 1849174"/>
              <a:gd name="connsiteX3" fmla="*/ 405452 w 4196402"/>
              <a:gd name="connsiteY3" fmla="*/ 1371600 h 1849174"/>
              <a:gd name="connsiteX4" fmla="*/ 51194 w 4196402"/>
              <a:gd name="connsiteY4" fmla="*/ 778810 h 1849174"/>
              <a:gd name="connsiteX5" fmla="*/ 33977 w 4196402"/>
              <a:gd name="connsiteY5" fmla="*/ 0 h 1849174"/>
              <a:gd name="connsiteX0" fmla="*/ 4196402 w 4196402"/>
              <a:gd name="connsiteY0" fmla="*/ 723900 h 1828971"/>
              <a:gd name="connsiteX1" fmla="*/ 2472377 w 4196402"/>
              <a:gd name="connsiteY1" fmla="*/ 1809750 h 1828971"/>
              <a:gd name="connsiteX2" fmla="*/ 405452 w 4196402"/>
              <a:gd name="connsiteY2" fmla="*/ 1371600 h 1828971"/>
              <a:gd name="connsiteX3" fmla="*/ 51194 w 4196402"/>
              <a:gd name="connsiteY3" fmla="*/ 778810 h 1828971"/>
              <a:gd name="connsiteX4" fmla="*/ 33977 w 4196402"/>
              <a:gd name="connsiteY4" fmla="*/ 0 h 1828971"/>
              <a:gd name="connsiteX0" fmla="*/ 4196402 w 4196402"/>
              <a:gd name="connsiteY0" fmla="*/ 723900 h 1846178"/>
              <a:gd name="connsiteX1" fmla="*/ 2472377 w 4196402"/>
              <a:gd name="connsiteY1" fmla="*/ 1809750 h 1846178"/>
              <a:gd name="connsiteX2" fmla="*/ 605477 w 4196402"/>
              <a:gd name="connsiteY2" fmla="*/ 1514475 h 1846178"/>
              <a:gd name="connsiteX3" fmla="*/ 51194 w 4196402"/>
              <a:gd name="connsiteY3" fmla="*/ 778810 h 1846178"/>
              <a:gd name="connsiteX4" fmla="*/ 33977 w 4196402"/>
              <a:gd name="connsiteY4" fmla="*/ 0 h 1846178"/>
              <a:gd name="connsiteX0" fmla="*/ 4203758 w 4203758"/>
              <a:gd name="connsiteY0" fmla="*/ 723900 h 1844929"/>
              <a:gd name="connsiteX1" fmla="*/ 2479733 w 4203758"/>
              <a:gd name="connsiteY1" fmla="*/ 1809750 h 1844929"/>
              <a:gd name="connsiteX2" fmla="*/ 612833 w 4203758"/>
              <a:gd name="connsiteY2" fmla="*/ 1514475 h 1844929"/>
              <a:gd name="connsiteX3" fmla="*/ 49025 w 4203758"/>
              <a:gd name="connsiteY3" fmla="*/ 864535 h 1844929"/>
              <a:gd name="connsiteX4" fmla="*/ 41333 w 4203758"/>
              <a:gd name="connsiteY4" fmla="*/ 0 h 1844929"/>
              <a:gd name="connsiteX0" fmla="*/ 4203758 w 4203758"/>
              <a:gd name="connsiteY0" fmla="*/ 723900 h 1844929"/>
              <a:gd name="connsiteX1" fmla="*/ 2479733 w 4203758"/>
              <a:gd name="connsiteY1" fmla="*/ 1809750 h 1844929"/>
              <a:gd name="connsiteX2" fmla="*/ 612833 w 4203758"/>
              <a:gd name="connsiteY2" fmla="*/ 1514475 h 1844929"/>
              <a:gd name="connsiteX3" fmla="*/ 49025 w 4203758"/>
              <a:gd name="connsiteY3" fmla="*/ 864535 h 1844929"/>
              <a:gd name="connsiteX4" fmla="*/ 41333 w 4203758"/>
              <a:gd name="connsiteY4" fmla="*/ 0 h 1844929"/>
              <a:gd name="connsiteX0" fmla="*/ 4203758 w 4203758"/>
              <a:gd name="connsiteY0" fmla="*/ 723900 h 1860787"/>
              <a:gd name="connsiteX1" fmla="*/ 2479733 w 4203758"/>
              <a:gd name="connsiteY1" fmla="*/ 1809750 h 1860787"/>
              <a:gd name="connsiteX2" fmla="*/ 774758 w 4203758"/>
              <a:gd name="connsiteY2" fmla="*/ 1600200 h 1860787"/>
              <a:gd name="connsiteX3" fmla="*/ 49025 w 4203758"/>
              <a:gd name="connsiteY3" fmla="*/ 864535 h 1860787"/>
              <a:gd name="connsiteX4" fmla="*/ 41333 w 4203758"/>
              <a:gd name="connsiteY4" fmla="*/ 0 h 1860787"/>
              <a:gd name="connsiteX0" fmla="*/ 4203758 w 4203758"/>
              <a:gd name="connsiteY0" fmla="*/ 723900 h 1605920"/>
              <a:gd name="connsiteX1" fmla="*/ 2822633 w 4203758"/>
              <a:gd name="connsiteY1" fmla="*/ 1181100 h 1605920"/>
              <a:gd name="connsiteX2" fmla="*/ 774758 w 4203758"/>
              <a:gd name="connsiteY2" fmla="*/ 1600200 h 1605920"/>
              <a:gd name="connsiteX3" fmla="*/ 49025 w 4203758"/>
              <a:gd name="connsiteY3" fmla="*/ 864535 h 1605920"/>
              <a:gd name="connsiteX4" fmla="*/ 41333 w 4203758"/>
              <a:gd name="connsiteY4" fmla="*/ 0 h 1605920"/>
              <a:gd name="connsiteX0" fmla="*/ 4203758 w 4203758"/>
              <a:gd name="connsiteY0" fmla="*/ 723900 h 1608615"/>
              <a:gd name="connsiteX1" fmla="*/ 2822633 w 4203758"/>
              <a:gd name="connsiteY1" fmla="*/ 1181100 h 1608615"/>
              <a:gd name="connsiteX2" fmla="*/ 774758 w 4203758"/>
              <a:gd name="connsiteY2" fmla="*/ 1600200 h 1608615"/>
              <a:gd name="connsiteX3" fmla="*/ 49025 w 4203758"/>
              <a:gd name="connsiteY3" fmla="*/ 864535 h 1608615"/>
              <a:gd name="connsiteX4" fmla="*/ 41333 w 4203758"/>
              <a:gd name="connsiteY4" fmla="*/ 0 h 1608615"/>
              <a:gd name="connsiteX0" fmla="*/ 4203758 w 4203758"/>
              <a:gd name="connsiteY0" fmla="*/ 723900 h 1608615"/>
              <a:gd name="connsiteX1" fmla="*/ 2822633 w 4203758"/>
              <a:gd name="connsiteY1" fmla="*/ 1181100 h 1608615"/>
              <a:gd name="connsiteX2" fmla="*/ 774758 w 4203758"/>
              <a:gd name="connsiteY2" fmla="*/ 1600200 h 1608615"/>
              <a:gd name="connsiteX3" fmla="*/ 49025 w 4203758"/>
              <a:gd name="connsiteY3" fmla="*/ 864535 h 1608615"/>
              <a:gd name="connsiteX4" fmla="*/ 41333 w 4203758"/>
              <a:gd name="connsiteY4" fmla="*/ 0 h 1608615"/>
              <a:gd name="connsiteX0" fmla="*/ 4203758 w 4203758"/>
              <a:gd name="connsiteY0" fmla="*/ 723900 h 1617571"/>
              <a:gd name="connsiteX1" fmla="*/ 2822633 w 4203758"/>
              <a:gd name="connsiteY1" fmla="*/ 1181100 h 1617571"/>
              <a:gd name="connsiteX2" fmla="*/ 1496825 w 4203758"/>
              <a:gd name="connsiteY2" fmla="*/ 1369362 h 1617571"/>
              <a:gd name="connsiteX3" fmla="*/ 774758 w 4203758"/>
              <a:gd name="connsiteY3" fmla="*/ 1600200 h 1617571"/>
              <a:gd name="connsiteX4" fmla="*/ 49025 w 4203758"/>
              <a:gd name="connsiteY4" fmla="*/ 864535 h 1617571"/>
              <a:gd name="connsiteX5" fmla="*/ 41333 w 4203758"/>
              <a:gd name="connsiteY5" fmla="*/ 0 h 1617571"/>
              <a:gd name="connsiteX0" fmla="*/ 4203758 w 4203758"/>
              <a:gd name="connsiteY0" fmla="*/ 723900 h 1393194"/>
              <a:gd name="connsiteX1" fmla="*/ 2822633 w 4203758"/>
              <a:gd name="connsiteY1" fmla="*/ 1181100 h 1393194"/>
              <a:gd name="connsiteX2" fmla="*/ 1496825 w 4203758"/>
              <a:gd name="connsiteY2" fmla="*/ 1369362 h 1393194"/>
              <a:gd name="connsiteX3" fmla="*/ 727133 w 4203758"/>
              <a:gd name="connsiteY3" fmla="*/ 1257300 h 1393194"/>
              <a:gd name="connsiteX4" fmla="*/ 49025 w 4203758"/>
              <a:gd name="connsiteY4" fmla="*/ 864535 h 1393194"/>
              <a:gd name="connsiteX5" fmla="*/ 41333 w 4203758"/>
              <a:gd name="connsiteY5" fmla="*/ 0 h 1393194"/>
              <a:gd name="connsiteX0" fmla="*/ 4203758 w 4203758"/>
              <a:gd name="connsiteY0" fmla="*/ 723900 h 1388951"/>
              <a:gd name="connsiteX1" fmla="*/ 2822633 w 4203758"/>
              <a:gd name="connsiteY1" fmla="*/ 1181100 h 1388951"/>
              <a:gd name="connsiteX2" fmla="*/ 1496825 w 4203758"/>
              <a:gd name="connsiteY2" fmla="*/ 1369362 h 1388951"/>
              <a:gd name="connsiteX3" fmla="*/ 727133 w 4203758"/>
              <a:gd name="connsiteY3" fmla="*/ 1257300 h 1388951"/>
              <a:gd name="connsiteX4" fmla="*/ 49025 w 4203758"/>
              <a:gd name="connsiteY4" fmla="*/ 864535 h 1388951"/>
              <a:gd name="connsiteX5" fmla="*/ 41333 w 4203758"/>
              <a:gd name="connsiteY5" fmla="*/ 0 h 1388951"/>
              <a:gd name="connsiteX0" fmla="*/ 4203758 w 4203758"/>
              <a:gd name="connsiteY0" fmla="*/ 723900 h 1401342"/>
              <a:gd name="connsiteX1" fmla="*/ 2822633 w 4203758"/>
              <a:gd name="connsiteY1" fmla="*/ 1181100 h 1401342"/>
              <a:gd name="connsiteX2" fmla="*/ 1496825 w 4203758"/>
              <a:gd name="connsiteY2" fmla="*/ 1369362 h 1401342"/>
              <a:gd name="connsiteX3" fmla="*/ 727133 w 4203758"/>
              <a:gd name="connsiteY3" fmla="*/ 1333500 h 1401342"/>
              <a:gd name="connsiteX4" fmla="*/ 49025 w 4203758"/>
              <a:gd name="connsiteY4" fmla="*/ 864535 h 1401342"/>
              <a:gd name="connsiteX5" fmla="*/ 41333 w 4203758"/>
              <a:gd name="connsiteY5" fmla="*/ 0 h 1401342"/>
              <a:gd name="connsiteX0" fmla="*/ 4203758 w 4203758"/>
              <a:gd name="connsiteY0" fmla="*/ 723900 h 1423647"/>
              <a:gd name="connsiteX1" fmla="*/ 2822633 w 4203758"/>
              <a:gd name="connsiteY1" fmla="*/ 1181100 h 1423647"/>
              <a:gd name="connsiteX2" fmla="*/ 1496825 w 4203758"/>
              <a:gd name="connsiteY2" fmla="*/ 1369362 h 1423647"/>
              <a:gd name="connsiteX3" fmla="*/ 727133 w 4203758"/>
              <a:gd name="connsiteY3" fmla="*/ 1333500 h 1423647"/>
              <a:gd name="connsiteX4" fmla="*/ 49025 w 4203758"/>
              <a:gd name="connsiteY4" fmla="*/ 864535 h 1423647"/>
              <a:gd name="connsiteX5" fmla="*/ 41333 w 4203758"/>
              <a:gd name="connsiteY5" fmla="*/ 0 h 1423647"/>
              <a:gd name="connsiteX0" fmla="*/ 4203758 w 4203758"/>
              <a:gd name="connsiteY0" fmla="*/ 723900 h 1394376"/>
              <a:gd name="connsiteX1" fmla="*/ 2822633 w 4203758"/>
              <a:gd name="connsiteY1" fmla="*/ 1181100 h 1394376"/>
              <a:gd name="connsiteX2" fmla="*/ 1496825 w 4203758"/>
              <a:gd name="connsiteY2" fmla="*/ 1369362 h 1394376"/>
              <a:gd name="connsiteX3" fmla="*/ 727133 w 4203758"/>
              <a:gd name="connsiteY3" fmla="*/ 1333500 h 1394376"/>
              <a:gd name="connsiteX4" fmla="*/ 49025 w 4203758"/>
              <a:gd name="connsiteY4" fmla="*/ 864535 h 1394376"/>
              <a:gd name="connsiteX5" fmla="*/ 41333 w 4203758"/>
              <a:gd name="connsiteY5" fmla="*/ 0 h 1394376"/>
              <a:gd name="connsiteX0" fmla="*/ 4203758 w 4203758"/>
              <a:gd name="connsiteY0" fmla="*/ 723900 h 1402898"/>
              <a:gd name="connsiteX1" fmla="*/ 2822633 w 4203758"/>
              <a:gd name="connsiteY1" fmla="*/ 1181100 h 1402898"/>
              <a:gd name="connsiteX2" fmla="*/ 1496825 w 4203758"/>
              <a:gd name="connsiteY2" fmla="*/ 1369362 h 1402898"/>
              <a:gd name="connsiteX3" fmla="*/ 736658 w 4203758"/>
              <a:gd name="connsiteY3" fmla="*/ 1371600 h 1402898"/>
              <a:gd name="connsiteX4" fmla="*/ 49025 w 4203758"/>
              <a:gd name="connsiteY4" fmla="*/ 864535 h 1402898"/>
              <a:gd name="connsiteX5" fmla="*/ 41333 w 4203758"/>
              <a:gd name="connsiteY5" fmla="*/ 0 h 1402898"/>
              <a:gd name="connsiteX0" fmla="*/ 4203758 w 4203758"/>
              <a:gd name="connsiteY0" fmla="*/ 723900 h 1402898"/>
              <a:gd name="connsiteX1" fmla="*/ 2479733 w 4203758"/>
              <a:gd name="connsiteY1" fmla="*/ 990600 h 1402898"/>
              <a:gd name="connsiteX2" fmla="*/ 1496825 w 4203758"/>
              <a:gd name="connsiteY2" fmla="*/ 1369362 h 1402898"/>
              <a:gd name="connsiteX3" fmla="*/ 736658 w 4203758"/>
              <a:gd name="connsiteY3" fmla="*/ 1371600 h 1402898"/>
              <a:gd name="connsiteX4" fmla="*/ 49025 w 4203758"/>
              <a:gd name="connsiteY4" fmla="*/ 864535 h 1402898"/>
              <a:gd name="connsiteX5" fmla="*/ 41333 w 4203758"/>
              <a:gd name="connsiteY5" fmla="*/ 0 h 1402898"/>
              <a:gd name="connsiteX0" fmla="*/ 4203758 w 4203758"/>
              <a:gd name="connsiteY0" fmla="*/ 723900 h 1376503"/>
              <a:gd name="connsiteX1" fmla="*/ 2479733 w 4203758"/>
              <a:gd name="connsiteY1" fmla="*/ 990600 h 1376503"/>
              <a:gd name="connsiteX2" fmla="*/ 1468250 w 4203758"/>
              <a:gd name="connsiteY2" fmla="*/ 1112187 h 1376503"/>
              <a:gd name="connsiteX3" fmla="*/ 736658 w 4203758"/>
              <a:gd name="connsiteY3" fmla="*/ 1371600 h 1376503"/>
              <a:gd name="connsiteX4" fmla="*/ 49025 w 4203758"/>
              <a:gd name="connsiteY4" fmla="*/ 864535 h 1376503"/>
              <a:gd name="connsiteX5" fmla="*/ 41333 w 4203758"/>
              <a:gd name="connsiteY5" fmla="*/ 0 h 1376503"/>
              <a:gd name="connsiteX0" fmla="*/ 4203758 w 4203758"/>
              <a:gd name="connsiteY0" fmla="*/ 723900 h 1115683"/>
              <a:gd name="connsiteX1" fmla="*/ 2479733 w 4203758"/>
              <a:gd name="connsiteY1" fmla="*/ 990600 h 1115683"/>
              <a:gd name="connsiteX2" fmla="*/ 1468250 w 4203758"/>
              <a:gd name="connsiteY2" fmla="*/ 1112187 h 1115683"/>
              <a:gd name="connsiteX3" fmla="*/ 49025 w 4203758"/>
              <a:gd name="connsiteY3" fmla="*/ 864535 h 1115683"/>
              <a:gd name="connsiteX4" fmla="*/ 41333 w 4203758"/>
              <a:gd name="connsiteY4" fmla="*/ 0 h 1115683"/>
              <a:gd name="connsiteX0" fmla="*/ 4162425 w 4162425"/>
              <a:gd name="connsiteY0" fmla="*/ 723900 h 1115683"/>
              <a:gd name="connsiteX1" fmla="*/ 2438400 w 4162425"/>
              <a:gd name="connsiteY1" fmla="*/ 990600 h 1115683"/>
              <a:gd name="connsiteX2" fmla="*/ 1426917 w 4162425"/>
              <a:gd name="connsiteY2" fmla="*/ 1112187 h 1115683"/>
              <a:gd name="connsiteX3" fmla="*/ 350592 w 4162425"/>
              <a:gd name="connsiteY3" fmla="*/ 874060 h 1115683"/>
              <a:gd name="connsiteX4" fmla="*/ 0 w 4162425"/>
              <a:gd name="connsiteY4" fmla="*/ 0 h 1115683"/>
              <a:gd name="connsiteX0" fmla="*/ 4162425 w 4162425"/>
              <a:gd name="connsiteY0" fmla="*/ 723900 h 1115683"/>
              <a:gd name="connsiteX1" fmla="*/ 2438400 w 4162425"/>
              <a:gd name="connsiteY1" fmla="*/ 990600 h 1115683"/>
              <a:gd name="connsiteX2" fmla="*/ 1426917 w 4162425"/>
              <a:gd name="connsiteY2" fmla="*/ 1112187 h 1115683"/>
              <a:gd name="connsiteX3" fmla="*/ 350592 w 4162425"/>
              <a:gd name="connsiteY3" fmla="*/ 874060 h 1115683"/>
              <a:gd name="connsiteX4" fmla="*/ 0 w 4162425"/>
              <a:gd name="connsiteY4" fmla="*/ 0 h 1115683"/>
              <a:gd name="connsiteX0" fmla="*/ 4162425 w 4162425"/>
              <a:gd name="connsiteY0" fmla="*/ 723900 h 1115683"/>
              <a:gd name="connsiteX1" fmla="*/ 2438400 w 4162425"/>
              <a:gd name="connsiteY1" fmla="*/ 990600 h 1115683"/>
              <a:gd name="connsiteX2" fmla="*/ 1426917 w 4162425"/>
              <a:gd name="connsiteY2" fmla="*/ 1112187 h 1115683"/>
              <a:gd name="connsiteX3" fmla="*/ 350592 w 4162425"/>
              <a:gd name="connsiteY3" fmla="*/ 874060 h 1115683"/>
              <a:gd name="connsiteX4" fmla="*/ 0 w 4162425"/>
              <a:gd name="connsiteY4" fmla="*/ 0 h 1115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425" h="1115683">
                <a:moveTo>
                  <a:pt x="4162425" y="723900"/>
                </a:moveTo>
                <a:cubicBezTo>
                  <a:pt x="3219450" y="754856"/>
                  <a:pt x="2894318" y="925886"/>
                  <a:pt x="2438400" y="990600"/>
                </a:cubicBezTo>
                <a:cubicBezTo>
                  <a:pt x="1982482" y="1055314"/>
                  <a:pt x="1832035" y="1133198"/>
                  <a:pt x="1426917" y="1112187"/>
                </a:cubicBezTo>
                <a:cubicBezTo>
                  <a:pt x="1021799" y="1091176"/>
                  <a:pt x="702712" y="1088000"/>
                  <a:pt x="350592" y="874060"/>
                </a:cubicBezTo>
                <a:cubicBezTo>
                  <a:pt x="-28820" y="526398"/>
                  <a:pt x="34619" y="107577"/>
                  <a:pt x="0" y="0"/>
                </a:cubicBezTo>
              </a:path>
            </a:pathLst>
          </a:custGeom>
          <a:ln w="38100">
            <a:solidFill>
              <a:srgbClr val="0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7" name="TextBox 126"/>
          <p:cNvSpPr txBox="1"/>
          <p:nvPr/>
        </p:nvSpPr>
        <p:spPr>
          <a:xfrm>
            <a:off x="3560794" y="3312461"/>
            <a:ext cx="1189428" cy="323165"/>
          </a:xfrm>
          <a:prstGeom prst="rect">
            <a:avLst/>
          </a:prstGeom>
          <a:noFill/>
        </p:spPr>
        <p:txBody>
          <a:bodyPr wrap="none" lIns="0" tIns="0" rIns="0" bIns="0" rtlCol="0">
            <a:spAutoFit/>
          </a:bodyPr>
          <a:lstStyle/>
          <a:p>
            <a:pPr algn="ctr"/>
            <a:r>
              <a:rPr lang="en-US" sz="1050" b="1" dirty="0" smtClean="0">
                <a:solidFill>
                  <a:srgbClr val="FFFF00"/>
                </a:solidFill>
                <a:latin typeface="+mj-lt"/>
              </a:rPr>
              <a:t>Update Status, </a:t>
            </a:r>
          </a:p>
          <a:p>
            <a:pPr algn="ctr"/>
            <a:r>
              <a:rPr lang="en-US" sz="1050" b="1" dirty="0" smtClean="0">
                <a:solidFill>
                  <a:srgbClr val="FFFF00"/>
                </a:solidFill>
                <a:latin typeface="+mj-lt"/>
              </a:rPr>
              <a:t>Send Confirmation</a:t>
            </a:r>
          </a:p>
        </p:txBody>
      </p:sp>
      <p:sp>
        <p:nvSpPr>
          <p:cNvPr id="129" name="Down Arrow 128"/>
          <p:cNvSpPr/>
          <p:nvPr/>
        </p:nvSpPr>
        <p:spPr bwMode="auto">
          <a:xfrm rot="3884766">
            <a:off x="3629171" y="3538978"/>
            <a:ext cx="513820" cy="421289"/>
          </a:xfrm>
          <a:prstGeom prst="downArrow">
            <a:avLst>
              <a:gd name="adj1" fmla="val 50000"/>
              <a:gd name="adj2" fmla="val 68461"/>
            </a:avLst>
          </a:prstGeom>
          <a:solidFill>
            <a:srgbClr val="59D01E"/>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30" name="Down Arrow 129"/>
          <p:cNvSpPr/>
          <p:nvPr/>
        </p:nvSpPr>
        <p:spPr bwMode="auto">
          <a:xfrm rot="624437">
            <a:off x="2851891" y="2932732"/>
            <a:ext cx="513820" cy="421289"/>
          </a:xfrm>
          <a:prstGeom prst="downArrow">
            <a:avLst>
              <a:gd name="adj1" fmla="val 50000"/>
              <a:gd name="adj2" fmla="val 68461"/>
            </a:avLst>
          </a:prstGeom>
          <a:solidFill>
            <a:srgbClr val="59D01E"/>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31" name="Freeform 130"/>
          <p:cNvSpPr/>
          <p:nvPr/>
        </p:nvSpPr>
        <p:spPr>
          <a:xfrm>
            <a:off x="767617" y="1724025"/>
            <a:ext cx="7671533" cy="4414979"/>
          </a:xfrm>
          <a:custGeom>
            <a:avLst/>
            <a:gdLst>
              <a:gd name="connsiteX0" fmla="*/ 6719033 w 7671533"/>
              <a:gd name="connsiteY0" fmla="*/ 0 h 4414979"/>
              <a:gd name="connsiteX1" fmla="*/ 5890358 w 7671533"/>
              <a:gd name="connsiteY1" fmla="*/ 238125 h 4414979"/>
              <a:gd name="connsiteX2" fmla="*/ 4556858 w 7671533"/>
              <a:gd name="connsiteY2" fmla="*/ 371475 h 4414979"/>
              <a:gd name="connsiteX3" fmla="*/ 3632933 w 7671533"/>
              <a:gd name="connsiteY3" fmla="*/ 619125 h 4414979"/>
              <a:gd name="connsiteX4" fmla="*/ 2947133 w 7671533"/>
              <a:gd name="connsiteY4" fmla="*/ 1228725 h 4414979"/>
              <a:gd name="connsiteX5" fmla="*/ 2499458 w 7671533"/>
              <a:gd name="connsiteY5" fmla="*/ 1571625 h 4414979"/>
              <a:gd name="connsiteX6" fmla="*/ 2089883 w 7671533"/>
              <a:gd name="connsiteY6" fmla="*/ 1628775 h 4414979"/>
              <a:gd name="connsiteX7" fmla="*/ 1404083 w 7671533"/>
              <a:gd name="connsiteY7" fmla="*/ 1514475 h 4414979"/>
              <a:gd name="connsiteX8" fmla="*/ 861158 w 7671533"/>
              <a:gd name="connsiteY8" fmla="*/ 1600200 h 4414979"/>
              <a:gd name="connsiteX9" fmla="*/ 451583 w 7671533"/>
              <a:gd name="connsiteY9" fmla="*/ 1914525 h 4414979"/>
              <a:gd name="connsiteX10" fmla="*/ 80108 w 7671533"/>
              <a:gd name="connsiteY10" fmla="*/ 2533650 h 4414979"/>
              <a:gd name="connsiteX11" fmla="*/ 22958 w 7671533"/>
              <a:gd name="connsiteY11" fmla="*/ 3152775 h 4414979"/>
              <a:gd name="connsiteX12" fmla="*/ 375383 w 7671533"/>
              <a:gd name="connsiteY12" fmla="*/ 3762375 h 4414979"/>
              <a:gd name="connsiteX13" fmla="*/ 1118333 w 7671533"/>
              <a:gd name="connsiteY13" fmla="*/ 4210050 h 4414979"/>
              <a:gd name="connsiteX14" fmla="*/ 2404208 w 7671533"/>
              <a:gd name="connsiteY14" fmla="*/ 4410075 h 4414979"/>
              <a:gd name="connsiteX15" fmla="*/ 3728183 w 7671533"/>
              <a:gd name="connsiteY15" fmla="*/ 4314825 h 4414979"/>
              <a:gd name="connsiteX16" fmla="*/ 5014058 w 7671533"/>
              <a:gd name="connsiteY16" fmla="*/ 3905250 h 4414979"/>
              <a:gd name="connsiteX17" fmla="*/ 6080858 w 7671533"/>
              <a:gd name="connsiteY17" fmla="*/ 3705225 h 4414979"/>
              <a:gd name="connsiteX18" fmla="*/ 7671533 w 7671533"/>
              <a:gd name="connsiteY18" fmla="*/ 4067175 h 441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71533" h="4414979">
                <a:moveTo>
                  <a:pt x="6719033" y="0"/>
                </a:moveTo>
                <a:cubicBezTo>
                  <a:pt x="6484876" y="88106"/>
                  <a:pt x="6250720" y="176213"/>
                  <a:pt x="5890358" y="238125"/>
                </a:cubicBezTo>
                <a:cubicBezTo>
                  <a:pt x="5529996" y="300037"/>
                  <a:pt x="4933095" y="307975"/>
                  <a:pt x="4556858" y="371475"/>
                </a:cubicBezTo>
                <a:cubicBezTo>
                  <a:pt x="4180621" y="434975"/>
                  <a:pt x="3901221" y="476250"/>
                  <a:pt x="3632933" y="619125"/>
                </a:cubicBezTo>
                <a:cubicBezTo>
                  <a:pt x="3364645" y="762000"/>
                  <a:pt x="3136045" y="1069975"/>
                  <a:pt x="2947133" y="1228725"/>
                </a:cubicBezTo>
                <a:cubicBezTo>
                  <a:pt x="2758220" y="1387475"/>
                  <a:pt x="2642333" y="1504950"/>
                  <a:pt x="2499458" y="1571625"/>
                </a:cubicBezTo>
                <a:cubicBezTo>
                  <a:pt x="2356583" y="1638300"/>
                  <a:pt x="2272445" y="1638300"/>
                  <a:pt x="2089883" y="1628775"/>
                </a:cubicBezTo>
                <a:cubicBezTo>
                  <a:pt x="1907320" y="1619250"/>
                  <a:pt x="1608870" y="1519237"/>
                  <a:pt x="1404083" y="1514475"/>
                </a:cubicBezTo>
                <a:cubicBezTo>
                  <a:pt x="1199296" y="1509713"/>
                  <a:pt x="1019908" y="1533525"/>
                  <a:pt x="861158" y="1600200"/>
                </a:cubicBezTo>
                <a:cubicBezTo>
                  <a:pt x="702408" y="1666875"/>
                  <a:pt x="581758" y="1758950"/>
                  <a:pt x="451583" y="1914525"/>
                </a:cubicBezTo>
                <a:cubicBezTo>
                  <a:pt x="321408" y="2070100"/>
                  <a:pt x="151545" y="2327275"/>
                  <a:pt x="80108" y="2533650"/>
                </a:cubicBezTo>
                <a:cubicBezTo>
                  <a:pt x="8670" y="2740025"/>
                  <a:pt x="-26254" y="2947988"/>
                  <a:pt x="22958" y="3152775"/>
                </a:cubicBezTo>
                <a:cubicBezTo>
                  <a:pt x="72170" y="3357562"/>
                  <a:pt x="192821" y="3586163"/>
                  <a:pt x="375383" y="3762375"/>
                </a:cubicBezTo>
                <a:cubicBezTo>
                  <a:pt x="557945" y="3938587"/>
                  <a:pt x="780196" y="4102100"/>
                  <a:pt x="1118333" y="4210050"/>
                </a:cubicBezTo>
                <a:cubicBezTo>
                  <a:pt x="1456470" y="4318000"/>
                  <a:pt x="1969233" y="4392613"/>
                  <a:pt x="2404208" y="4410075"/>
                </a:cubicBezTo>
                <a:cubicBezTo>
                  <a:pt x="2839183" y="4427537"/>
                  <a:pt x="3293208" y="4398962"/>
                  <a:pt x="3728183" y="4314825"/>
                </a:cubicBezTo>
                <a:cubicBezTo>
                  <a:pt x="4163158" y="4230688"/>
                  <a:pt x="4621946" y="4006850"/>
                  <a:pt x="5014058" y="3905250"/>
                </a:cubicBezTo>
                <a:cubicBezTo>
                  <a:pt x="5406170" y="3803650"/>
                  <a:pt x="5637946" y="3678238"/>
                  <a:pt x="6080858" y="3705225"/>
                </a:cubicBezTo>
                <a:cubicBezTo>
                  <a:pt x="6523770" y="3732212"/>
                  <a:pt x="7411183" y="4006850"/>
                  <a:pt x="7671533" y="4067175"/>
                </a:cubicBezTo>
              </a:path>
            </a:pathLst>
          </a:custGeom>
          <a:ln w="76200">
            <a:solidFill>
              <a:schemeClr val="accent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8" name="Title 1"/>
          <p:cNvSpPr txBox="1">
            <a:spLocks/>
          </p:cNvSpPr>
          <p:nvPr/>
        </p:nvSpPr>
        <p:spPr>
          <a:xfrm>
            <a:off x="7585074" y="2006509"/>
            <a:ext cx="3364345"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Segoe Light" pitchFamily="34" charset="0"/>
                <a:ea typeface="+mn-ea"/>
                <a:cs typeface="Arial" charset="0"/>
              </a:defRPr>
            </a:lvl1pPr>
          </a:lstStyle>
          <a:p>
            <a:r>
              <a:rPr lang="en-US" sz="3200" dirty="0" smtClean="0"/>
              <a:t>BizTalk Does This…</a:t>
            </a:r>
            <a:endParaRPr lang="en-US" sz="3200" dirty="0"/>
          </a:p>
        </p:txBody>
      </p:sp>
    </p:spTree>
    <p:extLst>
      <p:ext uri="{BB962C8B-B14F-4D97-AF65-F5344CB8AC3E}">
        <p14:creationId xmlns:p14="http://schemas.microsoft.com/office/powerpoint/2010/main" val="25089708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10" presetClass="entr" presetSubtype="0" fill="hold" grpId="0" nodeType="afterEffect">
                                  <p:stCondLst>
                                    <p:cond delay="25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750"/>
                            </p:stCondLst>
                            <p:childTnLst>
                              <p:par>
                                <p:cTn id="21" presetID="10" presetClass="entr" presetSubtype="0" fill="hold" grpId="0" nodeType="afterEffect">
                                  <p:stCondLst>
                                    <p:cond delay="250"/>
                                  </p:stCondLst>
                                  <p:childTnLst>
                                    <p:set>
                                      <p:cBhvr>
                                        <p:cTn id="22" dur="1" fill="hold">
                                          <p:stCondLst>
                                            <p:cond delay="0"/>
                                          </p:stCondLst>
                                        </p:cTn>
                                        <p:tgtEl>
                                          <p:spTgt spid="117"/>
                                        </p:tgtEl>
                                        <p:attrNameLst>
                                          <p:attrName>style.visibility</p:attrName>
                                        </p:attrNameLst>
                                      </p:cBhvr>
                                      <p:to>
                                        <p:strVal val="visible"/>
                                      </p:to>
                                    </p:set>
                                    <p:animEffect transition="in" filter="fade">
                                      <p:cBhvr>
                                        <p:cTn id="23" dur="500"/>
                                        <p:tgtEl>
                                          <p:spTgt spid="117"/>
                                        </p:tgtEl>
                                      </p:cBhvr>
                                    </p:animEffect>
                                  </p:childTnLst>
                                </p:cTn>
                              </p:par>
                            </p:childTnLst>
                          </p:cTn>
                        </p:par>
                        <p:par>
                          <p:cTn id="24" fill="hold">
                            <p:stCondLst>
                              <p:cond delay="3500"/>
                            </p:stCondLst>
                            <p:childTnLst>
                              <p:par>
                                <p:cTn id="25" presetID="10"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4000"/>
                            </p:stCondLst>
                            <p:childTnLst>
                              <p:par>
                                <p:cTn id="29" presetID="10" presetClass="entr" presetSubtype="0" fill="hold" nodeType="afterEffect">
                                  <p:stCondLst>
                                    <p:cond delay="25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4750"/>
                            </p:stCondLst>
                            <p:childTnLst>
                              <p:par>
                                <p:cTn id="33" presetID="10" presetClass="entr" presetSubtype="0" fill="hold" nodeType="afterEffect">
                                  <p:stCondLst>
                                    <p:cond delay="25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06"/>
                                        </p:tgtEl>
                                        <p:attrNameLst>
                                          <p:attrName>style.visibility</p:attrName>
                                        </p:attrNameLst>
                                      </p:cBhvr>
                                      <p:to>
                                        <p:strVal val="visible"/>
                                      </p:to>
                                    </p:set>
                                    <p:animEffect transition="in" filter="fade">
                                      <p:cBhvr>
                                        <p:cTn id="40" dur="500"/>
                                        <p:tgtEl>
                                          <p:spTgt spid="10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childTnLst>
                          </p:cTn>
                        </p:par>
                        <p:par>
                          <p:cTn id="46" fill="hold">
                            <p:stCondLst>
                              <p:cond delay="1000"/>
                            </p:stCondLst>
                            <p:childTnLst>
                              <p:par>
                                <p:cTn id="47" presetID="10" presetClass="entr" presetSubtype="0" fill="hold" nodeType="afterEffect">
                                  <p:stCondLst>
                                    <p:cond delay="25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500"/>
                                        <p:tgtEl>
                                          <p:spTgt spid="122"/>
                                        </p:tgtEl>
                                      </p:cBhvr>
                                    </p:animEffect>
                                  </p:childTnLst>
                                </p:cTn>
                              </p:par>
                            </p:childTnLst>
                          </p:cTn>
                        </p:par>
                        <p:par>
                          <p:cTn id="55" fill="hold">
                            <p:stCondLst>
                              <p:cond delay="500"/>
                            </p:stCondLst>
                            <p:childTnLst>
                              <p:par>
                                <p:cTn id="56" presetID="10" presetClass="entr" presetSubtype="0" fill="hold" grpId="0" nodeType="afterEffect">
                                  <p:stCondLst>
                                    <p:cond delay="0"/>
                                  </p:stCondLst>
                                  <p:childTnLst>
                                    <p:set>
                                      <p:cBhvr>
                                        <p:cTn id="57" dur="1" fill="hold">
                                          <p:stCondLst>
                                            <p:cond delay="0"/>
                                          </p:stCondLst>
                                        </p:cTn>
                                        <p:tgtEl>
                                          <p:spTgt spid="123"/>
                                        </p:tgtEl>
                                        <p:attrNameLst>
                                          <p:attrName>style.visibility</p:attrName>
                                        </p:attrNameLst>
                                      </p:cBhvr>
                                      <p:to>
                                        <p:strVal val="visible"/>
                                      </p:to>
                                    </p:set>
                                    <p:animEffect transition="in" filter="fade">
                                      <p:cBhvr>
                                        <p:cTn id="58" dur="500"/>
                                        <p:tgtEl>
                                          <p:spTgt spid="12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11"/>
                                        </p:tgtEl>
                                        <p:attrNameLst>
                                          <p:attrName>style.visibility</p:attrName>
                                        </p:attrNameLst>
                                      </p:cBhvr>
                                      <p:to>
                                        <p:strVal val="visible"/>
                                      </p:to>
                                    </p:set>
                                    <p:animEffect transition="in" filter="fade">
                                      <p:cBhvr>
                                        <p:cTn id="63" dur="500"/>
                                        <p:tgtEl>
                                          <p:spTgt spid="111"/>
                                        </p:tgtEl>
                                      </p:cBhvr>
                                    </p:animEffect>
                                  </p:childTnLst>
                                </p:cTn>
                              </p:par>
                            </p:childTnLst>
                          </p:cTn>
                        </p:par>
                        <p:par>
                          <p:cTn id="64" fill="hold">
                            <p:stCondLst>
                              <p:cond delay="500"/>
                            </p:stCondLst>
                            <p:childTnLst>
                              <p:par>
                                <p:cTn id="65" presetID="10" presetClass="entr" presetSubtype="0" fill="hold" grpId="0" nodeType="afterEffect">
                                  <p:stCondLst>
                                    <p:cond delay="0"/>
                                  </p:stCondLst>
                                  <p:childTnLst>
                                    <p:set>
                                      <p:cBhvr>
                                        <p:cTn id="66" dur="1" fill="hold">
                                          <p:stCondLst>
                                            <p:cond delay="0"/>
                                          </p:stCondLst>
                                        </p:cTn>
                                        <p:tgtEl>
                                          <p:spTgt spid="119"/>
                                        </p:tgtEl>
                                        <p:attrNameLst>
                                          <p:attrName>style.visibility</p:attrName>
                                        </p:attrNameLst>
                                      </p:cBhvr>
                                      <p:to>
                                        <p:strVal val="visible"/>
                                      </p:to>
                                    </p:set>
                                    <p:animEffect transition="in" filter="fade">
                                      <p:cBhvr>
                                        <p:cTn id="67" dur="500"/>
                                        <p:tgtEl>
                                          <p:spTgt spid="119"/>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childTnLst>
                                </p:cTn>
                              </p:par>
                            </p:childTnLst>
                          </p:cTn>
                        </p:par>
                        <p:par>
                          <p:cTn id="73" fill="hold">
                            <p:stCondLst>
                              <p:cond delay="500"/>
                            </p:stCondLst>
                            <p:childTnLst>
                              <p:par>
                                <p:cTn id="74" presetID="10" presetClass="entr" presetSubtype="0" fill="hold" grpId="0" nodeType="afterEffect">
                                  <p:stCondLst>
                                    <p:cond delay="100"/>
                                  </p:stCondLst>
                                  <p:childTnLst>
                                    <p:set>
                                      <p:cBhvr>
                                        <p:cTn id="75" dur="1" fill="hold">
                                          <p:stCondLst>
                                            <p:cond delay="0"/>
                                          </p:stCondLst>
                                        </p:cTn>
                                        <p:tgtEl>
                                          <p:spTgt spid="114"/>
                                        </p:tgtEl>
                                        <p:attrNameLst>
                                          <p:attrName>style.visibility</p:attrName>
                                        </p:attrNameLst>
                                      </p:cBhvr>
                                      <p:to>
                                        <p:strVal val="visible"/>
                                      </p:to>
                                    </p:set>
                                    <p:animEffect transition="in" filter="fade">
                                      <p:cBhvr>
                                        <p:cTn id="76" dur="500"/>
                                        <p:tgtEl>
                                          <p:spTgt spid="114"/>
                                        </p:tgtEl>
                                      </p:cBhvr>
                                    </p:animEffect>
                                  </p:childTnLst>
                                </p:cTn>
                              </p:par>
                            </p:childTnLst>
                          </p:cTn>
                        </p:par>
                        <p:par>
                          <p:cTn id="77" fill="hold">
                            <p:stCondLst>
                              <p:cond delay="1100"/>
                            </p:stCondLst>
                            <p:childTnLst>
                              <p:par>
                                <p:cTn id="78" presetID="10" presetClass="entr" presetSubtype="0" fill="hold" grpId="0" nodeType="afterEffect">
                                  <p:stCondLst>
                                    <p:cond delay="0"/>
                                  </p:stCondLst>
                                  <p:childTnLst>
                                    <p:set>
                                      <p:cBhvr>
                                        <p:cTn id="79" dur="1" fill="hold">
                                          <p:stCondLst>
                                            <p:cond delay="0"/>
                                          </p:stCondLst>
                                        </p:cTn>
                                        <p:tgtEl>
                                          <p:spTgt spid="125"/>
                                        </p:tgtEl>
                                        <p:attrNameLst>
                                          <p:attrName>style.visibility</p:attrName>
                                        </p:attrNameLst>
                                      </p:cBhvr>
                                      <p:to>
                                        <p:strVal val="visible"/>
                                      </p:to>
                                    </p:set>
                                    <p:animEffect transition="in" filter="fade">
                                      <p:cBhvr>
                                        <p:cTn id="80" dur="500"/>
                                        <p:tgtEl>
                                          <p:spTgt spid="125"/>
                                        </p:tgtEl>
                                      </p:cBhvr>
                                    </p:animEffect>
                                  </p:childTnLst>
                                </p:cTn>
                              </p:par>
                            </p:childTnLst>
                          </p:cTn>
                        </p:par>
                        <p:par>
                          <p:cTn id="81" fill="hold">
                            <p:stCondLst>
                              <p:cond delay="1600"/>
                            </p:stCondLst>
                            <p:childTnLst>
                              <p:par>
                                <p:cTn id="82" presetID="10" presetClass="entr" presetSubtype="0" fill="hold" grpId="0" nodeType="afterEffect">
                                  <p:stCondLst>
                                    <p:cond delay="0"/>
                                  </p:stCondLst>
                                  <p:childTnLst>
                                    <p:set>
                                      <p:cBhvr>
                                        <p:cTn id="83" dur="1" fill="hold">
                                          <p:stCondLst>
                                            <p:cond delay="0"/>
                                          </p:stCondLst>
                                        </p:cTn>
                                        <p:tgtEl>
                                          <p:spTgt spid="124"/>
                                        </p:tgtEl>
                                        <p:attrNameLst>
                                          <p:attrName>style.visibility</p:attrName>
                                        </p:attrNameLst>
                                      </p:cBhvr>
                                      <p:to>
                                        <p:strVal val="visible"/>
                                      </p:to>
                                    </p:set>
                                    <p:animEffect transition="in" filter="fade">
                                      <p:cBhvr>
                                        <p:cTn id="84" dur="500"/>
                                        <p:tgtEl>
                                          <p:spTgt spid="124"/>
                                        </p:tgtEl>
                                      </p:cBhvr>
                                    </p:animEffect>
                                  </p:childTnLst>
                                </p:cTn>
                              </p:par>
                            </p:childTnLst>
                          </p:cTn>
                        </p:par>
                        <p:par>
                          <p:cTn id="85" fill="hold">
                            <p:stCondLst>
                              <p:cond delay="2100"/>
                            </p:stCondLst>
                            <p:childTnLst>
                              <p:par>
                                <p:cTn id="86" presetID="10" presetClass="entr" presetSubtype="0" fill="hold" grpId="0" nodeType="afterEffect">
                                  <p:stCondLst>
                                    <p:cond delay="0"/>
                                  </p:stCondLst>
                                  <p:childTnLst>
                                    <p:set>
                                      <p:cBhvr>
                                        <p:cTn id="87" dur="1" fill="hold">
                                          <p:stCondLst>
                                            <p:cond delay="0"/>
                                          </p:stCondLst>
                                        </p:cTn>
                                        <p:tgtEl>
                                          <p:spTgt spid="120"/>
                                        </p:tgtEl>
                                        <p:attrNameLst>
                                          <p:attrName>style.visibility</p:attrName>
                                        </p:attrNameLst>
                                      </p:cBhvr>
                                      <p:to>
                                        <p:strVal val="visible"/>
                                      </p:to>
                                    </p:set>
                                    <p:animEffect transition="in" filter="fade">
                                      <p:cBhvr>
                                        <p:cTn id="88" dur="500"/>
                                        <p:tgtEl>
                                          <p:spTgt spid="120"/>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115"/>
                                        </p:tgtEl>
                                        <p:attrNameLst>
                                          <p:attrName>style.visibility</p:attrName>
                                        </p:attrNameLst>
                                      </p:cBhvr>
                                      <p:to>
                                        <p:strVal val="visible"/>
                                      </p:to>
                                    </p:set>
                                    <p:animEffect transition="in" filter="fade">
                                      <p:cBhvr>
                                        <p:cTn id="93" dur="500"/>
                                        <p:tgtEl>
                                          <p:spTgt spid="115"/>
                                        </p:tgtEl>
                                      </p:cBhvr>
                                    </p:animEffect>
                                  </p:childTnLst>
                                </p:cTn>
                              </p:par>
                            </p:childTnLst>
                          </p:cTn>
                        </p:par>
                        <p:par>
                          <p:cTn id="94" fill="hold">
                            <p:stCondLst>
                              <p:cond delay="500"/>
                            </p:stCondLst>
                            <p:childTnLst>
                              <p:par>
                                <p:cTn id="95" presetID="10" presetClass="entr" presetSubtype="0" fill="hold" nodeType="afterEffect">
                                  <p:stCondLst>
                                    <p:cond delay="10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500"/>
                                        <p:tgtEl>
                                          <p:spTgt spid="46"/>
                                        </p:tgtEl>
                                      </p:cBhvr>
                                    </p:animEffect>
                                  </p:childTnLst>
                                </p:cTn>
                              </p:par>
                            </p:childTnLst>
                          </p:cTn>
                        </p:par>
                        <p:par>
                          <p:cTn id="98" fill="hold">
                            <p:stCondLst>
                              <p:cond delay="1100"/>
                            </p:stCondLst>
                            <p:childTnLst>
                              <p:par>
                                <p:cTn id="99" presetID="10" presetClass="entr" presetSubtype="0" fill="hold" grpId="0" nodeType="afterEffect">
                                  <p:stCondLst>
                                    <p:cond delay="0"/>
                                  </p:stCondLst>
                                  <p:childTnLst>
                                    <p:set>
                                      <p:cBhvr>
                                        <p:cTn id="100" dur="1" fill="hold">
                                          <p:stCondLst>
                                            <p:cond delay="0"/>
                                          </p:stCondLst>
                                        </p:cTn>
                                        <p:tgtEl>
                                          <p:spTgt spid="126"/>
                                        </p:tgtEl>
                                        <p:attrNameLst>
                                          <p:attrName>style.visibility</p:attrName>
                                        </p:attrNameLst>
                                      </p:cBhvr>
                                      <p:to>
                                        <p:strVal val="visible"/>
                                      </p:to>
                                    </p:set>
                                    <p:animEffect transition="in" filter="fade">
                                      <p:cBhvr>
                                        <p:cTn id="101" dur="500"/>
                                        <p:tgtEl>
                                          <p:spTgt spid="126"/>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fade">
                                      <p:cBhvr>
                                        <p:cTn id="106" dur="500"/>
                                        <p:tgtEl>
                                          <p:spTgt spid="63"/>
                                        </p:tgtEl>
                                      </p:cBhvr>
                                    </p:animEffect>
                                  </p:childTnLst>
                                </p:cTn>
                              </p:par>
                            </p:childTnLst>
                          </p:cTn>
                        </p:par>
                        <p:par>
                          <p:cTn id="107" fill="hold">
                            <p:stCondLst>
                              <p:cond delay="500"/>
                            </p:stCondLst>
                            <p:childTnLst>
                              <p:par>
                                <p:cTn id="108" presetID="10" presetClass="entr" presetSubtype="0" fill="hold" grpId="0" nodeType="afterEffect">
                                  <p:stCondLst>
                                    <p:cond delay="100"/>
                                  </p:stCondLst>
                                  <p:childTnLst>
                                    <p:set>
                                      <p:cBhvr>
                                        <p:cTn id="109" dur="1" fill="hold">
                                          <p:stCondLst>
                                            <p:cond delay="0"/>
                                          </p:stCondLst>
                                        </p:cTn>
                                        <p:tgtEl>
                                          <p:spTgt spid="116"/>
                                        </p:tgtEl>
                                        <p:attrNameLst>
                                          <p:attrName>style.visibility</p:attrName>
                                        </p:attrNameLst>
                                      </p:cBhvr>
                                      <p:to>
                                        <p:strVal val="visible"/>
                                      </p:to>
                                    </p:set>
                                    <p:animEffect transition="in" filter="fade">
                                      <p:cBhvr>
                                        <p:cTn id="110" dur="500"/>
                                        <p:tgtEl>
                                          <p:spTgt spid="116"/>
                                        </p:tgtEl>
                                      </p:cBhvr>
                                    </p:animEffect>
                                  </p:childTnLst>
                                </p:cTn>
                              </p:par>
                            </p:childTnLst>
                          </p:cTn>
                        </p:par>
                        <p:par>
                          <p:cTn id="111" fill="hold">
                            <p:stCondLst>
                              <p:cond delay="1100"/>
                            </p:stCondLst>
                            <p:childTnLst>
                              <p:par>
                                <p:cTn id="112" presetID="10" presetClass="entr" presetSubtype="0" fill="hold" grpId="0" nodeType="afterEffect">
                                  <p:stCondLst>
                                    <p:cond delay="0"/>
                                  </p:stCondLst>
                                  <p:childTnLst>
                                    <p:set>
                                      <p:cBhvr>
                                        <p:cTn id="113" dur="1" fill="hold">
                                          <p:stCondLst>
                                            <p:cond delay="0"/>
                                          </p:stCondLst>
                                        </p:cTn>
                                        <p:tgtEl>
                                          <p:spTgt spid="121"/>
                                        </p:tgtEl>
                                        <p:attrNameLst>
                                          <p:attrName>style.visibility</p:attrName>
                                        </p:attrNameLst>
                                      </p:cBhvr>
                                      <p:to>
                                        <p:strVal val="visible"/>
                                      </p:to>
                                    </p:set>
                                    <p:animEffect transition="in" filter="fade">
                                      <p:cBhvr>
                                        <p:cTn id="114" dur="500"/>
                                        <p:tgtEl>
                                          <p:spTgt spid="121"/>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110"/>
                                        </p:tgtEl>
                                        <p:attrNameLst>
                                          <p:attrName>style.visibility</p:attrName>
                                        </p:attrNameLst>
                                      </p:cBhvr>
                                      <p:to>
                                        <p:strVal val="visible"/>
                                      </p:to>
                                    </p:set>
                                    <p:animEffect transition="in" filter="fade">
                                      <p:cBhvr>
                                        <p:cTn id="119" dur="500"/>
                                        <p:tgtEl>
                                          <p:spTgt spid="110"/>
                                        </p:tgtEl>
                                      </p:cBhvr>
                                    </p:animEffect>
                                  </p:childTnLst>
                                </p:cTn>
                              </p:par>
                            </p:childTnLst>
                          </p:cTn>
                        </p:par>
                        <p:par>
                          <p:cTn id="120" fill="hold">
                            <p:stCondLst>
                              <p:cond delay="500"/>
                            </p:stCondLst>
                            <p:childTnLst>
                              <p:par>
                                <p:cTn id="121" presetID="10" presetClass="entr" presetSubtype="0" fill="hold" grpId="0" nodeType="afterEffect">
                                  <p:stCondLst>
                                    <p:cond delay="0"/>
                                  </p:stCondLst>
                                  <p:childTnLst>
                                    <p:set>
                                      <p:cBhvr>
                                        <p:cTn id="122" dur="1" fill="hold">
                                          <p:stCondLst>
                                            <p:cond delay="0"/>
                                          </p:stCondLst>
                                        </p:cTn>
                                        <p:tgtEl>
                                          <p:spTgt spid="128"/>
                                        </p:tgtEl>
                                        <p:attrNameLst>
                                          <p:attrName>style.visibility</p:attrName>
                                        </p:attrNameLst>
                                      </p:cBhvr>
                                      <p:to>
                                        <p:strVal val="visible"/>
                                      </p:to>
                                    </p:set>
                                    <p:animEffect transition="in" filter="fade">
                                      <p:cBhvr>
                                        <p:cTn id="123" dur="500"/>
                                        <p:tgtEl>
                                          <p:spTgt spid="128"/>
                                        </p:tgtEl>
                                      </p:cBhvr>
                                    </p:animEffect>
                                  </p:childTnLst>
                                </p:cTn>
                              </p:par>
                            </p:childTnLst>
                          </p:cTn>
                        </p:par>
                        <p:par>
                          <p:cTn id="124" fill="hold">
                            <p:stCondLst>
                              <p:cond delay="1000"/>
                            </p:stCondLst>
                            <p:childTnLst>
                              <p:par>
                                <p:cTn id="125" presetID="10" presetClass="entr" presetSubtype="0" fill="hold" grpId="0" nodeType="afterEffect">
                                  <p:stCondLst>
                                    <p:cond delay="0"/>
                                  </p:stCondLst>
                                  <p:childTnLst>
                                    <p:set>
                                      <p:cBhvr>
                                        <p:cTn id="126" dur="1" fill="hold">
                                          <p:stCondLst>
                                            <p:cond delay="0"/>
                                          </p:stCondLst>
                                        </p:cTn>
                                        <p:tgtEl>
                                          <p:spTgt spid="127"/>
                                        </p:tgtEl>
                                        <p:attrNameLst>
                                          <p:attrName>style.visibility</p:attrName>
                                        </p:attrNameLst>
                                      </p:cBhvr>
                                      <p:to>
                                        <p:strVal val="visible"/>
                                      </p:to>
                                    </p:set>
                                    <p:animEffect transition="in" filter="fade">
                                      <p:cBhvr>
                                        <p:cTn id="127" dur="500"/>
                                        <p:tgtEl>
                                          <p:spTgt spid="127"/>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xit" presetSubtype="0" fill="hold" grpId="1" nodeType="clickEffect">
                                  <p:stCondLst>
                                    <p:cond delay="0"/>
                                  </p:stCondLst>
                                  <p:childTnLst>
                                    <p:animEffect transition="out" filter="fade">
                                      <p:cBhvr>
                                        <p:cTn id="131" dur="500"/>
                                        <p:tgtEl>
                                          <p:spTgt spid="122"/>
                                        </p:tgtEl>
                                      </p:cBhvr>
                                    </p:animEffect>
                                    <p:set>
                                      <p:cBhvr>
                                        <p:cTn id="132" dur="1" fill="hold">
                                          <p:stCondLst>
                                            <p:cond delay="499"/>
                                          </p:stCondLst>
                                        </p:cTn>
                                        <p:tgtEl>
                                          <p:spTgt spid="122"/>
                                        </p:tgtEl>
                                        <p:attrNameLst>
                                          <p:attrName>style.visibility</p:attrName>
                                        </p:attrNameLst>
                                      </p:cBhvr>
                                      <p:to>
                                        <p:strVal val="hidden"/>
                                      </p:to>
                                    </p:set>
                                  </p:childTnLst>
                                </p:cTn>
                              </p:par>
                              <p:par>
                                <p:cTn id="133" presetID="10" presetClass="exit" presetSubtype="0" fill="hold" grpId="1" nodeType="withEffect">
                                  <p:stCondLst>
                                    <p:cond delay="0"/>
                                  </p:stCondLst>
                                  <p:childTnLst>
                                    <p:animEffect transition="out" filter="fade">
                                      <p:cBhvr>
                                        <p:cTn id="134" dur="500"/>
                                        <p:tgtEl>
                                          <p:spTgt spid="123"/>
                                        </p:tgtEl>
                                      </p:cBhvr>
                                    </p:animEffect>
                                    <p:set>
                                      <p:cBhvr>
                                        <p:cTn id="135" dur="1" fill="hold">
                                          <p:stCondLst>
                                            <p:cond delay="499"/>
                                          </p:stCondLst>
                                        </p:cTn>
                                        <p:tgtEl>
                                          <p:spTgt spid="123"/>
                                        </p:tgtEl>
                                        <p:attrNameLst>
                                          <p:attrName>style.visibility</p:attrName>
                                        </p:attrNameLst>
                                      </p:cBhvr>
                                      <p:to>
                                        <p:strVal val="hidden"/>
                                      </p:to>
                                    </p:set>
                                  </p:childTnLst>
                                </p:cTn>
                              </p:par>
                              <p:par>
                                <p:cTn id="136" presetID="10" presetClass="exit" presetSubtype="0" fill="hold" grpId="1" nodeType="withEffect">
                                  <p:stCondLst>
                                    <p:cond delay="0"/>
                                  </p:stCondLst>
                                  <p:childTnLst>
                                    <p:animEffect transition="out" filter="fade">
                                      <p:cBhvr>
                                        <p:cTn id="137" dur="500"/>
                                        <p:tgtEl>
                                          <p:spTgt spid="111"/>
                                        </p:tgtEl>
                                      </p:cBhvr>
                                    </p:animEffect>
                                    <p:set>
                                      <p:cBhvr>
                                        <p:cTn id="138" dur="1" fill="hold">
                                          <p:stCondLst>
                                            <p:cond delay="499"/>
                                          </p:stCondLst>
                                        </p:cTn>
                                        <p:tgtEl>
                                          <p:spTgt spid="111"/>
                                        </p:tgtEl>
                                        <p:attrNameLst>
                                          <p:attrName>style.visibility</p:attrName>
                                        </p:attrNameLst>
                                      </p:cBhvr>
                                      <p:to>
                                        <p:strVal val="hidden"/>
                                      </p:to>
                                    </p:set>
                                  </p:childTnLst>
                                </p:cTn>
                              </p:par>
                              <p:par>
                                <p:cTn id="139" presetID="10" presetClass="exit" presetSubtype="0" fill="hold" grpId="1" nodeType="withEffect">
                                  <p:stCondLst>
                                    <p:cond delay="0"/>
                                  </p:stCondLst>
                                  <p:childTnLst>
                                    <p:animEffect transition="out" filter="fade">
                                      <p:cBhvr>
                                        <p:cTn id="140" dur="500"/>
                                        <p:tgtEl>
                                          <p:spTgt spid="119"/>
                                        </p:tgtEl>
                                      </p:cBhvr>
                                    </p:animEffect>
                                    <p:set>
                                      <p:cBhvr>
                                        <p:cTn id="141" dur="1" fill="hold">
                                          <p:stCondLst>
                                            <p:cond delay="499"/>
                                          </p:stCondLst>
                                        </p:cTn>
                                        <p:tgtEl>
                                          <p:spTgt spid="119"/>
                                        </p:tgtEl>
                                        <p:attrNameLst>
                                          <p:attrName>style.visibility</p:attrName>
                                        </p:attrNameLst>
                                      </p:cBhvr>
                                      <p:to>
                                        <p:strVal val="hidden"/>
                                      </p:to>
                                    </p:set>
                                  </p:childTnLst>
                                </p:cTn>
                              </p:par>
                              <p:par>
                                <p:cTn id="142" presetID="10" presetClass="exit" presetSubtype="0" fill="hold" grpId="1" nodeType="withEffect">
                                  <p:stCondLst>
                                    <p:cond delay="0"/>
                                  </p:stCondLst>
                                  <p:childTnLst>
                                    <p:animEffect transition="out" filter="fade">
                                      <p:cBhvr>
                                        <p:cTn id="143" dur="500"/>
                                        <p:tgtEl>
                                          <p:spTgt spid="114"/>
                                        </p:tgtEl>
                                      </p:cBhvr>
                                    </p:animEffect>
                                    <p:set>
                                      <p:cBhvr>
                                        <p:cTn id="144" dur="1" fill="hold">
                                          <p:stCondLst>
                                            <p:cond delay="499"/>
                                          </p:stCondLst>
                                        </p:cTn>
                                        <p:tgtEl>
                                          <p:spTgt spid="114"/>
                                        </p:tgtEl>
                                        <p:attrNameLst>
                                          <p:attrName>style.visibility</p:attrName>
                                        </p:attrNameLst>
                                      </p:cBhvr>
                                      <p:to>
                                        <p:strVal val="hidden"/>
                                      </p:to>
                                    </p:set>
                                  </p:childTnLst>
                                </p:cTn>
                              </p:par>
                              <p:par>
                                <p:cTn id="145" presetID="10" presetClass="exit" presetSubtype="0" fill="hold" grpId="1" nodeType="withEffect">
                                  <p:stCondLst>
                                    <p:cond delay="0"/>
                                  </p:stCondLst>
                                  <p:childTnLst>
                                    <p:animEffect transition="out" filter="fade">
                                      <p:cBhvr>
                                        <p:cTn id="146" dur="500"/>
                                        <p:tgtEl>
                                          <p:spTgt spid="125"/>
                                        </p:tgtEl>
                                      </p:cBhvr>
                                    </p:animEffect>
                                    <p:set>
                                      <p:cBhvr>
                                        <p:cTn id="147" dur="1" fill="hold">
                                          <p:stCondLst>
                                            <p:cond delay="499"/>
                                          </p:stCondLst>
                                        </p:cTn>
                                        <p:tgtEl>
                                          <p:spTgt spid="125"/>
                                        </p:tgtEl>
                                        <p:attrNameLst>
                                          <p:attrName>style.visibility</p:attrName>
                                        </p:attrNameLst>
                                      </p:cBhvr>
                                      <p:to>
                                        <p:strVal val="hidden"/>
                                      </p:to>
                                    </p:set>
                                  </p:childTnLst>
                                </p:cTn>
                              </p:par>
                              <p:par>
                                <p:cTn id="148" presetID="10" presetClass="exit" presetSubtype="0" fill="hold" grpId="1" nodeType="withEffect">
                                  <p:stCondLst>
                                    <p:cond delay="0"/>
                                  </p:stCondLst>
                                  <p:childTnLst>
                                    <p:animEffect transition="out" filter="fade">
                                      <p:cBhvr>
                                        <p:cTn id="149" dur="500"/>
                                        <p:tgtEl>
                                          <p:spTgt spid="124"/>
                                        </p:tgtEl>
                                      </p:cBhvr>
                                    </p:animEffect>
                                    <p:set>
                                      <p:cBhvr>
                                        <p:cTn id="150" dur="1" fill="hold">
                                          <p:stCondLst>
                                            <p:cond delay="499"/>
                                          </p:stCondLst>
                                        </p:cTn>
                                        <p:tgtEl>
                                          <p:spTgt spid="124"/>
                                        </p:tgtEl>
                                        <p:attrNameLst>
                                          <p:attrName>style.visibility</p:attrName>
                                        </p:attrNameLst>
                                      </p:cBhvr>
                                      <p:to>
                                        <p:strVal val="hidden"/>
                                      </p:to>
                                    </p:set>
                                  </p:childTnLst>
                                </p:cTn>
                              </p:par>
                              <p:par>
                                <p:cTn id="151" presetID="10" presetClass="exit" presetSubtype="0" fill="hold" grpId="1" nodeType="withEffect">
                                  <p:stCondLst>
                                    <p:cond delay="0"/>
                                  </p:stCondLst>
                                  <p:childTnLst>
                                    <p:animEffect transition="out" filter="fade">
                                      <p:cBhvr>
                                        <p:cTn id="152" dur="500"/>
                                        <p:tgtEl>
                                          <p:spTgt spid="120"/>
                                        </p:tgtEl>
                                      </p:cBhvr>
                                    </p:animEffect>
                                    <p:set>
                                      <p:cBhvr>
                                        <p:cTn id="153" dur="1" fill="hold">
                                          <p:stCondLst>
                                            <p:cond delay="499"/>
                                          </p:stCondLst>
                                        </p:cTn>
                                        <p:tgtEl>
                                          <p:spTgt spid="120"/>
                                        </p:tgtEl>
                                        <p:attrNameLst>
                                          <p:attrName>style.visibility</p:attrName>
                                        </p:attrNameLst>
                                      </p:cBhvr>
                                      <p:to>
                                        <p:strVal val="hidden"/>
                                      </p:to>
                                    </p:set>
                                  </p:childTnLst>
                                </p:cTn>
                              </p:par>
                              <p:par>
                                <p:cTn id="154" presetID="10" presetClass="exit" presetSubtype="0" fill="hold" grpId="1" nodeType="withEffect">
                                  <p:stCondLst>
                                    <p:cond delay="0"/>
                                  </p:stCondLst>
                                  <p:childTnLst>
                                    <p:animEffect transition="out" filter="fade">
                                      <p:cBhvr>
                                        <p:cTn id="155" dur="500"/>
                                        <p:tgtEl>
                                          <p:spTgt spid="115"/>
                                        </p:tgtEl>
                                      </p:cBhvr>
                                    </p:animEffect>
                                    <p:set>
                                      <p:cBhvr>
                                        <p:cTn id="156" dur="1" fill="hold">
                                          <p:stCondLst>
                                            <p:cond delay="499"/>
                                          </p:stCondLst>
                                        </p:cTn>
                                        <p:tgtEl>
                                          <p:spTgt spid="115"/>
                                        </p:tgtEl>
                                        <p:attrNameLst>
                                          <p:attrName>style.visibility</p:attrName>
                                        </p:attrNameLst>
                                      </p:cBhvr>
                                      <p:to>
                                        <p:strVal val="hidden"/>
                                      </p:to>
                                    </p:set>
                                  </p:childTnLst>
                                </p:cTn>
                              </p:par>
                              <p:par>
                                <p:cTn id="157" presetID="10" presetClass="exit" presetSubtype="0" fill="hold" grpId="1" nodeType="withEffect">
                                  <p:stCondLst>
                                    <p:cond delay="0"/>
                                  </p:stCondLst>
                                  <p:childTnLst>
                                    <p:animEffect transition="out" filter="fade">
                                      <p:cBhvr>
                                        <p:cTn id="158" dur="500"/>
                                        <p:tgtEl>
                                          <p:spTgt spid="126"/>
                                        </p:tgtEl>
                                      </p:cBhvr>
                                    </p:animEffect>
                                    <p:set>
                                      <p:cBhvr>
                                        <p:cTn id="159" dur="1" fill="hold">
                                          <p:stCondLst>
                                            <p:cond delay="499"/>
                                          </p:stCondLst>
                                        </p:cTn>
                                        <p:tgtEl>
                                          <p:spTgt spid="126"/>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116"/>
                                        </p:tgtEl>
                                      </p:cBhvr>
                                    </p:animEffect>
                                    <p:set>
                                      <p:cBhvr>
                                        <p:cTn id="162" dur="1" fill="hold">
                                          <p:stCondLst>
                                            <p:cond delay="499"/>
                                          </p:stCondLst>
                                        </p:cTn>
                                        <p:tgtEl>
                                          <p:spTgt spid="116"/>
                                        </p:tgtEl>
                                        <p:attrNameLst>
                                          <p:attrName>style.visibility</p:attrName>
                                        </p:attrNameLst>
                                      </p:cBhvr>
                                      <p:to>
                                        <p:strVal val="hidden"/>
                                      </p:to>
                                    </p:set>
                                  </p:childTnLst>
                                </p:cTn>
                              </p:par>
                              <p:par>
                                <p:cTn id="163" presetID="10" presetClass="exit" presetSubtype="0" fill="hold" grpId="1" nodeType="withEffect">
                                  <p:stCondLst>
                                    <p:cond delay="0"/>
                                  </p:stCondLst>
                                  <p:childTnLst>
                                    <p:animEffect transition="out" filter="fade">
                                      <p:cBhvr>
                                        <p:cTn id="164" dur="500"/>
                                        <p:tgtEl>
                                          <p:spTgt spid="121"/>
                                        </p:tgtEl>
                                      </p:cBhvr>
                                    </p:animEffect>
                                    <p:set>
                                      <p:cBhvr>
                                        <p:cTn id="165" dur="1" fill="hold">
                                          <p:stCondLst>
                                            <p:cond delay="499"/>
                                          </p:stCondLst>
                                        </p:cTn>
                                        <p:tgtEl>
                                          <p:spTgt spid="121"/>
                                        </p:tgtEl>
                                        <p:attrNameLst>
                                          <p:attrName>style.visibility</p:attrName>
                                        </p:attrNameLst>
                                      </p:cBhvr>
                                      <p:to>
                                        <p:strVal val="hidden"/>
                                      </p:to>
                                    </p:set>
                                  </p:childTnLst>
                                </p:cTn>
                              </p:par>
                              <p:par>
                                <p:cTn id="166" presetID="10" presetClass="exit" presetSubtype="0" fill="hold" grpId="1" nodeType="withEffect">
                                  <p:stCondLst>
                                    <p:cond delay="0"/>
                                  </p:stCondLst>
                                  <p:childTnLst>
                                    <p:animEffect transition="out" filter="fade">
                                      <p:cBhvr>
                                        <p:cTn id="167" dur="500"/>
                                        <p:tgtEl>
                                          <p:spTgt spid="110"/>
                                        </p:tgtEl>
                                      </p:cBhvr>
                                    </p:animEffect>
                                    <p:set>
                                      <p:cBhvr>
                                        <p:cTn id="168" dur="1" fill="hold">
                                          <p:stCondLst>
                                            <p:cond delay="499"/>
                                          </p:stCondLst>
                                        </p:cTn>
                                        <p:tgtEl>
                                          <p:spTgt spid="110"/>
                                        </p:tgtEl>
                                        <p:attrNameLst>
                                          <p:attrName>style.visibility</p:attrName>
                                        </p:attrNameLst>
                                      </p:cBhvr>
                                      <p:to>
                                        <p:strVal val="hidden"/>
                                      </p:to>
                                    </p:set>
                                  </p:childTnLst>
                                </p:cTn>
                              </p:par>
                              <p:par>
                                <p:cTn id="169" presetID="10" presetClass="exit" presetSubtype="0" fill="hold" grpId="1" nodeType="withEffect">
                                  <p:stCondLst>
                                    <p:cond delay="0"/>
                                  </p:stCondLst>
                                  <p:childTnLst>
                                    <p:animEffect transition="out" filter="fade">
                                      <p:cBhvr>
                                        <p:cTn id="170" dur="500"/>
                                        <p:tgtEl>
                                          <p:spTgt spid="128"/>
                                        </p:tgtEl>
                                      </p:cBhvr>
                                    </p:animEffect>
                                    <p:set>
                                      <p:cBhvr>
                                        <p:cTn id="171" dur="1" fill="hold">
                                          <p:stCondLst>
                                            <p:cond delay="499"/>
                                          </p:stCondLst>
                                        </p:cTn>
                                        <p:tgtEl>
                                          <p:spTgt spid="128"/>
                                        </p:tgtEl>
                                        <p:attrNameLst>
                                          <p:attrName>style.visibility</p:attrName>
                                        </p:attrNameLst>
                                      </p:cBhvr>
                                      <p:to>
                                        <p:strVal val="hidden"/>
                                      </p:to>
                                    </p:set>
                                  </p:childTnLst>
                                </p:cTn>
                              </p:par>
                              <p:par>
                                <p:cTn id="172" presetID="10" presetClass="exit" presetSubtype="0" fill="hold" grpId="1" nodeType="withEffect">
                                  <p:stCondLst>
                                    <p:cond delay="0"/>
                                  </p:stCondLst>
                                  <p:childTnLst>
                                    <p:animEffect transition="out" filter="fade">
                                      <p:cBhvr>
                                        <p:cTn id="173" dur="500"/>
                                        <p:tgtEl>
                                          <p:spTgt spid="127"/>
                                        </p:tgtEl>
                                      </p:cBhvr>
                                    </p:animEffect>
                                    <p:set>
                                      <p:cBhvr>
                                        <p:cTn id="174" dur="1" fill="hold">
                                          <p:stCondLst>
                                            <p:cond delay="499"/>
                                          </p:stCondLst>
                                        </p:cTn>
                                        <p:tgtEl>
                                          <p:spTgt spid="127"/>
                                        </p:tgtEl>
                                        <p:attrNameLst>
                                          <p:attrName>style.visibility</p:attrName>
                                        </p:attrNameLst>
                                      </p:cBhvr>
                                      <p:to>
                                        <p:strVal val="hidden"/>
                                      </p:to>
                                    </p:set>
                                  </p:childTnLst>
                                </p:cTn>
                              </p:par>
                            </p:childTnLst>
                          </p:cTn>
                        </p:par>
                      </p:childTnLst>
                    </p:cTn>
                  </p:par>
                  <p:par>
                    <p:cTn id="175" fill="hold">
                      <p:stCondLst>
                        <p:cond delay="indefinite"/>
                      </p:stCondLst>
                      <p:childTnLst>
                        <p:par>
                          <p:cTn id="176" fill="hold">
                            <p:stCondLst>
                              <p:cond delay="0"/>
                            </p:stCondLst>
                            <p:childTnLst>
                              <p:par>
                                <p:cTn id="177" presetID="10" presetClass="entr" presetSubtype="0" fill="hold" grpId="0" nodeType="clickEffect">
                                  <p:stCondLst>
                                    <p:cond delay="0"/>
                                  </p:stCondLst>
                                  <p:childTnLst>
                                    <p:set>
                                      <p:cBhvr>
                                        <p:cTn id="178" dur="1" fill="hold">
                                          <p:stCondLst>
                                            <p:cond delay="0"/>
                                          </p:stCondLst>
                                        </p:cTn>
                                        <p:tgtEl>
                                          <p:spTgt spid="35"/>
                                        </p:tgtEl>
                                        <p:attrNameLst>
                                          <p:attrName>style.visibility</p:attrName>
                                        </p:attrNameLst>
                                      </p:cBhvr>
                                      <p:to>
                                        <p:strVal val="visible"/>
                                      </p:to>
                                    </p:set>
                                    <p:animEffect transition="in" filter="fade">
                                      <p:cBhvr>
                                        <p:cTn id="179" dur="500"/>
                                        <p:tgtEl>
                                          <p:spTgt spid="35"/>
                                        </p:tgtEl>
                                      </p:cBhvr>
                                    </p:animEffect>
                                  </p:childTnLst>
                                </p:cTn>
                              </p:par>
                            </p:childTnLst>
                          </p:cTn>
                        </p:par>
                      </p:childTnLst>
                    </p:cTn>
                  </p:par>
                  <p:par>
                    <p:cTn id="180" fill="hold">
                      <p:stCondLst>
                        <p:cond delay="indefinite"/>
                      </p:stCondLst>
                      <p:childTnLst>
                        <p:par>
                          <p:cTn id="181" fill="hold">
                            <p:stCondLst>
                              <p:cond delay="0"/>
                            </p:stCondLst>
                            <p:childTnLst>
                              <p:par>
                                <p:cTn id="182" presetID="10" presetClass="entr" presetSubtype="0" fill="hold" grpId="0" nodeType="clickEffect">
                                  <p:stCondLst>
                                    <p:cond delay="0"/>
                                  </p:stCondLst>
                                  <p:childTnLst>
                                    <p:set>
                                      <p:cBhvr>
                                        <p:cTn id="183" dur="1" fill="hold">
                                          <p:stCondLst>
                                            <p:cond delay="0"/>
                                          </p:stCondLst>
                                        </p:cTn>
                                        <p:tgtEl>
                                          <p:spTgt spid="129"/>
                                        </p:tgtEl>
                                        <p:attrNameLst>
                                          <p:attrName>style.visibility</p:attrName>
                                        </p:attrNameLst>
                                      </p:cBhvr>
                                      <p:to>
                                        <p:strVal val="visible"/>
                                      </p:to>
                                    </p:set>
                                    <p:animEffect transition="in" filter="fade">
                                      <p:cBhvr>
                                        <p:cTn id="184" dur="500"/>
                                        <p:tgtEl>
                                          <p:spTgt spid="129"/>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130"/>
                                        </p:tgtEl>
                                        <p:attrNameLst>
                                          <p:attrName>style.visibility</p:attrName>
                                        </p:attrNameLst>
                                      </p:cBhvr>
                                      <p:to>
                                        <p:strVal val="visible"/>
                                      </p:to>
                                    </p:set>
                                    <p:animEffect transition="in" filter="fade">
                                      <p:cBhvr>
                                        <p:cTn id="187" dur="500"/>
                                        <p:tgtEl>
                                          <p:spTgt spid="130"/>
                                        </p:tgtEl>
                                      </p:cBhvr>
                                    </p:animEffect>
                                  </p:childTnLst>
                                </p:cTn>
                              </p:par>
                            </p:childTnLst>
                          </p:cTn>
                        </p:par>
                        <p:par>
                          <p:cTn id="188" fill="hold">
                            <p:stCondLst>
                              <p:cond delay="500"/>
                            </p:stCondLst>
                            <p:childTnLst>
                              <p:par>
                                <p:cTn id="189" presetID="10" presetClass="entr" presetSubtype="0" fill="hold" nodeType="afterEffect">
                                  <p:stCondLst>
                                    <p:cond delay="0"/>
                                  </p:stCondLst>
                                  <p:childTnLst>
                                    <p:set>
                                      <p:cBhvr>
                                        <p:cTn id="190" dur="1" fill="hold">
                                          <p:stCondLst>
                                            <p:cond delay="0"/>
                                          </p:stCondLst>
                                        </p:cTn>
                                        <p:tgtEl>
                                          <p:spTgt spid="39"/>
                                        </p:tgtEl>
                                        <p:attrNameLst>
                                          <p:attrName>style.visibility</p:attrName>
                                        </p:attrNameLst>
                                      </p:cBhvr>
                                      <p:to>
                                        <p:strVal val="visible"/>
                                      </p:to>
                                    </p:set>
                                    <p:animEffect transition="in" filter="fade">
                                      <p:cBhvr>
                                        <p:cTn id="191" dur="500"/>
                                        <p:tgtEl>
                                          <p:spTgt spid="39"/>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ntr" presetSubtype="0" fill="hold" grpId="0" nodeType="clickEffect">
                                  <p:stCondLst>
                                    <p:cond delay="0"/>
                                  </p:stCondLst>
                                  <p:childTnLst>
                                    <p:set>
                                      <p:cBhvr>
                                        <p:cTn id="195" dur="1" fill="hold">
                                          <p:stCondLst>
                                            <p:cond delay="0"/>
                                          </p:stCondLst>
                                        </p:cTn>
                                        <p:tgtEl>
                                          <p:spTgt spid="98"/>
                                        </p:tgtEl>
                                        <p:attrNameLst>
                                          <p:attrName>style.visibility</p:attrName>
                                        </p:attrNameLst>
                                      </p:cBhvr>
                                      <p:to>
                                        <p:strVal val="visible"/>
                                      </p:to>
                                    </p:set>
                                    <p:animEffect transition="in" filter="fade">
                                      <p:cBhvr>
                                        <p:cTn id="196" dur="500"/>
                                        <p:tgtEl>
                                          <p:spTgt spid="98"/>
                                        </p:tgtEl>
                                      </p:cBhvr>
                                    </p:animEffect>
                                  </p:childTnLst>
                                </p:cTn>
                              </p:par>
                            </p:childTnLst>
                          </p:cTn>
                        </p:par>
                        <p:par>
                          <p:cTn id="197" fill="hold">
                            <p:stCondLst>
                              <p:cond delay="500"/>
                            </p:stCondLst>
                            <p:childTnLst>
                              <p:par>
                                <p:cTn id="198" presetID="10" presetClass="entr" presetSubtype="0" fill="hold" grpId="0" nodeType="afterEffect">
                                  <p:stCondLst>
                                    <p:cond delay="0"/>
                                  </p:stCondLst>
                                  <p:childTnLst>
                                    <p:set>
                                      <p:cBhvr>
                                        <p:cTn id="199" dur="1" fill="hold">
                                          <p:stCondLst>
                                            <p:cond delay="0"/>
                                          </p:stCondLst>
                                        </p:cTn>
                                        <p:tgtEl>
                                          <p:spTgt spid="131"/>
                                        </p:tgtEl>
                                        <p:attrNameLst>
                                          <p:attrName>style.visibility</p:attrName>
                                        </p:attrNameLst>
                                      </p:cBhvr>
                                      <p:to>
                                        <p:strVal val="visible"/>
                                      </p:to>
                                    </p:set>
                                    <p:animEffect transition="in" filter="fade">
                                      <p:cBhvr>
                                        <p:cTn id="200" dur="500"/>
                                        <p:tgtEl>
                                          <p:spTgt spid="131"/>
                                        </p:tgtEl>
                                      </p:cBhvr>
                                    </p:animEffect>
                                  </p:childTnLst>
                                </p:cTn>
                              </p:par>
                            </p:childTnLst>
                          </p:cTn>
                        </p:par>
                        <p:par>
                          <p:cTn id="201" fill="hold">
                            <p:stCondLst>
                              <p:cond delay="1000"/>
                            </p:stCondLst>
                            <p:childTnLst>
                              <p:par>
                                <p:cTn id="202" presetID="10" presetClass="entr" presetSubtype="0" fill="hold" grpId="0" nodeType="afterEffect">
                                  <p:stCondLst>
                                    <p:cond delay="250"/>
                                  </p:stCondLst>
                                  <p:childTnLst>
                                    <p:set>
                                      <p:cBhvr>
                                        <p:cTn id="203" dur="1" fill="hold">
                                          <p:stCondLst>
                                            <p:cond delay="0"/>
                                          </p:stCondLst>
                                        </p:cTn>
                                        <p:tgtEl>
                                          <p:spTgt spid="85">
                                            <p:txEl>
                                              <p:pRg st="0" end="0"/>
                                            </p:txEl>
                                          </p:spTgt>
                                        </p:tgtEl>
                                        <p:attrNameLst>
                                          <p:attrName>style.visibility</p:attrName>
                                        </p:attrNameLst>
                                      </p:cBhvr>
                                      <p:to>
                                        <p:strVal val="visible"/>
                                      </p:to>
                                    </p:set>
                                    <p:animEffect transition="in" filter="fade">
                                      <p:cBhvr>
                                        <p:cTn id="204" dur="500"/>
                                        <p:tgtEl>
                                          <p:spTgt spid="85">
                                            <p:txEl>
                                              <p:pRg st="0" end="0"/>
                                            </p:txEl>
                                          </p:spTgt>
                                        </p:tgtEl>
                                      </p:cBhvr>
                                    </p:animEffect>
                                  </p:childTnLst>
                                </p:cTn>
                              </p:par>
                            </p:childTnLst>
                          </p:cTn>
                        </p:par>
                      </p:childTnLst>
                    </p:cTn>
                  </p:par>
                  <p:par>
                    <p:cTn id="205" fill="hold">
                      <p:stCondLst>
                        <p:cond delay="indefinite"/>
                      </p:stCondLst>
                      <p:childTnLst>
                        <p:par>
                          <p:cTn id="206" fill="hold">
                            <p:stCondLst>
                              <p:cond delay="0"/>
                            </p:stCondLst>
                            <p:childTnLst>
                              <p:par>
                                <p:cTn id="207" presetID="10" presetClass="entr" presetSubtype="0" fill="hold" grpId="0" nodeType="clickEffect">
                                  <p:stCondLst>
                                    <p:cond delay="0"/>
                                  </p:stCondLst>
                                  <p:childTnLst>
                                    <p:set>
                                      <p:cBhvr>
                                        <p:cTn id="208" dur="1" fill="hold">
                                          <p:stCondLst>
                                            <p:cond delay="0"/>
                                          </p:stCondLst>
                                        </p:cTn>
                                        <p:tgtEl>
                                          <p:spTgt spid="85">
                                            <p:txEl>
                                              <p:pRg st="1" end="1"/>
                                            </p:txEl>
                                          </p:spTgt>
                                        </p:tgtEl>
                                        <p:attrNameLst>
                                          <p:attrName>style.visibility</p:attrName>
                                        </p:attrNameLst>
                                      </p:cBhvr>
                                      <p:to>
                                        <p:strVal val="visible"/>
                                      </p:to>
                                    </p:set>
                                    <p:animEffect transition="in" filter="fade">
                                      <p:cBhvr>
                                        <p:cTn id="209" dur="500"/>
                                        <p:tgtEl>
                                          <p:spTgt spid="85">
                                            <p:txEl>
                                              <p:pRg st="1" end="1"/>
                                            </p:txEl>
                                          </p:spTgt>
                                        </p:tgtEl>
                                      </p:cBhvr>
                                    </p:animEffect>
                                  </p:childTnLst>
                                </p:cTn>
                              </p:par>
                            </p:childTnLst>
                          </p:cTn>
                        </p:par>
                      </p:childTnLst>
                    </p:cTn>
                  </p:par>
                  <p:par>
                    <p:cTn id="210" fill="hold">
                      <p:stCondLst>
                        <p:cond delay="indefinite"/>
                      </p:stCondLst>
                      <p:childTnLst>
                        <p:par>
                          <p:cTn id="211" fill="hold">
                            <p:stCondLst>
                              <p:cond delay="0"/>
                            </p:stCondLst>
                            <p:childTnLst>
                              <p:par>
                                <p:cTn id="212" presetID="10" presetClass="entr" presetSubtype="0" fill="hold" grpId="0" nodeType="clickEffect">
                                  <p:stCondLst>
                                    <p:cond delay="0"/>
                                  </p:stCondLst>
                                  <p:childTnLst>
                                    <p:set>
                                      <p:cBhvr>
                                        <p:cTn id="213" dur="1" fill="hold">
                                          <p:stCondLst>
                                            <p:cond delay="0"/>
                                          </p:stCondLst>
                                        </p:cTn>
                                        <p:tgtEl>
                                          <p:spTgt spid="85">
                                            <p:txEl>
                                              <p:pRg st="2" end="2"/>
                                            </p:txEl>
                                          </p:spTgt>
                                        </p:tgtEl>
                                        <p:attrNameLst>
                                          <p:attrName>style.visibility</p:attrName>
                                        </p:attrNameLst>
                                      </p:cBhvr>
                                      <p:to>
                                        <p:strVal val="visible"/>
                                      </p:to>
                                    </p:set>
                                    <p:animEffect transition="in" filter="fade">
                                      <p:cBhvr>
                                        <p:cTn id="214" dur="500"/>
                                        <p:tgtEl>
                                          <p:spTgt spid="85">
                                            <p:txEl>
                                              <p:pRg st="2" end="2"/>
                                            </p:txEl>
                                          </p:spTgt>
                                        </p:tgtEl>
                                      </p:cBhvr>
                                    </p:animEffect>
                                  </p:childTnLst>
                                </p:cTn>
                              </p:par>
                            </p:childTnLst>
                          </p:cTn>
                        </p:par>
                      </p:childTnLst>
                    </p:cTn>
                  </p:par>
                  <p:par>
                    <p:cTn id="215" fill="hold">
                      <p:stCondLst>
                        <p:cond delay="indefinite"/>
                      </p:stCondLst>
                      <p:childTnLst>
                        <p:par>
                          <p:cTn id="216" fill="hold">
                            <p:stCondLst>
                              <p:cond delay="0"/>
                            </p:stCondLst>
                            <p:childTnLst>
                              <p:par>
                                <p:cTn id="217" presetID="10" presetClass="entr" presetSubtype="0" fill="hold" grpId="0" nodeType="clickEffect">
                                  <p:stCondLst>
                                    <p:cond delay="0"/>
                                  </p:stCondLst>
                                  <p:childTnLst>
                                    <p:set>
                                      <p:cBhvr>
                                        <p:cTn id="218" dur="1" fill="hold">
                                          <p:stCondLst>
                                            <p:cond delay="0"/>
                                          </p:stCondLst>
                                        </p:cTn>
                                        <p:tgtEl>
                                          <p:spTgt spid="85">
                                            <p:txEl>
                                              <p:pRg st="3" end="3"/>
                                            </p:txEl>
                                          </p:spTgt>
                                        </p:tgtEl>
                                        <p:attrNameLst>
                                          <p:attrName>style.visibility</p:attrName>
                                        </p:attrNameLst>
                                      </p:cBhvr>
                                      <p:to>
                                        <p:strVal val="visible"/>
                                      </p:to>
                                    </p:set>
                                    <p:animEffect transition="in" filter="fade">
                                      <p:cBhvr>
                                        <p:cTn id="219" dur="500"/>
                                        <p:tgtEl>
                                          <p:spTgt spid="85">
                                            <p:txEl>
                                              <p:pRg st="3" end="3"/>
                                            </p:txEl>
                                          </p:spTgt>
                                        </p:tgtEl>
                                      </p:cBhvr>
                                    </p:animEffect>
                                  </p:childTnLst>
                                </p:cTn>
                              </p:par>
                            </p:childTnLst>
                          </p:cTn>
                        </p:par>
                        <p:par>
                          <p:cTn id="220" fill="hold">
                            <p:stCondLst>
                              <p:cond delay="500"/>
                            </p:stCondLst>
                            <p:childTnLst>
                              <p:par>
                                <p:cTn id="221" presetID="1" presetClass="entr" presetSubtype="0" fill="hold" nodeType="afterEffect">
                                  <p:stCondLst>
                                    <p:cond delay="0"/>
                                  </p:stCondLst>
                                  <p:childTnLst>
                                    <p:set>
                                      <p:cBhvr>
                                        <p:cTn id="222" dur="1" fill="hold">
                                          <p:stCondLst>
                                            <p:cond delay="499"/>
                                          </p:stCondLst>
                                        </p:cTn>
                                        <p:tgtEl>
                                          <p:spTgt spid="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4" grpId="0"/>
      <p:bldP spid="35" grpId="0"/>
      <p:bldP spid="85" grpId="0" uiExpand="1" build="p"/>
      <p:bldP spid="110" grpId="0" animBg="1"/>
      <p:bldP spid="110" grpId="1" animBg="1"/>
      <p:bldP spid="111" grpId="0" animBg="1"/>
      <p:bldP spid="111" grpId="1" animBg="1"/>
      <p:bldP spid="114" grpId="0" animBg="1"/>
      <p:bldP spid="114" grpId="1" animBg="1"/>
      <p:bldP spid="115" grpId="0" animBg="1"/>
      <p:bldP spid="115" grpId="1" animBg="1"/>
      <p:bldP spid="116" grpId="0" animBg="1"/>
      <p:bldP spid="116" grpId="1" animBg="1"/>
      <p:bldP spid="117" grpId="0"/>
      <p:bldP spid="119" grpId="0"/>
      <p:bldP spid="119" grpId="1"/>
      <p:bldP spid="120" grpId="0"/>
      <p:bldP spid="120" grpId="1"/>
      <p:bldP spid="121" grpId="0"/>
      <p:bldP spid="121" grpId="1"/>
      <p:bldP spid="122" grpId="0" animBg="1"/>
      <p:bldP spid="122" grpId="1" animBg="1"/>
      <p:bldP spid="123" grpId="0"/>
      <p:bldP spid="123" grpId="1"/>
      <p:bldP spid="124" grpId="0" animBg="1"/>
      <p:bldP spid="124" grpId="1" animBg="1"/>
      <p:bldP spid="125" grpId="0"/>
      <p:bldP spid="125" grpId="1"/>
      <p:bldP spid="126" grpId="0"/>
      <p:bldP spid="126" grpId="1"/>
      <p:bldP spid="128" grpId="0" animBg="1"/>
      <p:bldP spid="128" grpId="1" animBg="1"/>
      <p:bldP spid="127" grpId="0"/>
      <p:bldP spid="127" grpId="1"/>
      <p:bldP spid="129" grpId="0" animBg="1"/>
      <p:bldP spid="130" grpId="0" animBg="1"/>
      <p:bldP spid="131" grpId="0" animBg="1"/>
      <p:bldP spid="9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5507" name="Rectangle 3"/>
          <p:cNvSpPr>
            <a:spLocks noGrp="1" noChangeArrowheads="1"/>
          </p:cNvSpPr>
          <p:nvPr>
            <p:ph type="title"/>
          </p:nvPr>
        </p:nvSpPr>
        <p:spPr>
          <a:xfrm>
            <a:off x="359006" y="190500"/>
            <a:ext cx="11524365" cy="997196"/>
          </a:xfrm>
        </p:spPr>
        <p:txBody>
          <a:bodyPr>
            <a:normAutofit/>
          </a:bodyPr>
          <a:lstStyle/>
          <a:p>
            <a:pPr>
              <a:defRPr/>
            </a:pPr>
            <a:r>
              <a:rPr lang="en-US" dirty="0" smtClean="0"/>
              <a:t>How does it work…?</a:t>
            </a:r>
            <a:endParaRPr lang="en-US" dirty="0"/>
          </a:p>
        </p:txBody>
      </p:sp>
      <p:pic>
        <p:nvPicPr>
          <p:cNvPr id="2325509" name="Picture 5" descr="sm yellow straight down arrow"/>
          <p:cNvPicPr>
            <a:picLocks noChangeAspect="1" noChangeArrowheads="1"/>
          </p:cNvPicPr>
          <p:nvPr/>
        </p:nvPicPr>
        <p:blipFill>
          <a:blip r:embed="rId3" cstate="print">
            <a:grayscl/>
          </a:blip>
          <a:srcRect/>
          <a:stretch>
            <a:fillRect/>
          </a:stretch>
        </p:blipFill>
        <p:spPr bwMode="auto">
          <a:xfrm>
            <a:off x="290464" y="1641543"/>
            <a:ext cx="825285" cy="890587"/>
          </a:xfrm>
          <a:prstGeom prst="rect">
            <a:avLst/>
          </a:prstGeom>
          <a:noFill/>
          <a:ln w="9525">
            <a:noFill/>
            <a:miter lim="800000"/>
            <a:headEnd/>
            <a:tailEnd/>
          </a:ln>
        </p:spPr>
      </p:pic>
      <p:pic>
        <p:nvPicPr>
          <p:cNvPr id="22550" name="Picture 9" descr="sm yellow straight down arrow"/>
          <p:cNvPicPr>
            <a:picLocks noChangeAspect="1" noChangeArrowheads="1"/>
          </p:cNvPicPr>
          <p:nvPr/>
        </p:nvPicPr>
        <p:blipFill>
          <a:blip r:embed="rId3" cstate="print">
            <a:grayscl/>
          </a:blip>
          <a:srcRect/>
          <a:stretch>
            <a:fillRect/>
          </a:stretch>
        </p:blipFill>
        <p:spPr bwMode="auto">
          <a:xfrm rot="16795213">
            <a:off x="7977227" y="4615380"/>
            <a:ext cx="619125" cy="2452578"/>
          </a:xfrm>
          <a:prstGeom prst="rect">
            <a:avLst/>
          </a:prstGeom>
          <a:noFill/>
          <a:ln w="9525">
            <a:noFill/>
            <a:miter lim="800000"/>
            <a:headEnd/>
            <a:tailEnd/>
          </a:ln>
        </p:spPr>
      </p:pic>
      <p:sp>
        <p:nvSpPr>
          <p:cNvPr id="22555" name="AutoShape 14"/>
          <p:cNvSpPr>
            <a:spLocks noChangeArrowheads="1"/>
          </p:cNvSpPr>
          <p:nvPr/>
        </p:nvSpPr>
        <p:spPr bwMode="auto">
          <a:xfrm>
            <a:off x="4898809" y="2306308"/>
            <a:ext cx="2374282" cy="2190750"/>
          </a:xfrm>
          <a:prstGeom prst="roundRect">
            <a:avLst>
              <a:gd name="adj" fmla="val 4666"/>
            </a:avLst>
          </a:prstGeom>
          <a:solidFill>
            <a:schemeClr val="tx1">
              <a:alpha val="50000"/>
            </a:schemeClr>
          </a:soli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lnSpc>
                <a:spcPct val="90000"/>
              </a:lnSpc>
              <a:spcBef>
                <a:spcPct val="20000"/>
              </a:spcBef>
              <a:buClr>
                <a:srgbClr val="777777"/>
              </a:buClr>
              <a:defRPr/>
            </a:pPr>
            <a:endParaRPr lang="en-US" sz="1400">
              <a:gradFill>
                <a:gsLst>
                  <a:gs pos="0">
                    <a:schemeClr val="bg1"/>
                  </a:gs>
                  <a:gs pos="100000">
                    <a:schemeClr val="bg1">
                      <a:lumMod val="75000"/>
                    </a:schemeClr>
                  </a:gs>
                </a:gsLst>
                <a:lin ang="16200000" scaled="1"/>
              </a:gradFill>
              <a:latin typeface="Segoe UI" pitchFamily="34" charset="0"/>
              <a:cs typeface="Segoe UI" pitchFamily="34" charset="0"/>
            </a:endParaRPr>
          </a:p>
        </p:txBody>
      </p:sp>
      <p:pic>
        <p:nvPicPr>
          <p:cNvPr id="22557" name="Picture 16" descr="sm yellow straight down arrow"/>
          <p:cNvPicPr>
            <a:picLocks noChangeAspect="1" noChangeArrowheads="1"/>
          </p:cNvPicPr>
          <p:nvPr/>
        </p:nvPicPr>
        <p:blipFill>
          <a:blip r:embed="rId3" cstate="print">
            <a:grayscl/>
          </a:blip>
          <a:srcRect/>
          <a:stretch>
            <a:fillRect/>
          </a:stretch>
        </p:blipFill>
        <p:spPr bwMode="auto">
          <a:xfrm rot="15688256">
            <a:off x="2405409" y="4993757"/>
            <a:ext cx="619125" cy="2452578"/>
          </a:xfrm>
          <a:prstGeom prst="rect">
            <a:avLst/>
          </a:prstGeom>
          <a:noFill/>
          <a:ln w="9525">
            <a:noFill/>
            <a:miter lim="800000"/>
            <a:headEnd/>
            <a:tailEnd/>
          </a:ln>
        </p:spPr>
      </p:pic>
      <p:sp>
        <p:nvSpPr>
          <p:cNvPr id="22558" name="Rectangle 17"/>
          <p:cNvSpPr>
            <a:spLocks noChangeArrowheads="1"/>
          </p:cNvSpPr>
          <p:nvPr/>
        </p:nvSpPr>
        <p:spPr bwMode="auto">
          <a:xfrm>
            <a:off x="5017311" y="2363458"/>
            <a:ext cx="2137277" cy="1801812"/>
          </a:xfrm>
          <a:prstGeom prst="roundRect">
            <a:avLst>
              <a:gd name="adj" fmla="val 5406"/>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2559" name="AutoShape 18"/>
          <p:cNvSpPr>
            <a:spLocks noChangeArrowheads="1"/>
          </p:cNvSpPr>
          <p:nvPr/>
        </p:nvSpPr>
        <p:spPr bwMode="auto">
          <a:xfrm>
            <a:off x="4386709" y="5441620"/>
            <a:ext cx="3415411" cy="1095375"/>
          </a:xfrm>
          <a:prstGeom prst="can">
            <a:avLst>
              <a:gd name="adj" fmla="val 24999"/>
            </a:avLst>
          </a:prstGeom>
          <a:gradFill flip="none" rotWithShape="1">
            <a:gsLst>
              <a:gs pos="0">
                <a:schemeClr val="accent1"/>
              </a:gs>
              <a:gs pos="100000">
                <a:schemeClr val="accent1">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90000"/>
              </a:lnSpc>
            </a:pPr>
            <a:endParaRPr lang="en-US" sz="1600" dirty="0">
              <a:solidFill>
                <a:schemeClr val="bg1"/>
              </a:solidFill>
              <a:latin typeface="Segoe UI" pitchFamily="34" charset="0"/>
              <a:cs typeface="Segoe UI" pitchFamily="34" charset="0"/>
            </a:endParaRPr>
          </a:p>
        </p:txBody>
      </p:sp>
      <p:grpSp>
        <p:nvGrpSpPr>
          <p:cNvPr id="18" name="Group 17"/>
          <p:cNvGrpSpPr/>
          <p:nvPr/>
        </p:nvGrpSpPr>
        <p:grpSpPr>
          <a:xfrm>
            <a:off x="217489" y="2635181"/>
            <a:ext cx="2284164" cy="3584866"/>
            <a:chOff x="217489" y="2635181"/>
            <a:chExt cx="2284164" cy="3584866"/>
          </a:xfrm>
        </p:grpSpPr>
        <p:sp>
          <p:nvSpPr>
            <p:cNvPr id="22551" name="AutoShape 10"/>
            <p:cNvSpPr>
              <a:spLocks noChangeArrowheads="1"/>
            </p:cNvSpPr>
            <p:nvPr/>
          </p:nvSpPr>
          <p:spPr bwMode="auto">
            <a:xfrm>
              <a:off x="217489" y="2635181"/>
              <a:ext cx="2284164" cy="3584866"/>
            </a:xfrm>
            <a:prstGeom prst="roundRect">
              <a:avLst>
                <a:gd name="adj" fmla="val 2946"/>
              </a:avLst>
            </a:prstGeom>
            <a:solidFill>
              <a:schemeClr val="tx1">
                <a:alpha val="50000"/>
              </a:schemeClr>
            </a:soli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lnSpc>
                  <a:spcPct val="90000"/>
                </a:lnSpc>
                <a:spcBef>
                  <a:spcPct val="20000"/>
                </a:spcBef>
                <a:buClr>
                  <a:srgbClr val="777777"/>
                </a:buClr>
                <a:defRPr/>
              </a:pPr>
              <a:endParaRPr lang="en-US" sz="1400" dirty="0" smtClean="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nvGrpSpPr>
            <p:cNvPr id="17" name="Group 16"/>
            <p:cNvGrpSpPr/>
            <p:nvPr/>
          </p:nvGrpSpPr>
          <p:grpSpPr>
            <a:xfrm>
              <a:off x="254320" y="2676145"/>
              <a:ext cx="2151621" cy="434541"/>
              <a:chOff x="254320" y="2676145"/>
              <a:chExt cx="2151621" cy="434541"/>
            </a:xfrm>
          </p:grpSpPr>
          <p:sp>
            <p:nvSpPr>
              <p:cNvPr id="22552" name="Rectangle 11"/>
              <p:cNvSpPr>
                <a:spLocks noChangeArrowheads="1"/>
              </p:cNvSpPr>
              <p:nvPr/>
            </p:nvSpPr>
            <p:spPr bwMode="auto">
              <a:xfrm>
                <a:off x="254320" y="2676145"/>
                <a:ext cx="2151621" cy="434541"/>
              </a:xfrm>
              <a:prstGeom prst="roundRect">
                <a:avLst>
                  <a:gd name="adj" fmla="val 14315"/>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2560" name="Text Box 19"/>
              <p:cNvSpPr txBox="1">
                <a:spLocks noChangeArrowheads="1"/>
              </p:cNvSpPr>
              <p:nvPr/>
            </p:nvSpPr>
            <p:spPr bwMode="auto">
              <a:xfrm>
                <a:off x="296589" y="2715636"/>
                <a:ext cx="2078465" cy="367583"/>
              </a:xfrm>
              <a:prstGeom prst="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spcBef>
                    <a:spcPct val="20000"/>
                  </a:spcBef>
                  <a:buClr>
                    <a:srgbClr val="777777"/>
                  </a:buClr>
                </a:pPr>
                <a:r>
                  <a:rPr lang="en-US" sz="1400" dirty="0" smtClean="0">
                    <a:gradFill>
                      <a:gsLst>
                        <a:gs pos="0">
                          <a:schemeClr val="bg1"/>
                        </a:gs>
                        <a:gs pos="100000">
                          <a:schemeClr val="bg1">
                            <a:lumMod val="75000"/>
                          </a:schemeClr>
                        </a:gs>
                      </a:gsLst>
                      <a:lin ang="16200000" scaled="1"/>
                    </a:gradFill>
                    <a:latin typeface="Segoe UI" pitchFamily="34" charset="0"/>
                    <a:cs typeface="Segoe UI" pitchFamily="34" charset="0"/>
                  </a:rPr>
                  <a:t>Receive Port</a:t>
                </a:r>
                <a:endParaRPr lang="en-US" sz="14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grpSp>
        <p:nvGrpSpPr>
          <p:cNvPr id="12" name="Group 11"/>
          <p:cNvGrpSpPr/>
          <p:nvPr/>
        </p:nvGrpSpPr>
        <p:grpSpPr>
          <a:xfrm>
            <a:off x="505195" y="4136289"/>
            <a:ext cx="703858" cy="1413542"/>
            <a:chOff x="505195" y="4136289"/>
            <a:chExt cx="703858" cy="1413542"/>
          </a:xfrm>
        </p:grpSpPr>
        <p:pic>
          <p:nvPicPr>
            <p:cNvPr id="22562" name="Picture 21" descr="column - green silo 2"/>
            <p:cNvPicPr>
              <a:picLocks noChangeAspect="1" noChangeArrowheads="1"/>
            </p:cNvPicPr>
            <p:nvPr/>
          </p:nvPicPr>
          <p:blipFill>
            <a:blip r:embed="rId4" cstate="print">
              <a:duotone>
                <a:prstClr val="black"/>
                <a:schemeClr val="accent6">
                  <a:tint val="45000"/>
                  <a:satMod val="400000"/>
                </a:schemeClr>
              </a:duotone>
            </a:blip>
            <a:srcRect/>
            <a:stretch>
              <a:fillRect/>
            </a:stretch>
          </p:blipFill>
          <p:spPr bwMode="auto">
            <a:xfrm rot="10800000">
              <a:off x="505195" y="4136289"/>
              <a:ext cx="680508" cy="1413542"/>
            </a:xfrm>
            <a:prstGeom prst="rect">
              <a:avLst/>
            </a:prstGeom>
            <a:noFill/>
            <a:ln w="9525">
              <a:noFill/>
              <a:miter lim="800000"/>
              <a:headEnd/>
              <a:tailEnd/>
            </a:ln>
          </p:spPr>
        </p:pic>
        <p:sp>
          <p:nvSpPr>
            <p:cNvPr id="22563" name="Text Box 22"/>
            <p:cNvSpPr txBox="1">
              <a:spLocks noChangeArrowheads="1"/>
            </p:cNvSpPr>
            <p:nvPr/>
          </p:nvSpPr>
          <p:spPr bwMode="auto">
            <a:xfrm>
              <a:off x="511418" y="4583500"/>
              <a:ext cx="697635" cy="430887"/>
            </a:xfrm>
            <a:prstGeom prst="rect">
              <a:avLst/>
            </a:prstGeom>
            <a:noFill/>
            <a:ln w="12700" algn="ctr">
              <a:noFill/>
              <a:miter lim="800000"/>
              <a:headEnd/>
              <a:tailEnd/>
            </a:ln>
          </p:spPr>
          <p:txBody>
            <a:bodyPr wrap="square">
              <a:spAutoFit/>
            </a:bodyPr>
            <a:lstStyle/>
            <a:p>
              <a:pPr algn="ctr"/>
              <a:r>
                <a:rPr lang="en-US" sz="1100" dirty="0">
                  <a:solidFill>
                    <a:schemeClr val="bg1">
                      <a:alpha val="99000"/>
                    </a:schemeClr>
                  </a:solidFill>
                </a:rPr>
                <a:t>Receive</a:t>
              </a:r>
            </a:p>
            <a:p>
              <a:pPr algn="ctr"/>
              <a:r>
                <a:rPr lang="en-US" sz="1100" dirty="0">
                  <a:solidFill>
                    <a:schemeClr val="bg1">
                      <a:alpha val="99000"/>
                    </a:schemeClr>
                  </a:solidFill>
                </a:rPr>
                <a:t>Pipeline</a:t>
              </a:r>
            </a:p>
          </p:txBody>
        </p:sp>
      </p:grpSp>
      <p:sp>
        <p:nvSpPr>
          <p:cNvPr id="22568" name="Text Box 27"/>
          <p:cNvSpPr txBox="1">
            <a:spLocks noChangeArrowheads="1"/>
          </p:cNvSpPr>
          <p:nvPr/>
        </p:nvSpPr>
        <p:spPr bwMode="auto">
          <a:xfrm>
            <a:off x="5343193" y="5841670"/>
            <a:ext cx="1411449" cy="523875"/>
          </a:xfrm>
          <a:prstGeom prst="rect">
            <a:avLst/>
          </a:prstGeom>
          <a:noFill/>
          <a:ln w="12700" algn="ctr">
            <a:noFill/>
            <a:miter lim="800000"/>
            <a:headEnd/>
            <a:tailEnd/>
          </a:ln>
        </p:spPr>
        <p:txBody>
          <a:bodyPr wrap="none">
            <a:spAutoFit/>
          </a:bodyPr>
          <a:lstStyle/>
          <a:p>
            <a:pPr algn="ctr"/>
            <a:r>
              <a:rPr lang="en-US" sz="1400" dirty="0" err="1">
                <a:solidFill>
                  <a:schemeClr val="bg1">
                    <a:alpha val="99000"/>
                  </a:schemeClr>
                </a:solidFill>
              </a:rPr>
              <a:t>MessageBox</a:t>
            </a:r>
            <a:endParaRPr lang="en-US" sz="1400" dirty="0">
              <a:solidFill>
                <a:schemeClr val="bg1">
                  <a:alpha val="99000"/>
                </a:schemeClr>
              </a:solidFill>
            </a:endParaRPr>
          </a:p>
          <a:p>
            <a:pPr algn="ctr"/>
            <a:r>
              <a:rPr lang="en-US" sz="1400" dirty="0">
                <a:solidFill>
                  <a:schemeClr val="bg1">
                    <a:alpha val="99000"/>
                  </a:schemeClr>
                </a:solidFill>
              </a:rPr>
              <a:t>Persistent Store</a:t>
            </a:r>
          </a:p>
        </p:txBody>
      </p:sp>
      <p:pic>
        <p:nvPicPr>
          <p:cNvPr id="22572" name="Picture 31" descr="sm yellow straight down arrow"/>
          <p:cNvPicPr>
            <a:picLocks noChangeAspect="1" noChangeArrowheads="1"/>
          </p:cNvPicPr>
          <p:nvPr/>
        </p:nvPicPr>
        <p:blipFill>
          <a:blip r:embed="rId3" cstate="print">
            <a:grayscl/>
          </a:blip>
          <a:srcRect/>
          <a:stretch>
            <a:fillRect/>
          </a:stretch>
        </p:blipFill>
        <p:spPr bwMode="auto">
          <a:xfrm>
            <a:off x="6103560" y="4536745"/>
            <a:ext cx="825285" cy="890587"/>
          </a:xfrm>
          <a:prstGeom prst="rect">
            <a:avLst/>
          </a:prstGeom>
          <a:noFill/>
          <a:ln w="9525">
            <a:noFill/>
            <a:miter lim="800000"/>
            <a:headEnd/>
            <a:tailEnd/>
          </a:ln>
        </p:spPr>
      </p:pic>
      <p:pic>
        <p:nvPicPr>
          <p:cNvPr id="22573" name="Picture 32" descr="sm yellow straight down arrow"/>
          <p:cNvPicPr>
            <a:picLocks noChangeAspect="1" noChangeArrowheads="1"/>
          </p:cNvPicPr>
          <p:nvPr/>
        </p:nvPicPr>
        <p:blipFill>
          <a:blip r:embed="rId3" cstate="print">
            <a:grayscl/>
          </a:blip>
          <a:srcRect/>
          <a:stretch>
            <a:fillRect/>
          </a:stretch>
        </p:blipFill>
        <p:spPr bwMode="auto">
          <a:xfrm rot="10800000">
            <a:off x="5227488" y="4541508"/>
            <a:ext cx="825285" cy="890587"/>
          </a:xfrm>
          <a:prstGeom prst="rect">
            <a:avLst/>
          </a:prstGeom>
          <a:noFill/>
          <a:ln w="9525">
            <a:noFill/>
            <a:miter lim="800000"/>
            <a:headEnd/>
            <a:tailEnd/>
          </a:ln>
        </p:spPr>
      </p:pic>
      <p:grpSp>
        <p:nvGrpSpPr>
          <p:cNvPr id="24" name="Group 23"/>
          <p:cNvGrpSpPr/>
          <p:nvPr/>
        </p:nvGrpSpPr>
        <p:grpSpPr>
          <a:xfrm>
            <a:off x="5057517" y="1441963"/>
            <a:ext cx="2056864" cy="704850"/>
            <a:chOff x="5057517" y="1601458"/>
            <a:chExt cx="2056864" cy="704850"/>
          </a:xfrm>
        </p:grpSpPr>
        <p:sp>
          <p:nvSpPr>
            <p:cNvPr id="22556"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2574"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400" dirty="0">
                  <a:gradFill>
                    <a:gsLst>
                      <a:gs pos="0">
                        <a:schemeClr val="bg1"/>
                      </a:gs>
                      <a:gs pos="100000">
                        <a:schemeClr val="bg1">
                          <a:lumMod val="75000"/>
                        </a:schemeClr>
                      </a:gs>
                    </a:gsLst>
                    <a:lin ang="16200000" scaled="1"/>
                  </a:gradFill>
                  <a:latin typeface="Segoe UI" pitchFamily="34" charset="0"/>
                  <a:cs typeface="Segoe UI" pitchFamily="34" charset="0"/>
                </a:rPr>
                <a:t>Business Rules </a:t>
              </a:r>
            </a:p>
            <a:p>
              <a:pPr indent="-396875" algn="ctr">
                <a:buClr>
                  <a:srgbClr val="777777"/>
                </a:buClr>
              </a:pPr>
              <a:r>
                <a:rPr lang="en-US" sz="1400" dirty="0" smtClean="0">
                  <a:gradFill>
                    <a:gsLst>
                      <a:gs pos="0">
                        <a:schemeClr val="bg1"/>
                      </a:gs>
                      <a:gs pos="100000">
                        <a:schemeClr val="bg1">
                          <a:lumMod val="75000"/>
                        </a:schemeClr>
                      </a:gs>
                    </a:gsLst>
                    <a:lin ang="16200000" scaled="1"/>
                  </a:gradFill>
                  <a:latin typeface="Segoe UI" pitchFamily="34" charset="0"/>
                  <a:cs typeface="Segoe UI" pitchFamily="34" charset="0"/>
                </a:rPr>
                <a:t>Engine</a:t>
              </a:r>
              <a:endParaRPr lang="en-US" sz="14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sp>
        <p:nvSpPr>
          <p:cNvPr id="22575" name="Text Box 34"/>
          <p:cNvSpPr txBox="1">
            <a:spLocks noChangeArrowheads="1"/>
          </p:cNvSpPr>
          <p:nvPr/>
        </p:nvSpPr>
        <p:spPr bwMode="auto">
          <a:xfrm>
            <a:off x="5144278" y="2439658"/>
            <a:ext cx="1881227" cy="339725"/>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spcBef>
                <a:spcPct val="20000"/>
              </a:spcBef>
              <a:buClr>
                <a:srgbClr val="777777"/>
              </a:buClr>
            </a:pPr>
            <a:r>
              <a:rPr lang="en-US" sz="1400" dirty="0">
                <a:gradFill>
                  <a:gsLst>
                    <a:gs pos="0">
                      <a:schemeClr val="bg1"/>
                    </a:gs>
                    <a:gs pos="100000">
                      <a:schemeClr val="bg1">
                        <a:lumMod val="75000"/>
                      </a:schemeClr>
                    </a:gs>
                  </a:gsLst>
                  <a:lin ang="16200000" scaled="1"/>
                </a:gradFill>
                <a:latin typeface="Segoe UI" pitchFamily="34" charset="0"/>
                <a:cs typeface="Segoe UI" pitchFamily="34" charset="0"/>
              </a:rPr>
              <a:t>Orchestration</a:t>
            </a:r>
          </a:p>
        </p:txBody>
      </p:sp>
      <p:grpSp>
        <p:nvGrpSpPr>
          <p:cNvPr id="3" name="Group 35"/>
          <p:cNvGrpSpPr>
            <a:grpSpLocks/>
          </p:cNvGrpSpPr>
          <p:nvPr/>
        </p:nvGrpSpPr>
        <p:grpSpPr bwMode="auto">
          <a:xfrm>
            <a:off x="5597127" y="2946070"/>
            <a:ext cx="1015736" cy="1143000"/>
            <a:chOff x="1315" y="1152"/>
            <a:chExt cx="720" cy="1008"/>
          </a:xfrm>
        </p:grpSpPr>
        <p:pic>
          <p:nvPicPr>
            <p:cNvPr id="22577" name="Picture 36" descr="GEL Diamond fuchsia"/>
            <p:cNvPicPr>
              <a:picLocks noChangeAspect="1" noChangeArrowheads="1"/>
            </p:cNvPicPr>
            <p:nvPr/>
          </p:nvPicPr>
          <p:blipFill>
            <a:blip r:embed="rId5" cstate="print">
              <a:duotone>
                <a:schemeClr val="accent5">
                  <a:shade val="45000"/>
                  <a:satMod val="135000"/>
                </a:schemeClr>
                <a:prstClr val="white"/>
              </a:duotone>
            </a:blip>
            <a:srcRect/>
            <a:stretch>
              <a:fillRect/>
            </a:stretch>
          </p:blipFill>
          <p:spPr bwMode="auto">
            <a:xfrm>
              <a:off x="1604" y="1344"/>
              <a:ext cx="145" cy="144"/>
            </a:xfrm>
            <a:prstGeom prst="rect">
              <a:avLst/>
            </a:prstGeom>
            <a:noFill/>
            <a:ln w="9525">
              <a:noFill/>
              <a:miter lim="800000"/>
              <a:headEnd/>
              <a:tailEnd/>
            </a:ln>
          </p:spPr>
        </p:pic>
        <p:pic>
          <p:nvPicPr>
            <p:cNvPr id="22578" name="Picture 37" descr="GEL Rounded Rectangle fuchsia"/>
            <p:cNvPicPr>
              <a:picLocks noChangeAspect="1" noChangeArrowheads="1"/>
            </p:cNvPicPr>
            <p:nvPr/>
          </p:nvPicPr>
          <p:blipFill>
            <a:blip r:embed="rId6" cstate="print">
              <a:duotone>
                <a:schemeClr val="accent5">
                  <a:shade val="45000"/>
                  <a:satMod val="135000"/>
                </a:schemeClr>
                <a:prstClr val="white"/>
              </a:duotone>
            </a:blip>
            <a:srcRect/>
            <a:stretch>
              <a:fillRect/>
            </a:stretch>
          </p:blipFill>
          <p:spPr bwMode="auto">
            <a:xfrm>
              <a:off x="1701" y="1632"/>
              <a:ext cx="334" cy="182"/>
            </a:xfrm>
            <a:prstGeom prst="rect">
              <a:avLst/>
            </a:prstGeom>
            <a:noFill/>
            <a:ln w="9525">
              <a:noFill/>
              <a:miter lim="800000"/>
              <a:headEnd/>
              <a:tailEnd/>
            </a:ln>
          </p:spPr>
        </p:pic>
        <p:pic>
          <p:nvPicPr>
            <p:cNvPr id="22579" name="Picture 38" descr="GEL Rounded Rectangle fuchsia"/>
            <p:cNvPicPr>
              <a:picLocks noChangeAspect="1" noChangeArrowheads="1"/>
            </p:cNvPicPr>
            <p:nvPr/>
          </p:nvPicPr>
          <p:blipFill>
            <a:blip r:embed="rId6" cstate="print">
              <a:duotone>
                <a:schemeClr val="accent5">
                  <a:shade val="45000"/>
                  <a:satMod val="135000"/>
                </a:schemeClr>
                <a:prstClr val="white"/>
              </a:duotone>
            </a:blip>
            <a:srcRect/>
            <a:stretch>
              <a:fillRect/>
            </a:stretch>
          </p:blipFill>
          <p:spPr bwMode="auto">
            <a:xfrm>
              <a:off x="1318" y="1536"/>
              <a:ext cx="334" cy="182"/>
            </a:xfrm>
            <a:prstGeom prst="rect">
              <a:avLst/>
            </a:prstGeom>
            <a:noFill/>
            <a:ln w="9525">
              <a:noFill/>
              <a:miter lim="800000"/>
              <a:headEnd/>
              <a:tailEnd/>
            </a:ln>
          </p:spPr>
        </p:pic>
        <p:pic>
          <p:nvPicPr>
            <p:cNvPr id="22580" name="Picture 39" descr="GEL Circle fuchsia"/>
            <p:cNvPicPr>
              <a:picLocks noChangeAspect="1" noChangeArrowheads="1"/>
            </p:cNvPicPr>
            <p:nvPr/>
          </p:nvPicPr>
          <p:blipFill>
            <a:blip r:embed="rId7" cstate="print">
              <a:duotone>
                <a:schemeClr val="accent5">
                  <a:shade val="45000"/>
                  <a:satMod val="135000"/>
                </a:schemeClr>
                <a:prstClr val="white"/>
              </a:duotone>
            </a:blip>
            <a:srcRect/>
            <a:stretch>
              <a:fillRect/>
            </a:stretch>
          </p:blipFill>
          <p:spPr bwMode="auto">
            <a:xfrm>
              <a:off x="1604" y="2016"/>
              <a:ext cx="145" cy="144"/>
            </a:xfrm>
            <a:prstGeom prst="rect">
              <a:avLst/>
            </a:prstGeom>
            <a:noFill/>
            <a:ln w="9525">
              <a:noFill/>
              <a:miter lim="800000"/>
              <a:headEnd/>
              <a:tailEnd/>
            </a:ln>
          </p:spPr>
        </p:pic>
        <p:cxnSp>
          <p:nvCxnSpPr>
            <p:cNvPr id="22581" name="AutoShape 40"/>
            <p:cNvCxnSpPr>
              <a:cxnSpLocks noChangeShapeType="1"/>
            </p:cNvCxnSpPr>
            <p:nvPr/>
          </p:nvCxnSpPr>
          <p:spPr bwMode="auto">
            <a:xfrm rot="16200000">
              <a:off x="1485" y="1417"/>
              <a:ext cx="120" cy="118"/>
            </a:xfrm>
            <a:prstGeom prst="bentConnector2">
              <a:avLst/>
            </a:prstGeom>
            <a:noFill/>
            <a:ln w="25400">
              <a:solidFill>
                <a:schemeClr val="tx2"/>
              </a:solidFill>
              <a:miter lim="800000"/>
              <a:headEnd/>
              <a:tailEnd/>
            </a:ln>
          </p:spPr>
        </p:cxnSp>
        <p:cxnSp>
          <p:nvCxnSpPr>
            <p:cNvPr id="22582" name="AutoShape 41"/>
            <p:cNvCxnSpPr>
              <a:cxnSpLocks noChangeShapeType="1"/>
            </p:cNvCxnSpPr>
            <p:nvPr/>
          </p:nvCxnSpPr>
          <p:spPr bwMode="auto">
            <a:xfrm>
              <a:off x="1749" y="1416"/>
              <a:ext cx="119" cy="216"/>
            </a:xfrm>
            <a:prstGeom prst="bentConnector2">
              <a:avLst/>
            </a:prstGeom>
            <a:noFill/>
            <a:ln w="25400">
              <a:solidFill>
                <a:schemeClr val="tx2"/>
              </a:solidFill>
              <a:miter lim="800000"/>
              <a:headEnd/>
              <a:tailEnd/>
            </a:ln>
          </p:spPr>
        </p:cxnSp>
        <p:cxnSp>
          <p:nvCxnSpPr>
            <p:cNvPr id="22583" name="AutoShape 42"/>
            <p:cNvCxnSpPr>
              <a:cxnSpLocks noChangeShapeType="1"/>
            </p:cNvCxnSpPr>
            <p:nvPr/>
          </p:nvCxnSpPr>
          <p:spPr bwMode="auto">
            <a:xfrm>
              <a:off x="1370" y="1718"/>
              <a:ext cx="0" cy="0"/>
            </a:xfrm>
            <a:prstGeom prst="straightConnector1">
              <a:avLst/>
            </a:prstGeom>
            <a:noFill/>
            <a:ln w="12700">
              <a:solidFill>
                <a:schemeClr val="accent2"/>
              </a:solidFill>
              <a:round/>
              <a:headEnd/>
              <a:tailEnd/>
            </a:ln>
          </p:spPr>
        </p:cxnSp>
        <p:cxnSp>
          <p:nvCxnSpPr>
            <p:cNvPr id="22584" name="AutoShape 43"/>
            <p:cNvCxnSpPr>
              <a:cxnSpLocks noChangeShapeType="1"/>
            </p:cNvCxnSpPr>
            <p:nvPr/>
          </p:nvCxnSpPr>
          <p:spPr bwMode="auto">
            <a:xfrm>
              <a:off x="1370" y="1718"/>
              <a:ext cx="0" cy="0"/>
            </a:xfrm>
            <a:prstGeom prst="straightConnector1">
              <a:avLst/>
            </a:prstGeom>
            <a:noFill/>
            <a:ln w="12700">
              <a:solidFill>
                <a:schemeClr val="accent2"/>
              </a:solidFill>
              <a:round/>
              <a:headEnd/>
              <a:tailEnd/>
            </a:ln>
          </p:spPr>
        </p:cxnSp>
        <p:cxnSp>
          <p:nvCxnSpPr>
            <p:cNvPr id="22585" name="AutoShape 44"/>
            <p:cNvCxnSpPr>
              <a:cxnSpLocks noChangeShapeType="1"/>
            </p:cNvCxnSpPr>
            <p:nvPr/>
          </p:nvCxnSpPr>
          <p:spPr bwMode="auto">
            <a:xfrm rot="16200000" flipH="1">
              <a:off x="1532" y="1871"/>
              <a:ext cx="96" cy="194"/>
            </a:xfrm>
            <a:prstGeom prst="bentConnector3">
              <a:avLst>
                <a:gd name="adj1" fmla="val 50000"/>
              </a:avLst>
            </a:prstGeom>
            <a:noFill/>
            <a:ln w="25400">
              <a:solidFill>
                <a:schemeClr val="tx2"/>
              </a:solidFill>
              <a:miter lim="800000"/>
              <a:headEnd/>
              <a:tailEnd/>
            </a:ln>
          </p:spPr>
        </p:cxnSp>
        <p:pic>
          <p:nvPicPr>
            <p:cNvPr id="22586" name="Picture 45" descr="GEL Rounded Square fuchsia"/>
            <p:cNvPicPr>
              <a:picLocks noChangeAspect="1" noChangeArrowheads="1"/>
            </p:cNvPicPr>
            <p:nvPr/>
          </p:nvPicPr>
          <p:blipFill>
            <a:blip r:embed="rId8" cstate="print">
              <a:duotone>
                <a:schemeClr val="accent5">
                  <a:shade val="45000"/>
                  <a:satMod val="135000"/>
                </a:schemeClr>
                <a:prstClr val="white"/>
              </a:duotone>
            </a:blip>
            <a:srcRect/>
            <a:stretch>
              <a:fillRect/>
            </a:stretch>
          </p:blipFill>
          <p:spPr bwMode="auto">
            <a:xfrm>
              <a:off x="1604" y="1152"/>
              <a:ext cx="145" cy="144"/>
            </a:xfrm>
            <a:prstGeom prst="rect">
              <a:avLst/>
            </a:prstGeom>
            <a:noFill/>
            <a:ln w="9525">
              <a:noFill/>
              <a:miter lim="800000"/>
              <a:headEnd/>
              <a:tailEnd/>
            </a:ln>
          </p:spPr>
        </p:pic>
        <p:cxnSp>
          <p:nvCxnSpPr>
            <p:cNvPr id="22587" name="AutoShape 46"/>
            <p:cNvCxnSpPr>
              <a:cxnSpLocks noChangeShapeType="1"/>
            </p:cNvCxnSpPr>
            <p:nvPr/>
          </p:nvCxnSpPr>
          <p:spPr bwMode="auto">
            <a:xfrm>
              <a:off x="1677" y="1296"/>
              <a:ext cx="0" cy="48"/>
            </a:xfrm>
            <a:prstGeom prst="straightConnector1">
              <a:avLst/>
            </a:prstGeom>
            <a:noFill/>
            <a:ln w="25400">
              <a:solidFill>
                <a:schemeClr val="tx2"/>
              </a:solidFill>
              <a:round/>
              <a:headEnd/>
              <a:tailEnd/>
            </a:ln>
          </p:spPr>
        </p:cxnSp>
        <p:pic>
          <p:nvPicPr>
            <p:cNvPr id="22588" name="Picture 47" descr="GEL Rounded Rectangle fuchsia"/>
            <p:cNvPicPr>
              <a:picLocks noChangeAspect="1" noChangeArrowheads="1"/>
            </p:cNvPicPr>
            <p:nvPr/>
          </p:nvPicPr>
          <p:blipFill>
            <a:blip r:embed="rId6" cstate="print">
              <a:duotone>
                <a:schemeClr val="accent5">
                  <a:shade val="45000"/>
                  <a:satMod val="135000"/>
                </a:schemeClr>
                <a:prstClr val="white"/>
              </a:duotone>
            </a:blip>
            <a:srcRect/>
            <a:stretch>
              <a:fillRect/>
            </a:stretch>
          </p:blipFill>
          <p:spPr bwMode="auto">
            <a:xfrm>
              <a:off x="1315" y="1738"/>
              <a:ext cx="334" cy="182"/>
            </a:xfrm>
            <a:prstGeom prst="rect">
              <a:avLst/>
            </a:prstGeom>
            <a:noFill/>
            <a:ln w="9525">
              <a:noFill/>
              <a:miter lim="800000"/>
              <a:headEnd/>
              <a:tailEnd/>
            </a:ln>
          </p:spPr>
        </p:pic>
        <p:cxnSp>
          <p:nvCxnSpPr>
            <p:cNvPr id="22589" name="AutoShape 48"/>
            <p:cNvCxnSpPr>
              <a:cxnSpLocks noChangeShapeType="1"/>
              <a:stCxn id="22579" idx="2"/>
              <a:endCxn id="22588" idx="0"/>
            </p:cNvCxnSpPr>
            <p:nvPr/>
          </p:nvCxnSpPr>
          <p:spPr bwMode="auto">
            <a:xfrm flipH="1">
              <a:off x="1482" y="1718"/>
              <a:ext cx="3" cy="20"/>
            </a:xfrm>
            <a:prstGeom prst="straightConnector1">
              <a:avLst/>
            </a:prstGeom>
            <a:noFill/>
            <a:ln w="25400">
              <a:solidFill>
                <a:schemeClr val="tx2"/>
              </a:solidFill>
              <a:round/>
              <a:headEnd/>
              <a:tailEnd/>
            </a:ln>
          </p:spPr>
        </p:cxnSp>
        <p:cxnSp>
          <p:nvCxnSpPr>
            <p:cNvPr id="22590" name="AutoShape 49"/>
            <p:cNvCxnSpPr>
              <a:cxnSpLocks noChangeShapeType="1"/>
            </p:cNvCxnSpPr>
            <p:nvPr/>
          </p:nvCxnSpPr>
          <p:spPr bwMode="auto">
            <a:xfrm flipV="1">
              <a:off x="1652" y="1814"/>
              <a:ext cx="216" cy="154"/>
            </a:xfrm>
            <a:prstGeom prst="bentConnector2">
              <a:avLst/>
            </a:prstGeom>
            <a:noFill/>
            <a:ln w="25400">
              <a:solidFill>
                <a:schemeClr val="tx2"/>
              </a:solidFill>
              <a:miter lim="800000"/>
              <a:headEnd/>
              <a:tailEnd/>
            </a:ln>
          </p:spPr>
        </p:cxnSp>
      </p:grpSp>
      <p:grpSp>
        <p:nvGrpSpPr>
          <p:cNvPr id="11" name="Group 10"/>
          <p:cNvGrpSpPr/>
          <p:nvPr/>
        </p:nvGrpSpPr>
        <p:grpSpPr>
          <a:xfrm>
            <a:off x="365962" y="3596306"/>
            <a:ext cx="935485" cy="626792"/>
            <a:chOff x="365962" y="3596306"/>
            <a:chExt cx="935485" cy="626792"/>
          </a:xfrm>
        </p:grpSpPr>
        <p:sp>
          <p:nvSpPr>
            <p:cNvPr id="2325516" name="AutoShape 12"/>
            <p:cNvSpPr>
              <a:spLocks noChangeArrowheads="1"/>
            </p:cNvSpPr>
            <p:nvPr/>
          </p:nvSpPr>
          <p:spPr bwMode="auto">
            <a:xfrm rot="10800000">
              <a:off x="365962" y="3657397"/>
              <a:ext cx="913512" cy="565701"/>
            </a:xfrm>
            <a:prstGeom prst="triangle">
              <a:avLst>
                <a:gd name="adj" fmla="val 50000"/>
              </a:avLst>
            </a:prstGeom>
            <a:gradFill flip="none" rotWithShape="1">
              <a:gsLst>
                <a:gs pos="0">
                  <a:schemeClr val="bg2">
                    <a:lumMod val="20000"/>
                    <a:lumOff val="80000"/>
                  </a:schemeClr>
                </a:gs>
                <a:gs pos="100000">
                  <a:schemeClr val="bg2">
                    <a:lumMod val="75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indent="-396875" algn="ctr" defTabSz="914099">
                <a:lnSpc>
                  <a:spcPct val="90000"/>
                </a:lnSpc>
                <a:spcBef>
                  <a:spcPct val="20000"/>
                </a:spcBef>
                <a:buClr>
                  <a:srgbClr val="777777"/>
                </a:buClr>
                <a:defRPr/>
              </a:pPr>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2561" name="Text Box 20"/>
            <p:cNvSpPr txBox="1">
              <a:spLocks noChangeArrowheads="1"/>
            </p:cNvSpPr>
            <p:nvPr/>
          </p:nvSpPr>
          <p:spPr bwMode="auto">
            <a:xfrm>
              <a:off x="405017" y="3596306"/>
              <a:ext cx="896430" cy="430887"/>
            </a:xfrm>
            <a:prstGeom prst="rect">
              <a:avLst/>
            </a:prstGeom>
            <a:noFill/>
            <a:ln w="12700" algn="ctr">
              <a:noFill/>
              <a:miter lim="800000"/>
              <a:headEnd/>
              <a:tailEnd/>
            </a:ln>
          </p:spPr>
          <p:txBody>
            <a:bodyPr wrap="square">
              <a:spAutoFit/>
            </a:bodyPr>
            <a:lstStyle/>
            <a:p>
              <a:pPr algn="ctr"/>
              <a:r>
                <a:rPr lang="en-US" sz="1050" b="1" dirty="0" smtClean="0">
                  <a:solidFill>
                    <a:schemeClr val="bg1">
                      <a:alpha val="99000"/>
                    </a:schemeClr>
                  </a:solidFill>
                </a:rPr>
                <a:t>FTP/S</a:t>
              </a:r>
              <a:endParaRPr lang="en-US" sz="1050" b="1" dirty="0">
                <a:solidFill>
                  <a:schemeClr val="bg1">
                    <a:alpha val="99000"/>
                  </a:schemeClr>
                </a:solidFill>
              </a:endParaRPr>
            </a:p>
            <a:p>
              <a:pPr algn="ctr"/>
              <a:r>
                <a:rPr lang="en-US" sz="1050" b="1" dirty="0">
                  <a:solidFill>
                    <a:schemeClr val="bg1">
                      <a:alpha val="99000"/>
                    </a:schemeClr>
                  </a:solidFill>
                </a:rPr>
                <a:t>Adapter</a:t>
              </a:r>
            </a:p>
          </p:txBody>
        </p:sp>
      </p:grpSp>
      <p:grpSp>
        <p:nvGrpSpPr>
          <p:cNvPr id="9" name="Group 8"/>
          <p:cNvGrpSpPr/>
          <p:nvPr/>
        </p:nvGrpSpPr>
        <p:grpSpPr>
          <a:xfrm>
            <a:off x="374551" y="3177351"/>
            <a:ext cx="877048" cy="434541"/>
            <a:chOff x="374551" y="3177351"/>
            <a:chExt cx="877048" cy="434541"/>
          </a:xfrm>
        </p:grpSpPr>
        <p:sp>
          <p:nvSpPr>
            <p:cNvPr id="62" name="Rectangle 11"/>
            <p:cNvSpPr>
              <a:spLocks noChangeArrowheads="1"/>
            </p:cNvSpPr>
            <p:nvPr/>
          </p:nvSpPr>
          <p:spPr bwMode="auto">
            <a:xfrm>
              <a:off x="374551" y="3177351"/>
              <a:ext cx="874320" cy="434541"/>
            </a:xfrm>
            <a:prstGeom prst="roundRect">
              <a:avLst>
                <a:gd name="adj" fmla="val 14315"/>
              </a:avLst>
            </a:prstGeom>
            <a:solidFill>
              <a:srgbClr val="0070C0">
                <a:alpha val="40000"/>
              </a:srgbClr>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01" name="Text Box 19"/>
            <p:cNvSpPr txBox="1">
              <a:spLocks noChangeArrowheads="1"/>
            </p:cNvSpPr>
            <p:nvPr/>
          </p:nvSpPr>
          <p:spPr bwMode="auto">
            <a:xfrm>
              <a:off x="461068" y="3207323"/>
              <a:ext cx="790531" cy="367583"/>
            </a:xfrm>
            <a:prstGeom prst="roundRect">
              <a:avLst/>
            </a:prstGeom>
            <a:gradFill flip="none" rotWithShape="1">
              <a:gsLst>
                <a:gs pos="0">
                  <a:schemeClr val="tx1">
                    <a:alpha val="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spcBef>
                  <a:spcPct val="20000"/>
                </a:spcBef>
                <a:buClr>
                  <a:srgbClr val="777777"/>
                </a:buClr>
              </a:pPr>
              <a:r>
                <a:rPr lang="en-US" sz="1100" b="1" dirty="0" smtClean="0">
                  <a:gradFill>
                    <a:gsLst>
                      <a:gs pos="0">
                        <a:schemeClr val="bg1"/>
                      </a:gs>
                      <a:gs pos="100000">
                        <a:schemeClr val="bg1">
                          <a:lumMod val="75000"/>
                        </a:schemeClr>
                      </a:gs>
                    </a:gsLst>
                    <a:lin ang="16200000" scaled="1"/>
                  </a:gradFill>
                  <a:latin typeface="Segoe UI" pitchFamily="34" charset="0"/>
                  <a:cs typeface="Segoe UI" pitchFamily="34" charset="0"/>
                </a:rPr>
                <a:t>Receive </a:t>
              </a:r>
            </a:p>
            <a:p>
              <a:pPr indent="-396875" algn="ctr">
                <a:spcBef>
                  <a:spcPct val="20000"/>
                </a:spcBef>
                <a:buClr>
                  <a:srgbClr val="777777"/>
                </a:buClr>
              </a:pPr>
              <a:r>
                <a:rPr lang="en-US" sz="1100" b="1" dirty="0" smtClean="0">
                  <a:gradFill>
                    <a:gsLst>
                      <a:gs pos="0">
                        <a:schemeClr val="bg1"/>
                      </a:gs>
                      <a:gs pos="100000">
                        <a:schemeClr val="bg1">
                          <a:lumMod val="75000"/>
                        </a:schemeClr>
                      </a:gs>
                    </a:gsLst>
                    <a:lin ang="16200000" scaled="1"/>
                  </a:gradFill>
                  <a:latin typeface="Segoe UI" pitchFamily="34" charset="0"/>
                  <a:cs typeface="Segoe UI" pitchFamily="34" charset="0"/>
                </a:rPr>
                <a:t>Location</a:t>
              </a:r>
              <a:endParaRPr lang="en-US" sz="1100" b="1"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0" name="Group 9"/>
          <p:cNvGrpSpPr/>
          <p:nvPr/>
        </p:nvGrpSpPr>
        <p:grpSpPr>
          <a:xfrm>
            <a:off x="1478457" y="3177351"/>
            <a:ext cx="923261" cy="434541"/>
            <a:chOff x="1478457" y="3177351"/>
            <a:chExt cx="923261" cy="434541"/>
          </a:xfrm>
        </p:grpSpPr>
        <p:sp>
          <p:nvSpPr>
            <p:cNvPr id="64" name="Rectangle 11"/>
            <p:cNvSpPr>
              <a:spLocks noChangeArrowheads="1"/>
            </p:cNvSpPr>
            <p:nvPr/>
          </p:nvSpPr>
          <p:spPr bwMode="auto">
            <a:xfrm>
              <a:off x="1478457" y="3177351"/>
              <a:ext cx="874320" cy="434541"/>
            </a:xfrm>
            <a:prstGeom prst="roundRect">
              <a:avLst>
                <a:gd name="adj" fmla="val 14315"/>
              </a:avLst>
            </a:prstGeom>
            <a:solidFill>
              <a:srgbClr val="0070C0">
                <a:alpha val="40000"/>
              </a:srgbClr>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96" name="Text Box 19"/>
            <p:cNvSpPr txBox="1">
              <a:spLocks noChangeArrowheads="1"/>
            </p:cNvSpPr>
            <p:nvPr/>
          </p:nvSpPr>
          <p:spPr bwMode="auto">
            <a:xfrm>
              <a:off x="1611187" y="3196437"/>
              <a:ext cx="790531" cy="367583"/>
            </a:xfrm>
            <a:prstGeom prst="roundRect">
              <a:avLst/>
            </a:prstGeom>
            <a:gradFill flip="none" rotWithShape="1">
              <a:gsLst>
                <a:gs pos="0">
                  <a:schemeClr val="tx1">
                    <a:alpha val="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spcBef>
                  <a:spcPct val="20000"/>
                </a:spcBef>
                <a:buClr>
                  <a:srgbClr val="777777"/>
                </a:buClr>
              </a:pPr>
              <a:r>
                <a:rPr lang="en-US" sz="1100" b="1" dirty="0" smtClean="0">
                  <a:gradFill>
                    <a:gsLst>
                      <a:gs pos="0">
                        <a:schemeClr val="bg1"/>
                      </a:gs>
                      <a:gs pos="100000">
                        <a:schemeClr val="bg1">
                          <a:lumMod val="75000"/>
                        </a:schemeClr>
                      </a:gs>
                    </a:gsLst>
                    <a:lin ang="16200000" scaled="1"/>
                  </a:gradFill>
                  <a:latin typeface="Segoe UI" pitchFamily="34" charset="0"/>
                  <a:cs typeface="Segoe UI" pitchFamily="34" charset="0"/>
                </a:rPr>
                <a:t>Receive </a:t>
              </a:r>
            </a:p>
            <a:p>
              <a:pPr indent="-396875" algn="ctr">
                <a:spcBef>
                  <a:spcPct val="20000"/>
                </a:spcBef>
                <a:buClr>
                  <a:srgbClr val="777777"/>
                </a:buClr>
              </a:pPr>
              <a:r>
                <a:rPr lang="en-US" sz="1100" b="1" dirty="0" smtClean="0">
                  <a:gradFill>
                    <a:gsLst>
                      <a:gs pos="0">
                        <a:schemeClr val="bg1"/>
                      </a:gs>
                      <a:gs pos="100000">
                        <a:schemeClr val="bg1">
                          <a:lumMod val="75000"/>
                        </a:schemeClr>
                      </a:gs>
                    </a:gsLst>
                    <a:lin ang="16200000" scaled="1"/>
                  </a:gradFill>
                  <a:latin typeface="Segoe UI" pitchFamily="34" charset="0"/>
                  <a:cs typeface="Segoe UI" pitchFamily="34" charset="0"/>
                </a:rPr>
                <a:t>Location</a:t>
              </a:r>
              <a:endParaRPr lang="en-US" sz="1100" b="1"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06" name="Group 105"/>
          <p:cNvGrpSpPr/>
          <p:nvPr/>
        </p:nvGrpSpPr>
        <p:grpSpPr>
          <a:xfrm>
            <a:off x="1595566" y="4136289"/>
            <a:ext cx="703858" cy="1413542"/>
            <a:chOff x="505195" y="4136289"/>
            <a:chExt cx="703858" cy="1413542"/>
          </a:xfrm>
        </p:grpSpPr>
        <p:pic>
          <p:nvPicPr>
            <p:cNvPr id="107" name="Picture 21" descr="column - green silo 2"/>
            <p:cNvPicPr>
              <a:picLocks noChangeAspect="1" noChangeArrowheads="1"/>
            </p:cNvPicPr>
            <p:nvPr/>
          </p:nvPicPr>
          <p:blipFill>
            <a:blip r:embed="rId4" cstate="print">
              <a:duotone>
                <a:prstClr val="black"/>
                <a:schemeClr val="accent6">
                  <a:tint val="45000"/>
                  <a:satMod val="400000"/>
                </a:schemeClr>
              </a:duotone>
            </a:blip>
            <a:srcRect/>
            <a:stretch>
              <a:fillRect/>
            </a:stretch>
          </p:blipFill>
          <p:spPr bwMode="auto">
            <a:xfrm rot="10800000">
              <a:off x="505195" y="4136289"/>
              <a:ext cx="680508" cy="1413542"/>
            </a:xfrm>
            <a:prstGeom prst="rect">
              <a:avLst/>
            </a:prstGeom>
            <a:noFill/>
            <a:ln w="9525">
              <a:noFill/>
              <a:miter lim="800000"/>
              <a:headEnd/>
              <a:tailEnd/>
            </a:ln>
          </p:spPr>
        </p:pic>
        <p:sp>
          <p:nvSpPr>
            <p:cNvPr id="108" name="Text Box 22"/>
            <p:cNvSpPr txBox="1">
              <a:spLocks noChangeArrowheads="1"/>
            </p:cNvSpPr>
            <p:nvPr/>
          </p:nvSpPr>
          <p:spPr bwMode="auto">
            <a:xfrm>
              <a:off x="511418" y="4583500"/>
              <a:ext cx="697635" cy="430887"/>
            </a:xfrm>
            <a:prstGeom prst="rect">
              <a:avLst/>
            </a:prstGeom>
            <a:noFill/>
            <a:ln w="12700" algn="ctr">
              <a:noFill/>
              <a:miter lim="800000"/>
              <a:headEnd/>
              <a:tailEnd/>
            </a:ln>
          </p:spPr>
          <p:txBody>
            <a:bodyPr wrap="square">
              <a:spAutoFit/>
            </a:bodyPr>
            <a:lstStyle/>
            <a:p>
              <a:pPr algn="ctr"/>
              <a:r>
                <a:rPr lang="en-US" sz="1100" dirty="0">
                  <a:solidFill>
                    <a:schemeClr val="bg1">
                      <a:alpha val="99000"/>
                    </a:schemeClr>
                  </a:solidFill>
                </a:rPr>
                <a:t>Receive</a:t>
              </a:r>
            </a:p>
            <a:p>
              <a:pPr algn="ctr"/>
              <a:r>
                <a:rPr lang="en-US" sz="1100" dirty="0">
                  <a:solidFill>
                    <a:schemeClr val="bg1">
                      <a:alpha val="99000"/>
                    </a:schemeClr>
                  </a:solidFill>
                </a:rPr>
                <a:t>Pipeline</a:t>
              </a:r>
            </a:p>
          </p:txBody>
        </p:sp>
      </p:grpSp>
      <p:grpSp>
        <p:nvGrpSpPr>
          <p:cNvPr id="109" name="Group 108"/>
          <p:cNvGrpSpPr/>
          <p:nvPr/>
        </p:nvGrpSpPr>
        <p:grpSpPr>
          <a:xfrm>
            <a:off x="1456333" y="3596306"/>
            <a:ext cx="935485" cy="626792"/>
            <a:chOff x="365962" y="3596306"/>
            <a:chExt cx="935485" cy="626792"/>
          </a:xfrm>
        </p:grpSpPr>
        <p:sp>
          <p:nvSpPr>
            <p:cNvPr id="110" name="AutoShape 12"/>
            <p:cNvSpPr>
              <a:spLocks noChangeArrowheads="1"/>
            </p:cNvSpPr>
            <p:nvPr/>
          </p:nvSpPr>
          <p:spPr bwMode="auto">
            <a:xfrm rot="10800000">
              <a:off x="365962" y="3657397"/>
              <a:ext cx="913512" cy="565701"/>
            </a:xfrm>
            <a:prstGeom prst="triangle">
              <a:avLst>
                <a:gd name="adj" fmla="val 50000"/>
              </a:avLst>
            </a:prstGeom>
            <a:gradFill flip="none" rotWithShape="1">
              <a:gsLst>
                <a:gs pos="0">
                  <a:schemeClr val="bg2">
                    <a:lumMod val="20000"/>
                    <a:lumOff val="80000"/>
                  </a:schemeClr>
                </a:gs>
                <a:gs pos="100000">
                  <a:schemeClr val="bg2">
                    <a:lumMod val="75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indent="-396875" algn="ctr" defTabSz="914099">
                <a:lnSpc>
                  <a:spcPct val="90000"/>
                </a:lnSpc>
                <a:spcBef>
                  <a:spcPct val="20000"/>
                </a:spcBef>
                <a:buClr>
                  <a:srgbClr val="777777"/>
                </a:buClr>
                <a:defRPr/>
              </a:pPr>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11" name="Text Box 20"/>
            <p:cNvSpPr txBox="1">
              <a:spLocks noChangeArrowheads="1"/>
            </p:cNvSpPr>
            <p:nvPr/>
          </p:nvSpPr>
          <p:spPr bwMode="auto">
            <a:xfrm>
              <a:off x="405017" y="3596306"/>
              <a:ext cx="896430" cy="430887"/>
            </a:xfrm>
            <a:prstGeom prst="rect">
              <a:avLst/>
            </a:prstGeom>
            <a:noFill/>
            <a:ln w="12700" algn="ctr">
              <a:noFill/>
              <a:miter lim="800000"/>
              <a:headEnd/>
              <a:tailEnd/>
            </a:ln>
          </p:spPr>
          <p:txBody>
            <a:bodyPr wrap="square">
              <a:spAutoFit/>
            </a:bodyPr>
            <a:lstStyle/>
            <a:p>
              <a:pPr algn="ctr"/>
              <a:r>
                <a:rPr lang="en-US" sz="1050" b="1" dirty="0" smtClean="0">
                  <a:solidFill>
                    <a:schemeClr val="bg1">
                      <a:alpha val="99000"/>
                    </a:schemeClr>
                  </a:solidFill>
                </a:rPr>
                <a:t>WS_HTTP</a:t>
              </a:r>
              <a:endParaRPr lang="en-US" sz="1050" b="1" dirty="0">
                <a:solidFill>
                  <a:schemeClr val="bg1">
                    <a:alpha val="99000"/>
                  </a:schemeClr>
                </a:solidFill>
              </a:endParaRPr>
            </a:p>
            <a:p>
              <a:pPr algn="ctr"/>
              <a:r>
                <a:rPr lang="en-US" sz="1050" b="1" dirty="0">
                  <a:solidFill>
                    <a:schemeClr val="bg1">
                      <a:alpha val="99000"/>
                    </a:schemeClr>
                  </a:solidFill>
                </a:rPr>
                <a:t>Adapter</a:t>
              </a:r>
            </a:p>
          </p:txBody>
        </p:sp>
      </p:grpSp>
      <p:grpSp>
        <p:nvGrpSpPr>
          <p:cNvPr id="16" name="Group 15"/>
          <p:cNvGrpSpPr/>
          <p:nvPr/>
        </p:nvGrpSpPr>
        <p:grpSpPr>
          <a:xfrm>
            <a:off x="367624" y="5535473"/>
            <a:ext cx="920770" cy="624630"/>
            <a:chOff x="358704" y="5602373"/>
            <a:chExt cx="920770" cy="624630"/>
          </a:xfrm>
        </p:grpSpPr>
        <p:sp>
          <p:nvSpPr>
            <p:cNvPr id="14" name="Rounded Rectangle 13"/>
            <p:cNvSpPr/>
            <p:nvPr/>
          </p:nvSpPr>
          <p:spPr bwMode="auto">
            <a:xfrm>
              <a:off x="358704" y="5602373"/>
              <a:ext cx="920770" cy="62463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5" name="Rounded Rectangle 14"/>
            <p:cNvSpPr/>
            <p:nvPr/>
          </p:nvSpPr>
          <p:spPr bwMode="auto">
            <a:xfrm>
              <a:off x="407652" y="5660359"/>
              <a:ext cx="801401" cy="521877"/>
            </a:xfrm>
            <a:prstGeom prst="roundRect">
              <a:avLst/>
            </a:prstGeom>
            <a:gradFill flip="none" rotWithShape="1">
              <a:gsLst>
                <a:gs pos="0">
                  <a:schemeClr val="tx1">
                    <a:lumMod val="85000"/>
                  </a:schemeClr>
                </a:gs>
                <a:gs pos="98000">
                  <a:schemeClr val="accent2">
                    <a:shade val="93000"/>
                    <a:satMod val="130000"/>
                  </a:schemeClr>
                </a:gs>
                <a:gs pos="100000">
                  <a:schemeClr val="accent2">
                    <a:shade val="94000"/>
                    <a:satMod val="135000"/>
                  </a:schemeClr>
                </a:gs>
              </a:gsLst>
              <a:lin ang="0" scaled="1"/>
              <a:tileRec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pic>
          <p:nvPicPr>
            <p:cNvPr id="3082"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6329" y="5683611"/>
              <a:ext cx="518647" cy="324154"/>
            </a:xfrm>
            <a:prstGeom prst="rect">
              <a:avLst/>
            </a:prstGeom>
            <a:noFill/>
            <a:ln>
              <a:noFill/>
            </a:ln>
            <a:effectLst/>
          </p:spPr>
        </p:pic>
        <p:sp>
          <p:nvSpPr>
            <p:cNvPr id="13" name="Rectangle 12"/>
            <p:cNvSpPr/>
            <p:nvPr/>
          </p:nvSpPr>
          <p:spPr>
            <a:xfrm>
              <a:off x="413538" y="5965721"/>
              <a:ext cx="825867" cy="258532"/>
            </a:xfrm>
            <a:prstGeom prst="rect">
              <a:avLst/>
            </a:prstGeom>
            <a:noFill/>
          </p:spPr>
          <p:txBody>
            <a:bodyPr wrap="none">
              <a:spAutoFit/>
            </a:bodyPr>
            <a:lstStyle/>
            <a:p>
              <a:pPr indent="-396875" algn="ctr">
                <a:lnSpc>
                  <a:spcPct val="90000"/>
                </a:lnSpc>
                <a:spcBef>
                  <a:spcPct val="20000"/>
                </a:spcBef>
                <a:buClr>
                  <a:srgbClr val="777777"/>
                </a:buClr>
                <a:defRPr/>
              </a:pPr>
              <a:r>
                <a:rPr lang="en-US" sz="1200" dirty="0">
                  <a:gradFill>
                    <a:gsLst>
                      <a:gs pos="0">
                        <a:schemeClr val="bg1"/>
                      </a:gs>
                      <a:gs pos="100000">
                        <a:schemeClr val="bg1">
                          <a:lumMod val="75000"/>
                        </a:schemeClr>
                      </a:gs>
                    </a:gsLst>
                    <a:lin ang="16200000" scaled="1"/>
                  </a:gradFill>
                  <a:latin typeface="Segoe UI" pitchFamily="34" charset="0"/>
                  <a:cs typeface="Segoe UI" pitchFamily="34" charset="0"/>
                </a:rPr>
                <a:t>Map </a:t>
              </a: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A&gt;Z</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17" name="Group 116"/>
          <p:cNvGrpSpPr/>
          <p:nvPr/>
        </p:nvGrpSpPr>
        <p:grpSpPr>
          <a:xfrm>
            <a:off x="1495388" y="5535473"/>
            <a:ext cx="920770" cy="624630"/>
            <a:chOff x="358704" y="5602373"/>
            <a:chExt cx="920770" cy="624630"/>
          </a:xfrm>
        </p:grpSpPr>
        <p:sp>
          <p:nvSpPr>
            <p:cNvPr id="118" name="Rounded Rectangle 117"/>
            <p:cNvSpPr/>
            <p:nvPr/>
          </p:nvSpPr>
          <p:spPr bwMode="auto">
            <a:xfrm>
              <a:off x="358704" y="5602373"/>
              <a:ext cx="920770" cy="62463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19" name="Rounded Rectangle 118"/>
            <p:cNvSpPr/>
            <p:nvPr/>
          </p:nvSpPr>
          <p:spPr bwMode="auto">
            <a:xfrm>
              <a:off x="407652" y="5660359"/>
              <a:ext cx="801401" cy="521877"/>
            </a:xfrm>
            <a:prstGeom prst="roundRect">
              <a:avLst/>
            </a:prstGeom>
            <a:gradFill flip="none" rotWithShape="1">
              <a:gsLst>
                <a:gs pos="0">
                  <a:schemeClr val="tx1">
                    <a:lumMod val="85000"/>
                  </a:schemeClr>
                </a:gs>
                <a:gs pos="98000">
                  <a:schemeClr val="accent2">
                    <a:shade val="93000"/>
                    <a:satMod val="130000"/>
                  </a:schemeClr>
                </a:gs>
                <a:gs pos="100000">
                  <a:schemeClr val="accent2">
                    <a:shade val="94000"/>
                    <a:satMod val="135000"/>
                  </a:schemeClr>
                </a:gs>
              </a:gsLst>
              <a:lin ang="0" scaled="1"/>
              <a:tileRec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pic>
          <p:nvPicPr>
            <p:cNvPr id="120"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6329" y="5683611"/>
              <a:ext cx="518647" cy="324154"/>
            </a:xfrm>
            <a:prstGeom prst="rect">
              <a:avLst/>
            </a:prstGeom>
            <a:noFill/>
            <a:ln>
              <a:noFill/>
            </a:ln>
            <a:effectLst/>
          </p:spPr>
        </p:pic>
        <p:sp>
          <p:nvSpPr>
            <p:cNvPr id="121" name="Rectangle 120"/>
            <p:cNvSpPr/>
            <p:nvPr/>
          </p:nvSpPr>
          <p:spPr>
            <a:xfrm>
              <a:off x="419148" y="5965721"/>
              <a:ext cx="814646" cy="258532"/>
            </a:xfrm>
            <a:prstGeom prst="rect">
              <a:avLst/>
            </a:prstGeom>
            <a:noFill/>
          </p:spPr>
          <p:txBody>
            <a:bodyPr wrap="none">
              <a:spAutoFit/>
            </a:bodyPr>
            <a:lstStyle/>
            <a:p>
              <a:pPr indent="-396875" algn="ctr">
                <a:lnSpc>
                  <a:spcPct val="90000"/>
                </a:lnSpc>
                <a:spcBef>
                  <a:spcPct val="20000"/>
                </a:spcBef>
                <a:buClr>
                  <a:srgbClr val="777777"/>
                </a:buClr>
                <a:defRPr/>
              </a:pPr>
              <a:r>
                <a:rPr lang="en-US" sz="1200" dirty="0">
                  <a:gradFill>
                    <a:gsLst>
                      <a:gs pos="0">
                        <a:schemeClr val="bg1"/>
                      </a:gs>
                      <a:gs pos="100000">
                        <a:schemeClr val="bg1">
                          <a:lumMod val="75000"/>
                        </a:schemeClr>
                      </a:gs>
                    </a:gsLst>
                    <a:lin ang="16200000" scaled="1"/>
                  </a:gradFill>
                  <a:latin typeface="Segoe UI" pitchFamily="34" charset="0"/>
                  <a:cs typeface="Segoe UI" pitchFamily="34" charset="0"/>
                </a:rPr>
                <a:t>Map </a:t>
              </a: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B&gt;Z</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pic>
        <p:nvPicPr>
          <p:cNvPr id="139" name="Picture 5" descr="sm yellow straight down arrow"/>
          <p:cNvPicPr>
            <a:picLocks noChangeAspect="1" noChangeArrowheads="1"/>
          </p:cNvPicPr>
          <p:nvPr/>
        </p:nvPicPr>
        <p:blipFill>
          <a:blip r:embed="rId3" cstate="print">
            <a:grayscl/>
          </a:blip>
          <a:srcRect/>
          <a:stretch>
            <a:fillRect/>
          </a:stretch>
        </p:blipFill>
        <p:spPr bwMode="auto">
          <a:xfrm>
            <a:off x="1561836" y="1641543"/>
            <a:ext cx="825285" cy="890587"/>
          </a:xfrm>
          <a:prstGeom prst="rect">
            <a:avLst/>
          </a:prstGeom>
          <a:noFill/>
          <a:ln w="9525">
            <a:noFill/>
            <a:miter lim="800000"/>
            <a:headEnd/>
            <a:tailEnd/>
          </a:ln>
        </p:spPr>
      </p:pic>
      <p:grpSp>
        <p:nvGrpSpPr>
          <p:cNvPr id="122" name="Group 121"/>
          <p:cNvGrpSpPr/>
          <p:nvPr/>
        </p:nvGrpSpPr>
        <p:grpSpPr>
          <a:xfrm rot="523103">
            <a:off x="1597733" y="1048281"/>
            <a:ext cx="782758" cy="722678"/>
            <a:chOff x="2229968" y="1768415"/>
            <a:chExt cx="4101824" cy="3786991"/>
          </a:xfrm>
        </p:grpSpPr>
        <p:sp>
          <p:nvSpPr>
            <p:cNvPr id="123" name="Hexagon 122"/>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24" name="Hexagon 123"/>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25" name="Hexagon 124"/>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126" name="Group 125"/>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127" name="Straight Connector 126"/>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nvGrpSpPr>
          <p:cNvPr id="66" name="Group 65"/>
          <p:cNvGrpSpPr/>
          <p:nvPr/>
        </p:nvGrpSpPr>
        <p:grpSpPr>
          <a:xfrm rot="523103">
            <a:off x="199347" y="1048281"/>
            <a:ext cx="782758" cy="722678"/>
            <a:chOff x="2229968" y="1768415"/>
            <a:chExt cx="4101824" cy="3786991"/>
          </a:xfrm>
        </p:grpSpPr>
        <p:sp>
          <p:nvSpPr>
            <p:cNvPr id="67" name="Hexagon 66"/>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68" name="Hexagon 67"/>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69" name="Hexagon 68"/>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70" name="Group 69"/>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71" name="Straight Connector 70"/>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pic>
        <p:nvPicPr>
          <p:cNvPr id="142" name="Picture 6" descr="C:\Users\tonyme\AppData\Local\Microsoft\Windows\Temporary Internet Files\Low\Content.IE5\952GVE0E\MC900433853[1].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177" y="3092787"/>
            <a:ext cx="622253" cy="622253"/>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C:\Users\tonyme\AppData\Local\Microsoft\Windows\Temporary Internet Files\Low\Content.IE5\4T83M6Z5\MC900432605[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5406" y="1230602"/>
            <a:ext cx="914286" cy="914286"/>
          </a:xfrm>
          <a:prstGeom prst="rect">
            <a:avLst/>
          </a:prstGeom>
          <a:noFill/>
          <a:extLst>
            <a:ext uri="{909E8E84-426E-40DD-AFC4-6F175D3DCCD1}">
              <a14:hiddenFill xmlns:a14="http://schemas.microsoft.com/office/drawing/2010/main">
                <a:solidFill>
                  <a:srgbClr val="FFFFFF"/>
                </a:solidFill>
              </a14:hiddenFill>
            </a:ext>
          </a:extLst>
        </p:spPr>
      </p:pic>
      <p:pic>
        <p:nvPicPr>
          <p:cNvPr id="143" name="Picture 2" descr="\\eventsql\dvd\Online_ART\DVD_ART36\Artwork_Imagery\Icons - Illustrations\_ XML ICONS\XML web services icon open end.png"/>
          <p:cNvPicPr>
            <a:picLocks noChangeAspect="1" noChangeArrowheads="1"/>
          </p:cNvPicPr>
          <p:nvPr/>
        </p:nvPicPr>
        <p:blipFill>
          <a:blip r:embed="rId12" cstate="print"/>
          <a:srcRect/>
          <a:stretch>
            <a:fillRect/>
          </a:stretch>
        </p:blipFill>
        <p:spPr bwMode="auto">
          <a:xfrm>
            <a:off x="1312160" y="3199047"/>
            <a:ext cx="426759" cy="417591"/>
          </a:xfrm>
          <a:prstGeom prst="rect">
            <a:avLst/>
          </a:prstGeom>
          <a:noFill/>
        </p:spPr>
      </p:pic>
      <p:pic>
        <p:nvPicPr>
          <p:cNvPr id="3080" name="Picture 8" descr="C:\Users\tonyme\AppData\Local\Microsoft\Windows\Temporary Internet Files\Low\Content.IE5\MR5RFBNR\MC900431587[1].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46758" y="1318562"/>
            <a:ext cx="914286" cy="914286"/>
          </a:xfrm>
          <a:prstGeom prst="rect">
            <a:avLst/>
          </a:prstGeom>
          <a:noFill/>
          <a:extLst>
            <a:ext uri="{909E8E84-426E-40DD-AFC4-6F175D3DCCD1}">
              <a14:hiddenFill xmlns:a14="http://schemas.microsoft.com/office/drawing/2010/main">
                <a:solidFill>
                  <a:srgbClr val="FFFFFF"/>
                </a:solidFill>
              </a14:hiddenFill>
            </a:ext>
          </a:extLst>
        </p:spPr>
      </p:pic>
      <p:pic>
        <p:nvPicPr>
          <p:cNvPr id="146" name="Picture 7" descr="C:\Users\tonyme\AppData\Local\Microsoft\Windows\Temporary Internet Files\Low\Content.IE5\4T83M6Z5\MC900432605[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099" y="3190026"/>
            <a:ext cx="454614" cy="454614"/>
          </a:xfrm>
          <a:prstGeom prst="rect">
            <a:avLst/>
          </a:prstGeom>
          <a:noFill/>
          <a:extLst>
            <a:ext uri="{909E8E84-426E-40DD-AFC4-6F175D3DCCD1}">
              <a14:hiddenFill xmlns:a14="http://schemas.microsoft.com/office/drawing/2010/main">
                <a:solidFill>
                  <a:srgbClr val="FFFFFF"/>
                </a:solidFill>
              </a14:hiddenFill>
            </a:ext>
          </a:extLst>
        </p:spPr>
      </p:pic>
      <p:pic>
        <p:nvPicPr>
          <p:cNvPr id="147" name="Picture 8" descr="C:\Users\tonyme\AppData\Local\Microsoft\Windows\Temporary Internet Files\Low\Content.IE5\MR5RFBNR\MC900431587[1].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66816" y="3261784"/>
            <a:ext cx="457143" cy="457143"/>
          </a:xfrm>
          <a:prstGeom prst="rect">
            <a:avLst/>
          </a:prstGeom>
          <a:noFill/>
          <a:extLst>
            <a:ext uri="{909E8E84-426E-40DD-AFC4-6F175D3DCCD1}">
              <a14:hiddenFill xmlns:a14="http://schemas.microsoft.com/office/drawing/2010/main">
                <a:solidFill>
                  <a:srgbClr val="FFFFFF"/>
                </a:solidFill>
              </a14:hiddenFill>
            </a:ext>
          </a:extLst>
        </p:spPr>
      </p:pic>
      <p:sp>
        <p:nvSpPr>
          <p:cNvPr id="150" name="Text Box 20"/>
          <p:cNvSpPr txBox="1">
            <a:spLocks noChangeArrowheads="1"/>
          </p:cNvSpPr>
          <p:nvPr/>
        </p:nvSpPr>
        <p:spPr bwMode="auto">
          <a:xfrm>
            <a:off x="915447" y="2160107"/>
            <a:ext cx="896430" cy="253916"/>
          </a:xfrm>
          <a:prstGeom prst="rect">
            <a:avLst/>
          </a:prstGeom>
          <a:noFill/>
          <a:ln w="12700" algn="ctr">
            <a:noFill/>
            <a:miter lim="800000"/>
            <a:headEnd/>
            <a:tailEnd/>
          </a:ln>
        </p:spPr>
        <p:txBody>
          <a:bodyPr wrap="square">
            <a:spAutoFit/>
          </a:bodyPr>
          <a:lstStyle/>
          <a:p>
            <a:pPr algn="ctr"/>
            <a:r>
              <a:rPr lang="en-US" sz="1050" b="1" dirty="0" smtClean="0">
                <a:solidFill>
                  <a:schemeClr val="tx1">
                    <a:alpha val="99000"/>
                  </a:schemeClr>
                </a:solidFill>
              </a:rPr>
              <a:t>INVOICES</a:t>
            </a:r>
            <a:endParaRPr lang="en-US" sz="1050" b="1" dirty="0">
              <a:solidFill>
                <a:schemeClr val="tx1">
                  <a:alpha val="99000"/>
                </a:schemeClr>
              </a:solidFill>
            </a:endParaRPr>
          </a:p>
        </p:txBody>
      </p:sp>
      <p:pic>
        <p:nvPicPr>
          <p:cNvPr id="2325560" name="Picture 56" descr="xml document"/>
          <p:cNvPicPr>
            <a:picLocks noChangeAspect="1" noChangeArrowheads="1"/>
          </p:cNvPicPr>
          <p:nvPr/>
        </p:nvPicPr>
        <p:blipFill>
          <a:blip r:embed="rId14" cstate="print">
            <a:grayscl/>
          </a:blip>
          <a:srcRect/>
          <a:stretch>
            <a:fillRect/>
          </a:stretch>
        </p:blipFill>
        <p:spPr bwMode="auto">
          <a:xfrm>
            <a:off x="659367" y="5196115"/>
            <a:ext cx="407302" cy="353716"/>
          </a:xfrm>
          <a:prstGeom prst="rect">
            <a:avLst/>
          </a:prstGeom>
          <a:noFill/>
          <a:ln w="9525">
            <a:noFill/>
            <a:miter lim="800000"/>
            <a:headEnd/>
            <a:tailEnd/>
          </a:ln>
        </p:spPr>
      </p:pic>
      <p:pic>
        <p:nvPicPr>
          <p:cNvPr id="148" name="Picture 56" descr="xml document"/>
          <p:cNvPicPr>
            <a:picLocks noChangeAspect="1" noChangeArrowheads="1"/>
          </p:cNvPicPr>
          <p:nvPr/>
        </p:nvPicPr>
        <p:blipFill>
          <a:blip r:embed="rId14" cstate="print">
            <a:grayscl/>
          </a:blip>
          <a:srcRect/>
          <a:stretch>
            <a:fillRect/>
          </a:stretch>
        </p:blipFill>
        <p:spPr bwMode="auto">
          <a:xfrm>
            <a:off x="1748685" y="5196115"/>
            <a:ext cx="407302" cy="353716"/>
          </a:xfrm>
          <a:prstGeom prst="rect">
            <a:avLst/>
          </a:prstGeom>
          <a:noFill/>
          <a:ln w="9525">
            <a:noFill/>
            <a:miter lim="800000"/>
            <a:headEnd/>
            <a:tailEnd/>
          </a:ln>
        </p:spPr>
      </p:pic>
      <p:pic>
        <p:nvPicPr>
          <p:cNvPr id="149" name="Picture 56" descr="xml document"/>
          <p:cNvPicPr>
            <a:picLocks noChangeAspect="1" noChangeArrowheads="1"/>
          </p:cNvPicPr>
          <p:nvPr/>
        </p:nvPicPr>
        <p:blipFill>
          <a:blip r:embed="rId14" cstate="print">
            <a:grayscl/>
          </a:blip>
          <a:srcRect/>
          <a:stretch>
            <a:fillRect/>
          </a:stretch>
        </p:blipFill>
        <p:spPr bwMode="auto">
          <a:xfrm>
            <a:off x="1144894" y="6063191"/>
            <a:ext cx="561416" cy="487554"/>
          </a:xfrm>
          <a:prstGeom prst="rect">
            <a:avLst/>
          </a:prstGeom>
          <a:noFill/>
          <a:ln w="9525">
            <a:noFill/>
            <a:miter lim="800000"/>
            <a:headEnd/>
            <a:tailEnd/>
          </a:ln>
        </p:spPr>
      </p:pic>
      <p:pic>
        <p:nvPicPr>
          <p:cNvPr id="151" name="Picture 56" descr="xml document"/>
          <p:cNvPicPr>
            <a:picLocks noChangeAspect="1" noChangeArrowheads="1"/>
          </p:cNvPicPr>
          <p:nvPr/>
        </p:nvPicPr>
        <p:blipFill>
          <a:blip r:embed="rId14" cstate="print">
            <a:grayscl/>
          </a:blip>
          <a:srcRect/>
          <a:stretch>
            <a:fillRect/>
          </a:stretch>
        </p:blipFill>
        <p:spPr bwMode="auto">
          <a:xfrm>
            <a:off x="1244853" y="6157353"/>
            <a:ext cx="561416" cy="487554"/>
          </a:xfrm>
          <a:prstGeom prst="rect">
            <a:avLst/>
          </a:prstGeom>
          <a:noFill/>
          <a:ln w="9525">
            <a:noFill/>
            <a:miter lim="800000"/>
            <a:headEnd/>
            <a:tailEnd/>
          </a:ln>
        </p:spPr>
      </p:pic>
      <p:pic>
        <p:nvPicPr>
          <p:cNvPr id="152" name="Picture 2" descr="sm yellow straight down arrow"/>
          <p:cNvPicPr>
            <a:picLocks noChangeAspect="1" noChangeArrowheads="1"/>
          </p:cNvPicPr>
          <p:nvPr/>
        </p:nvPicPr>
        <p:blipFill>
          <a:blip r:embed="rId15" cstate="print">
            <a:grayscl/>
          </a:blip>
          <a:srcRect/>
          <a:stretch>
            <a:fillRect/>
          </a:stretch>
        </p:blipFill>
        <p:spPr bwMode="auto">
          <a:xfrm>
            <a:off x="10338633" y="1780968"/>
            <a:ext cx="825285" cy="890588"/>
          </a:xfrm>
          <a:prstGeom prst="rect">
            <a:avLst/>
          </a:prstGeom>
          <a:noFill/>
          <a:ln w="9525">
            <a:noFill/>
            <a:miter lim="800000"/>
            <a:headEnd/>
            <a:tailEnd/>
          </a:ln>
        </p:spPr>
      </p:pic>
      <p:sp>
        <p:nvSpPr>
          <p:cNvPr id="153" name="AutoShape 7"/>
          <p:cNvSpPr>
            <a:spLocks noChangeArrowheads="1"/>
          </p:cNvSpPr>
          <p:nvPr/>
        </p:nvSpPr>
        <p:spPr bwMode="auto">
          <a:xfrm>
            <a:off x="9619013" y="2431720"/>
            <a:ext cx="2294719" cy="3788327"/>
          </a:xfrm>
          <a:prstGeom prst="roundRect">
            <a:avLst>
              <a:gd name="adj" fmla="val 5929"/>
            </a:avLst>
          </a:prstGeom>
          <a:solidFill>
            <a:schemeClr val="tx1">
              <a:alpha val="50000"/>
            </a:schemeClr>
          </a:soli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lnSpc>
                <a:spcPct val="90000"/>
              </a:lnSpc>
              <a:spcBef>
                <a:spcPct val="20000"/>
              </a:spcBef>
              <a:buClr>
                <a:srgbClr val="777777"/>
              </a:buClr>
              <a:defRPr/>
            </a:pPr>
            <a:endParaRPr lang="en-US" sz="140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nvGrpSpPr>
          <p:cNvPr id="19" name="Group 18"/>
          <p:cNvGrpSpPr/>
          <p:nvPr/>
        </p:nvGrpSpPr>
        <p:grpSpPr>
          <a:xfrm>
            <a:off x="9961649" y="2671433"/>
            <a:ext cx="1698149" cy="511175"/>
            <a:chOff x="9961649" y="2671433"/>
            <a:chExt cx="1698149" cy="511175"/>
          </a:xfrm>
        </p:grpSpPr>
        <p:sp>
          <p:nvSpPr>
            <p:cNvPr id="154" name="Rectangle 8"/>
            <p:cNvSpPr>
              <a:spLocks noChangeArrowheads="1"/>
            </p:cNvSpPr>
            <p:nvPr/>
          </p:nvSpPr>
          <p:spPr bwMode="auto">
            <a:xfrm>
              <a:off x="9961649" y="2671433"/>
              <a:ext cx="1698149" cy="511175"/>
            </a:xfrm>
            <a:prstGeom prst="roundRect">
              <a:avLst>
                <a:gd name="adj" fmla="val 7365"/>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56" name="Text Box 23"/>
            <p:cNvSpPr txBox="1">
              <a:spLocks noChangeArrowheads="1"/>
            </p:cNvSpPr>
            <p:nvPr/>
          </p:nvSpPr>
          <p:spPr bwMode="auto">
            <a:xfrm>
              <a:off x="10021813" y="2712708"/>
              <a:ext cx="1502430" cy="428625"/>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spcBef>
                  <a:spcPct val="20000"/>
                </a:spcBef>
                <a:buClr>
                  <a:srgbClr val="777777"/>
                </a:buClr>
              </a:pPr>
              <a:r>
                <a:rPr lang="en-US" sz="1400" dirty="0" smtClean="0">
                  <a:gradFill>
                    <a:gsLst>
                      <a:gs pos="0">
                        <a:schemeClr val="bg1"/>
                      </a:gs>
                      <a:gs pos="100000">
                        <a:schemeClr val="bg1">
                          <a:lumMod val="75000"/>
                        </a:schemeClr>
                      </a:gs>
                    </a:gsLst>
                    <a:lin ang="16200000" scaled="1"/>
                  </a:gradFill>
                  <a:latin typeface="Segoe UI" pitchFamily="34" charset="0"/>
                  <a:cs typeface="Segoe UI" pitchFamily="34" charset="0"/>
                </a:rPr>
                <a:t>Send Port</a:t>
              </a:r>
              <a:endParaRPr lang="en-US" sz="14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20" name="Group 19"/>
          <p:cNvGrpSpPr/>
          <p:nvPr/>
        </p:nvGrpSpPr>
        <p:grpSpPr>
          <a:xfrm>
            <a:off x="10139774" y="3076683"/>
            <a:ext cx="1320867" cy="936625"/>
            <a:chOff x="10139774" y="3076683"/>
            <a:chExt cx="1320867" cy="936625"/>
          </a:xfrm>
        </p:grpSpPr>
        <p:sp>
          <p:nvSpPr>
            <p:cNvPr id="155" name="AutoShape 13"/>
            <p:cNvSpPr>
              <a:spLocks noChangeArrowheads="1"/>
            </p:cNvSpPr>
            <p:nvPr/>
          </p:nvSpPr>
          <p:spPr bwMode="auto">
            <a:xfrm>
              <a:off x="10139774" y="3076683"/>
              <a:ext cx="1320867" cy="936625"/>
            </a:xfrm>
            <a:prstGeom prst="triangle">
              <a:avLst>
                <a:gd name="adj" fmla="val 50000"/>
              </a:avLst>
            </a:prstGeom>
            <a:gradFill flip="none" rotWithShape="1">
              <a:gsLst>
                <a:gs pos="0">
                  <a:schemeClr val="bg2">
                    <a:lumMod val="20000"/>
                    <a:lumOff val="80000"/>
                  </a:schemeClr>
                </a:gs>
                <a:gs pos="100000">
                  <a:schemeClr val="bg2">
                    <a:lumMod val="75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indent="-396875" algn="ctr" defTabSz="914099">
                <a:lnSpc>
                  <a:spcPct val="90000"/>
                </a:lnSpc>
                <a:spcBef>
                  <a:spcPct val="20000"/>
                </a:spcBef>
                <a:buClr>
                  <a:srgbClr val="777777"/>
                </a:buClr>
                <a:defRPr/>
              </a:pPr>
              <a:endParaRPr lang="en-US" sz="200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57" name="Text Box 24"/>
            <p:cNvSpPr txBox="1">
              <a:spLocks noChangeArrowheads="1"/>
            </p:cNvSpPr>
            <p:nvPr/>
          </p:nvSpPr>
          <p:spPr bwMode="auto">
            <a:xfrm>
              <a:off x="10405313" y="3406883"/>
              <a:ext cx="818937" cy="523875"/>
            </a:xfrm>
            <a:prstGeom prst="rect">
              <a:avLst/>
            </a:prstGeom>
            <a:noFill/>
            <a:ln w="12700" algn="ctr">
              <a:noFill/>
              <a:miter lim="800000"/>
              <a:headEnd/>
              <a:tailEnd/>
            </a:ln>
          </p:spPr>
          <p:txBody>
            <a:bodyPr wrap="none">
              <a:spAutoFit/>
            </a:bodyPr>
            <a:lstStyle/>
            <a:p>
              <a:pPr algn="ctr"/>
              <a:r>
                <a:rPr lang="en-US" sz="1400" dirty="0">
                  <a:solidFill>
                    <a:schemeClr val="bg1">
                      <a:alpha val="99000"/>
                    </a:schemeClr>
                  </a:solidFill>
                </a:rPr>
                <a:t>Send</a:t>
              </a:r>
            </a:p>
            <a:p>
              <a:pPr algn="ctr"/>
              <a:r>
                <a:rPr lang="en-US" sz="1400" dirty="0">
                  <a:solidFill>
                    <a:schemeClr val="bg1">
                      <a:alpha val="99000"/>
                    </a:schemeClr>
                  </a:solidFill>
                </a:rPr>
                <a:t>Adapter</a:t>
              </a:r>
            </a:p>
          </p:txBody>
        </p:sp>
      </p:grpSp>
      <p:grpSp>
        <p:nvGrpSpPr>
          <p:cNvPr id="21" name="Group 20"/>
          <p:cNvGrpSpPr/>
          <p:nvPr/>
        </p:nvGrpSpPr>
        <p:grpSpPr>
          <a:xfrm>
            <a:off x="10409545" y="4056847"/>
            <a:ext cx="810472" cy="1488133"/>
            <a:chOff x="10409545" y="4056847"/>
            <a:chExt cx="810472" cy="1488133"/>
          </a:xfrm>
        </p:grpSpPr>
        <p:pic>
          <p:nvPicPr>
            <p:cNvPr id="158" name="Picture 25" descr="column - green silo 2"/>
            <p:cNvPicPr>
              <a:picLocks noChangeAspect="1" noChangeArrowheads="1"/>
            </p:cNvPicPr>
            <p:nvPr/>
          </p:nvPicPr>
          <p:blipFill>
            <a:blip r:embed="rId4" cstate="print">
              <a:duotone>
                <a:prstClr val="black"/>
                <a:schemeClr val="accent6">
                  <a:tint val="45000"/>
                  <a:satMod val="400000"/>
                </a:schemeClr>
              </a:duotone>
            </a:blip>
            <a:srcRect/>
            <a:stretch>
              <a:fillRect/>
            </a:stretch>
          </p:blipFill>
          <p:spPr bwMode="auto">
            <a:xfrm rot="10800000">
              <a:off x="10420551" y="4056847"/>
              <a:ext cx="790575" cy="1488133"/>
            </a:xfrm>
            <a:prstGeom prst="rect">
              <a:avLst/>
            </a:prstGeom>
            <a:noFill/>
            <a:ln w="9525">
              <a:noFill/>
              <a:miter lim="800000"/>
              <a:headEnd/>
              <a:tailEnd/>
            </a:ln>
          </p:spPr>
        </p:pic>
        <p:sp>
          <p:nvSpPr>
            <p:cNvPr id="159" name="Text Box 26"/>
            <p:cNvSpPr txBox="1">
              <a:spLocks noChangeArrowheads="1"/>
            </p:cNvSpPr>
            <p:nvPr/>
          </p:nvSpPr>
          <p:spPr bwMode="auto">
            <a:xfrm>
              <a:off x="10409545" y="4286358"/>
              <a:ext cx="810472" cy="523875"/>
            </a:xfrm>
            <a:prstGeom prst="rect">
              <a:avLst/>
            </a:prstGeom>
            <a:noFill/>
            <a:ln w="12700" algn="ctr">
              <a:noFill/>
              <a:miter lim="800000"/>
              <a:headEnd/>
              <a:tailEnd/>
            </a:ln>
          </p:spPr>
          <p:txBody>
            <a:bodyPr wrap="none">
              <a:spAutoFit/>
            </a:bodyPr>
            <a:lstStyle/>
            <a:p>
              <a:pPr algn="ctr"/>
              <a:r>
                <a:rPr lang="en-US" sz="1400" dirty="0">
                  <a:solidFill>
                    <a:schemeClr val="bg1">
                      <a:alpha val="99000"/>
                    </a:schemeClr>
                  </a:solidFill>
                </a:rPr>
                <a:t>Send</a:t>
              </a:r>
            </a:p>
            <a:p>
              <a:pPr algn="ctr"/>
              <a:r>
                <a:rPr lang="en-US" sz="1400" dirty="0">
                  <a:solidFill>
                    <a:schemeClr val="bg1">
                      <a:alpha val="99000"/>
                    </a:schemeClr>
                  </a:solidFill>
                </a:rPr>
                <a:t>Pipeline</a:t>
              </a:r>
            </a:p>
          </p:txBody>
        </p:sp>
      </p:grpSp>
      <p:grpSp>
        <p:nvGrpSpPr>
          <p:cNvPr id="167" name="Group 166"/>
          <p:cNvGrpSpPr/>
          <p:nvPr/>
        </p:nvGrpSpPr>
        <p:grpSpPr>
          <a:xfrm>
            <a:off x="10354396" y="5569087"/>
            <a:ext cx="920770" cy="624630"/>
            <a:chOff x="358704" y="5602373"/>
            <a:chExt cx="920770" cy="624630"/>
          </a:xfrm>
        </p:grpSpPr>
        <p:sp>
          <p:nvSpPr>
            <p:cNvPr id="168" name="Rounded Rectangle 167"/>
            <p:cNvSpPr/>
            <p:nvPr/>
          </p:nvSpPr>
          <p:spPr bwMode="auto">
            <a:xfrm>
              <a:off x="358704" y="5602373"/>
              <a:ext cx="920770" cy="62463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169" name="Rounded Rectangle 168"/>
            <p:cNvSpPr/>
            <p:nvPr/>
          </p:nvSpPr>
          <p:spPr bwMode="auto">
            <a:xfrm>
              <a:off x="407652" y="5660359"/>
              <a:ext cx="801401" cy="521877"/>
            </a:xfrm>
            <a:prstGeom prst="roundRect">
              <a:avLst/>
            </a:prstGeom>
            <a:gradFill flip="none" rotWithShape="1">
              <a:gsLst>
                <a:gs pos="0">
                  <a:schemeClr val="tx1">
                    <a:lumMod val="85000"/>
                  </a:schemeClr>
                </a:gs>
                <a:gs pos="98000">
                  <a:schemeClr val="accent2">
                    <a:shade val="93000"/>
                    <a:satMod val="130000"/>
                  </a:schemeClr>
                </a:gs>
                <a:gs pos="100000">
                  <a:schemeClr val="accent2">
                    <a:shade val="94000"/>
                    <a:satMod val="135000"/>
                  </a:schemeClr>
                </a:gs>
              </a:gsLst>
              <a:lin ang="0" scaled="1"/>
              <a:tileRec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pic>
          <p:nvPicPr>
            <p:cNvPr id="170"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6329" y="5683611"/>
              <a:ext cx="518647" cy="324154"/>
            </a:xfrm>
            <a:prstGeom prst="rect">
              <a:avLst/>
            </a:prstGeom>
            <a:noFill/>
            <a:ln>
              <a:noFill/>
            </a:ln>
            <a:effectLst/>
          </p:spPr>
        </p:pic>
        <p:sp>
          <p:nvSpPr>
            <p:cNvPr id="171" name="Rectangle 170"/>
            <p:cNvSpPr/>
            <p:nvPr/>
          </p:nvSpPr>
          <p:spPr>
            <a:xfrm>
              <a:off x="415941" y="5965721"/>
              <a:ext cx="821059" cy="258532"/>
            </a:xfrm>
            <a:prstGeom prst="rect">
              <a:avLst/>
            </a:prstGeom>
            <a:noFill/>
          </p:spPr>
          <p:txBody>
            <a:bodyPr wrap="none">
              <a:spAutoFit/>
            </a:bodyPr>
            <a:lstStyle/>
            <a:p>
              <a:pPr indent="-396875" algn="ctr">
                <a:lnSpc>
                  <a:spcPct val="90000"/>
                </a:lnSpc>
                <a:spcBef>
                  <a:spcPct val="20000"/>
                </a:spcBef>
                <a:buClr>
                  <a:srgbClr val="777777"/>
                </a:buClr>
                <a:defRPr/>
              </a:pPr>
              <a:r>
                <a:rPr lang="en-US" sz="1200" dirty="0">
                  <a:gradFill>
                    <a:gsLst>
                      <a:gs pos="0">
                        <a:schemeClr val="bg1"/>
                      </a:gs>
                      <a:gs pos="100000">
                        <a:schemeClr val="bg1">
                          <a:lumMod val="75000"/>
                        </a:schemeClr>
                      </a:gs>
                    </a:gsLst>
                    <a:lin ang="16200000" scaled="1"/>
                  </a:gradFill>
                  <a:latin typeface="Segoe UI" pitchFamily="34" charset="0"/>
                  <a:cs typeface="Segoe UI" pitchFamily="34" charset="0"/>
                </a:rPr>
                <a:t>Map </a:t>
              </a: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Z&gt;C</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72" name="Group 171"/>
          <p:cNvGrpSpPr/>
          <p:nvPr/>
        </p:nvGrpSpPr>
        <p:grpSpPr>
          <a:xfrm rot="523103">
            <a:off x="10701963" y="825288"/>
            <a:ext cx="782758" cy="722678"/>
            <a:chOff x="2229968" y="1768415"/>
            <a:chExt cx="4101824" cy="3786991"/>
          </a:xfrm>
        </p:grpSpPr>
        <p:sp>
          <p:nvSpPr>
            <p:cNvPr id="173" name="Hexagon 172"/>
            <p:cNvSpPr/>
            <p:nvPr/>
          </p:nvSpPr>
          <p:spPr bwMode="auto">
            <a:xfrm>
              <a:off x="2467153" y="1871927"/>
              <a:ext cx="2035834" cy="1716657"/>
            </a:xfrm>
            <a:prstGeom prst="hexagon">
              <a:avLst/>
            </a:prstGeom>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74" name="Hexagon 173"/>
            <p:cNvSpPr/>
            <p:nvPr/>
          </p:nvSpPr>
          <p:spPr bwMode="auto">
            <a:xfrm>
              <a:off x="4135574" y="2803585"/>
              <a:ext cx="2035834" cy="1716657"/>
            </a:xfrm>
            <a:prstGeom prst="hexagon">
              <a:avLst/>
            </a:prstGeom>
            <a:solidFill>
              <a:schemeClr val="accent3">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75" name="Hexagon 174"/>
            <p:cNvSpPr/>
            <p:nvPr/>
          </p:nvSpPr>
          <p:spPr bwMode="auto">
            <a:xfrm>
              <a:off x="2424023" y="3661913"/>
              <a:ext cx="2035834" cy="1716657"/>
            </a:xfrm>
            <a:prstGeom prst="hexagon">
              <a:avLst/>
            </a:prstGeom>
            <a:solidFill>
              <a:schemeClr val="accent4">
                <a:lumMod val="50000"/>
              </a:schemeClr>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grpSp>
          <p:nvGrpSpPr>
            <p:cNvPr id="176" name="Group 175"/>
            <p:cNvGrpSpPr/>
            <p:nvPr/>
          </p:nvGrpSpPr>
          <p:grpSpPr>
            <a:xfrm>
              <a:off x="2229968" y="1768415"/>
              <a:ext cx="4101824" cy="3786991"/>
              <a:chOff x="2229968" y="1768415"/>
              <a:chExt cx="4101824" cy="3786991"/>
            </a:xfrm>
            <a:effectLst>
              <a:glow rad="101600">
                <a:schemeClr val="accent1">
                  <a:satMod val="175000"/>
                  <a:alpha val="40000"/>
                </a:schemeClr>
              </a:glow>
            </a:effectLst>
          </p:grpSpPr>
          <p:cxnSp>
            <p:nvCxnSpPr>
              <p:cNvPr id="177" name="Straight Connector 176"/>
              <p:cNvCxnSpPr/>
              <p:nvPr/>
            </p:nvCxnSpPr>
            <p:spPr>
              <a:xfrm>
                <a:off x="2760451" y="1768415"/>
                <a:ext cx="144923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a:off x="4209689" y="1768415"/>
                <a:ext cx="414069" cy="8367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4623758" y="2605177"/>
                <a:ext cx="117319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5796951" y="2605177"/>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flipH="1">
                <a:off x="5848707" y="3661913"/>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a:off x="4589254" y="4658262"/>
                <a:ext cx="12594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flipH="1">
                <a:off x="4135574" y="4658262"/>
                <a:ext cx="453680" cy="8971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2760451" y="5555406"/>
                <a:ext cx="137512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a:off x="2229968" y="4498670"/>
                <a:ext cx="534838" cy="10567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flipH="1">
                <a:off x="2251578" y="3594213"/>
                <a:ext cx="439864" cy="9044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2277366" y="2773390"/>
                <a:ext cx="414076" cy="8208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flipH="1">
                <a:off x="2277366" y="1768415"/>
                <a:ext cx="483085" cy="1004975"/>
              </a:xfrm>
              <a:prstGeom prst="line">
                <a:avLst/>
              </a:prstGeom>
              <a:ln w="38100"/>
            </p:spPr>
            <p:style>
              <a:lnRef idx="1">
                <a:schemeClr val="accent1"/>
              </a:lnRef>
              <a:fillRef idx="0">
                <a:schemeClr val="accent1"/>
              </a:fillRef>
              <a:effectRef idx="0">
                <a:schemeClr val="accent1"/>
              </a:effectRef>
              <a:fontRef idx="minor">
                <a:schemeClr val="tx1"/>
              </a:fontRef>
            </p:style>
          </p:cxnSp>
        </p:grpSp>
      </p:grpSp>
      <p:pic>
        <p:nvPicPr>
          <p:cNvPr id="191" name="Picture 6" descr="C:\Users\tonyme\AppData\Local\Microsoft\Windows\Temporary Internet Files\Low\Content.IE5\952GVE0E\MC900433853[1].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10480" y="1092090"/>
            <a:ext cx="622253" cy="622253"/>
          </a:xfrm>
          <a:prstGeom prst="rect">
            <a:avLst/>
          </a:prstGeom>
          <a:noFill/>
          <a:extLst>
            <a:ext uri="{909E8E84-426E-40DD-AFC4-6F175D3DCCD1}">
              <a14:hiddenFill xmlns:a14="http://schemas.microsoft.com/office/drawing/2010/main">
                <a:solidFill>
                  <a:srgbClr val="FFFFFF"/>
                </a:solidFill>
              </a14:hiddenFill>
            </a:ext>
          </a:extLst>
        </p:spPr>
      </p:pic>
      <p:pic>
        <p:nvPicPr>
          <p:cNvPr id="192" name="Picture 7" descr="C:\Users\tonyme\AppData\Local\Microsoft\Windows\Temporary Internet Files\Low\Content.IE5\4T83M6Z5\MC900432605[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386609" y="3480310"/>
            <a:ext cx="730336" cy="730336"/>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p:cNvGrpSpPr/>
          <p:nvPr/>
        </p:nvGrpSpPr>
        <p:grpSpPr>
          <a:xfrm>
            <a:off x="4543580" y="5743534"/>
            <a:ext cx="635937" cy="591808"/>
            <a:chOff x="4543580" y="5743534"/>
            <a:chExt cx="635937" cy="591808"/>
          </a:xfrm>
        </p:grpSpPr>
        <p:pic>
          <p:nvPicPr>
            <p:cNvPr id="196" name="Picture 56" descr="xml document"/>
            <p:cNvPicPr>
              <a:picLocks noChangeAspect="1" noChangeArrowheads="1"/>
            </p:cNvPicPr>
            <p:nvPr/>
          </p:nvPicPr>
          <p:blipFill>
            <a:blip r:embed="rId14" cstate="print">
              <a:grayscl/>
            </a:blip>
            <a:srcRect/>
            <a:stretch>
              <a:fillRect/>
            </a:stretch>
          </p:blipFill>
          <p:spPr bwMode="auto">
            <a:xfrm>
              <a:off x="4543580" y="5743534"/>
              <a:ext cx="561416" cy="487554"/>
            </a:xfrm>
            <a:prstGeom prst="rect">
              <a:avLst/>
            </a:prstGeom>
            <a:noFill/>
            <a:ln w="9525">
              <a:noFill/>
              <a:miter lim="800000"/>
              <a:headEnd/>
              <a:tailEnd/>
            </a:ln>
          </p:spPr>
        </p:pic>
        <p:pic>
          <p:nvPicPr>
            <p:cNvPr id="197" name="Picture 56" descr="xml document"/>
            <p:cNvPicPr>
              <a:picLocks noChangeAspect="1" noChangeArrowheads="1"/>
            </p:cNvPicPr>
            <p:nvPr/>
          </p:nvPicPr>
          <p:blipFill>
            <a:blip r:embed="rId14" cstate="print">
              <a:grayscl/>
            </a:blip>
            <a:srcRect/>
            <a:stretch>
              <a:fillRect/>
            </a:stretch>
          </p:blipFill>
          <p:spPr bwMode="auto">
            <a:xfrm>
              <a:off x="4618101" y="5847788"/>
              <a:ext cx="561416" cy="487554"/>
            </a:xfrm>
            <a:prstGeom prst="rect">
              <a:avLst/>
            </a:prstGeom>
            <a:noFill/>
            <a:ln w="9525">
              <a:noFill/>
              <a:miter lim="800000"/>
              <a:headEnd/>
              <a:tailEnd/>
            </a:ln>
          </p:spPr>
        </p:pic>
      </p:grpSp>
      <p:grpSp>
        <p:nvGrpSpPr>
          <p:cNvPr id="23" name="Group 22"/>
          <p:cNvGrpSpPr/>
          <p:nvPr/>
        </p:nvGrpSpPr>
        <p:grpSpPr>
          <a:xfrm>
            <a:off x="10522518" y="5175985"/>
            <a:ext cx="635937" cy="591808"/>
            <a:chOff x="8131414" y="4604307"/>
            <a:chExt cx="635937" cy="591808"/>
          </a:xfrm>
        </p:grpSpPr>
        <p:pic>
          <p:nvPicPr>
            <p:cNvPr id="200" name="Picture 56" descr="xml document"/>
            <p:cNvPicPr>
              <a:picLocks noChangeAspect="1" noChangeArrowheads="1"/>
            </p:cNvPicPr>
            <p:nvPr/>
          </p:nvPicPr>
          <p:blipFill>
            <a:blip r:embed="rId14" cstate="print">
              <a:duotone>
                <a:prstClr val="black"/>
                <a:schemeClr val="accent1">
                  <a:tint val="45000"/>
                  <a:satMod val="400000"/>
                </a:schemeClr>
              </a:duotone>
            </a:blip>
            <a:srcRect/>
            <a:stretch>
              <a:fillRect/>
            </a:stretch>
          </p:blipFill>
          <p:spPr bwMode="auto">
            <a:xfrm>
              <a:off x="8131414" y="4604307"/>
              <a:ext cx="561416" cy="487554"/>
            </a:xfrm>
            <a:prstGeom prst="rect">
              <a:avLst/>
            </a:prstGeom>
            <a:noFill/>
            <a:ln w="9525">
              <a:noFill/>
              <a:miter lim="800000"/>
              <a:headEnd/>
              <a:tailEnd/>
            </a:ln>
          </p:spPr>
        </p:pic>
        <p:pic>
          <p:nvPicPr>
            <p:cNvPr id="201" name="Picture 56" descr="xml document"/>
            <p:cNvPicPr>
              <a:picLocks noChangeAspect="1" noChangeArrowheads="1"/>
            </p:cNvPicPr>
            <p:nvPr/>
          </p:nvPicPr>
          <p:blipFill>
            <a:blip r:embed="rId14" cstate="print">
              <a:duotone>
                <a:prstClr val="black"/>
                <a:schemeClr val="accent1">
                  <a:tint val="45000"/>
                  <a:satMod val="400000"/>
                </a:schemeClr>
              </a:duotone>
            </a:blip>
            <a:srcRect/>
            <a:stretch>
              <a:fillRect/>
            </a:stretch>
          </p:blipFill>
          <p:spPr bwMode="auto">
            <a:xfrm>
              <a:off x="8205935" y="4708561"/>
              <a:ext cx="561416" cy="487554"/>
            </a:xfrm>
            <a:prstGeom prst="rect">
              <a:avLst/>
            </a:prstGeom>
            <a:noFill/>
            <a:ln w="9525">
              <a:noFill/>
              <a:miter lim="800000"/>
              <a:headEnd/>
              <a:tailEnd/>
            </a:ln>
          </p:spPr>
        </p:pic>
      </p:grpSp>
      <p:pic>
        <p:nvPicPr>
          <p:cNvPr id="205" name="Picture 7" descr="C:\Users\tonyme\AppData\Local\Microsoft\Windows\Temporary Internet Files\Low\Content.IE5\4T83M6Z5\MC900432605[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417998" y="3451759"/>
            <a:ext cx="730336" cy="730336"/>
          </a:xfrm>
          <a:prstGeom prst="rect">
            <a:avLst/>
          </a:prstGeom>
          <a:noFill/>
          <a:extLst>
            <a:ext uri="{909E8E84-426E-40DD-AFC4-6F175D3DCCD1}">
              <a14:hiddenFill xmlns:a14="http://schemas.microsoft.com/office/drawing/2010/main">
                <a:solidFill>
                  <a:srgbClr val="FFFFFF"/>
                </a:solidFill>
              </a14:hiddenFill>
            </a:ext>
          </a:extLst>
        </p:spPr>
      </p:pic>
      <p:grpSp>
        <p:nvGrpSpPr>
          <p:cNvPr id="161" name="Group 160"/>
          <p:cNvGrpSpPr/>
          <p:nvPr/>
        </p:nvGrpSpPr>
        <p:grpSpPr>
          <a:xfrm>
            <a:off x="3444949" y="1904681"/>
            <a:ext cx="1326886" cy="704850"/>
            <a:chOff x="5057517" y="1601458"/>
            <a:chExt cx="2056864" cy="704850"/>
          </a:xfrm>
        </p:grpSpPr>
        <p:sp>
          <p:nvSpPr>
            <p:cNvPr id="162"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63"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Trading</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Partner</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Management</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64" name="Group 163"/>
          <p:cNvGrpSpPr/>
          <p:nvPr/>
        </p:nvGrpSpPr>
        <p:grpSpPr>
          <a:xfrm>
            <a:off x="3444949" y="2756931"/>
            <a:ext cx="1326886" cy="704850"/>
            <a:chOff x="5057517" y="1601458"/>
            <a:chExt cx="2056864" cy="704850"/>
          </a:xfrm>
        </p:grpSpPr>
        <p:sp>
          <p:nvSpPr>
            <p:cNvPr id="165"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66"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RFID</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89" name="Group 188"/>
          <p:cNvGrpSpPr/>
          <p:nvPr/>
        </p:nvGrpSpPr>
        <p:grpSpPr>
          <a:xfrm>
            <a:off x="7400261" y="1904681"/>
            <a:ext cx="1326886" cy="704850"/>
            <a:chOff x="5057517" y="1601458"/>
            <a:chExt cx="2056864" cy="704850"/>
          </a:xfrm>
        </p:grpSpPr>
        <p:sp>
          <p:nvSpPr>
            <p:cNvPr id="190"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93"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EDI/B2B</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94" name="Group 193"/>
          <p:cNvGrpSpPr/>
          <p:nvPr/>
        </p:nvGrpSpPr>
        <p:grpSpPr>
          <a:xfrm>
            <a:off x="3444949" y="3574906"/>
            <a:ext cx="1326886" cy="704850"/>
            <a:chOff x="5057517" y="1601458"/>
            <a:chExt cx="2056864" cy="704850"/>
          </a:xfrm>
        </p:grpSpPr>
        <p:sp>
          <p:nvSpPr>
            <p:cNvPr id="195"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198"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Adapters &amp;</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Adapter SDK</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199" name="Group 198"/>
          <p:cNvGrpSpPr/>
          <p:nvPr/>
        </p:nvGrpSpPr>
        <p:grpSpPr>
          <a:xfrm>
            <a:off x="7400261" y="2736746"/>
            <a:ext cx="1326886" cy="704850"/>
            <a:chOff x="5057517" y="1601458"/>
            <a:chExt cx="2056864" cy="704850"/>
          </a:xfrm>
        </p:grpSpPr>
        <p:sp>
          <p:nvSpPr>
            <p:cNvPr id="202"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03"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Business</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Activity</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Monitoring</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grpSp>
        <p:nvGrpSpPr>
          <p:cNvPr id="206" name="Group 205"/>
          <p:cNvGrpSpPr/>
          <p:nvPr/>
        </p:nvGrpSpPr>
        <p:grpSpPr>
          <a:xfrm>
            <a:off x="7400261" y="3587822"/>
            <a:ext cx="1326886" cy="704850"/>
            <a:chOff x="5057517" y="1601458"/>
            <a:chExt cx="2056864" cy="704850"/>
          </a:xfrm>
        </p:grpSpPr>
        <p:sp>
          <p:nvSpPr>
            <p:cNvPr id="207" name="Rectangle 15"/>
            <p:cNvSpPr>
              <a:spLocks noChangeArrowheads="1"/>
            </p:cNvSpPr>
            <p:nvPr/>
          </p:nvSpPr>
          <p:spPr bwMode="auto">
            <a:xfrm>
              <a:off x="5057517" y="1601458"/>
              <a:ext cx="2056864" cy="704850"/>
            </a:xfrm>
            <a:prstGeom prst="roundRect">
              <a:avLst>
                <a:gd name="adj" fmla="val 8243"/>
              </a:avLst>
            </a:prstGeom>
            <a:gradFill flip="none" rotWithShape="1">
              <a:gsLst>
                <a:gs pos="0">
                  <a:schemeClr val="accent2"/>
                </a:gs>
                <a:gs pos="100000">
                  <a:schemeClr val="accent2">
                    <a:lumMod val="50000"/>
                  </a:schemeClr>
                </a:gs>
              </a:gsLst>
              <a:lin ang="162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208" name="Text Box 33"/>
            <p:cNvSpPr txBox="1">
              <a:spLocks noChangeArrowheads="1"/>
            </p:cNvSpPr>
            <p:nvPr/>
          </p:nvSpPr>
          <p:spPr bwMode="auto">
            <a:xfrm>
              <a:off x="5165439" y="1664958"/>
              <a:ext cx="1841021" cy="566737"/>
            </a:xfrm>
            <a:prstGeom prst="roundRect">
              <a:avLst/>
            </a:prstGeom>
            <a:gradFill flip="none" rotWithShape="1">
              <a:gsLst>
                <a:gs pos="0">
                  <a:schemeClr val="tx1">
                    <a:alpha val="50000"/>
                  </a:schemeClr>
                </a:gs>
                <a:gs pos="100000">
                  <a:schemeClr val="tx1">
                    <a:alpha val="0"/>
                  </a:schemeClr>
                </a:gs>
              </a:gsLst>
              <a:lin ang="0" scaled="1"/>
              <a:tileRect/>
            </a:gradFill>
            <a:ln>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0" rIns="91436" bIns="0" numCol="1" rtlCol="0" anchor="ctr" anchorCtr="0" compatLnSpc="1">
              <a:prstTxWarp prst="textNoShape">
                <a:avLst/>
              </a:prstTxWarp>
            </a:bodyPr>
            <a:lstStyle/>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Accelerators</a:t>
              </a:r>
            </a:p>
            <a:p>
              <a:pPr indent="-396875" algn="ctr">
                <a:buClr>
                  <a:srgbClr val="777777"/>
                </a:buClr>
              </a:pPr>
              <a:r>
                <a:rPr lang="en-US" sz="1200" dirty="0" smtClean="0">
                  <a:gradFill>
                    <a:gsLst>
                      <a:gs pos="0">
                        <a:schemeClr val="bg1"/>
                      </a:gs>
                      <a:gs pos="100000">
                        <a:schemeClr val="bg1">
                          <a:lumMod val="75000"/>
                        </a:schemeClr>
                      </a:gs>
                    </a:gsLst>
                    <a:lin ang="16200000" scaled="1"/>
                  </a:gradFill>
                  <a:latin typeface="Segoe UI" pitchFamily="34" charset="0"/>
                  <a:cs typeface="Segoe UI" pitchFamily="34" charset="0"/>
                </a:rPr>
                <a:t>(SWIFT/HL7)</a:t>
              </a:r>
              <a:endParaRPr lang="en-US" sz="1200" dirty="0">
                <a:gradFill>
                  <a:gsLst>
                    <a:gs pos="0">
                      <a:schemeClr val="bg1"/>
                    </a:gs>
                    <a:gs pos="100000">
                      <a:schemeClr val="bg1">
                        <a:lumMod val="75000"/>
                      </a:schemeClr>
                    </a:gs>
                  </a:gsLst>
                  <a:lin ang="16200000" scaled="1"/>
                </a:gradFill>
                <a:latin typeface="Segoe UI" pitchFamily="34" charset="0"/>
                <a:cs typeface="Segoe UI" pitchFamily="34" charset="0"/>
              </a:endParaRPr>
            </a:p>
          </p:txBody>
        </p:sp>
      </p:grpSp>
    </p:spTree>
    <p:extLst>
      <p:ext uri="{BB962C8B-B14F-4D97-AF65-F5344CB8AC3E}">
        <p14:creationId xmlns:p14="http://schemas.microsoft.com/office/powerpoint/2010/main" val="23764132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79"/>
                                        </p:tgtEl>
                                        <p:attrNameLst>
                                          <p:attrName>style.visibility</p:attrName>
                                        </p:attrNameLst>
                                      </p:cBhvr>
                                      <p:to>
                                        <p:strVal val="visible"/>
                                      </p:to>
                                    </p:set>
                                    <p:animEffect transition="in" filter="fade">
                                      <p:cBhvr>
                                        <p:cTn id="11" dur="500"/>
                                        <p:tgtEl>
                                          <p:spTgt spid="3079"/>
                                        </p:tgtEl>
                                      </p:cBhvr>
                                    </p:animEffect>
                                  </p:childTnLst>
                                </p:cTn>
                              </p:par>
                            </p:childTnLst>
                          </p:cTn>
                        </p:par>
                        <p:par>
                          <p:cTn id="12" fill="hold">
                            <p:stCondLst>
                              <p:cond delay="1000"/>
                            </p:stCondLst>
                            <p:childTnLst>
                              <p:par>
                                <p:cTn id="13" presetID="10" presetClass="entr" presetSubtype="0" fill="hold" nodeType="afterEffect">
                                  <p:stCondLst>
                                    <p:cond delay="1000"/>
                                  </p:stCondLst>
                                  <p:childTnLst>
                                    <p:set>
                                      <p:cBhvr>
                                        <p:cTn id="14" dur="1" fill="hold">
                                          <p:stCondLst>
                                            <p:cond delay="0"/>
                                          </p:stCondLst>
                                        </p:cTn>
                                        <p:tgtEl>
                                          <p:spTgt spid="122"/>
                                        </p:tgtEl>
                                        <p:attrNameLst>
                                          <p:attrName>style.visibility</p:attrName>
                                        </p:attrNameLst>
                                      </p:cBhvr>
                                      <p:to>
                                        <p:strVal val="visible"/>
                                      </p:to>
                                    </p:set>
                                    <p:animEffect transition="in" filter="fade">
                                      <p:cBhvr>
                                        <p:cTn id="15" dur="500"/>
                                        <p:tgtEl>
                                          <p:spTgt spid="122"/>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080"/>
                                        </p:tgtEl>
                                        <p:attrNameLst>
                                          <p:attrName>style.visibility</p:attrName>
                                        </p:attrNameLst>
                                      </p:cBhvr>
                                      <p:to>
                                        <p:strVal val="visible"/>
                                      </p:to>
                                    </p:set>
                                    <p:animEffect transition="in" filter="fade">
                                      <p:cBhvr>
                                        <p:cTn id="19" dur="500"/>
                                        <p:tgtEl>
                                          <p:spTgt spid="3080"/>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150"/>
                                        </p:tgtEl>
                                        <p:attrNameLst>
                                          <p:attrName>style.visibility</p:attrName>
                                        </p:attrNameLst>
                                      </p:cBhvr>
                                      <p:to>
                                        <p:strVal val="visible"/>
                                      </p:to>
                                    </p:set>
                                    <p:animEffect transition="in" filter="fade">
                                      <p:cBhvr>
                                        <p:cTn id="23" dur="500"/>
                                        <p:tgtEl>
                                          <p:spTgt spid="15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500"/>
                            </p:stCondLst>
                            <p:childTnLst>
                              <p:par>
                                <p:cTn id="30" presetID="10" presetClass="entr" presetSubtype="0" fill="hold" nodeType="afterEffect">
                                  <p:stCondLst>
                                    <p:cond delay="5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500"/>
                            </p:stCondLst>
                            <p:childTnLst>
                              <p:par>
                                <p:cTn id="39" presetID="10" presetClass="entr" presetSubtype="0" fill="hold" nodeType="afterEffect">
                                  <p:stCondLst>
                                    <p:cond delay="250"/>
                                  </p:stCondLst>
                                  <p:childTnLst>
                                    <p:set>
                                      <p:cBhvr>
                                        <p:cTn id="40" dur="1" fill="hold">
                                          <p:stCondLst>
                                            <p:cond delay="0"/>
                                          </p:stCondLst>
                                        </p:cTn>
                                        <p:tgtEl>
                                          <p:spTgt spid="142"/>
                                        </p:tgtEl>
                                        <p:attrNameLst>
                                          <p:attrName>style.visibility</p:attrName>
                                        </p:attrNameLst>
                                      </p:cBhvr>
                                      <p:to>
                                        <p:strVal val="visible"/>
                                      </p:to>
                                    </p:set>
                                    <p:animEffect transition="in" filter="fade">
                                      <p:cBhvr>
                                        <p:cTn id="41" dur="750"/>
                                        <p:tgtEl>
                                          <p:spTgt spid="142"/>
                                        </p:tgtEl>
                                      </p:cBhvr>
                                    </p:animEffect>
                                  </p:childTnLst>
                                </p:cTn>
                              </p:par>
                            </p:childTnLst>
                          </p:cTn>
                        </p:par>
                        <p:par>
                          <p:cTn id="42" fill="hold">
                            <p:stCondLst>
                              <p:cond delay="1500"/>
                            </p:stCondLst>
                            <p:childTnLst>
                              <p:par>
                                <p:cTn id="43" presetID="10" presetClass="entr" presetSubtype="0" fill="hold" nodeType="afterEffect">
                                  <p:stCondLst>
                                    <p:cond delay="500"/>
                                  </p:stCondLst>
                                  <p:childTnLst>
                                    <p:set>
                                      <p:cBhvr>
                                        <p:cTn id="44" dur="1" fill="hold">
                                          <p:stCondLst>
                                            <p:cond delay="0"/>
                                          </p:stCondLst>
                                        </p:cTn>
                                        <p:tgtEl>
                                          <p:spTgt spid="2325509"/>
                                        </p:tgtEl>
                                        <p:attrNameLst>
                                          <p:attrName>style.visibility</p:attrName>
                                        </p:attrNameLst>
                                      </p:cBhvr>
                                      <p:to>
                                        <p:strVal val="visible"/>
                                      </p:to>
                                    </p:set>
                                    <p:animEffect transition="in" filter="fade">
                                      <p:cBhvr>
                                        <p:cTn id="45" dur="500"/>
                                        <p:tgtEl>
                                          <p:spTgt spid="2325509"/>
                                        </p:tgtEl>
                                      </p:cBhvr>
                                    </p:animEffect>
                                  </p:childTnLst>
                                </p:cTn>
                              </p:par>
                            </p:childTnLst>
                          </p:cTn>
                        </p:par>
                        <p:par>
                          <p:cTn id="46" fill="hold">
                            <p:stCondLst>
                              <p:cond delay="2500"/>
                            </p:stCondLst>
                            <p:childTnLst>
                              <p:par>
                                <p:cTn id="47" presetID="6" presetClass="emph" presetSubtype="0" fill="hold" nodeType="afterEffect">
                                  <p:stCondLst>
                                    <p:cond delay="0"/>
                                  </p:stCondLst>
                                  <p:childTnLst>
                                    <p:animScale>
                                      <p:cBhvr>
                                        <p:cTn id="48" dur="750" fill="hold"/>
                                        <p:tgtEl>
                                          <p:spTgt spid="3079"/>
                                        </p:tgtEl>
                                      </p:cBhvr>
                                      <p:by x="70000" y="70000"/>
                                    </p:animScale>
                                  </p:childTnLst>
                                </p:cTn>
                              </p:par>
                            </p:childTnLst>
                          </p:cTn>
                        </p:par>
                        <p:par>
                          <p:cTn id="49" fill="hold">
                            <p:stCondLst>
                              <p:cond delay="3250"/>
                            </p:stCondLst>
                            <p:childTnLst>
                              <p:par>
                                <p:cTn id="50" presetID="0" presetClass="path" presetSubtype="0" accel="50000" decel="50000" fill="hold" nodeType="afterEffect">
                                  <p:stCondLst>
                                    <p:cond delay="0"/>
                                  </p:stCondLst>
                                  <p:childTnLst>
                                    <p:animMotion origin="layout" path="M 6.63019E-6 2.51273E-6 L 6.63019E-6 0.07242 L -0.00416 0.10018 L -0.01614 0.13211 L -0.02761 0.16103 L -0.03477 0.19088 L -0.03725 0.21425 L -0.03594 0.23762 " pathEditMode="relative" ptsTypes="AAAAAAAA">
                                      <p:cBhvr>
                                        <p:cTn id="51" dur="2000" fill="hold"/>
                                        <p:tgtEl>
                                          <p:spTgt spid="3079"/>
                                        </p:tgtEl>
                                        <p:attrNameLst>
                                          <p:attrName>ppt_x</p:attrName>
                                          <p:attrName>ppt_y</p:attrName>
                                        </p:attrNameLst>
                                      </p:cBhvr>
                                    </p:animMotion>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09"/>
                                        </p:tgtEl>
                                        <p:attrNameLst>
                                          <p:attrName>style.visibility</p:attrName>
                                        </p:attrNameLst>
                                      </p:cBhvr>
                                      <p:to>
                                        <p:strVal val="visible"/>
                                      </p:to>
                                    </p:set>
                                    <p:animEffect transition="in" filter="fade">
                                      <p:cBhvr>
                                        <p:cTn id="61" dur="500"/>
                                        <p:tgtEl>
                                          <p:spTgt spid="109"/>
                                        </p:tgtEl>
                                      </p:cBhvr>
                                    </p:animEffec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143"/>
                                        </p:tgtEl>
                                        <p:attrNameLst>
                                          <p:attrName>style.visibility</p:attrName>
                                        </p:attrNameLst>
                                      </p:cBhvr>
                                      <p:to>
                                        <p:strVal val="visible"/>
                                      </p:to>
                                    </p:set>
                                    <p:animEffect transition="in" filter="fade">
                                      <p:cBhvr>
                                        <p:cTn id="65" dur="500"/>
                                        <p:tgtEl>
                                          <p:spTgt spid="143"/>
                                        </p:tgtEl>
                                      </p:cBhvr>
                                    </p:animEffect>
                                  </p:childTnLst>
                                </p:cTn>
                              </p:par>
                            </p:childTnLst>
                          </p:cTn>
                        </p:par>
                        <p:par>
                          <p:cTn id="66" fill="hold">
                            <p:stCondLst>
                              <p:cond delay="1000"/>
                            </p:stCondLst>
                            <p:childTnLst>
                              <p:par>
                                <p:cTn id="67" presetID="10" presetClass="entr" presetSubtype="0" fill="hold" nodeType="afterEffect">
                                  <p:stCondLst>
                                    <p:cond delay="500"/>
                                  </p:stCondLst>
                                  <p:childTnLst>
                                    <p:set>
                                      <p:cBhvr>
                                        <p:cTn id="68" dur="1" fill="hold">
                                          <p:stCondLst>
                                            <p:cond delay="0"/>
                                          </p:stCondLst>
                                        </p:cTn>
                                        <p:tgtEl>
                                          <p:spTgt spid="139"/>
                                        </p:tgtEl>
                                        <p:attrNameLst>
                                          <p:attrName>style.visibility</p:attrName>
                                        </p:attrNameLst>
                                      </p:cBhvr>
                                      <p:to>
                                        <p:strVal val="visible"/>
                                      </p:to>
                                    </p:set>
                                    <p:animEffect transition="in" filter="fade">
                                      <p:cBhvr>
                                        <p:cTn id="69" dur="500"/>
                                        <p:tgtEl>
                                          <p:spTgt spid="139"/>
                                        </p:tgtEl>
                                      </p:cBhvr>
                                    </p:animEffect>
                                  </p:childTnLst>
                                </p:cTn>
                              </p:par>
                            </p:childTnLst>
                          </p:cTn>
                        </p:par>
                        <p:par>
                          <p:cTn id="70" fill="hold">
                            <p:stCondLst>
                              <p:cond delay="2000"/>
                            </p:stCondLst>
                            <p:childTnLst>
                              <p:par>
                                <p:cTn id="71" presetID="6" presetClass="emph" presetSubtype="0" fill="hold" nodeType="afterEffect">
                                  <p:stCondLst>
                                    <p:cond delay="0"/>
                                  </p:stCondLst>
                                  <p:childTnLst>
                                    <p:animScale>
                                      <p:cBhvr>
                                        <p:cTn id="72" dur="1000" fill="hold"/>
                                        <p:tgtEl>
                                          <p:spTgt spid="3080"/>
                                        </p:tgtEl>
                                      </p:cBhvr>
                                      <p:by x="70000" y="70000"/>
                                    </p:animScale>
                                  </p:childTnLst>
                                </p:cTn>
                              </p:par>
                            </p:childTnLst>
                          </p:cTn>
                        </p:par>
                        <p:par>
                          <p:cTn id="73" fill="hold">
                            <p:stCondLst>
                              <p:cond delay="3000"/>
                            </p:stCondLst>
                            <p:childTnLst>
                              <p:par>
                                <p:cTn id="74" presetID="0" presetClass="path" presetSubtype="0" accel="50000" decel="50000" fill="hold" nodeType="afterEffect">
                                  <p:stCondLst>
                                    <p:cond delay="0"/>
                                  </p:stCondLst>
                                  <p:childTnLst>
                                    <p:animMotion origin="layout" path="M 8.51374E-6 1.08746E-6 L 8.51374E-6 0.03725 L -0.00182 0.06177 L -0.00781 0.08514 L -0.01797 0.11198 L -0.02826 0.13743 L -0.03725 0.16635 L -0.04441 0.1962 L -0.04624 0.22489 L -0.04441 0.24942 " pathEditMode="relative" ptsTypes="AAAAAAAAAA">
                                      <p:cBhvr>
                                        <p:cTn id="75" dur="1000" fill="hold"/>
                                        <p:tgtEl>
                                          <p:spTgt spid="3080"/>
                                        </p:tgtEl>
                                        <p:attrNameLst>
                                          <p:attrName>ppt_x</p:attrName>
                                          <p:attrName>ppt_y</p:attrName>
                                        </p:attrNameLst>
                                      </p:cBhvr>
                                    </p:animMotion>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500"/>
                                        <p:tgtEl>
                                          <p:spTgt spid="12"/>
                                        </p:tgtEl>
                                      </p:cBhvr>
                                    </p:animEffect>
                                  </p:childTnLst>
                                </p:cTn>
                              </p:par>
                            </p:childTnLst>
                          </p:cTn>
                        </p:par>
                        <p:par>
                          <p:cTn id="81" fill="hold">
                            <p:stCondLst>
                              <p:cond delay="500"/>
                            </p:stCondLst>
                            <p:childTnLst>
                              <p:par>
                                <p:cTn id="82" presetID="10" presetClass="entr" presetSubtype="0" fill="hold" nodeType="afterEffect">
                                  <p:stCondLst>
                                    <p:cond delay="0"/>
                                  </p:stCondLst>
                                  <p:childTnLst>
                                    <p:set>
                                      <p:cBhvr>
                                        <p:cTn id="83" dur="1" fill="hold">
                                          <p:stCondLst>
                                            <p:cond delay="0"/>
                                          </p:stCondLst>
                                        </p:cTn>
                                        <p:tgtEl>
                                          <p:spTgt spid="106"/>
                                        </p:tgtEl>
                                        <p:attrNameLst>
                                          <p:attrName>style.visibility</p:attrName>
                                        </p:attrNameLst>
                                      </p:cBhvr>
                                      <p:to>
                                        <p:strVal val="visible"/>
                                      </p:to>
                                    </p:set>
                                    <p:animEffect transition="in" filter="fade">
                                      <p:cBhvr>
                                        <p:cTn id="84" dur="500"/>
                                        <p:tgtEl>
                                          <p:spTgt spid="106"/>
                                        </p:tgtEl>
                                      </p:cBhvr>
                                    </p:animEffect>
                                  </p:childTnLst>
                                </p:cTn>
                              </p:par>
                            </p:childTnLst>
                          </p:cTn>
                        </p:par>
                        <p:par>
                          <p:cTn id="85" fill="hold">
                            <p:stCondLst>
                              <p:cond delay="1000"/>
                            </p:stCondLst>
                            <p:childTnLst>
                              <p:par>
                                <p:cTn id="86" presetID="10" presetClass="exit" presetSubtype="0" fill="hold" nodeType="afterEffect">
                                  <p:stCondLst>
                                    <p:cond delay="0"/>
                                  </p:stCondLst>
                                  <p:childTnLst>
                                    <p:animEffect transition="out" filter="fade">
                                      <p:cBhvr>
                                        <p:cTn id="87" dur="10"/>
                                        <p:tgtEl>
                                          <p:spTgt spid="3079"/>
                                        </p:tgtEl>
                                      </p:cBhvr>
                                    </p:animEffect>
                                    <p:set>
                                      <p:cBhvr>
                                        <p:cTn id="88" dur="1" fill="hold">
                                          <p:stCondLst>
                                            <p:cond delay="9"/>
                                          </p:stCondLst>
                                        </p:cTn>
                                        <p:tgtEl>
                                          <p:spTgt spid="3079"/>
                                        </p:tgtEl>
                                        <p:attrNameLst>
                                          <p:attrName>style.visibility</p:attrName>
                                        </p:attrNameLst>
                                      </p:cBhvr>
                                      <p:to>
                                        <p:strVal val="hidden"/>
                                      </p:to>
                                    </p:set>
                                  </p:childTnLst>
                                </p:cTn>
                              </p:par>
                              <p:par>
                                <p:cTn id="89" presetID="10" presetClass="entr" presetSubtype="0" fill="hold" nodeType="withEffect">
                                  <p:stCondLst>
                                    <p:cond delay="0"/>
                                  </p:stCondLst>
                                  <p:childTnLst>
                                    <p:set>
                                      <p:cBhvr>
                                        <p:cTn id="90" dur="1" fill="hold">
                                          <p:stCondLst>
                                            <p:cond delay="0"/>
                                          </p:stCondLst>
                                        </p:cTn>
                                        <p:tgtEl>
                                          <p:spTgt spid="146"/>
                                        </p:tgtEl>
                                        <p:attrNameLst>
                                          <p:attrName>style.visibility</p:attrName>
                                        </p:attrNameLst>
                                      </p:cBhvr>
                                      <p:to>
                                        <p:strVal val="visible"/>
                                      </p:to>
                                    </p:set>
                                    <p:animEffect transition="in" filter="fade">
                                      <p:cBhvr>
                                        <p:cTn id="91" dur="10"/>
                                        <p:tgtEl>
                                          <p:spTgt spid="146"/>
                                        </p:tgtEl>
                                      </p:cBhvr>
                                    </p:animEffect>
                                  </p:childTnLst>
                                </p:cTn>
                              </p:par>
                            </p:childTnLst>
                          </p:cTn>
                        </p:par>
                        <p:par>
                          <p:cTn id="92" fill="hold">
                            <p:stCondLst>
                              <p:cond delay="1010"/>
                            </p:stCondLst>
                            <p:childTnLst>
                              <p:par>
                                <p:cTn id="93" presetID="0" presetClass="path" presetSubtype="0" accel="50000" decel="50000" fill="hold" nodeType="afterEffect">
                                  <p:stCondLst>
                                    <p:cond delay="0"/>
                                  </p:stCondLst>
                                  <p:childTnLst>
                                    <p:animMotion origin="layout" path="M -7.77648E-7 -2.36927E-6 L 0.00235 0.02129 L 0.00899 0.04049 L 0.02332 0.06293 L 0.03361 0.08422 L 0.04194 0.11199 L 0.04676 0.14391 L 0.05093 0.17816 L 0.05341 0.21541 L 0.05341 0.25474 L 0.05158 0.28251 " pathEditMode="relative" ptsTypes="AAAAAAAAAAA">
                                      <p:cBhvr>
                                        <p:cTn id="94" dur="2000" fill="hold"/>
                                        <p:tgtEl>
                                          <p:spTgt spid="146"/>
                                        </p:tgtEl>
                                        <p:attrNameLst>
                                          <p:attrName>ppt_x</p:attrName>
                                          <p:attrName>ppt_y</p:attrName>
                                        </p:attrNameLst>
                                      </p:cBhvr>
                                    </p:animMotion>
                                  </p:childTnLst>
                                </p:cTn>
                              </p:par>
                              <p:par>
                                <p:cTn id="95" presetID="10" presetClass="exit" presetSubtype="0" fill="hold" nodeType="withEffect">
                                  <p:stCondLst>
                                    <p:cond delay="750"/>
                                  </p:stCondLst>
                                  <p:childTnLst>
                                    <p:animEffect transition="out" filter="fade">
                                      <p:cBhvr>
                                        <p:cTn id="96" dur="1250"/>
                                        <p:tgtEl>
                                          <p:spTgt spid="146"/>
                                        </p:tgtEl>
                                      </p:cBhvr>
                                    </p:animEffect>
                                    <p:set>
                                      <p:cBhvr>
                                        <p:cTn id="97" dur="1" fill="hold">
                                          <p:stCondLst>
                                            <p:cond delay="1249"/>
                                          </p:stCondLst>
                                        </p:cTn>
                                        <p:tgtEl>
                                          <p:spTgt spid="146"/>
                                        </p:tgtEl>
                                        <p:attrNameLst>
                                          <p:attrName>style.visibility</p:attrName>
                                        </p:attrNameLst>
                                      </p:cBhvr>
                                      <p:to>
                                        <p:strVal val="hidden"/>
                                      </p:to>
                                    </p:set>
                                  </p:childTnLst>
                                </p:cTn>
                              </p:par>
                              <p:par>
                                <p:cTn id="98" presetID="10" presetClass="entr" presetSubtype="0" fill="hold" nodeType="withEffect">
                                  <p:stCondLst>
                                    <p:cond delay="1500"/>
                                  </p:stCondLst>
                                  <p:childTnLst>
                                    <p:set>
                                      <p:cBhvr>
                                        <p:cTn id="99" dur="1" fill="hold">
                                          <p:stCondLst>
                                            <p:cond delay="0"/>
                                          </p:stCondLst>
                                        </p:cTn>
                                        <p:tgtEl>
                                          <p:spTgt spid="2325560"/>
                                        </p:tgtEl>
                                        <p:attrNameLst>
                                          <p:attrName>style.visibility</p:attrName>
                                        </p:attrNameLst>
                                      </p:cBhvr>
                                      <p:to>
                                        <p:strVal val="visible"/>
                                      </p:to>
                                    </p:set>
                                    <p:animEffect transition="in" filter="fade">
                                      <p:cBhvr>
                                        <p:cTn id="100" dur="1250"/>
                                        <p:tgtEl>
                                          <p:spTgt spid="2325560"/>
                                        </p:tgtEl>
                                      </p:cBhvr>
                                    </p:animEffect>
                                  </p:childTnLst>
                                </p:cTn>
                              </p:par>
                            </p:childTnLst>
                          </p:cTn>
                        </p:par>
                        <p:par>
                          <p:cTn id="101" fill="hold">
                            <p:stCondLst>
                              <p:cond delay="3760"/>
                            </p:stCondLst>
                            <p:childTnLst>
                              <p:par>
                                <p:cTn id="102" presetID="10" presetClass="exit" presetSubtype="0" fill="hold" nodeType="afterEffect">
                                  <p:stCondLst>
                                    <p:cond delay="0"/>
                                  </p:stCondLst>
                                  <p:childTnLst>
                                    <p:animEffect transition="out" filter="fade">
                                      <p:cBhvr>
                                        <p:cTn id="103" dur="10"/>
                                        <p:tgtEl>
                                          <p:spTgt spid="3080"/>
                                        </p:tgtEl>
                                      </p:cBhvr>
                                    </p:animEffect>
                                    <p:set>
                                      <p:cBhvr>
                                        <p:cTn id="104" dur="1" fill="hold">
                                          <p:stCondLst>
                                            <p:cond delay="9"/>
                                          </p:stCondLst>
                                        </p:cTn>
                                        <p:tgtEl>
                                          <p:spTgt spid="3080"/>
                                        </p:tgtEl>
                                        <p:attrNameLst>
                                          <p:attrName>style.visibility</p:attrName>
                                        </p:attrNameLst>
                                      </p:cBhvr>
                                      <p:to>
                                        <p:strVal val="hidden"/>
                                      </p:to>
                                    </p:set>
                                  </p:childTnLst>
                                </p:cTn>
                              </p:par>
                              <p:par>
                                <p:cTn id="105" presetID="10" presetClass="entr" presetSubtype="0" fill="hold" nodeType="withEffect">
                                  <p:stCondLst>
                                    <p:cond delay="0"/>
                                  </p:stCondLst>
                                  <p:childTnLst>
                                    <p:set>
                                      <p:cBhvr>
                                        <p:cTn id="106" dur="1" fill="hold">
                                          <p:stCondLst>
                                            <p:cond delay="0"/>
                                          </p:stCondLst>
                                        </p:cTn>
                                        <p:tgtEl>
                                          <p:spTgt spid="147"/>
                                        </p:tgtEl>
                                        <p:attrNameLst>
                                          <p:attrName>style.visibility</p:attrName>
                                        </p:attrNameLst>
                                      </p:cBhvr>
                                      <p:to>
                                        <p:strVal val="visible"/>
                                      </p:to>
                                    </p:set>
                                    <p:animEffect transition="in" filter="fade">
                                      <p:cBhvr>
                                        <p:cTn id="107" dur="10"/>
                                        <p:tgtEl>
                                          <p:spTgt spid="147"/>
                                        </p:tgtEl>
                                      </p:cBhvr>
                                    </p:animEffect>
                                  </p:childTnLst>
                                </p:cTn>
                              </p:par>
                              <p:par>
                                <p:cTn id="108" presetID="0" presetClass="path" presetSubtype="0" accel="50000" decel="50000" fill="hold" nodeType="withEffect">
                                  <p:stCondLst>
                                    <p:cond delay="0"/>
                                  </p:stCondLst>
                                  <p:childTnLst>
                                    <p:animMotion origin="layout" path="M -4.18132E-6 -2.22582E-6 L -0.00052 0.01597 L 0.00365 0.03309 L 0.01029 0.05229 L 0.01798 0.06941 L 0.02645 0.08862 L 0.03179 0.10667 L 0.03491 0.12795 L 0.03791 0.15363 L 0.0396 0.18024 L 0.04143 0.21541 L 0.04025 0.23577 L 0.03817 0.25775 L 0.03635 0.27904 " pathEditMode="relative" rAng="0" ptsTypes="AAAAAAAAAAAAAA">
                                      <p:cBhvr>
                                        <p:cTn id="109" dur="2000" fill="hold"/>
                                        <p:tgtEl>
                                          <p:spTgt spid="147"/>
                                        </p:tgtEl>
                                        <p:attrNameLst>
                                          <p:attrName>ppt_x</p:attrName>
                                          <p:attrName>ppt_y</p:attrName>
                                        </p:attrNameLst>
                                      </p:cBhvr>
                                      <p:rCtr x="2045" y="13952"/>
                                    </p:animMotion>
                                  </p:childTnLst>
                                </p:cTn>
                              </p:par>
                              <p:par>
                                <p:cTn id="110" presetID="10" presetClass="exit" presetSubtype="0" fill="hold" nodeType="withEffect">
                                  <p:stCondLst>
                                    <p:cond delay="1250"/>
                                  </p:stCondLst>
                                  <p:childTnLst>
                                    <p:animEffect transition="out" filter="fade">
                                      <p:cBhvr>
                                        <p:cTn id="111" dur="750"/>
                                        <p:tgtEl>
                                          <p:spTgt spid="147"/>
                                        </p:tgtEl>
                                      </p:cBhvr>
                                    </p:animEffect>
                                    <p:set>
                                      <p:cBhvr>
                                        <p:cTn id="112" dur="1" fill="hold">
                                          <p:stCondLst>
                                            <p:cond delay="749"/>
                                          </p:stCondLst>
                                        </p:cTn>
                                        <p:tgtEl>
                                          <p:spTgt spid="147"/>
                                        </p:tgtEl>
                                        <p:attrNameLst>
                                          <p:attrName>style.visibility</p:attrName>
                                        </p:attrNameLst>
                                      </p:cBhvr>
                                      <p:to>
                                        <p:strVal val="hidden"/>
                                      </p:to>
                                    </p:set>
                                  </p:childTnLst>
                                </p:cTn>
                              </p:par>
                              <p:par>
                                <p:cTn id="113" presetID="10" presetClass="entr" presetSubtype="0" fill="hold" nodeType="withEffect">
                                  <p:stCondLst>
                                    <p:cond delay="1500"/>
                                  </p:stCondLst>
                                  <p:childTnLst>
                                    <p:set>
                                      <p:cBhvr>
                                        <p:cTn id="114" dur="1" fill="hold">
                                          <p:stCondLst>
                                            <p:cond delay="0"/>
                                          </p:stCondLst>
                                        </p:cTn>
                                        <p:tgtEl>
                                          <p:spTgt spid="148"/>
                                        </p:tgtEl>
                                        <p:attrNameLst>
                                          <p:attrName>style.visibility</p:attrName>
                                        </p:attrNameLst>
                                      </p:cBhvr>
                                      <p:to>
                                        <p:strVal val="visible"/>
                                      </p:to>
                                    </p:set>
                                    <p:animEffect transition="in" filter="fade">
                                      <p:cBhvr>
                                        <p:cTn id="115" dur="1250"/>
                                        <p:tgtEl>
                                          <p:spTgt spid="148"/>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nodeType="clickEffect">
                                  <p:stCondLst>
                                    <p:cond delay="0"/>
                                  </p:stCondLst>
                                  <p:childTnLst>
                                    <p:set>
                                      <p:cBhvr>
                                        <p:cTn id="119" dur="1" fill="hold">
                                          <p:stCondLst>
                                            <p:cond delay="0"/>
                                          </p:stCondLst>
                                        </p:cTn>
                                        <p:tgtEl>
                                          <p:spTgt spid="16"/>
                                        </p:tgtEl>
                                        <p:attrNameLst>
                                          <p:attrName>style.visibility</p:attrName>
                                        </p:attrNameLst>
                                      </p:cBhvr>
                                      <p:to>
                                        <p:strVal val="visible"/>
                                      </p:to>
                                    </p:set>
                                    <p:animEffect transition="in" filter="fade">
                                      <p:cBhvr>
                                        <p:cTn id="120" dur="500"/>
                                        <p:tgtEl>
                                          <p:spTgt spid="16"/>
                                        </p:tgtEl>
                                      </p:cBhvr>
                                    </p:animEffect>
                                  </p:childTnLst>
                                </p:cTn>
                              </p:par>
                            </p:childTnLst>
                          </p:cTn>
                        </p:par>
                        <p:par>
                          <p:cTn id="121" fill="hold">
                            <p:stCondLst>
                              <p:cond delay="500"/>
                            </p:stCondLst>
                            <p:childTnLst>
                              <p:par>
                                <p:cTn id="122" presetID="10" presetClass="entr" presetSubtype="0" fill="hold" nodeType="afterEffect">
                                  <p:stCondLst>
                                    <p:cond delay="0"/>
                                  </p:stCondLst>
                                  <p:childTnLst>
                                    <p:set>
                                      <p:cBhvr>
                                        <p:cTn id="123" dur="1" fill="hold">
                                          <p:stCondLst>
                                            <p:cond delay="0"/>
                                          </p:stCondLst>
                                        </p:cTn>
                                        <p:tgtEl>
                                          <p:spTgt spid="117"/>
                                        </p:tgtEl>
                                        <p:attrNameLst>
                                          <p:attrName>style.visibility</p:attrName>
                                        </p:attrNameLst>
                                      </p:cBhvr>
                                      <p:to>
                                        <p:strVal val="visible"/>
                                      </p:to>
                                    </p:set>
                                    <p:animEffect transition="in" filter="fade">
                                      <p:cBhvr>
                                        <p:cTn id="124" dur="500"/>
                                        <p:tgtEl>
                                          <p:spTgt spid="117"/>
                                        </p:tgtEl>
                                      </p:cBhvr>
                                    </p:animEffect>
                                  </p:childTnLst>
                                </p:cTn>
                              </p:par>
                            </p:childTnLst>
                          </p:cTn>
                        </p:par>
                      </p:childTnLst>
                    </p:cTn>
                  </p:par>
                  <p:par>
                    <p:cTn id="125" fill="hold">
                      <p:stCondLst>
                        <p:cond delay="indefinite"/>
                      </p:stCondLst>
                      <p:childTnLst>
                        <p:par>
                          <p:cTn id="126" fill="hold">
                            <p:stCondLst>
                              <p:cond delay="0"/>
                            </p:stCondLst>
                            <p:childTnLst>
                              <p:par>
                                <p:cTn id="127" presetID="0" presetClass="path" presetSubtype="0" accel="50000" decel="50000" fill="hold" nodeType="clickEffect">
                                  <p:stCondLst>
                                    <p:cond delay="0"/>
                                  </p:stCondLst>
                                  <p:childTnLst>
                                    <p:animMotion origin="layout" path="M 2.33294E-6 -4.12309E-6 L 0.00416 0.01389 L 0.00781 0.03193 L 0.00716 0.05438 L 0.00299 0.07358 L -0.00235 0.08955 L -0.01082 0.10227 L -0.01798 0.11407 L -0.02579 0.12148 L -0.03426 0.1268 L -0.04195 0.12888 " pathEditMode="relative" ptsTypes="AAAAAAAAAAA">
                                      <p:cBhvr>
                                        <p:cTn id="128" dur="1750" fill="hold"/>
                                        <p:tgtEl>
                                          <p:spTgt spid="148"/>
                                        </p:tgtEl>
                                        <p:attrNameLst>
                                          <p:attrName>ppt_x</p:attrName>
                                          <p:attrName>ppt_y</p:attrName>
                                        </p:attrNameLst>
                                      </p:cBhvr>
                                    </p:animMotion>
                                  </p:childTnLst>
                                </p:cTn>
                              </p:par>
                              <p:par>
                                <p:cTn id="129" presetID="0" presetClass="path" presetSubtype="0" accel="50000" decel="50000" fill="hold" nodeType="withEffect">
                                  <p:stCondLst>
                                    <p:cond delay="0"/>
                                  </p:stCondLst>
                                  <p:childTnLst>
                                    <p:animMotion origin="layout" path="M 2.2529E-7 8.14815E-6 L -0.00286 0.00788 L -0.00781 0.01829 L -0.01263 0.02778 L -0.01602 0.0382 L -0.01706 0.05463 L -0.01549 0.072 L -0.01211 0.08843 L -0.00729 0.09977 L 0.00104 0.11343 L 0.01081 0.12223 L 0.0224 0.12732 L 0.03464 0.13172 L 0.04141 0.13079 " pathEditMode="relative" ptsTypes="AAAAAAAAAAAAAA">
                                      <p:cBhvr>
                                        <p:cTn id="130" dur="1750" fill="hold"/>
                                        <p:tgtEl>
                                          <p:spTgt spid="2325560"/>
                                        </p:tgtEl>
                                        <p:attrNameLst>
                                          <p:attrName>ppt_x</p:attrName>
                                          <p:attrName>ppt_y</p:attrName>
                                        </p:attrNameLst>
                                      </p:cBhvr>
                                    </p:animMotion>
                                  </p:childTnLst>
                                </p:cTn>
                              </p:par>
                              <p:par>
                                <p:cTn id="131" presetID="10" presetClass="exit" presetSubtype="0" fill="hold" nodeType="withEffect">
                                  <p:stCondLst>
                                    <p:cond delay="1500"/>
                                  </p:stCondLst>
                                  <p:childTnLst>
                                    <p:animEffect transition="out" filter="fade">
                                      <p:cBhvr>
                                        <p:cTn id="132" dur="250"/>
                                        <p:tgtEl>
                                          <p:spTgt spid="2325560"/>
                                        </p:tgtEl>
                                      </p:cBhvr>
                                    </p:animEffect>
                                    <p:set>
                                      <p:cBhvr>
                                        <p:cTn id="133" dur="1" fill="hold">
                                          <p:stCondLst>
                                            <p:cond delay="249"/>
                                          </p:stCondLst>
                                        </p:cTn>
                                        <p:tgtEl>
                                          <p:spTgt spid="2325560"/>
                                        </p:tgtEl>
                                        <p:attrNameLst>
                                          <p:attrName>style.visibility</p:attrName>
                                        </p:attrNameLst>
                                      </p:cBhvr>
                                      <p:to>
                                        <p:strVal val="hidden"/>
                                      </p:to>
                                    </p:set>
                                  </p:childTnLst>
                                </p:cTn>
                              </p:par>
                              <p:par>
                                <p:cTn id="134" presetID="10" presetClass="exit" presetSubtype="0" fill="hold" nodeType="withEffect">
                                  <p:stCondLst>
                                    <p:cond delay="1500"/>
                                  </p:stCondLst>
                                  <p:childTnLst>
                                    <p:animEffect transition="out" filter="fade">
                                      <p:cBhvr>
                                        <p:cTn id="135" dur="250"/>
                                        <p:tgtEl>
                                          <p:spTgt spid="148"/>
                                        </p:tgtEl>
                                      </p:cBhvr>
                                    </p:animEffect>
                                    <p:set>
                                      <p:cBhvr>
                                        <p:cTn id="136" dur="1" fill="hold">
                                          <p:stCondLst>
                                            <p:cond delay="249"/>
                                          </p:stCondLst>
                                        </p:cTn>
                                        <p:tgtEl>
                                          <p:spTgt spid="148"/>
                                        </p:tgtEl>
                                        <p:attrNameLst>
                                          <p:attrName>style.visibility</p:attrName>
                                        </p:attrNameLst>
                                      </p:cBhvr>
                                      <p:to>
                                        <p:strVal val="hidden"/>
                                      </p:to>
                                    </p:set>
                                  </p:childTnLst>
                                </p:cTn>
                              </p:par>
                              <p:par>
                                <p:cTn id="137" presetID="10" presetClass="entr" presetSubtype="0" fill="hold" nodeType="withEffect">
                                  <p:stCondLst>
                                    <p:cond delay="1250"/>
                                  </p:stCondLst>
                                  <p:childTnLst>
                                    <p:set>
                                      <p:cBhvr>
                                        <p:cTn id="138" dur="1" fill="hold">
                                          <p:stCondLst>
                                            <p:cond delay="0"/>
                                          </p:stCondLst>
                                        </p:cTn>
                                        <p:tgtEl>
                                          <p:spTgt spid="149"/>
                                        </p:tgtEl>
                                        <p:attrNameLst>
                                          <p:attrName>style.visibility</p:attrName>
                                        </p:attrNameLst>
                                      </p:cBhvr>
                                      <p:to>
                                        <p:strVal val="visible"/>
                                      </p:to>
                                    </p:set>
                                    <p:animEffect transition="in" filter="fade">
                                      <p:cBhvr>
                                        <p:cTn id="139" dur="500"/>
                                        <p:tgtEl>
                                          <p:spTgt spid="149"/>
                                        </p:tgtEl>
                                      </p:cBhvr>
                                    </p:animEffect>
                                  </p:childTnLst>
                                </p:cTn>
                              </p:par>
                              <p:par>
                                <p:cTn id="140" presetID="10" presetClass="entr" presetSubtype="0" fill="hold" nodeType="withEffect">
                                  <p:stCondLst>
                                    <p:cond delay="1250"/>
                                  </p:stCondLst>
                                  <p:childTnLst>
                                    <p:set>
                                      <p:cBhvr>
                                        <p:cTn id="141" dur="1" fill="hold">
                                          <p:stCondLst>
                                            <p:cond delay="0"/>
                                          </p:stCondLst>
                                        </p:cTn>
                                        <p:tgtEl>
                                          <p:spTgt spid="151"/>
                                        </p:tgtEl>
                                        <p:attrNameLst>
                                          <p:attrName>style.visibility</p:attrName>
                                        </p:attrNameLst>
                                      </p:cBhvr>
                                      <p:to>
                                        <p:strVal val="visible"/>
                                      </p:to>
                                    </p:set>
                                    <p:animEffect transition="in" filter="fade">
                                      <p:cBhvr>
                                        <p:cTn id="142" dur="500"/>
                                        <p:tgtEl>
                                          <p:spTgt spid="151"/>
                                        </p:tgtEl>
                                      </p:cBhvr>
                                    </p:animEffect>
                                  </p:childTnLst>
                                </p:cTn>
                              </p:par>
                            </p:childTnLst>
                          </p:cTn>
                        </p:par>
                        <p:par>
                          <p:cTn id="143" fill="hold">
                            <p:stCondLst>
                              <p:cond delay="1750"/>
                            </p:stCondLst>
                            <p:childTnLst>
                              <p:par>
                                <p:cTn id="144" presetID="10" presetClass="entr" presetSubtype="0" fill="hold" nodeType="afterEffect">
                                  <p:stCondLst>
                                    <p:cond delay="0"/>
                                  </p:stCondLst>
                                  <p:childTnLst>
                                    <p:set>
                                      <p:cBhvr>
                                        <p:cTn id="145" dur="1" fill="hold">
                                          <p:stCondLst>
                                            <p:cond delay="0"/>
                                          </p:stCondLst>
                                        </p:cTn>
                                        <p:tgtEl>
                                          <p:spTgt spid="22557"/>
                                        </p:tgtEl>
                                        <p:attrNameLst>
                                          <p:attrName>style.visibility</p:attrName>
                                        </p:attrNameLst>
                                      </p:cBhvr>
                                      <p:to>
                                        <p:strVal val="visible"/>
                                      </p:to>
                                    </p:set>
                                    <p:animEffect transition="in" filter="fade">
                                      <p:cBhvr>
                                        <p:cTn id="146" dur="500"/>
                                        <p:tgtEl>
                                          <p:spTgt spid="22557"/>
                                        </p:tgtEl>
                                      </p:cBhvr>
                                    </p:animEffect>
                                  </p:childTnLst>
                                </p:cTn>
                              </p:par>
                            </p:childTnLst>
                          </p:cTn>
                        </p:par>
                        <p:par>
                          <p:cTn id="147" fill="hold">
                            <p:stCondLst>
                              <p:cond delay="2250"/>
                            </p:stCondLst>
                            <p:childTnLst>
                              <p:par>
                                <p:cTn id="148" presetID="10" presetClass="entr" presetSubtype="0" fill="hold" grpId="0" nodeType="afterEffect">
                                  <p:stCondLst>
                                    <p:cond delay="0"/>
                                  </p:stCondLst>
                                  <p:childTnLst>
                                    <p:set>
                                      <p:cBhvr>
                                        <p:cTn id="149" dur="1" fill="hold">
                                          <p:stCondLst>
                                            <p:cond delay="0"/>
                                          </p:stCondLst>
                                        </p:cTn>
                                        <p:tgtEl>
                                          <p:spTgt spid="22559"/>
                                        </p:tgtEl>
                                        <p:attrNameLst>
                                          <p:attrName>style.visibility</p:attrName>
                                        </p:attrNameLst>
                                      </p:cBhvr>
                                      <p:to>
                                        <p:strVal val="visible"/>
                                      </p:to>
                                    </p:set>
                                    <p:animEffect transition="in" filter="fade">
                                      <p:cBhvr>
                                        <p:cTn id="150" dur="500"/>
                                        <p:tgtEl>
                                          <p:spTgt spid="22559"/>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22568"/>
                                        </p:tgtEl>
                                        <p:attrNameLst>
                                          <p:attrName>style.visibility</p:attrName>
                                        </p:attrNameLst>
                                      </p:cBhvr>
                                      <p:to>
                                        <p:strVal val="visible"/>
                                      </p:to>
                                    </p:set>
                                    <p:animEffect transition="in" filter="fade">
                                      <p:cBhvr>
                                        <p:cTn id="153" dur="500"/>
                                        <p:tgtEl>
                                          <p:spTgt spid="22568"/>
                                        </p:tgtEl>
                                      </p:cBhvr>
                                    </p:animEffect>
                                  </p:childTnLst>
                                </p:cTn>
                              </p:par>
                            </p:childTnLst>
                          </p:cTn>
                        </p:par>
                        <p:par>
                          <p:cTn id="154" fill="hold">
                            <p:stCondLst>
                              <p:cond delay="2750"/>
                            </p:stCondLst>
                            <p:childTnLst>
                              <p:par>
                                <p:cTn id="155" presetID="0" presetClass="path" presetSubtype="0" accel="50000" decel="50000" fill="hold" nodeType="afterEffect">
                                  <p:stCondLst>
                                    <p:cond delay="0"/>
                                  </p:stCondLst>
                                  <p:childTnLst>
                                    <p:animMotion origin="layout" path="M 2.76186E-7 8.67362E-19 L 0.02449 0.00139 L 0.04625 0.00139 L 0.06553 8.67362E-19 L 0.09953 -0.00486 L 0.13353 -0.01088 L 0.16154 -0.0155 L 0.19111 -0.025 L 0.22251 -0.03425 L 0.24869 -0.04189 L 0.26967 -0.04652 " pathEditMode="relative" ptsTypes="AAAAAAAAAAA">
                                      <p:cBhvr>
                                        <p:cTn id="156" dur="2500" fill="hold"/>
                                        <p:tgtEl>
                                          <p:spTgt spid="151"/>
                                        </p:tgtEl>
                                        <p:attrNameLst>
                                          <p:attrName>ppt_x</p:attrName>
                                          <p:attrName>ppt_y</p:attrName>
                                        </p:attrNameLst>
                                      </p:cBhvr>
                                    </p:animMotion>
                                  </p:childTnLst>
                                </p:cTn>
                              </p:par>
                              <p:par>
                                <p:cTn id="157" presetID="0" presetClass="path" presetSubtype="0" accel="50000" decel="50000" fill="hold" nodeType="withEffect">
                                  <p:stCondLst>
                                    <p:cond delay="0"/>
                                  </p:stCondLst>
                                  <p:childTnLst>
                                    <p:animMotion origin="layout" path="M 2.76186E-7 8.67362E-19 L 0.02449 0.00139 L 0.04625 0.00139 L 0.06553 8.67362E-19 L 0.09953 -0.00486 L 0.13353 -0.01088 L 0.16154 -0.0155 L 0.19111 -0.025 L 0.22251 -0.03425 L 0.24869 -0.04189 L 0.26967 -0.04652 " pathEditMode="relative" ptsTypes="AAAAAAAAAAA">
                                      <p:cBhvr>
                                        <p:cTn id="158" dur="2500" fill="hold"/>
                                        <p:tgtEl>
                                          <p:spTgt spid="149"/>
                                        </p:tgtEl>
                                        <p:attrNameLst>
                                          <p:attrName>ppt_x</p:attrName>
                                          <p:attrName>ppt_y</p:attrName>
                                        </p:attrNameLst>
                                      </p:cBhvr>
                                    </p:animMotion>
                                  </p:childTnLst>
                                </p:cTn>
                              </p:par>
                            </p:childTnLst>
                          </p:cTn>
                        </p:par>
                      </p:childTnLst>
                    </p:cTn>
                  </p:par>
                  <p:par>
                    <p:cTn id="159" fill="hold">
                      <p:stCondLst>
                        <p:cond delay="indefinite"/>
                      </p:stCondLst>
                      <p:childTnLst>
                        <p:par>
                          <p:cTn id="160" fill="hold">
                            <p:stCondLst>
                              <p:cond delay="0"/>
                            </p:stCondLst>
                            <p:childTnLst>
                              <p:par>
                                <p:cTn id="161" presetID="10" presetClass="entr" presetSubtype="0" fill="hold" nodeType="clickEffect">
                                  <p:stCondLst>
                                    <p:cond delay="0"/>
                                  </p:stCondLst>
                                  <p:childTnLst>
                                    <p:set>
                                      <p:cBhvr>
                                        <p:cTn id="162" dur="1" fill="hold">
                                          <p:stCondLst>
                                            <p:cond delay="0"/>
                                          </p:stCondLst>
                                        </p:cTn>
                                        <p:tgtEl>
                                          <p:spTgt spid="172"/>
                                        </p:tgtEl>
                                        <p:attrNameLst>
                                          <p:attrName>style.visibility</p:attrName>
                                        </p:attrNameLst>
                                      </p:cBhvr>
                                      <p:to>
                                        <p:strVal val="visible"/>
                                      </p:to>
                                    </p:set>
                                    <p:animEffect transition="in" filter="fade">
                                      <p:cBhvr>
                                        <p:cTn id="163" dur="500"/>
                                        <p:tgtEl>
                                          <p:spTgt spid="172"/>
                                        </p:tgtEl>
                                      </p:cBhvr>
                                    </p:animEffect>
                                  </p:childTnLst>
                                </p:cTn>
                              </p:par>
                            </p:childTnLst>
                          </p:cTn>
                        </p:par>
                        <p:par>
                          <p:cTn id="164" fill="hold">
                            <p:stCondLst>
                              <p:cond delay="500"/>
                            </p:stCondLst>
                            <p:childTnLst>
                              <p:par>
                                <p:cTn id="165" presetID="10" presetClass="entr" presetSubtype="0" fill="hold" nodeType="afterEffect">
                                  <p:stCondLst>
                                    <p:cond delay="0"/>
                                  </p:stCondLst>
                                  <p:childTnLst>
                                    <p:set>
                                      <p:cBhvr>
                                        <p:cTn id="166" dur="1" fill="hold">
                                          <p:stCondLst>
                                            <p:cond delay="0"/>
                                          </p:stCondLst>
                                        </p:cTn>
                                        <p:tgtEl>
                                          <p:spTgt spid="191"/>
                                        </p:tgtEl>
                                        <p:attrNameLst>
                                          <p:attrName>style.visibility</p:attrName>
                                        </p:attrNameLst>
                                      </p:cBhvr>
                                      <p:to>
                                        <p:strVal val="visible"/>
                                      </p:to>
                                    </p:set>
                                    <p:animEffect transition="in" filter="fade">
                                      <p:cBhvr>
                                        <p:cTn id="167" dur="500"/>
                                        <p:tgtEl>
                                          <p:spTgt spid="191"/>
                                        </p:tgtEl>
                                      </p:cBhvr>
                                    </p:animEffect>
                                  </p:childTnLst>
                                </p:cTn>
                              </p:par>
                            </p:childTnLst>
                          </p:cTn>
                        </p:par>
                      </p:childTnLst>
                    </p:cTn>
                  </p:par>
                  <p:par>
                    <p:cTn id="168" fill="hold">
                      <p:stCondLst>
                        <p:cond delay="indefinite"/>
                      </p:stCondLst>
                      <p:childTnLst>
                        <p:par>
                          <p:cTn id="169" fill="hold">
                            <p:stCondLst>
                              <p:cond delay="0"/>
                            </p:stCondLst>
                            <p:childTnLst>
                              <p:par>
                                <p:cTn id="170" presetID="10" presetClass="entr" presetSubtype="0" fill="hold" nodeType="clickEffect">
                                  <p:stCondLst>
                                    <p:cond delay="0"/>
                                  </p:stCondLst>
                                  <p:childTnLst>
                                    <p:set>
                                      <p:cBhvr>
                                        <p:cTn id="171" dur="1" fill="hold">
                                          <p:stCondLst>
                                            <p:cond delay="0"/>
                                          </p:stCondLst>
                                        </p:cTn>
                                        <p:tgtEl>
                                          <p:spTgt spid="22550"/>
                                        </p:tgtEl>
                                        <p:attrNameLst>
                                          <p:attrName>style.visibility</p:attrName>
                                        </p:attrNameLst>
                                      </p:cBhvr>
                                      <p:to>
                                        <p:strVal val="visible"/>
                                      </p:to>
                                    </p:set>
                                    <p:animEffect transition="in" filter="fade">
                                      <p:cBhvr>
                                        <p:cTn id="172" dur="500"/>
                                        <p:tgtEl>
                                          <p:spTgt spid="22550"/>
                                        </p:tgtEl>
                                      </p:cBhvr>
                                    </p:animEffect>
                                  </p:childTnLst>
                                </p:cTn>
                              </p:par>
                            </p:childTnLst>
                          </p:cTn>
                        </p:par>
                        <p:par>
                          <p:cTn id="173" fill="hold">
                            <p:stCondLst>
                              <p:cond delay="500"/>
                            </p:stCondLst>
                            <p:childTnLst>
                              <p:par>
                                <p:cTn id="174" presetID="10" presetClass="entr" presetSubtype="0" fill="hold" grpId="0" nodeType="afterEffect">
                                  <p:stCondLst>
                                    <p:cond delay="0"/>
                                  </p:stCondLst>
                                  <p:childTnLst>
                                    <p:set>
                                      <p:cBhvr>
                                        <p:cTn id="175" dur="1" fill="hold">
                                          <p:stCondLst>
                                            <p:cond delay="0"/>
                                          </p:stCondLst>
                                        </p:cTn>
                                        <p:tgtEl>
                                          <p:spTgt spid="153"/>
                                        </p:tgtEl>
                                        <p:attrNameLst>
                                          <p:attrName>style.visibility</p:attrName>
                                        </p:attrNameLst>
                                      </p:cBhvr>
                                      <p:to>
                                        <p:strVal val="visible"/>
                                      </p:to>
                                    </p:set>
                                    <p:animEffect transition="in" filter="fade">
                                      <p:cBhvr>
                                        <p:cTn id="176" dur="500"/>
                                        <p:tgtEl>
                                          <p:spTgt spid="153"/>
                                        </p:tgtEl>
                                      </p:cBhvr>
                                    </p:animEffect>
                                  </p:childTnLst>
                                </p:cTn>
                              </p:par>
                            </p:childTnLst>
                          </p:cTn>
                        </p:par>
                        <p:par>
                          <p:cTn id="177" fill="hold">
                            <p:stCondLst>
                              <p:cond delay="1000"/>
                            </p:stCondLst>
                            <p:childTnLst>
                              <p:par>
                                <p:cTn id="178" presetID="10" presetClass="entr" presetSubtype="0" fill="hold" nodeType="afterEffect">
                                  <p:stCondLst>
                                    <p:cond delay="250"/>
                                  </p:stCondLst>
                                  <p:childTnLst>
                                    <p:set>
                                      <p:cBhvr>
                                        <p:cTn id="179" dur="1" fill="hold">
                                          <p:stCondLst>
                                            <p:cond delay="0"/>
                                          </p:stCondLst>
                                        </p:cTn>
                                        <p:tgtEl>
                                          <p:spTgt spid="167"/>
                                        </p:tgtEl>
                                        <p:attrNameLst>
                                          <p:attrName>style.visibility</p:attrName>
                                        </p:attrNameLst>
                                      </p:cBhvr>
                                      <p:to>
                                        <p:strVal val="visible"/>
                                      </p:to>
                                    </p:set>
                                    <p:animEffect transition="in" filter="fade">
                                      <p:cBhvr>
                                        <p:cTn id="180" dur="500"/>
                                        <p:tgtEl>
                                          <p:spTgt spid="167"/>
                                        </p:tgtEl>
                                      </p:cBhvr>
                                    </p:animEffect>
                                  </p:childTnLst>
                                </p:cTn>
                              </p:par>
                            </p:childTnLst>
                          </p:cTn>
                        </p:par>
                        <p:par>
                          <p:cTn id="181" fill="hold">
                            <p:stCondLst>
                              <p:cond delay="1750"/>
                            </p:stCondLst>
                            <p:childTnLst>
                              <p:par>
                                <p:cTn id="182" presetID="10" presetClass="entr" presetSubtype="0" fill="hold" nodeType="afterEffect">
                                  <p:stCondLst>
                                    <p:cond delay="250"/>
                                  </p:stCondLst>
                                  <p:childTnLst>
                                    <p:set>
                                      <p:cBhvr>
                                        <p:cTn id="183" dur="1" fill="hold">
                                          <p:stCondLst>
                                            <p:cond delay="0"/>
                                          </p:stCondLst>
                                        </p:cTn>
                                        <p:tgtEl>
                                          <p:spTgt spid="21"/>
                                        </p:tgtEl>
                                        <p:attrNameLst>
                                          <p:attrName>style.visibility</p:attrName>
                                        </p:attrNameLst>
                                      </p:cBhvr>
                                      <p:to>
                                        <p:strVal val="visible"/>
                                      </p:to>
                                    </p:set>
                                    <p:animEffect transition="in" filter="fade">
                                      <p:cBhvr>
                                        <p:cTn id="184" dur="500"/>
                                        <p:tgtEl>
                                          <p:spTgt spid="21"/>
                                        </p:tgtEl>
                                      </p:cBhvr>
                                    </p:animEffect>
                                  </p:childTnLst>
                                </p:cTn>
                              </p:par>
                            </p:childTnLst>
                          </p:cTn>
                        </p:par>
                        <p:par>
                          <p:cTn id="185" fill="hold">
                            <p:stCondLst>
                              <p:cond delay="2500"/>
                            </p:stCondLst>
                            <p:childTnLst>
                              <p:par>
                                <p:cTn id="186" presetID="10" presetClass="entr" presetSubtype="0" fill="hold" nodeType="afterEffect">
                                  <p:stCondLst>
                                    <p:cond delay="250"/>
                                  </p:stCondLst>
                                  <p:childTnLst>
                                    <p:set>
                                      <p:cBhvr>
                                        <p:cTn id="187" dur="1" fill="hold">
                                          <p:stCondLst>
                                            <p:cond delay="0"/>
                                          </p:stCondLst>
                                        </p:cTn>
                                        <p:tgtEl>
                                          <p:spTgt spid="20"/>
                                        </p:tgtEl>
                                        <p:attrNameLst>
                                          <p:attrName>style.visibility</p:attrName>
                                        </p:attrNameLst>
                                      </p:cBhvr>
                                      <p:to>
                                        <p:strVal val="visible"/>
                                      </p:to>
                                    </p:set>
                                    <p:animEffect transition="in" filter="fade">
                                      <p:cBhvr>
                                        <p:cTn id="188" dur="500"/>
                                        <p:tgtEl>
                                          <p:spTgt spid="20"/>
                                        </p:tgtEl>
                                      </p:cBhvr>
                                    </p:animEffect>
                                  </p:childTnLst>
                                </p:cTn>
                              </p:par>
                            </p:childTnLst>
                          </p:cTn>
                        </p:par>
                        <p:par>
                          <p:cTn id="189" fill="hold">
                            <p:stCondLst>
                              <p:cond delay="3250"/>
                            </p:stCondLst>
                            <p:childTnLst>
                              <p:par>
                                <p:cTn id="190" presetID="10" presetClass="entr" presetSubtype="0" fill="hold" nodeType="afterEffect">
                                  <p:stCondLst>
                                    <p:cond delay="250"/>
                                  </p:stCondLst>
                                  <p:childTnLst>
                                    <p:set>
                                      <p:cBhvr>
                                        <p:cTn id="191" dur="1" fill="hold">
                                          <p:stCondLst>
                                            <p:cond delay="0"/>
                                          </p:stCondLst>
                                        </p:cTn>
                                        <p:tgtEl>
                                          <p:spTgt spid="19"/>
                                        </p:tgtEl>
                                        <p:attrNameLst>
                                          <p:attrName>style.visibility</p:attrName>
                                        </p:attrNameLst>
                                      </p:cBhvr>
                                      <p:to>
                                        <p:strVal val="visible"/>
                                      </p:to>
                                    </p:set>
                                    <p:animEffect transition="in" filter="fade">
                                      <p:cBhvr>
                                        <p:cTn id="192" dur="500"/>
                                        <p:tgtEl>
                                          <p:spTgt spid="19"/>
                                        </p:tgtEl>
                                      </p:cBhvr>
                                    </p:animEffect>
                                  </p:childTnLst>
                                </p:cTn>
                              </p:par>
                            </p:childTnLst>
                          </p:cTn>
                        </p:par>
                        <p:par>
                          <p:cTn id="193" fill="hold">
                            <p:stCondLst>
                              <p:cond delay="4000"/>
                            </p:stCondLst>
                            <p:childTnLst>
                              <p:par>
                                <p:cTn id="194" presetID="10" presetClass="entr" presetSubtype="0" fill="hold" nodeType="afterEffect">
                                  <p:stCondLst>
                                    <p:cond delay="250"/>
                                  </p:stCondLst>
                                  <p:childTnLst>
                                    <p:set>
                                      <p:cBhvr>
                                        <p:cTn id="195" dur="1" fill="hold">
                                          <p:stCondLst>
                                            <p:cond delay="0"/>
                                          </p:stCondLst>
                                        </p:cTn>
                                        <p:tgtEl>
                                          <p:spTgt spid="152"/>
                                        </p:tgtEl>
                                        <p:attrNameLst>
                                          <p:attrName>style.visibility</p:attrName>
                                        </p:attrNameLst>
                                      </p:cBhvr>
                                      <p:to>
                                        <p:strVal val="visible"/>
                                      </p:to>
                                    </p:set>
                                    <p:animEffect transition="in" filter="fade">
                                      <p:cBhvr>
                                        <p:cTn id="196" dur="500"/>
                                        <p:tgtEl>
                                          <p:spTgt spid="152"/>
                                        </p:tgtEl>
                                      </p:cBhvr>
                                    </p:animEffect>
                                  </p:childTnLst>
                                </p:cTn>
                              </p:par>
                            </p:childTnLst>
                          </p:cTn>
                        </p:par>
                      </p:childTnLst>
                    </p:cTn>
                  </p:par>
                  <p:par>
                    <p:cTn id="197" fill="hold">
                      <p:stCondLst>
                        <p:cond delay="indefinite"/>
                      </p:stCondLst>
                      <p:childTnLst>
                        <p:par>
                          <p:cTn id="198" fill="hold">
                            <p:stCondLst>
                              <p:cond delay="0"/>
                            </p:stCondLst>
                            <p:childTnLst>
                              <p:par>
                                <p:cTn id="199" presetID="10" presetClass="exit" presetSubtype="0" fill="hold" nodeType="clickEffect">
                                  <p:stCondLst>
                                    <p:cond delay="0"/>
                                  </p:stCondLst>
                                  <p:childTnLst>
                                    <p:animEffect transition="out" filter="fade">
                                      <p:cBhvr>
                                        <p:cTn id="200" dur="10"/>
                                        <p:tgtEl>
                                          <p:spTgt spid="149"/>
                                        </p:tgtEl>
                                      </p:cBhvr>
                                    </p:animEffect>
                                    <p:set>
                                      <p:cBhvr>
                                        <p:cTn id="201" dur="1" fill="hold">
                                          <p:stCondLst>
                                            <p:cond delay="9"/>
                                          </p:stCondLst>
                                        </p:cTn>
                                        <p:tgtEl>
                                          <p:spTgt spid="149"/>
                                        </p:tgtEl>
                                        <p:attrNameLst>
                                          <p:attrName>style.visibility</p:attrName>
                                        </p:attrNameLst>
                                      </p:cBhvr>
                                      <p:to>
                                        <p:strVal val="hidden"/>
                                      </p:to>
                                    </p:set>
                                  </p:childTnLst>
                                </p:cTn>
                              </p:par>
                              <p:par>
                                <p:cTn id="202" presetID="10" presetClass="exit" presetSubtype="0" fill="hold" nodeType="withEffect">
                                  <p:stCondLst>
                                    <p:cond delay="250"/>
                                  </p:stCondLst>
                                  <p:childTnLst>
                                    <p:animEffect transition="out" filter="fade">
                                      <p:cBhvr>
                                        <p:cTn id="203" dur="10"/>
                                        <p:tgtEl>
                                          <p:spTgt spid="151"/>
                                        </p:tgtEl>
                                      </p:cBhvr>
                                    </p:animEffect>
                                    <p:set>
                                      <p:cBhvr>
                                        <p:cTn id="204" dur="1" fill="hold">
                                          <p:stCondLst>
                                            <p:cond delay="9"/>
                                          </p:stCondLst>
                                        </p:cTn>
                                        <p:tgtEl>
                                          <p:spTgt spid="151"/>
                                        </p:tgtEl>
                                        <p:attrNameLst>
                                          <p:attrName>style.visibility</p:attrName>
                                        </p:attrNameLst>
                                      </p:cBhvr>
                                      <p:to>
                                        <p:strVal val="hidden"/>
                                      </p:to>
                                    </p:set>
                                  </p:childTnLst>
                                </p:cTn>
                              </p:par>
                              <p:par>
                                <p:cTn id="205" presetID="10" presetClass="entr" presetSubtype="0" fill="hold" nodeType="withEffect">
                                  <p:stCondLst>
                                    <p:cond delay="0"/>
                                  </p:stCondLst>
                                  <p:childTnLst>
                                    <p:set>
                                      <p:cBhvr>
                                        <p:cTn id="206" dur="1" fill="hold">
                                          <p:stCondLst>
                                            <p:cond delay="0"/>
                                          </p:stCondLst>
                                        </p:cTn>
                                        <p:tgtEl>
                                          <p:spTgt spid="22"/>
                                        </p:tgtEl>
                                        <p:attrNameLst>
                                          <p:attrName>style.visibility</p:attrName>
                                        </p:attrNameLst>
                                      </p:cBhvr>
                                      <p:to>
                                        <p:strVal val="visible"/>
                                      </p:to>
                                    </p:set>
                                    <p:animEffect transition="in" filter="fade">
                                      <p:cBhvr>
                                        <p:cTn id="207" dur="250"/>
                                        <p:tgtEl>
                                          <p:spTgt spid="22"/>
                                        </p:tgtEl>
                                      </p:cBhvr>
                                    </p:animEffect>
                                  </p:childTnLst>
                                </p:cTn>
                              </p:par>
                            </p:childTnLst>
                          </p:cTn>
                        </p:par>
                        <p:par>
                          <p:cTn id="208" fill="hold">
                            <p:stCondLst>
                              <p:cond delay="260"/>
                            </p:stCondLst>
                            <p:childTnLst>
                              <p:par>
                                <p:cTn id="209" presetID="0" presetClass="path" presetSubtype="0" accel="50000" decel="50000" fill="remove" nodeType="afterEffect">
                                  <p:stCondLst>
                                    <p:cond delay="0"/>
                                  </p:stCondLst>
                                  <p:childTnLst>
                                    <p:animMotion origin="layout" path="M -7.71235E-7 3.7037E-7 L 0.03048 -0.01088 L 0.06461 -0.02778 L 0.09953 -0.04329 L 0.1248 -0.05255 L 0.17014 -0.0588 L 0.21547 -0.05255 L 0.25912 -0.04329 L 0.29312 -0.03565 L 0.31761 -0.02315 L 0.33767 -0.00139 L 0.37519 0.03564 L 0.42053 0.0574 L 0.45635 0.05439 L 0.47642 0.0405 L 0.49218 0.00625 L 0.49557 -0.02014 L 0.49218 -0.04329 " pathEditMode="relative" ptsTypes="AAAAAAAAAAAAAAAAAA">
                                      <p:cBhvr>
                                        <p:cTn id="210" dur="2000" fill="hold"/>
                                        <p:tgtEl>
                                          <p:spTgt spid="22"/>
                                        </p:tgtEl>
                                        <p:attrNameLst>
                                          <p:attrName>ppt_x</p:attrName>
                                          <p:attrName>ppt_y</p:attrName>
                                        </p:attrNameLst>
                                      </p:cBhvr>
                                    </p:animMotion>
                                  </p:childTnLst>
                                </p:cTn>
                              </p:par>
                              <p:par>
                                <p:cTn id="211" presetID="10" presetClass="exit" presetSubtype="0" fill="hold" nodeType="withEffect">
                                  <p:stCondLst>
                                    <p:cond delay="1500"/>
                                  </p:stCondLst>
                                  <p:childTnLst>
                                    <p:animEffect transition="out" filter="fade">
                                      <p:cBhvr>
                                        <p:cTn id="212" dur="500"/>
                                        <p:tgtEl>
                                          <p:spTgt spid="22"/>
                                        </p:tgtEl>
                                      </p:cBhvr>
                                    </p:animEffect>
                                    <p:set>
                                      <p:cBhvr>
                                        <p:cTn id="213" dur="1" fill="hold">
                                          <p:stCondLst>
                                            <p:cond delay="499"/>
                                          </p:stCondLst>
                                        </p:cTn>
                                        <p:tgtEl>
                                          <p:spTgt spid="22"/>
                                        </p:tgtEl>
                                        <p:attrNameLst>
                                          <p:attrName>style.visibility</p:attrName>
                                        </p:attrNameLst>
                                      </p:cBhvr>
                                      <p:to>
                                        <p:strVal val="hidden"/>
                                      </p:to>
                                    </p:set>
                                  </p:childTnLst>
                                </p:cTn>
                              </p:par>
                              <p:par>
                                <p:cTn id="214" presetID="10" presetClass="entr" presetSubtype="0" fill="hold" nodeType="withEffect">
                                  <p:stCondLst>
                                    <p:cond delay="1750"/>
                                  </p:stCondLst>
                                  <p:childTnLst>
                                    <p:set>
                                      <p:cBhvr>
                                        <p:cTn id="215" dur="1" fill="hold">
                                          <p:stCondLst>
                                            <p:cond delay="0"/>
                                          </p:stCondLst>
                                        </p:cTn>
                                        <p:tgtEl>
                                          <p:spTgt spid="23"/>
                                        </p:tgtEl>
                                        <p:attrNameLst>
                                          <p:attrName>style.visibility</p:attrName>
                                        </p:attrNameLst>
                                      </p:cBhvr>
                                      <p:to>
                                        <p:strVal val="visible"/>
                                      </p:to>
                                    </p:set>
                                    <p:animEffect transition="in" filter="fade">
                                      <p:cBhvr>
                                        <p:cTn id="216" dur="750"/>
                                        <p:tgtEl>
                                          <p:spTgt spid="23"/>
                                        </p:tgtEl>
                                      </p:cBhvr>
                                    </p:animEffect>
                                  </p:childTnLst>
                                </p:cTn>
                              </p:par>
                              <p:par>
                                <p:cTn id="217" presetID="26" presetClass="emph" presetSubtype="0" fill="hold" nodeType="withEffect">
                                  <p:stCondLst>
                                    <p:cond delay="2000"/>
                                  </p:stCondLst>
                                  <p:childTnLst>
                                    <p:animEffect transition="out" filter="fade">
                                      <p:cBhvr>
                                        <p:cTn id="218" dur="1000" tmFilter="0, 0; .2, .5; .8, .5; 1, 0"/>
                                        <p:tgtEl>
                                          <p:spTgt spid="23"/>
                                        </p:tgtEl>
                                      </p:cBhvr>
                                    </p:animEffect>
                                    <p:animScale>
                                      <p:cBhvr>
                                        <p:cTn id="219" dur="500" autoRev="1" fill="hold"/>
                                        <p:tgtEl>
                                          <p:spTgt spid="23"/>
                                        </p:tgtEl>
                                      </p:cBhvr>
                                      <p:by x="105000" y="105000"/>
                                    </p:animScale>
                                  </p:childTnLst>
                                </p:cTn>
                              </p:par>
                            </p:childTnLst>
                          </p:cTn>
                        </p:par>
                      </p:childTnLst>
                    </p:cTn>
                  </p:par>
                  <p:par>
                    <p:cTn id="220" fill="hold">
                      <p:stCondLst>
                        <p:cond delay="indefinite"/>
                      </p:stCondLst>
                      <p:childTnLst>
                        <p:par>
                          <p:cTn id="221" fill="hold">
                            <p:stCondLst>
                              <p:cond delay="0"/>
                            </p:stCondLst>
                            <p:childTnLst>
                              <p:par>
                                <p:cTn id="222" presetID="0" presetClass="path" presetSubtype="0" accel="50000" decel="50000" fill="remove" nodeType="clickEffect">
                                  <p:stCondLst>
                                    <p:cond delay="0"/>
                                  </p:stCondLst>
                                  <p:childTnLst>
                                    <p:animMotion origin="layout" path="M -1.10474E-6 -4.44444E-6 L -0.00092 -0.23727 " pathEditMode="relative" ptsTypes="AA">
                                      <p:cBhvr>
                                        <p:cTn id="223" dur="2000" fill="hold"/>
                                        <p:tgtEl>
                                          <p:spTgt spid="23"/>
                                        </p:tgtEl>
                                        <p:attrNameLst>
                                          <p:attrName>ppt_x</p:attrName>
                                          <p:attrName>ppt_y</p:attrName>
                                        </p:attrNameLst>
                                      </p:cBhvr>
                                    </p:animMotion>
                                  </p:childTnLst>
                                </p:cTn>
                              </p:par>
                              <p:par>
                                <p:cTn id="224" presetID="10" presetClass="exit" presetSubtype="0" fill="hold" nodeType="withEffect">
                                  <p:stCondLst>
                                    <p:cond delay="1500"/>
                                  </p:stCondLst>
                                  <p:childTnLst>
                                    <p:animEffect transition="out" filter="fade">
                                      <p:cBhvr>
                                        <p:cTn id="225" dur="500"/>
                                        <p:tgtEl>
                                          <p:spTgt spid="23"/>
                                        </p:tgtEl>
                                      </p:cBhvr>
                                    </p:animEffect>
                                    <p:set>
                                      <p:cBhvr>
                                        <p:cTn id="226" dur="1" fill="hold">
                                          <p:stCondLst>
                                            <p:cond delay="499"/>
                                          </p:stCondLst>
                                        </p:cTn>
                                        <p:tgtEl>
                                          <p:spTgt spid="23"/>
                                        </p:tgtEl>
                                        <p:attrNameLst>
                                          <p:attrName>style.visibility</p:attrName>
                                        </p:attrNameLst>
                                      </p:cBhvr>
                                      <p:to>
                                        <p:strVal val="hidden"/>
                                      </p:to>
                                    </p:set>
                                  </p:childTnLst>
                                </p:cTn>
                              </p:par>
                              <p:par>
                                <p:cTn id="227" presetID="10" presetClass="entr" presetSubtype="0" fill="hold" nodeType="withEffect">
                                  <p:stCondLst>
                                    <p:cond delay="1750"/>
                                  </p:stCondLst>
                                  <p:childTnLst>
                                    <p:set>
                                      <p:cBhvr>
                                        <p:cTn id="228" dur="1" fill="hold">
                                          <p:stCondLst>
                                            <p:cond delay="0"/>
                                          </p:stCondLst>
                                        </p:cTn>
                                        <p:tgtEl>
                                          <p:spTgt spid="192"/>
                                        </p:tgtEl>
                                        <p:attrNameLst>
                                          <p:attrName>style.visibility</p:attrName>
                                        </p:attrNameLst>
                                      </p:cBhvr>
                                      <p:to>
                                        <p:strVal val="visible"/>
                                      </p:to>
                                    </p:set>
                                    <p:animEffect transition="in" filter="fade">
                                      <p:cBhvr>
                                        <p:cTn id="229" dur="750"/>
                                        <p:tgtEl>
                                          <p:spTgt spid="192"/>
                                        </p:tgtEl>
                                      </p:cBhvr>
                                    </p:animEffect>
                                  </p:childTnLst>
                                </p:cTn>
                              </p:par>
                            </p:childTnLst>
                          </p:cTn>
                        </p:par>
                        <p:par>
                          <p:cTn id="230" fill="hold">
                            <p:stCondLst>
                              <p:cond delay="2500"/>
                            </p:stCondLst>
                            <p:childTnLst>
                              <p:par>
                                <p:cTn id="231" presetID="0" presetClass="path" presetSubtype="0" accel="50000" decel="50000" fill="hold" nodeType="afterEffect">
                                  <p:stCondLst>
                                    <p:cond delay="0"/>
                                  </p:stCondLst>
                                  <p:childTnLst>
                                    <p:animMotion origin="layout" path="M 3.09536E-6 -4.44444E-6 L -0.00339 -0.04653 L -0.00782 -0.08842 L -0.01212 -0.13495 L -0.01134 -0.1831 L -0.00782 -0.22176 L -0.00339 -0.2544 L 0.00873 -0.28379 L 0.0297 -0.30231 L 0.04364 -0.32708 L 0.05328 -0.35671 " pathEditMode="relative" ptsTypes="AAAAAAAAAAA">
                                      <p:cBhvr>
                                        <p:cTn id="232" dur="2000" fill="hold"/>
                                        <p:tgtEl>
                                          <p:spTgt spid="192"/>
                                        </p:tgtEl>
                                        <p:attrNameLst>
                                          <p:attrName>ppt_x</p:attrName>
                                          <p:attrName>ppt_y</p:attrName>
                                        </p:attrNameLst>
                                      </p:cBhvr>
                                    </p:animMotion>
                                  </p:childTnLst>
                                  <p:subTnLst>
                                    <p:set>
                                      <p:cBhvr override="childStyle">
                                        <p:cTn dur="1" fill="hold" display="0" masterRel="nextClick" afterEffect="1"/>
                                        <p:tgtEl>
                                          <p:spTgt spid="192"/>
                                        </p:tgtEl>
                                        <p:attrNameLst>
                                          <p:attrName>style.visibility</p:attrName>
                                        </p:attrNameLst>
                                      </p:cBhvr>
                                      <p:to>
                                        <p:strVal val="hidden"/>
                                      </p:to>
                                    </p:set>
                                  </p:subTnLst>
                                </p:cTn>
                              </p:par>
                            </p:childTnLst>
                          </p:cTn>
                        </p:par>
                      </p:childTnLst>
                    </p:cTn>
                  </p:par>
                  <p:par>
                    <p:cTn id="233" fill="hold">
                      <p:stCondLst>
                        <p:cond delay="indefinite"/>
                      </p:stCondLst>
                      <p:childTnLst>
                        <p:par>
                          <p:cTn id="234" fill="hold">
                            <p:stCondLst>
                              <p:cond delay="0"/>
                            </p:stCondLst>
                            <p:childTnLst>
                              <p:par>
                                <p:cTn id="235" presetID="10" presetClass="entr" presetSubtype="0" fill="hold" nodeType="clickEffect">
                                  <p:stCondLst>
                                    <p:cond delay="0"/>
                                  </p:stCondLst>
                                  <p:childTnLst>
                                    <p:set>
                                      <p:cBhvr>
                                        <p:cTn id="236" dur="1" fill="hold">
                                          <p:stCondLst>
                                            <p:cond delay="0"/>
                                          </p:stCondLst>
                                        </p:cTn>
                                        <p:tgtEl>
                                          <p:spTgt spid="22573"/>
                                        </p:tgtEl>
                                        <p:attrNameLst>
                                          <p:attrName>style.visibility</p:attrName>
                                        </p:attrNameLst>
                                      </p:cBhvr>
                                      <p:to>
                                        <p:strVal val="visible"/>
                                      </p:to>
                                    </p:set>
                                    <p:animEffect transition="in" filter="fade">
                                      <p:cBhvr>
                                        <p:cTn id="237" dur="500"/>
                                        <p:tgtEl>
                                          <p:spTgt spid="22573"/>
                                        </p:tgtEl>
                                      </p:cBhvr>
                                    </p:animEffect>
                                  </p:childTnLst>
                                </p:cTn>
                              </p:par>
                            </p:childTnLst>
                          </p:cTn>
                        </p:par>
                        <p:par>
                          <p:cTn id="238" fill="hold">
                            <p:stCondLst>
                              <p:cond delay="500"/>
                            </p:stCondLst>
                            <p:childTnLst>
                              <p:par>
                                <p:cTn id="239" presetID="10" presetClass="entr" presetSubtype="0" fill="hold" grpId="0" nodeType="afterEffect">
                                  <p:stCondLst>
                                    <p:cond delay="0"/>
                                  </p:stCondLst>
                                  <p:childTnLst>
                                    <p:set>
                                      <p:cBhvr>
                                        <p:cTn id="240" dur="1" fill="hold">
                                          <p:stCondLst>
                                            <p:cond delay="0"/>
                                          </p:stCondLst>
                                        </p:cTn>
                                        <p:tgtEl>
                                          <p:spTgt spid="22555"/>
                                        </p:tgtEl>
                                        <p:attrNameLst>
                                          <p:attrName>style.visibility</p:attrName>
                                        </p:attrNameLst>
                                      </p:cBhvr>
                                      <p:to>
                                        <p:strVal val="visible"/>
                                      </p:to>
                                    </p:set>
                                    <p:animEffect transition="in" filter="fade">
                                      <p:cBhvr>
                                        <p:cTn id="241" dur="500"/>
                                        <p:tgtEl>
                                          <p:spTgt spid="22555"/>
                                        </p:tgtEl>
                                      </p:cBhvr>
                                    </p:animEffect>
                                  </p:childTnLst>
                                </p:cTn>
                              </p:par>
                            </p:childTnLst>
                          </p:cTn>
                        </p:par>
                        <p:par>
                          <p:cTn id="242" fill="hold">
                            <p:stCondLst>
                              <p:cond delay="1000"/>
                            </p:stCondLst>
                            <p:childTnLst>
                              <p:par>
                                <p:cTn id="243" presetID="10" presetClass="entr" presetSubtype="0" fill="hold" grpId="0" nodeType="afterEffect">
                                  <p:stCondLst>
                                    <p:cond delay="0"/>
                                  </p:stCondLst>
                                  <p:childTnLst>
                                    <p:set>
                                      <p:cBhvr>
                                        <p:cTn id="244" dur="1" fill="hold">
                                          <p:stCondLst>
                                            <p:cond delay="0"/>
                                          </p:stCondLst>
                                        </p:cTn>
                                        <p:tgtEl>
                                          <p:spTgt spid="22558"/>
                                        </p:tgtEl>
                                        <p:attrNameLst>
                                          <p:attrName>style.visibility</p:attrName>
                                        </p:attrNameLst>
                                      </p:cBhvr>
                                      <p:to>
                                        <p:strVal val="visible"/>
                                      </p:to>
                                    </p:set>
                                    <p:animEffect transition="in" filter="fade">
                                      <p:cBhvr>
                                        <p:cTn id="245" dur="500"/>
                                        <p:tgtEl>
                                          <p:spTgt spid="22558"/>
                                        </p:tgtEl>
                                      </p:cBhvr>
                                    </p:animEffect>
                                  </p:childTnLst>
                                </p:cTn>
                              </p:par>
                            </p:childTnLst>
                          </p:cTn>
                        </p:par>
                        <p:par>
                          <p:cTn id="246" fill="hold">
                            <p:stCondLst>
                              <p:cond delay="1500"/>
                            </p:stCondLst>
                            <p:childTnLst>
                              <p:par>
                                <p:cTn id="247" presetID="10" presetClass="entr" presetSubtype="0" fill="hold" nodeType="afterEffect">
                                  <p:stCondLst>
                                    <p:cond delay="0"/>
                                  </p:stCondLst>
                                  <p:childTnLst>
                                    <p:set>
                                      <p:cBhvr>
                                        <p:cTn id="248" dur="1" fill="hold">
                                          <p:stCondLst>
                                            <p:cond delay="0"/>
                                          </p:stCondLst>
                                        </p:cTn>
                                        <p:tgtEl>
                                          <p:spTgt spid="3"/>
                                        </p:tgtEl>
                                        <p:attrNameLst>
                                          <p:attrName>style.visibility</p:attrName>
                                        </p:attrNameLst>
                                      </p:cBhvr>
                                      <p:to>
                                        <p:strVal val="visible"/>
                                      </p:to>
                                    </p:set>
                                    <p:animEffect transition="in" filter="fade">
                                      <p:cBhvr>
                                        <p:cTn id="249" dur="500"/>
                                        <p:tgtEl>
                                          <p:spTgt spid="3"/>
                                        </p:tgtEl>
                                      </p:cBhvr>
                                    </p:animEffect>
                                  </p:childTnLst>
                                </p:cTn>
                              </p:par>
                            </p:childTnLst>
                          </p:cTn>
                        </p:par>
                        <p:par>
                          <p:cTn id="250" fill="hold">
                            <p:stCondLst>
                              <p:cond delay="2000"/>
                            </p:stCondLst>
                            <p:childTnLst>
                              <p:par>
                                <p:cTn id="251" presetID="10" presetClass="entr" presetSubtype="0" fill="hold" grpId="0" nodeType="afterEffect">
                                  <p:stCondLst>
                                    <p:cond delay="0"/>
                                  </p:stCondLst>
                                  <p:childTnLst>
                                    <p:set>
                                      <p:cBhvr>
                                        <p:cTn id="252" dur="1" fill="hold">
                                          <p:stCondLst>
                                            <p:cond delay="0"/>
                                          </p:stCondLst>
                                        </p:cTn>
                                        <p:tgtEl>
                                          <p:spTgt spid="22575"/>
                                        </p:tgtEl>
                                        <p:attrNameLst>
                                          <p:attrName>style.visibility</p:attrName>
                                        </p:attrNameLst>
                                      </p:cBhvr>
                                      <p:to>
                                        <p:strVal val="visible"/>
                                      </p:to>
                                    </p:set>
                                    <p:animEffect transition="in" filter="fade">
                                      <p:cBhvr>
                                        <p:cTn id="253" dur="500"/>
                                        <p:tgtEl>
                                          <p:spTgt spid="22575"/>
                                        </p:tgtEl>
                                      </p:cBhvr>
                                    </p:animEffect>
                                  </p:childTnLst>
                                </p:cTn>
                              </p:par>
                            </p:childTnLst>
                          </p:cTn>
                        </p:par>
                        <p:par>
                          <p:cTn id="254" fill="hold">
                            <p:stCondLst>
                              <p:cond delay="3000"/>
                            </p:stCondLst>
                            <p:childTnLst>
                              <p:par>
                                <p:cTn id="255" presetID="10" presetClass="entr" presetSubtype="0" fill="hold" nodeType="afterEffect">
                                  <p:stCondLst>
                                    <p:cond delay="0"/>
                                  </p:stCondLst>
                                  <p:childTnLst>
                                    <p:set>
                                      <p:cBhvr>
                                        <p:cTn id="256" dur="1" fill="hold">
                                          <p:stCondLst>
                                            <p:cond delay="0"/>
                                          </p:stCondLst>
                                        </p:cTn>
                                        <p:tgtEl>
                                          <p:spTgt spid="22572"/>
                                        </p:tgtEl>
                                        <p:attrNameLst>
                                          <p:attrName>style.visibility</p:attrName>
                                        </p:attrNameLst>
                                      </p:cBhvr>
                                      <p:to>
                                        <p:strVal val="visible"/>
                                      </p:to>
                                    </p:set>
                                    <p:animEffect transition="in" filter="fade">
                                      <p:cBhvr>
                                        <p:cTn id="257" dur="500"/>
                                        <p:tgtEl>
                                          <p:spTgt spid="22572"/>
                                        </p:tgtEl>
                                      </p:cBhvr>
                                    </p:animEffect>
                                  </p:childTnLst>
                                </p:cTn>
                              </p:par>
                            </p:childTnLst>
                          </p:cTn>
                        </p:par>
                        <p:par>
                          <p:cTn id="258" fill="hold">
                            <p:stCondLst>
                              <p:cond delay="3500"/>
                            </p:stCondLst>
                            <p:childTnLst>
                              <p:par>
                                <p:cTn id="259" presetID="10" presetClass="entr" presetSubtype="0" fill="hold" nodeType="afterEffect">
                                  <p:stCondLst>
                                    <p:cond delay="0"/>
                                  </p:stCondLst>
                                  <p:childTnLst>
                                    <p:set>
                                      <p:cBhvr>
                                        <p:cTn id="260" dur="1" fill="hold">
                                          <p:stCondLst>
                                            <p:cond delay="0"/>
                                          </p:stCondLst>
                                        </p:cTn>
                                        <p:tgtEl>
                                          <p:spTgt spid="22"/>
                                        </p:tgtEl>
                                        <p:attrNameLst>
                                          <p:attrName>style.visibility</p:attrName>
                                        </p:attrNameLst>
                                      </p:cBhvr>
                                      <p:to>
                                        <p:strVal val="visible"/>
                                      </p:to>
                                    </p:set>
                                    <p:animEffect transition="in" filter="fade">
                                      <p:cBhvr>
                                        <p:cTn id="261" dur="500"/>
                                        <p:tgtEl>
                                          <p:spTgt spid="22"/>
                                        </p:tgtEl>
                                      </p:cBhvr>
                                    </p:animEffect>
                                  </p:childTnLst>
                                </p:cTn>
                              </p:par>
                            </p:childTnLst>
                          </p:cTn>
                        </p:par>
                      </p:childTnLst>
                    </p:cTn>
                  </p:par>
                  <p:par>
                    <p:cTn id="262" fill="hold">
                      <p:stCondLst>
                        <p:cond delay="indefinite"/>
                      </p:stCondLst>
                      <p:childTnLst>
                        <p:par>
                          <p:cTn id="263" fill="hold">
                            <p:stCondLst>
                              <p:cond delay="0"/>
                            </p:stCondLst>
                            <p:childTnLst>
                              <p:par>
                                <p:cTn id="264" presetID="0" presetClass="path" presetSubtype="0" accel="50000" decel="50000" fill="hold" nodeType="clickEffect">
                                  <p:stCondLst>
                                    <p:cond delay="0"/>
                                  </p:stCondLst>
                                  <p:childTnLst>
                                    <p:animMotion origin="layout" path="M 4.31996E-6 4.44444E-6 L 0.02006 -0.00926 L 0.03752 -0.02778 L 0.04885 -0.06042 L 0.05836 -0.09445 L 0.06279 -0.13797 L 0.06357 -0.20463 L 0.05927 -0.26204 L 0.04703 -0.31783 L 0.03752 -0.36737 L 0.03752 -0.41389 L 0.04885 -0.45417 L 0.06969 -0.46667 L 0.10982 -0.46667 L 0.13692 -0.45255 L 0.15789 -0.4294 L 0.17274 -0.38125 L 0.17092 -0.33936 L 0.15958 -0.29908 L 0.14135 -0.24028 L 0.136 -0.1875 L 0.13783 -0.13635 L 0.14916 -0.09769 L 0.18225 -0.06343 L 0.23293 -0.05116 L 0.27397 -0.05255 L 0.31579 -0.05718 L 0.36295 -0.04028 L 0.38991 -0.01551 L 0.41962 0.0125 L 0.46404 0.028 L 0.48931 -0.00764 L 0.49192 -0.05741 " pathEditMode="relative" rAng="0" ptsTypes="AAAAAAAAAAAAAAAAAAAAAAAAAAAAAAAAA">
                                      <p:cBhvr>
                                        <p:cTn id="265" dur="5000" fill="hold"/>
                                        <p:tgtEl>
                                          <p:spTgt spid="22"/>
                                        </p:tgtEl>
                                        <p:attrNameLst>
                                          <p:attrName>ppt_x</p:attrName>
                                          <p:attrName>ppt_y</p:attrName>
                                        </p:attrNameLst>
                                      </p:cBhvr>
                                      <p:rCtr x="24596" y="-21944"/>
                                    </p:animMotion>
                                  </p:childTnLst>
                                </p:cTn>
                              </p:par>
                              <p:par>
                                <p:cTn id="266" presetID="10" presetClass="exit" presetSubtype="0" fill="hold" nodeType="withEffect">
                                  <p:stCondLst>
                                    <p:cond delay="4750"/>
                                  </p:stCondLst>
                                  <p:childTnLst>
                                    <p:animEffect transition="out" filter="fade">
                                      <p:cBhvr>
                                        <p:cTn id="267" dur="500"/>
                                        <p:tgtEl>
                                          <p:spTgt spid="22"/>
                                        </p:tgtEl>
                                      </p:cBhvr>
                                    </p:animEffect>
                                    <p:set>
                                      <p:cBhvr>
                                        <p:cTn id="268" dur="1" fill="hold">
                                          <p:stCondLst>
                                            <p:cond delay="499"/>
                                          </p:stCondLst>
                                        </p:cTn>
                                        <p:tgtEl>
                                          <p:spTgt spid="22"/>
                                        </p:tgtEl>
                                        <p:attrNameLst>
                                          <p:attrName>style.visibility</p:attrName>
                                        </p:attrNameLst>
                                      </p:cBhvr>
                                      <p:to>
                                        <p:strVal val="hidden"/>
                                      </p:to>
                                    </p:set>
                                  </p:childTnLst>
                                </p:cTn>
                              </p:par>
                              <p:par>
                                <p:cTn id="269" presetID="10" presetClass="entr" presetSubtype="0" fill="hold" nodeType="withEffect">
                                  <p:stCondLst>
                                    <p:cond delay="5250"/>
                                  </p:stCondLst>
                                  <p:childTnLst>
                                    <p:set>
                                      <p:cBhvr>
                                        <p:cTn id="270" dur="1" fill="hold">
                                          <p:stCondLst>
                                            <p:cond delay="0"/>
                                          </p:stCondLst>
                                        </p:cTn>
                                        <p:tgtEl>
                                          <p:spTgt spid="23"/>
                                        </p:tgtEl>
                                        <p:attrNameLst>
                                          <p:attrName>style.visibility</p:attrName>
                                        </p:attrNameLst>
                                      </p:cBhvr>
                                      <p:to>
                                        <p:strVal val="visible"/>
                                      </p:to>
                                    </p:set>
                                    <p:animEffect transition="in" filter="fade">
                                      <p:cBhvr>
                                        <p:cTn id="271" dur="500"/>
                                        <p:tgtEl>
                                          <p:spTgt spid="23"/>
                                        </p:tgtEl>
                                      </p:cBhvr>
                                    </p:animEffect>
                                  </p:childTnLst>
                                </p:cTn>
                              </p:par>
                            </p:childTnLst>
                          </p:cTn>
                        </p:par>
                        <p:par>
                          <p:cTn id="272" fill="hold">
                            <p:stCondLst>
                              <p:cond delay="5750"/>
                            </p:stCondLst>
                            <p:childTnLst>
                              <p:par>
                                <p:cTn id="273" presetID="26" presetClass="emph" presetSubtype="0" fill="hold" nodeType="afterEffect">
                                  <p:stCondLst>
                                    <p:cond delay="0"/>
                                  </p:stCondLst>
                                  <p:childTnLst>
                                    <p:animEffect transition="out" filter="fade">
                                      <p:cBhvr>
                                        <p:cTn id="274" dur="750" tmFilter="0, 0; .2, .5; .8, .5; 1, 0"/>
                                        <p:tgtEl>
                                          <p:spTgt spid="23"/>
                                        </p:tgtEl>
                                      </p:cBhvr>
                                    </p:animEffect>
                                    <p:animScale>
                                      <p:cBhvr>
                                        <p:cTn id="275" dur="375" autoRev="1" fill="hold"/>
                                        <p:tgtEl>
                                          <p:spTgt spid="23"/>
                                        </p:tgtEl>
                                      </p:cBhvr>
                                      <p:by x="105000" y="105000"/>
                                    </p:animScale>
                                  </p:childTnLst>
                                </p:cTn>
                              </p:par>
                              <p:par>
                                <p:cTn id="276" presetID="42" presetClass="path" presetSubtype="0" accel="50000" decel="50000" fill="hold" nodeType="withEffect">
                                  <p:stCondLst>
                                    <p:cond delay="750"/>
                                  </p:stCondLst>
                                  <p:childTnLst>
                                    <p:animMotion origin="layout" path="M -2.69932E-6 3.7037E-7 L 0.0017 -0.22593 " pathEditMode="relative" rAng="0" ptsTypes="AA">
                                      <p:cBhvr>
                                        <p:cTn id="277" dur="2250" fill="hold"/>
                                        <p:tgtEl>
                                          <p:spTgt spid="23"/>
                                        </p:tgtEl>
                                        <p:attrNameLst>
                                          <p:attrName>ppt_x</p:attrName>
                                          <p:attrName>ppt_y</p:attrName>
                                        </p:attrNameLst>
                                      </p:cBhvr>
                                      <p:rCtr x="78" y="-11296"/>
                                    </p:animMotion>
                                  </p:childTnLst>
                                </p:cTn>
                              </p:par>
                              <p:par>
                                <p:cTn id="278" presetID="10" presetClass="exit" presetSubtype="0" fill="hold" nodeType="withEffect">
                                  <p:stCondLst>
                                    <p:cond delay="2750"/>
                                  </p:stCondLst>
                                  <p:childTnLst>
                                    <p:animEffect transition="out" filter="fade">
                                      <p:cBhvr>
                                        <p:cTn id="279" dur="500"/>
                                        <p:tgtEl>
                                          <p:spTgt spid="23"/>
                                        </p:tgtEl>
                                      </p:cBhvr>
                                    </p:animEffect>
                                    <p:set>
                                      <p:cBhvr>
                                        <p:cTn id="280" dur="1" fill="hold">
                                          <p:stCondLst>
                                            <p:cond delay="499"/>
                                          </p:stCondLst>
                                        </p:cTn>
                                        <p:tgtEl>
                                          <p:spTgt spid="23"/>
                                        </p:tgtEl>
                                        <p:attrNameLst>
                                          <p:attrName>style.visibility</p:attrName>
                                        </p:attrNameLst>
                                      </p:cBhvr>
                                      <p:to>
                                        <p:strVal val="hidden"/>
                                      </p:to>
                                    </p:set>
                                  </p:childTnLst>
                                </p:cTn>
                              </p:par>
                              <p:par>
                                <p:cTn id="281" presetID="10" presetClass="entr" presetSubtype="0" fill="hold" nodeType="withEffect">
                                  <p:stCondLst>
                                    <p:cond delay="2750"/>
                                  </p:stCondLst>
                                  <p:childTnLst>
                                    <p:set>
                                      <p:cBhvr>
                                        <p:cTn id="282" dur="1" fill="hold">
                                          <p:stCondLst>
                                            <p:cond delay="0"/>
                                          </p:stCondLst>
                                        </p:cTn>
                                        <p:tgtEl>
                                          <p:spTgt spid="205"/>
                                        </p:tgtEl>
                                        <p:attrNameLst>
                                          <p:attrName>style.visibility</p:attrName>
                                        </p:attrNameLst>
                                      </p:cBhvr>
                                      <p:to>
                                        <p:strVal val="visible"/>
                                      </p:to>
                                    </p:set>
                                    <p:animEffect transition="in" filter="fade">
                                      <p:cBhvr>
                                        <p:cTn id="283" dur="750"/>
                                        <p:tgtEl>
                                          <p:spTgt spid="205"/>
                                        </p:tgtEl>
                                      </p:cBhvr>
                                    </p:animEffect>
                                  </p:childTnLst>
                                </p:cTn>
                              </p:par>
                            </p:childTnLst>
                          </p:cTn>
                        </p:par>
                        <p:par>
                          <p:cTn id="284" fill="hold">
                            <p:stCondLst>
                              <p:cond delay="9250"/>
                            </p:stCondLst>
                            <p:childTnLst>
                              <p:par>
                                <p:cTn id="285" presetID="0" presetClass="path" presetSubtype="0" accel="50000" decel="50000" fill="hold" nodeType="afterEffect">
                                  <p:stCondLst>
                                    <p:cond delay="0"/>
                                  </p:stCondLst>
                                  <p:childTnLst>
                                    <p:animMotion origin="layout" path="M 3.09536E-6 -4.44444E-6 L -0.00339 -0.04653 L -0.00782 -0.08842 L -0.01212 -0.13495 L -0.01134 -0.1831 L -0.00782 -0.22176 L -0.00339 -0.2544 L 0.00873 -0.28379 L 0.0297 -0.30231 L 0.04364 -0.32708 L 0.05328 -0.35671 " pathEditMode="relative" ptsTypes="AAAAAAAAAAA">
                                      <p:cBhvr>
                                        <p:cTn id="286" dur="2000" fill="hold"/>
                                        <p:tgtEl>
                                          <p:spTgt spid="205"/>
                                        </p:tgtEl>
                                        <p:attrNameLst>
                                          <p:attrName>ppt_x</p:attrName>
                                          <p:attrName>ppt_y</p:attrName>
                                        </p:attrNameLst>
                                      </p:cBhvr>
                                    </p:animMotion>
                                  </p:childTnLst>
                                </p:cTn>
                              </p:par>
                            </p:childTnLst>
                          </p:cTn>
                        </p:par>
                      </p:childTnLst>
                    </p:cTn>
                  </p:par>
                  <p:par>
                    <p:cTn id="287" fill="hold">
                      <p:stCondLst>
                        <p:cond delay="indefinite"/>
                      </p:stCondLst>
                      <p:childTnLst>
                        <p:par>
                          <p:cTn id="288" fill="hold">
                            <p:stCondLst>
                              <p:cond delay="0"/>
                            </p:stCondLst>
                            <p:childTnLst>
                              <p:par>
                                <p:cTn id="289" presetID="10" presetClass="entr" presetSubtype="0" fill="hold" nodeType="clickEffect">
                                  <p:stCondLst>
                                    <p:cond delay="0"/>
                                  </p:stCondLst>
                                  <p:childTnLst>
                                    <p:set>
                                      <p:cBhvr>
                                        <p:cTn id="290" dur="1" fill="hold">
                                          <p:stCondLst>
                                            <p:cond delay="0"/>
                                          </p:stCondLst>
                                        </p:cTn>
                                        <p:tgtEl>
                                          <p:spTgt spid="161"/>
                                        </p:tgtEl>
                                        <p:attrNameLst>
                                          <p:attrName>style.visibility</p:attrName>
                                        </p:attrNameLst>
                                      </p:cBhvr>
                                      <p:to>
                                        <p:strVal val="visible"/>
                                      </p:to>
                                    </p:set>
                                    <p:animEffect transition="in" filter="fade">
                                      <p:cBhvr>
                                        <p:cTn id="291" dur="500"/>
                                        <p:tgtEl>
                                          <p:spTgt spid="161"/>
                                        </p:tgtEl>
                                      </p:cBhvr>
                                    </p:animEffect>
                                  </p:childTnLst>
                                </p:cTn>
                              </p:par>
                            </p:childTnLst>
                          </p:cTn>
                        </p:par>
                        <p:par>
                          <p:cTn id="292" fill="hold">
                            <p:stCondLst>
                              <p:cond delay="500"/>
                            </p:stCondLst>
                            <p:childTnLst>
                              <p:par>
                                <p:cTn id="293" presetID="10" presetClass="entr" presetSubtype="0" fill="hold" nodeType="afterEffect">
                                  <p:stCondLst>
                                    <p:cond delay="0"/>
                                  </p:stCondLst>
                                  <p:childTnLst>
                                    <p:set>
                                      <p:cBhvr>
                                        <p:cTn id="294" dur="1" fill="hold">
                                          <p:stCondLst>
                                            <p:cond delay="0"/>
                                          </p:stCondLst>
                                        </p:cTn>
                                        <p:tgtEl>
                                          <p:spTgt spid="164"/>
                                        </p:tgtEl>
                                        <p:attrNameLst>
                                          <p:attrName>style.visibility</p:attrName>
                                        </p:attrNameLst>
                                      </p:cBhvr>
                                      <p:to>
                                        <p:strVal val="visible"/>
                                      </p:to>
                                    </p:set>
                                    <p:animEffect transition="in" filter="fade">
                                      <p:cBhvr>
                                        <p:cTn id="295" dur="500"/>
                                        <p:tgtEl>
                                          <p:spTgt spid="164"/>
                                        </p:tgtEl>
                                      </p:cBhvr>
                                    </p:animEffect>
                                  </p:childTnLst>
                                </p:cTn>
                              </p:par>
                            </p:childTnLst>
                          </p:cTn>
                        </p:par>
                        <p:par>
                          <p:cTn id="296" fill="hold">
                            <p:stCondLst>
                              <p:cond delay="1000"/>
                            </p:stCondLst>
                            <p:childTnLst>
                              <p:par>
                                <p:cTn id="297" presetID="10" presetClass="entr" presetSubtype="0" fill="hold" nodeType="afterEffect">
                                  <p:stCondLst>
                                    <p:cond delay="0"/>
                                  </p:stCondLst>
                                  <p:childTnLst>
                                    <p:set>
                                      <p:cBhvr>
                                        <p:cTn id="298" dur="1" fill="hold">
                                          <p:stCondLst>
                                            <p:cond delay="0"/>
                                          </p:stCondLst>
                                        </p:cTn>
                                        <p:tgtEl>
                                          <p:spTgt spid="189"/>
                                        </p:tgtEl>
                                        <p:attrNameLst>
                                          <p:attrName>style.visibility</p:attrName>
                                        </p:attrNameLst>
                                      </p:cBhvr>
                                      <p:to>
                                        <p:strVal val="visible"/>
                                      </p:to>
                                    </p:set>
                                    <p:animEffect transition="in" filter="fade">
                                      <p:cBhvr>
                                        <p:cTn id="299" dur="500"/>
                                        <p:tgtEl>
                                          <p:spTgt spid="189"/>
                                        </p:tgtEl>
                                      </p:cBhvr>
                                    </p:animEffect>
                                  </p:childTnLst>
                                </p:cTn>
                              </p:par>
                            </p:childTnLst>
                          </p:cTn>
                        </p:par>
                        <p:par>
                          <p:cTn id="300" fill="hold">
                            <p:stCondLst>
                              <p:cond delay="1500"/>
                            </p:stCondLst>
                            <p:childTnLst>
                              <p:par>
                                <p:cTn id="301" presetID="10" presetClass="entr" presetSubtype="0" fill="hold" nodeType="afterEffect">
                                  <p:stCondLst>
                                    <p:cond delay="0"/>
                                  </p:stCondLst>
                                  <p:childTnLst>
                                    <p:set>
                                      <p:cBhvr>
                                        <p:cTn id="302" dur="1" fill="hold">
                                          <p:stCondLst>
                                            <p:cond delay="0"/>
                                          </p:stCondLst>
                                        </p:cTn>
                                        <p:tgtEl>
                                          <p:spTgt spid="24"/>
                                        </p:tgtEl>
                                        <p:attrNameLst>
                                          <p:attrName>style.visibility</p:attrName>
                                        </p:attrNameLst>
                                      </p:cBhvr>
                                      <p:to>
                                        <p:strVal val="visible"/>
                                      </p:to>
                                    </p:set>
                                    <p:animEffect transition="in" filter="fade">
                                      <p:cBhvr>
                                        <p:cTn id="303" dur="500"/>
                                        <p:tgtEl>
                                          <p:spTgt spid="24"/>
                                        </p:tgtEl>
                                      </p:cBhvr>
                                    </p:animEffect>
                                  </p:childTnLst>
                                </p:cTn>
                              </p:par>
                            </p:childTnLst>
                          </p:cTn>
                        </p:par>
                        <p:par>
                          <p:cTn id="304" fill="hold">
                            <p:stCondLst>
                              <p:cond delay="2000"/>
                            </p:stCondLst>
                            <p:childTnLst>
                              <p:par>
                                <p:cTn id="305" presetID="10" presetClass="entr" presetSubtype="0" fill="hold" nodeType="afterEffect">
                                  <p:stCondLst>
                                    <p:cond delay="0"/>
                                  </p:stCondLst>
                                  <p:childTnLst>
                                    <p:set>
                                      <p:cBhvr>
                                        <p:cTn id="306" dur="1" fill="hold">
                                          <p:stCondLst>
                                            <p:cond delay="0"/>
                                          </p:stCondLst>
                                        </p:cTn>
                                        <p:tgtEl>
                                          <p:spTgt spid="194"/>
                                        </p:tgtEl>
                                        <p:attrNameLst>
                                          <p:attrName>style.visibility</p:attrName>
                                        </p:attrNameLst>
                                      </p:cBhvr>
                                      <p:to>
                                        <p:strVal val="visible"/>
                                      </p:to>
                                    </p:set>
                                    <p:animEffect transition="in" filter="fade">
                                      <p:cBhvr>
                                        <p:cTn id="307" dur="500"/>
                                        <p:tgtEl>
                                          <p:spTgt spid="194"/>
                                        </p:tgtEl>
                                      </p:cBhvr>
                                    </p:animEffect>
                                  </p:childTnLst>
                                </p:cTn>
                              </p:par>
                            </p:childTnLst>
                          </p:cTn>
                        </p:par>
                        <p:par>
                          <p:cTn id="308" fill="hold">
                            <p:stCondLst>
                              <p:cond delay="2500"/>
                            </p:stCondLst>
                            <p:childTnLst>
                              <p:par>
                                <p:cTn id="309" presetID="10" presetClass="entr" presetSubtype="0" fill="hold" nodeType="afterEffect">
                                  <p:stCondLst>
                                    <p:cond delay="0"/>
                                  </p:stCondLst>
                                  <p:childTnLst>
                                    <p:set>
                                      <p:cBhvr>
                                        <p:cTn id="310" dur="1" fill="hold">
                                          <p:stCondLst>
                                            <p:cond delay="0"/>
                                          </p:stCondLst>
                                        </p:cTn>
                                        <p:tgtEl>
                                          <p:spTgt spid="199"/>
                                        </p:tgtEl>
                                        <p:attrNameLst>
                                          <p:attrName>style.visibility</p:attrName>
                                        </p:attrNameLst>
                                      </p:cBhvr>
                                      <p:to>
                                        <p:strVal val="visible"/>
                                      </p:to>
                                    </p:set>
                                    <p:animEffect transition="in" filter="fade">
                                      <p:cBhvr>
                                        <p:cTn id="311" dur="500"/>
                                        <p:tgtEl>
                                          <p:spTgt spid="199"/>
                                        </p:tgtEl>
                                      </p:cBhvr>
                                    </p:animEffect>
                                  </p:childTnLst>
                                </p:cTn>
                              </p:par>
                            </p:childTnLst>
                          </p:cTn>
                        </p:par>
                        <p:par>
                          <p:cTn id="312" fill="hold">
                            <p:stCondLst>
                              <p:cond delay="3000"/>
                            </p:stCondLst>
                            <p:childTnLst>
                              <p:par>
                                <p:cTn id="313" presetID="10" presetClass="entr" presetSubtype="0" fill="hold" nodeType="afterEffect">
                                  <p:stCondLst>
                                    <p:cond delay="0"/>
                                  </p:stCondLst>
                                  <p:childTnLst>
                                    <p:set>
                                      <p:cBhvr>
                                        <p:cTn id="314" dur="1" fill="hold">
                                          <p:stCondLst>
                                            <p:cond delay="0"/>
                                          </p:stCondLst>
                                        </p:cTn>
                                        <p:tgtEl>
                                          <p:spTgt spid="206"/>
                                        </p:tgtEl>
                                        <p:attrNameLst>
                                          <p:attrName>style.visibility</p:attrName>
                                        </p:attrNameLst>
                                      </p:cBhvr>
                                      <p:to>
                                        <p:strVal val="visible"/>
                                      </p:to>
                                    </p:set>
                                    <p:animEffect transition="in" filter="fade">
                                      <p:cBhvr>
                                        <p:cTn id="315" dur="5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55" grpId="0" animBg="1"/>
      <p:bldP spid="22558" grpId="0" animBg="1"/>
      <p:bldP spid="22559" grpId="0" animBg="1"/>
      <p:bldP spid="22568" grpId="0"/>
      <p:bldP spid="22575" grpId="0" animBg="1"/>
      <p:bldP spid="150" grpId="0"/>
      <p:bldP spid="15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516" y="228600"/>
            <a:ext cx="11149013" cy="609398"/>
          </a:xfrm>
        </p:spPr>
        <p:txBody>
          <a:bodyPr/>
          <a:lstStyle/>
          <a:p>
            <a:r>
              <a:rPr lang="en-US" dirty="0" smtClean="0"/>
              <a:t>Demo Scenario</a:t>
            </a:r>
            <a:endParaRPr lang="en-US" dirty="0"/>
          </a:p>
        </p:txBody>
      </p:sp>
      <p:cxnSp>
        <p:nvCxnSpPr>
          <p:cNvPr id="4" name="Straight Arrow Connector 3"/>
          <p:cNvCxnSpPr>
            <a:endCxn id="57" idx="3"/>
          </p:cNvCxnSpPr>
          <p:nvPr/>
        </p:nvCxnSpPr>
        <p:spPr>
          <a:xfrm flipH="1" flipV="1">
            <a:off x="5119581" y="4183330"/>
            <a:ext cx="572831" cy="433130"/>
          </a:xfrm>
          <a:prstGeom prst="straightConnector1">
            <a:avLst/>
          </a:prstGeom>
          <a:ln w="38100" cap="rnd" cmpd="sng">
            <a:solidFill>
              <a:srgbClr val="FFFFFF"/>
            </a:solidFill>
            <a:prstDash val="sysDash"/>
            <a:roun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endCxn id="29" idx="1"/>
          </p:cNvCxnSpPr>
          <p:nvPr/>
        </p:nvCxnSpPr>
        <p:spPr>
          <a:xfrm flipV="1">
            <a:off x="6930008" y="3563791"/>
            <a:ext cx="1552728" cy="1437308"/>
          </a:xfrm>
          <a:prstGeom prst="straightConnector1">
            <a:avLst/>
          </a:prstGeom>
          <a:ln w="38100" cap="rnd" cmpd="sng">
            <a:solidFill>
              <a:srgbClr val="FFFFFF"/>
            </a:solidFill>
            <a:prstDash val="sysDash"/>
            <a:roun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1226736" y="3076675"/>
            <a:ext cx="1394420" cy="1719314"/>
            <a:chOff x="510580" y="2965577"/>
            <a:chExt cx="1394420" cy="1719314"/>
          </a:xfrm>
        </p:grpSpPr>
        <p:grpSp>
          <p:nvGrpSpPr>
            <p:cNvPr id="61" name="Group 60"/>
            <p:cNvGrpSpPr/>
            <p:nvPr/>
          </p:nvGrpSpPr>
          <p:grpSpPr>
            <a:xfrm>
              <a:off x="634894" y="2965577"/>
              <a:ext cx="1191137" cy="1295400"/>
              <a:chOff x="634894" y="2965577"/>
              <a:chExt cx="1191137" cy="1295400"/>
            </a:xfrm>
          </p:grpSpPr>
          <p:pic>
            <p:nvPicPr>
              <p:cNvPr id="63" name="Picture 62" descr="Server"/>
              <p:cNvPicPr>
                <a:picLocks noChangeAspect="1" noChangeArrowheads="1"/>
              </p:cNvPicPr>
              <p:nvPr/>
            </p:nvPicPr>
            <p:blipFill>
              <a:blip r:embed="rId3" cstate="screen"/>
              <a:srcRect/>
              <a:stretch>
                <a:fillRect/>
              </a:stretch>
            </p:blipFill>
            <p:spPr bwMode="auto">
              <a:xfrm>
                <a:off x="634894" y="2965577"/>
                <a:ext cx="1191137" cy="1295400"/>
              </a:xfrm>
              <a:prstGeom prst="rect">
                <a:avLst/>
              </a:prstGeom>
              <a:noFill/>
              <a:ln w="9525">
                <a:noFill/>
                <a:miter lim="800000"/>
                <a:headEnd/>
                <a:tailEnd/>
              </a:ln>
            </p:spPr>
          </p:pic>
          <p:pic>
            <p:nvPicPr>
              <p:cNvPr id="64" name="Picture 63"/>
              <p:cNvPicPr>
                <a:picLocks noChangeAspect="1" noChangeArrowheads="1"/>
              </p:cNvPicPr>
              <p:nvPr/>
            </p:nvPicPr>
            <p:blipFill>
              <a:blip r:embed="rId4" cstate="print"/>
              <a:srcRect/>
              <a:stretch>
                <a:fillRect/>
              </a:stretch>
            </p:blipFill>
            <p:spPr bwMode="auto">
              <a:xfrm>
                <a:off x="736422" y="3211640"/>
                <a:ext cx="831271" cy="457200"/>
              </a:xfrm>
              <a:prstGeom prst="rect">
                <a:avLst/>
              </a:prstGeom>
              <a:noFill/>
              <a:ln w="9525">
                <a:noFill/>
                <a:miter lim="800000"/>
                <a:headEnd/>
                <a:tailEnd/>
              </a:ln>
            </p:spPr>
          </p:pic>
        </p:grpSp>
        <p:pic>
          <p:nvPicPr>
            <p:cNvPr id="62" name="Picture 6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0580" y="4343400"/>
              <a:ext cx="1394420" cy="341491"/>
            </a:xfrm>
            <a:prstGeom prst="rect">
              <a:avLst/>
            </a:prstGeom>
            <a:ln>
              <a:noFill/>
            </a:ln>
            <a:effectLst>
              <a:outerShdw blurRad="190500" algn="tl" rotWithShape="0">
                <a:srgbClr val="000000">
                  <a:alpha val="70000"/>
                </a:srgbClr>
              </a:outerShdw>
            </a:effectLst>
          </p:spPr>
        </p:pic>
      </p:grpSp>
      <p:grpSp>
        <p:nvGrpSpPr>
          <p:cNvPr id="10" name="Group 9"/>
          <p:cNvGrpSpPr/>
          <p:nvPr/>
        </p:nvGrpSpPr>
        <p:grpSpPr>
          <a:xfrm>
            <a:off x="6486073" y="3333700"/>
            <a:ext cx="1479508" cy="765837"/>
            <a:chOff x="4352686" y="2690596"/>
            <a:chExt cx="1479508" cy="765837"/>
          </a:xfrm>
        </p:grpSpPr>
        <p:sp>
          <p:nvSpPr>
            <p:cNvPr id="59" name="Can 58"/>
            <p:cNvSpPr/>
            <p:nvPr/>
          </p:nvSpPr>
          <p:spPr bwMode="auto">
            <a:xfrm>
              <a:off x="4415621" y="3130023"/>
              <a:ext cx="381000" cy="326410"/>
            </a:xfrm>
            <a:prstGeom prst="can">
              <a:avLst/>
            </a:prstGeom>
            <a:solidFill>
              <a:srgbClr val="FFC000"/>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000" b="1" dirty="0" smtClean="0">
                <a:solidFill>
                  <a:schemeClr val="tx1"/>
                </a:solidFill>
                <a:effectLst>
                  <a:outerShdw blurRad="38100" dist="38100" dir="2700000" algn="tl">
                    <a:srgbClr val="000000">
                      <a:alpha val="43137"/>
                    </a:srgbClr>
                  </a:outerShdw>
                </a:effectLst>
              </a:endParaRPr>
            </a:p>
          </p:txBody>
        </p:sp>
        <p:sp>
          <p:nvSpPr>
            <p:cNvPr id="60" name="TextBox 248"/>
            <p:cNvSpPr txBox="1"/>
            <p:nvPr/>
          </p:nvSpPr>
          <p:spPr>
            <a:xfrm>
              <a:off x="4352686" y="2690596"/>
              <a:ext cx="1479508" cy="5232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3"/>
              <a:r>
                <a:rPr lang="en-US" sz="1400" b="1" dirty="0" smtClean="0">
                  <a:effectLst>
                    <a:outerShdw blurRad="38100" dist="38100" dir="2700000" algn="tl">
                      <a:srgbClr val="000000">
                        <a:alpha val="43137"/>
                      </a:srgbClr>
                    </a:outerShdw>
                  </a:effectLst>
                </a:rPr>
                <a:t>My ERP System</a:t>
              </a:r>
            </a:p>
            <a:p>
              <a:pPr defTabSz="914363"/>
              <a:r>
                <a:rPr lang="en-US" sz="1400" b="1" dirty="0">
                  <a:effectLst>
                    <a:outerShdw blurRad="38100" dist="38100" dir="2700000" algn="tl">
                      <a:srgbClr val="000000">
                        <a:alpha val="43137"/>
                      </a:srgbClr>
                    </a:outerShdw>
                  </a:effectLst>
                </a:rPr>
                <a:t>(</a:t>
              </a:r>
              <a:r>
                <a:rPr lang="en-US" sz="1400" b="1" dirty="0" smtClean="0">
                  <a:effectLst>
                    <a:outerShdw blurRad="38100" dist="38100" dir="2700000" algn="tl">
                      <a:srgbClr val="000000">
                        <a:alpha val="43137"/>
                      </a:srgbClr>
                    </a:outerShdw>
                  </a:effectLst>
                </a:rPr>
                <a:t>SQL)</a:t>
              </a:r>
              <a:endParaRPr lang="en-US" sz="1400" b="1" dirty="0">
                <a:effectLst>
                  <a:outerShdw blurRad="38100" dist="38100" dir="2700000" algn="tl">
                    <a:srgbClr val="000000">
                      <a:alpha val="43137"/>
                    </a:srgbClr>
                  </a:outerShdw>
                </a:effectLst>
              </a:endParaRPr>
            </a:p>
          </p:txBody>
        </p:sp>
      </p:grpSp>
      <p:cxnSp>
        <p:nvCxnSpPr>
          <p:cNvPr id="11" name="Straight Arrow Connector 10"/>
          <p:cNvCxnSpPr>
            <a:endCxn id="40" idx="1"/>
          </p:cNvCxnSpPr>
          <p:nvPr/>
        </p:nvCxnSpPr>
        <p:spPr>
          <a:xfrm flipV="1">
            <a:off x="2542187" y="2539063"/>
            <a:ext cx="1288165" cy="631279"/>
          </a:xfrm>
          <a:prstGeom prst="straightConnector1">
            <a:avLst/>
          </a:prstGeom>
          <a:ln w="38100" cap="rnd" cmpd="sng">
            <a:solidFill>
              <a:srgbClr val="FFFFFF"/>
            </a:solidFill>
            <a:prstDash val="sysDash"/>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6" idx="3"/>
          </p:cNvCxnSpPr>
          <p:nvPr/>
        </p:nvCxnSpPr>
        <p:spPr>
          <a:xfrm>
            <a:off x="2717359" y="3935899"/>
            <a:ext cx="2595223" cy="880550"/>
          </a:xfrm>
          <a:prstGeom prst="straightConnector1">
            <a:avLst/>
          </a:prstGeom>
          <a:ln w="38100" cap="rnd" cmpd="sng">
            <a:solidFill>
              <a:srgbClr val="FFFFFF"/>
            </a:solidFill>
            <a:prstDash val="sysDash"/>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35" idx="3"/>
          </p:cNvCxnSpPr>
          <p:nvPr/>
        </p:nvCxnSpPr>
        <p:spPr>
          <a:xfrm flipV="1">
            <a:off x="6919614" y="4759765"/>
            <a:ext cx="2626597" cy="482668"/>
          </a:xfrm>
          <a:prstGeom prst="straightConnector1">
            <a:avLst/>
          </a:prstGeom>
          <a:ln w="38100" cap="rnd" cmpd="sng">
            <a:solidFill>
              <a:srgbClr val="FFFFFF"/>
            </a:solidFill>
            <a:prstDash val="sysDash"/>
            <a:roun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59" idx="3"/>
          </p:cNvCxnSpPr>
          <p:nvPr/>
        </p:nvCxnSpPr>
        <p:spPr>
          <a:xfrm flipV="1">
            <a:off x="6118529" y="4099537"/>
            <a:ext cx="620979" cy="1404001"/>
          </a:xfrm>
          <a:prstGeom prst="straightConnector1">
            <a:avLst/>
          </a:prstGeom>
          <a:ln w="38100" cap="rnd" cmpd="sng">
            <a:solidFill>
              <a:srgbClr val="FFFFFF"/>
            </a:solidFill>
            <a:prstDash val="sysDash"/>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Cloud"/>
          <p:cNvSpPr>
            <a:spLocks noChangeAspect="1" noEditPoints="1" noChangeArrowheads="1"/>
          </p:cNvSpPr>
          <p:nvPr/>
        </p:nvSpPr>
        <p:spPr bwMode="auto">
          <a:xfrm>
            <a:off x="7178394" y="4020125"/>
            <a:ext cx="1837081" cy="123748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914363"/>
            <a:r>
              <a:rPr lang="en-US" sz="1400" b="1" dirty="0" smtClean="0">
                <a:solidFill>
                  <a:schemeClr val="tx1"/>
                </a:solidFill>
              </a:rPr>
              <a:t>Internet</a:t>
            </a:r>
            <a:endParaRPr lang="en-US" sz="1400" b="1" dirty="0">
              <a:solidFill>
                <a:schemeClr val="tx1"/>
              </a:solidFill>
            </a:endParaRPr>
          </a:p>
        </p:txBody>
      </p:sp>
      <p:grpSp>
        <p:nvGrpSpPr>
          <p:cNvPr id="16" name="Group 15"/>
          <p:cNvGrpSpPr/>
          <p:nvPr/>
        </p:nvGrpSpPr>
        <p:grpSpPr>
          <a:xfrm>
            <a:off x="4081851" y="3170342"/>
            <a:ext cx="2095445" cy="1048012"/>
            <a:chOff x="4219888" y="2570562"/>
            <a:chExt cx="2095445" cy="1048012"/>
          </a:xfrm>
        </p:grpSpPr>
        <p:pic>
          <p:nvPicPr>
            <p:cNvPr id="56" name="Picture 55" descr="Server"/>
            <p:cNvPicPr>
              <a:picLocks noChangeAspect="1" noChangeArrowheads="1"/>
            </p:cNvPicPr>
            <p:nvPr/>
          </p:nvPicPr>
          <p:blipFill>
            <a:blip r:embed="rId3" cstate="screen"/>
            <a:srcRect/>
            <a:stretch>
              <a:fillRect/>
            </a:stretch>
          </p:blipFill>
          <p:spPr bwMode="auto">
            <a:xfrm>
              <a:off x="4677807" y="3002110"/>
              <a:ext cx="505906" cy="616464"/>
            </a:xfrm>
            <a:prstGeom prst="rect">
              <a:avLst/>
            </a:prstGeom>
            <a:noFill/>
            <a:ln w="9525">
              <a:noFill/>
              <a:miter lim="800000"/>
              <a:headEnd/>
              <a:tailEnd/>
            </a:ln>
          </p:spPr>
        </p:pic>
        <p:sp>
          <p:nvSpPr>
            <p:cNvPr id="57" name="Can 56"/>
            <p:cNvSpPr/>
            <p:nvPr/>
          </p:nvSpPr>
          <p:spPr bwMode="auto">
            <a:xfrm>
              <a:off x="5067118" y="3257140"/>
              <a:ext cx="381000" cy="326410"/>
            </a:xfrm>
            <a:prstGeom prst="can">
              <a:avLst/>
            </a:prstGeom>
            <a:solidFill>
              <a:srgbClr val="FFC000"/>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000" b="1" dirty="0" smtClean="0">
                <a:solidFill>
                  <a:schemeClr val="tx1"/>
                </a:solidFill>
                <a:effectLst>
                  <a:outerShdw blurRad="38100" dist="38100" dir="2700000" algn="tl">
                    <a:srgbClr val="000000">
                      <a:alpha val="43137"/>
                    </a:srgbClr>
                  </a:outerShdw>
                </a:effectLst>
              </a:endParaRPr>
            </a:p>
          </p:txBody>
        </p:sp>
        <p:sp>
          <p:nvSpPr>
            <p:cNvPr id="58" name="TextBox 247"/>
            <p:cNvSpPr txBox="1"/>
            <p:nvPr/>
          </p:nvSpPr>
          <p:spPr>
            <a:xfrm>
              <a:off x="4219888" y="2570562"/>
              <a:ext cx="2095445" cy="5232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3"/>
              <a:r>
                <a:rPr lang="en-US" sz="1400" b="1" dirty="0" smtClean="0">
                  <a:effectLst>
                    <a:outerShdw blurRad="38100" dist="38100" dir="2700000" algn="tl">
                      <a:srgbClr val="000000">
                        <a:alpha val="43137"/>
                      </a:srgbClr>
                    </a:outerShdw>
                  </a:effectLst>
                </a:rPr>
                <a:t>Vendor Catalogs</a:t>
              </a:r>
            </a:p>
            <a:p>
              <a:pPr defTabSz="914363"/>
              <a:r>
                <a:rPr lang="en-US" sz="1400" b="1" dirty="0">
                  <a:effectLst>
                    <a:outerShdw blurRad="38100" dist="38100" dir="2700000" algn="tl">
                      <a:srgbClr val="000000">
                        <a:alpha val="43137"/>
                      </a:srgbClr>
                    </a:outerShdw>
                  </a:effectLst>
                </a:rPr>
                <a:t>(</a:t>
              </a:r>
              <a:r>
                <a:rPr lang="en-US" sz="1400" b="1" dirty="0" smtClean="0">
                  <a:effectLst>
                    <a:outerShdw blurRad="38100" dist="38100" dir="2700000" algn="tl">
                      <a:srgbClr val="000000">
                        <a:alpha val="43137"/>
                      </a:srgbClr>
                    </a:outerShdw>
                  </a:effectLst>
                </a:rPr>
                <a:t>Mainframe – HIS </a:t>
              </a:r>
              <a:r>
                <a:rPr lang="en-US" sz="1400" b="1" dirty="0" err="1" smtClean="0">
                  <a:effectLst>
                    <a:outerShdw blurRad="38100" dist="38100" dir="2700000" algn="tl">
                      <a:srgbClr val="000000">
                        <a:alpha val="43137"/>
                      </a:srgbClr>
                    </a:outerShdw>
                  </a:effectLst>
                </a:rPr>
                <a:t>Sim</a:t>
              </a:r>
              <a:r>
                <a:rPr lang="en-US" sz="1400" b="1" dirty="0" smtClean="0">
                  <a:effectLst>
                    <a:outerShdw blurRad="38100" dist="38100" dir="2700000" algn="tl">
                      <a:srgbClr val="000000">
                        <a:alpha val="43137"/>
                      </a:srgbClr>
                    </a:outerShdw>
                  </a:effectLst>
                </a:rPr>
                <a:t>)</a:t>
              </a:r>
              <a:endParaRPr lang="en-US" sz="1400" b="1" dirty="0">
                <a:effectLst>
                  <a:outerShdw blurRad="38100" dist="38100" dir="2700000" algn="tl">
                    <a:srgbClr val="000000">
                      <a:alpha val="43137"/>
                    </a:srgbClr>
                  </a:outerShdw>
                </a:effectLst>
              </a:endParaRPr>
            </a:p>
          </p:txBody>
        </p:sp>
      </p:grpSp>
      <p:grpSp>
        <p:nvGrpSpPr>
          <p:cNvPr id="17" name="Group 16"/>
          <p:cNvGrpSpPr/>
          <p:nvPr/>
        </p:nvGrpSpPr>
        <p:grpSpPr>
          <a:xfrm>
            <a:off x="864246" y="1575560"/>
            <a:ext cx="1488155" cy="1231702"/>
            <a:chOff x="0" y="1579760"/>
            <a:chExt cx="1488155" cy="1231702"/>
          </a:xfrm>
        </p:grpSpPr>
        <p:sp>
          <p:nvSpPr>
            <p:cNvPr id="52" name="TextBox 238"/>
            <p:cNvSpPr txBox="1"/>
            <p:nvPr/>
          </p:nvSpPr>
          <p:spPr>
            <a:xfrm>
              <a:off x="149712" y="1579760"/>
              <a:ext cx="1338443"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3"/>
              <a:r>
                <a:rPr lang="en-US" sz="1400" b="1" dirty="0" smtClean="0">
                  <a:effectLst>
                    <a:outerShdw blurRad="38100" dist="38100" dir="2700000" algn="tl">
                      <a:srgbClr val="000000">
                        <a:alpha val="43137"/>
                      </a:srgbClr>
                    </a:outerShdw>
                  </a:effectLst>
                </a:rPr>
                <a:t>PO Requestor</a:t>
              </a:r>
              <a:endParaRPr lang="en-US" sz="1400" b="1" dirty="0">
                <a:effectLst>
                  <a:outerShdw blurRad="38100" dist="38100" dir="2700000" algn="tl">
                    <a:srgbClr val="000000">
                      <a:alpha val="43137"/>
                    </a:srgbClr>
                  </a:outerShdw>
                </a:effectLst>
              </a:endParaRPr>
            </a:p>
          </p:txBody>
        </p:sp>
        <p:pic>
          <p:nvPicPr>
            <p:cNvPr id="53" name="Picture 52" descr="XP icon my computer"/>
            <p:cNvPicPr>
              <a:picLocks noChangeAspect="1" noChangeArrowheads="1"/>
            </p:cNvPicPr>
            <p:nvPr/>
          </p:nvPicPr>
          <p:blipFill>
            <a:blip r:embed="rId6" cstate="screen"/>
            <a:srcRect/>
            <a:stretch>
              <a:fillRect/>
            </a:stretch>
          </p:blipFill>
          <p:spPr bwMode="auto">
            <a:xfrm flipH="1">
              <a:off x="715538" y="1887537"/>
              <a:ext cx="496554" cy="457200"/>
            </a:xfrm>
            <a:prstGeom prst="rect">
              <a:avLst/>
            </a:prstGeom>
            <a:noFill/>
            <a:ln w="9525">
              <a:noFill/>
              <a:miter lim="800000"/>
              <a:headEnd/>
              <a:tailEnd/>
            </a:ln>
          </p:spPr>
        </p:pic>
        <p:pic>
          <p:nvPicPr>
            <p:cNvPr id="54" name="Picture 53" descr="XP icon my documents"/>
            <p:cNvPicPr>
              <a:picLocks noChangeAspect="1" noChangeArrowheads="1"/>
            </p:cNvPicPr>
            <p:nvPr/>
          </p:nvPicPr>
          <p:blipFill>
            <a:blip r:embed="rId7" cstate="screen"/>
            <a:srcRect/>
            <a:stretch>
              <a:fillRect/>
            </a:stretch>
          </p:blipFill>
          <p:spPr bwMode="auto">
            <a:xfrm>
              <a:off x="1096538" y="2192337"/>
              <a:ext cx="267849" cy="342814"/>
            </a:xfrm>
            <a:prstGeom prst="rect">
              <a:avLst/>
            </a:prstGeom>
            <a:noFill/>
            <a:ln w="9525">
              <a:noFill/>
              <a:miter lim="800000"/>
              <a:headEnd/>
              <a:tailEnd/>
            </a:ln>
          </p:spPr>
        </p:pic>
        <p:pic>
          <p:nvPicPr>
            <p:cNvPr id="55" name="Picture 54" descr="Generic User person people.png"/>
            <p:cNvPicPr>
              <a:picLocks noChangeAspect="1"/>
            </p:cNvPicPr>
            <p:nvPr/>
          </p:nvPicPr>
          <p:blipFill>
            <a:blip r:embed="rId8" cstate="print"/>
            <a:stretch>
              <a:fillRect/>
            </a:stretch>
          </p:blipFill>
          <p:spPr>
            <a:xfrm flipH="1">
              <a:off x="0" y="1963738"/>
              <a:ext cx="696579" cy="847724"/>
            </a:xfrm>
            <a:prstGeom prst="rect">
              <a:avLst/>
            </a:prstGeom>
          </p:spPr>
        </p:pic>
      </p:grpSp>
      <p:grpSp>
        <p:nvGrpSpPr>
          <p:cNvPr id="18" name="Group 17"/>
          <p:cNvGrpSpPr/>
          <p:nvPr/>
        </p:nvGrpSpPr>
        <p:grpSpPr>
          <a:xfrm>
            <a:off x="9428434" y="3891420"/>
            <a:ext cx="1216873" cy="1301395"/>
            <a:chOff x="8120386" y="4269234"/>
            <a:chExt cx="1216873" cy="1301395"/>
          </a:xfrm>
        </p:grpSpPr>
        <p:sp>
          <p:nvSpPr>
            <p:cNvPr id="48" name="TextBox 236"/>
            <p:cNvSpPr txBox="1"/>
            <p:nvPr/>
          </p:nvSpPr>
          <p:spPr>
            <a:xfrm>
              <a:off x="8120386" y="4269234"/>
              <a:ext cx="1216873" cy="73866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3"/>
              <a:r>
                <a:rPr lang="en-US" sz="1400" b="1" dirty="0" smtClean="0">
                  <a:effectLst>
                    <a:outerShdw blurRad="38100" dist="38100" dir="2700000" algn="tl">
                      <a:srgbClr val="000000">
                        <a:alpha val="43137"/>
                      </a:srgbClr>
                    </a:outerShdw>
                  </a:effectLst>
                </a:rPr>
                <a:t>Vendor</a:t>
              </a:r>
            </a:p>
            <a:p>
              <a:pPr algn="ctr" defTabSz="914363"/>
              <a:r>
                <a:rPr lang="en-US" sz="1400" b="1" dirty="0" smtClean="0">
                  <a:effectLst>
                    <a:outerShdw blurRad="38100" dist="38100" dir="2700000" algn="tl">
                      <a:srgbClr val="000000">
                        <a:alpha val="43137"/>
                      </a:srgbClr>
                    </a:outerShdw>
                  </a:effectLst>
                </a:rPr>
                <a:t>PO / Invoice</a:t>
              </a:r>
            </a:p>
            <a:p>
              <a:pPr algn="ctr" defTabSz="914363"/>
              <a:r>
                <a:rPr lang="en-US" sz="1400" b="1" dirty="0" smtClean="0">
                  <a:effectLst>
                    <a:outerShdw blurRad="38100" dist="38100" dir="2700000" algn="tl">
                      <a:srgbClr val="000000">
                        <a:alpha val="43137"/>
                      </a:srgbClr>
                    </a:outerShdw>
                  </a:effectLst>
                </a:rPr>
                <a:t>Services</a:t>
              </a:r>
              <a:endParaRPr lang="en-US" sz="1400" b="1" dirty="0">
                <a:effectLst>
                  <a:outerShdw blurRad="38100" dist="38100" dir="2700000" algn="tl">
                    <a:srgbClr val="000000">
                      <a:alpha val="43137"/>
                    </a:srgbClr>
                  </a:outerShdw>
                </a:effectLst>
              </a:endParaRPr>
            </a:p>
          </p:txBody>
        </p:sp>
        <p:grpSp>
          <p:nvGrpSpPr>
            <p:cNvPr id="49" name="Group 48"/>
            <p:cNvGrpSpPr/>
            <p:nvPr/>
          </p:nvGrpSpPr>
          <p:grpSpPr>
            <a:xfrm>
              <a:off x="8238163" y="4994274"/>
              <a:ext cx="886436" cy="576355"/>
              <a:chOff x="8081569" y="4994274"/>
              <a:chExt cx="886436" cy="576355"/>
            </a:xfrm>
          </p:grpSpPr>
          <p:pic>
            <p:nvPicPr>
              <p:cNvPr id="50" name="Picture 49" descr="ServerProcess01"/>
              <p:cNvPicPr>
                <a:picLocks noChangeAspect="1" noChangeArrowheads="1"/>
              </p:cNvPicPr>
              <p:nvPr/>
            </p:nvPicPr>
            <p:blipFill>
              <a:blip r:embed="rId9" cstate="print"/>
              <a:srcRect/>
              <a:stretch>
                <a:fillRect/>
              </a:stretch>
            </p:blipFill>
            <p:spPr bwMode="auto">
              <a:xfrm>
                <a:off x="8218461" y="4994274"/>
                <a:ext cx="749544" cy="576355"/>
              </a:xfrm>
              <a:prstGeom prst="rect">
                <a:avLst/>
              </a:prstGeom>
              <a:noFill/>
              <a:ln w="9525" algn="ctr">
                <a:noFill/>
                <a:miter lim="800000"/>
                <a:headEnd/>
                <a:tailEnd/>
              </a:ln>
              <a:effectLst>
                <a:glow rad="101600">
                  <a:schemeClr val="accent3">
                    <a:satMod val="175000"/>
                    <a:alpha val="40000"/>
                  </a:schemeClr>
                </a:glow>
              </a:effectLst>
            </p:spPr>
          </p:pic>
          <p:pic>
            <p:nvPicPr>
              <p:cNvPr id="51" name="Picture 50"/>
              <p:cNvPicPr>
                <a:picLocks noChangeAspect="1" noChangeArrowheads="1"/>
              </p:cNvPicPr>
              <p:nvPr/>
            </p:nvPicPr>
            <p:blipFill>
              <a:blip r:embed="rId10" cstate="print"/>
              <a:srcRect/>
              <a:stretch>
                <a:fillRect/>
              </a:stretch>
            </p:blipFill>
            <p:spPr bwMode="auto">
              <a:xfrm>
                <a:off x="8081569" y="5087937"/>
                <a:ext cx="437765" cy="458176"/>
              </a:xfrm>
              <a:prstGeom prst="rect">
                <a:avLst/>
              </a:prstGeom>
              <a:noFill/>
              <a:ln w="9525">
                <a:noFill/>
                <a:miter lim="800000"/>
                <a:headEnd/>
                <a:tailEnd/>
              </a:ln>
            </p:spPr>
          </p:pic>
        </p:grpSp>
      </p:grpSp>
      <p:grpSp>
        <p:nvGrpSpPr>
          <p:cNvPr id="19" name="Group 18"/>
          <p:cNvGrpSpPr/>
          <p:nvPr/>
        </p:nvGrpSpPr>
        <p:grpSpPr>
          <a:xfrm>
            <a:off x="4733207" y="491956"/>
            <a:ext cx="1918410" cy="1374577"/>
            <a:chOff x="2924896" y="743048"/>
            <a:chExt cx="1918410" cy="1374577"/>
          </a:xfrm>
        </p:grpSpPr>
        <p:grpSp>
          <p:nvGrpSpPr>
            <p:cNvPr id="44" name="Group 43"/>
            <p:cNvGrpSpPr/>
            <p:nvPr/>
          </p:nvGrpSpPr>
          <p:grpSpPr>
            <a:xfrm>
              <a:off x="2924896" y="1050825"/>
              <a:ext cx="1429022" cy="1066800"/>
              <a:chOff x="4844685" y="1125537"/>
              <a:chExt cx="1429022" cy="1066800"/>
            </a:xfrm>
          </p:grpSpPr>
          <p:pic>
            <p:nvPicPr>
              <p:cNvPr id="46" name="Picture 45" descr="Male man people person User.png"/>
              <p:cNvPicPr>
                <a:picLocks noChangeAspect="1"/>
              </p:cNvPicPr>
              <p:nvPr/>
            </p:nvPicPr>
            <p:blipFill>
              <a:blip r:embed="rId11" cstate="print"/>
              <a:stretch>
                <a:fillRect/>
              </a:stretch>
            </p:blipFill>
            <p:spPr>
              <a:xfrm flipH="1">
                <a:off x="4844685" y="1125537"/>
                <a:ext cx="624939" cy="850392"/>
              </a:xfrm>
              <a:prstGeom prst="rect">
                <a:avLst/>
              </a:prstGeom>
            </p:spPr>
          </p:pic>
          <p:pic>
            <p:nvPicPr>
              <p:cNvPr id="47" name="Picture 46" descr="Laptop notebook mobility pc.png"/>
              <p:cNvPicPr>
                <a:picLocks noChangeAspect="1"/>
              </p:cNvPicPr>
              <p:nvPr/>
            </p:nvPicPr>
            <p:blipFill>
              <a:blip r:embed="rId12" cstate="print"/>
              <a:stretch>
                <a:fillRect/>
              </a:stretch>
            </p:blipFill>
            <p:spPr>
              <a:xfrm>
                <a:off x="5283107" y="1201737"/>
                <a:ext cx="990600" cy="990600"/>
              </a:xfrm>
              <a:prstGeom prst="rect">
                <a:avLst/>
              </a:prstGeom>
            </p:spPr>
          </p:pic>
        </p:grpSp>
        <p:sp>
          <p:nvSpPr>
            <p:cNvPr id="45" name="TextBox 214"/>
            <p:cNvSpPr txBox="1"/>
            <p:nvPr/>
          </p:nvSpPr>
          <p:spPr>
            <a:xfrm>
              <a:off x="2924896" y="743048"/>
              <a:ext cx="1918410"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3"/>
              <a:r>
                <a:rPr lang="en-US" sz="1400" b="1" dirty="0" smtClean="0">
                  <a:effectLst>
                    <a:outerShdw blurRad="38100" dist="38100" dir="2700000" algn="tl">
                      <a:srgbClr val="000000">
                        <a:alpha val="43137"/>
                      </a:srgbClr>
                    </a:outerShdw>
                  </a:effectLst>
                </a:rPr>
                <a:t>Purchasing Manager</a:t>
              </a:r>
              <a:endParaRPr lang="en-US" sz="1400" b="1" dirty="0">
                <a:effectLst>
                  <a:outerShdw blurRad="38100" dist="38100" dir="2700000" algn="tl">
                    <a:srgbClr val="000000">
                      <a:alpha val="43137"/>
                    </a:srgbClr>
                  </a:outerShdw>
                </a:effectLst>
              </a:endParaRPr>
            </a:p>
          </p:txBody>
        </p:sp>
      </p:grpSp>
      <p:cxnSp>
        <p:nvCxnSpPr>
          <p:cNvPr id="20" name="Straight Arrow Connector 19"/>
          <p:cNvCxnSpPr>
            <a:stCxn id="54" idx="2"/>
            <a:endCxn id="63" idx="0"/>
          </p:cNvCxnSpPr>
          <p:nvPr/>
        </p:nvCxnSpPr>
        <p:spPr>
          <a:xfrm flipH="1">
            <a:off x="1946619" y="2530951"/>
            <a:ext cx="148090" cy="545724"/>
          </a:xfrm>
          <a:prstGeom prst="straightConnector1">
            <a:avLst/>
          </a:prstGeom>
          <a:ln w="38100" cap="rnd" cmpd="sng">
            <a:solidFill>
              <a:srgbClr val="FFFFFF"/>
            </a:solidFill>
            <a:prstDash val="sysDash"/>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2810015" y="1482742"/>
            <a:ext cx="1288186" cy="1278107"/>
            <a:chOff x="2209800" y="1231223"/>
            <a:chExt cx="1288186" cy="1278107"/>
          </a:xfrm>
        </p:grpSpPr>
        <p:grpSp>
          <p:nvGrpSpPr>
            <p:cNvPr id="39" name="Group 38"/>
            <p:cNvGrpSpPr/>
            <p:nvPr/>
          </p:nvGrpSpPr>
          <p:grpSpPr>
            <a:xfrm>
              <a:off x="2209800" y="1231223"/>
              <a:ext cx="1275477" cy="1278107"/>
              <a:chOff x="2209800" y="1231223"/>
              <a:chExt cx="1275477" cy="1278107"/>
            </a:xfrm>
          </p:grpSpPr>
          <p:sp>
            <p:nvSpPr>
              <p:cNvPr id="41" name="TextBox 242"/>
              <p:cNvSpPr txBox="1"/>
              <p:nvPr/>
            </p:nvSpPr>
            <p:spPr>
              <a:xfrm>
                <a:off x="2209800" y="1231223"/>
                <a:ext cx="1275477"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3"/>
                <a:r>
                  <a:rPr lang="en-US" sz="1400" b="1" dirty="0" smtClean="0">
                    <a:effectLst>
                      <a:outerShdw blurRad="38100" dist="38100" dir="2700000" algn="tl">
                        <a:srgbClr val="000000">
                          <a:alpha val="43137"/>
                        </a:srgbClr>
                      </a:outerShdw>
                    </a:effectLst>
                  </a:rPr>
                  <a:t>PO Approver</a:t>
                </a:r>
                <a:endParaRPr lang="en-US" sz="1400" b="1" dirty="0">
                  <a:effectLst>
                    <a:outerShdw blurRad="38100" dist="38100" dir="2700000" algn="tl">
                      <a:srgbClr val="000000">
                        <a:alpha val="43137"/>
                      </a:srgbClr>
                    </a:outerShdw>
                  </a:effectLst>
                </a:endParaRPr>
              </a:p>
            </p:txBody>
          </p:sp>
          <p:pic>
            <p:nvPicPr>
              <p:cNvPr id="42" name="Picture 41" descr="XP icon my computer"/>
              <p:cNvPicPr>
                <a:picLocks noChangeAspect="1" noChangeArrowheads="1"/>
              </p:cNvPicPr>
              <p:nvPr/>
            </p:nvPicPr>
            <p:blipFill>
              <a:blip r:embed="rId6" cstate="screen"/>
              <a:srcRect/>
              <a:stretch>
                <a:fillRect/>
              </a:stretch>
            </p:blipFill>
            <p:spPr bwMode="auto">
              <a:xfrm flipH="1">
                <a:off x="2925337" y="1811337"/>
                <a:ext cx="496554" cy="457200"/>
              </a:xfrm>
              <a:prstGeom prst="rect">
                <a:avLst/>
              </a:prstGeom>
              <a:noFill/>
              <a:ln w="9525">
                <a:noFill/>
                <a:miter lim="800000"/>
                <a:headEnd/>
                <a:tailEnd/>
              </a:ln>
            </p:spPr>
          </p:pic>
          <p:pic>
            <p:nvPicPr>
              <p:cNvPr id="43" name="Picture 42" descr="Female User woman people person.png"/>
              <p:cNvPicPr>
                <a:picLocks noChangeAspect="1"/>
              </p:cNvPicPr>
              <p:nvPr/>
            </p:nvPicPr>
            <p:blipFill>
              <a:blip r:embed="rId13" cstate="print"/>
              <a:stretch>
                <a:fillRect/>
              </a:stretch>
            </p:blipFill>
            <p:spPr>
              <a:xfrm>
                <a:off x="2209800" y="1658938"/>
                <a:ext cx="610538" cy="850392"/>
              </a:xfrm>
              <a:prstGeom prst="rect">
                <a:avLst/>
              </a:prstGeom>
            </p:spPr>
          </p:pic>
        </p:grpSp>
        <p:pic>
          <p:nvPicPr>
            <p:cNvPr id="40" name="Picture 39" descr="XP icon my documents"/>
            <p:cNvPicPr>
              <a:picLocks noChangeAspect="1" noChangeArrowheads="1"/>
            </p:cNvPicPr>
            <p:nvPr/>
          </p:nvPicPr>
          <p:blipFill>
            <a:blip r:embed="rId7" cstate="screen"/>
            <a:srcRect/>
            <a:stretch>
              <a:fillRect/>
            </a:stretch>
          </p:blipFill>
          <p:spPr bwMode="auto">
            <a:xfrm>
              <a:off x="3230137" y="2116137"/>
              <a:ext cx="267849" cy="342814"/>
            </a:xfrm>
            <a:prstGeom prst="rect">
              <a:avLst/>
            </a:prstGeom>
            <a:noFill/>
            <a:ln w="9525">
              <a:noFill/>
              <a:miter lim="800000"/>
              <a:headEnd/>
              <a:tailEnd/>
            </a:ln>
          </p:spPr>
        </p:pic>
      </p:grpSp>
      <p:grpSp>
        <p:nvGrpSpPr>
          <p:cNvPr id="22" name="Group 21"/>
          <p:cNvGrpSpPr/>
          <p:nvPr/>
        </p:nvGrpSpPr>
        <p:grpSpPr>
          <a:xfrm>
            <a:off x="6075513" y="1623910"/>
            <a:ext cx="2265189" cy="871657"/>
            <a:chOff x="4267202" y="1875002"/>
            <a:chExt cx="2265189" cy="871657"/>
          </a:xfrm>
        </p:grpSpPr>
        <p:sp>
          <p:nvSpPr>
            <p:cNvPr id="37" name="TextBox 213"/>
            <p:cNvSpPr txBox="1"/>
            <p:nvPr/>
          </p:nvSpPr>
          <p:spPr>
            <a:xfrm>
              <a:off x="4784092" y="1875002"/>
              <a:ext cx="1748299"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3"/>
              <a:r>
                <a:rPr lang="en-US" sz="1400" b="1" dirty="0" smtClean="0">
                  <a:effectLst>
                    <a:outerShdw blurRad="38100" dist="38100" dir="2700000" algn="tl">
                      <a:srgbClr val="000000">
                        <a:alpha val="43137"/>
                      </a:srgbClr>
                    </a:outerShdw>
                  </a:effectLst>
                </a:rPr>
                <a:t>BI/BAM Reporting</a:t>
              </a:r>
            </a:p>
          </p:txBody>
        </p:sp>
        <p:sp>
          <p:nvSpPr>
            <p:cNvPr id="38" name="Can 37"/>
            <p:cNvSpPr/>
            <p:nvPr/>
          </p:nvSpPr>
          <p:spPr bwMode="auto">
            <a:xfrm>
              <a:off x="4267202" y="2182779"/>
              <a:ext cx="1033780" cy="563880"/>
            </a:xfrm>
            <a:prstGeom prst="can">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r>
                <a:rPr lang="en-US" sz="1400" b="1" dirty="0" smtClean="0">
                  <a:solidFill>
                    <a:schemeClr val="tx1"/>
                  </a:solidFill>
                  <a:effectLst>
                    <a:outerShdw blurRad="38100" dist="38100" dir="2700000" algn="tl">
                      <a:srgbClr val="000000">
                        <a:alpha val="43137"/>
                      </a:srgbClr>
                    </a:outerShdw>
                  </a:effectLst>
                </a:rPr>
                <a:t>BizTalk BAM</a:t>
              </a:r>
            </a:p>
          </p:txBody>
        </p:sp>
      </p:grpSp>
      <p:cxnSp>
        <p:nvCxnSpPr>
          <p:cNvPr id="23" name="Straight Arrow Connector 22"/>
          <p:cNvCxnSpPr>
            <a:stCxn id="38" idx="1"/>
            <a:endCxn id="47" idx="3"/>
          </p:cNvCxnSpPr>
          <p:nvPr/>
        </p:nvCxnSpPr>
        <p:spPr>
          <a:xfrm flipH="1" flipV="1">
            <a:off x="6162229" y="1371233"/>
            <a:ext cx="430174" cy="560454"/>
          </a:xfrm>
          <a:prstGeom prst="straightConnector1">
            <a:avLst/>
          </a:prstGeom>
          <a:ln w="31750">
            <a:solidFill>
              <a:srgbClr val="D8721E"/>
            </a:solidFill>
            <a:prstDash val="dash"/>
            <a:tailEnd type="arrow"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38" idx="3"/>
          </p:cNvCxnSpPr>
          <p:nvPr/>
        </p:nvCxnSpPr>
        <p:spPr>
          <a:xfrm flipV="1">
            <a:off x="6118529" y="2495567"/>
            <a:ext cx="473874" cy="2044535"/>
          </a:xfrm>
          <a:prstGeom prst="straightConnector1">
            <a:avLst/>
          </a:prstGeom>
          <a:ln w="31750">
            <a:solidFill>
              <a:srgbClr val="D8721E"/>
            </a:solidFill>
            <a:prstDash val="dash"/>
            <a:tailEnd type="arrow" w="lg" len="lg"/>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63" idx="3"/>
            <a:endCxn id="38" idx="2"/>
          </p:cNvCxnSpPr>
          <p:nvPr/>
        </p:nvCxnSpPr>
        <p:spPr>
          <a:xfrm flipV="1">
            <a:off x="2542187" y="2213627"/>
            <a:ext cx="3533326" cy="1510748"/>
          </a:xfrm>
          <a:prstGeom prst="straightConnector1">
            <a:avLst/>
          </a:prstGeom>
          <a:ln w="31750">
            <a:solidFill>
              <a:srgbClr val="D8721E"/>
            </a:solidFill>
            <a:prstDash val="dash"/>
            <a:tailEnd type="arrow"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endCxn id="5" idx="3"/>
          </p:cNvCxnSpPr>
          <p:nvPr/>
        </p:nvCxnSpPr>
        <p:spPr>
          <a:xfrm flipH="1" flipV="1">
            <a:off x="2419937" y="4239668"/>
            <a:ext cx="3549246" cy="1389063"/>
          </a:xfrm>
          <a:prstGeom prst="straightConnector1">
            <a:avLst/>
          </a:prstGeom>
          <a:ln w="38100" cap="rnd" cmpd="sng">
            <a:solidFill>
              <a:srgbClr val="FFFFFF"/>
            </a:solidFill>
            <a:prstDash val="sysDash"/>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a:off x="5310081" y="4367223"/>
            <a:ext cx="1609533" cy="1991265"/>
            <a:chOff x="3603445" y="3687635"/>
            <a:chExt cx="1609533" cy="1991265"/>
          </a:xfrm>
        </p:grpSpPr>
        <p:pic>
          <p:nvPicPr>
            <p:cNvPr id="35" name="Picture 34" descr="Server"/>
            <p:cNvPicPr>
              <a:picLocks noChangeAspect="1" noChangeArrowheads="1"/>
            </p:cNvPicPr>
            <p:nvPr/>
          </p:nvPicPr>
          <p:blipFill>
            <a:blip r:embed="rId3" cstate="screen"/>
            <a:srcRect/>
            <a:stretch>
              <a:fillRect/>
            </a:stretch>
          </p:blipFill>
          <p:spPr bwMode="auto">
            <a:xfrm>
              <a:off x="3603445" y="3687635"/>
              <a:ext cx="1609533" cy="1750419"/>
            </a:xfrm>
            <a:prstGeom prst="rect">
              <a:avLst/>
            </a:prstGeom>
            <a:noFill/>
            <a:ln w="9525">
              <a:noFill/>
              <a:miter lim="800000"/>
              <a:headEnd/>
              <a:tailEnd/>
            </a:ln>
          </p:spPr>
        </p:pic>
        <p:pic>
          <p:nvPicPr>
            <p:cNvPr id="36" name="Picture 3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661775" y="5340572"/>
              <a:ext cx="1492872" cy="338328"/>
            </a:xfrm>
            <a:prstGeom prst="rect">
              <a:avLst/>
            </a:prstGeom>
            <a:ln>
              <a:noFill/>
            </a:ln>
            <a:effectLst>
              <a:outerShdw blurRad="190500" algn="tl" rotWithShape="0">
                <a:srgbClr val="000000">
                  <a:alpha val="70000"/>
                </a:srgbClr>
              </a:outerShdw>
            </a:effectLst>
          </p:spPr>
        </p:pic>
      </p:grpSp>
      <p:grpSp>
        <p:nvGrpSpPr>
          <p:cNvPr id="28" name="Group 27"/>
          <p:cNvGrpSpPr/>
          <p:nvPr/>
        </p:nvGrpSpPr>
        <p:grpSpPr>
          <a:xfrm>
            <a:off x="8255299" y="2599043"/>
            <a:ext cx="1216873" cy="1155248"/>
            <a:chOff x="3893853" y="2318069"/>
            <a:chExt cx="1216873" cy="1155248"/>
          </a:xfrm>
        </p:grpSpPr>
        <p:pic>
          <p:nvPicPr>
            <p:cNvPr id="29" name="Picture 28" descr="FOLDER_OPEN01"/>
            <p:cNvPicPr>
              <a:picLocks noChangeAspect="1" noChangeArrowheads="1"/>
            </p:cNvPicPr>
            <p:nvPr/>
          </p:nvPicPr>
          <p:blipFill>
            <a:blip r:embed="rId15" cstate="print"/>
            <a:srcRect/>
            <a:stretch>
              <a:fillRect/>
            </a:stretch>
          </p:blipFill>
          <p:spPr bwMode="auto">
            <a:xfrm>
              <a:off x="4121290" y="3092317"/>
              <a:ext cx="427220" cy="381000"/>
            </a:xfrm>
            <a:prstGeom prst="rect">
              <a:avLst/>
            </a:prstGeom>
            <a:noFill/>
          </p:spPr>
        </p:pic>
        <p:sp>
          <p:nvSpPr>
            <p:cNvPr id="30" name="Rectangle 29"/>
            <p:cNvSpPr>
              <a:spLocks noChangeArrowheads="1"/>
            </p:cNvSpPr>
            <p:nvPr/>
          </p:nvSpPr>
          <p:spPr bwMode="auto">
            <a:xfrm>
              <a:off x="4349889" y="3093019"/>
              <a:ext cx="304800" cy="227897"/>
            </a:xfrm>
            <a:prstGeom prst="rect">
              <a:avLst/>
            </a:prstGeom>
            <a:solidFill>
              <a:srgbClr val="FFFF99"/>
            </a:solidFill>
            <a:ln w="6350" algn="ctr">
              <a:solidFill>
                <a:srgbClr val="4D4D4D"/>
              </a:solid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3"/>
              <a:endParaRPr lang="en-US" sz="1000" b="1"/>
            </a:p>
          </p:txBody>
        </p:sp>
        <p:sp>
          <p:nvSpPr>
            <p:cNvPr id="31" name="Line 1149"/>
            <p:cNvSpPr>
              <a:spLocks noChangeShapeType="1"/>
            </p:cNvSpPr>
            <p:nvPr/>
          </p:nvSpPr>
          <p:spPr bwMode="auto">
            <a:xfrm flipV="1">
              <a:off x="4349889" y="3178129"/>
              <a:ext cx="158997" cy="101991"/>
            </a:xfrm>
            <a:prstGeom prst="line">
              <a:avLst/>
            </a:prstGeom>
            <a:noFill/>
            <a:ln w="6350">
              <a:solidFill>
                <a:srgbClr val="4D4D4D"/>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3"/>
              <a:endParaRPr lang="en-US" sz="1000" b="1"/>
            </a:p>
          </p:txBody>
        </p:sp>
        <p:sp>
          <p:nvSpPr>
            <p:cNvPr id="32" name="Line 1150"/>
            <p:cNvSpPr>
              <a:spLocks noChangeShapeType="1"/>
            </p:cNvSpPr>
            <p:nvPr/>
          </p:nvSpPr>
          <p:spPr bwMode="auto">
            <a:xfrm flipH="1" flipV="1">
              <a:off x="4495032" y="3178129"/>
              <a:ext cx="158997" cy="101991"/>
            </a:xfrm>
            <a:prstGeom prst="line">
              <a:avLst/>
            </a:prstGeom>
            <a:noFill/>
            <a:ln w="6350">
              <a:solidFill>
                <a:srgbClr val="4D4D4D"/>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3"/>
              <a:endParaRPr lang="en-US" sz="1000" b="1"/>
            </a:p>
          </p:txBody>
        </p:sp>
        <p:sp>
          <p:nvSpPr>
            <p:cNvPr id="33" name="AutoShape 1151"/>
            <p:cNvSpPr>
              <a:spLocks noChangeArrowheads="1"/>
            </p:cNvSpPr>
            <p:nvPr/>
          </p:nvSpPr>
          <p:spPr bwMode="auto">
            <a:xfrm flipV="1">
              <a:off x="4349889" y="3092316"/>
              <a:ext cx="304800" cy="125202"/>
            </a:xfrm>
            <a:prstGeom prst="triangle">
              <a:avLst>
                <a:gd name="adj" fmla="val 50000"/>
              </a:avLst>
            </a:prstGeom>
            <a:solidFill>
              <a:srgbClr val="FFFF99"/>
            </a:solidFill>
            <a:ln w="6350" algn="ctr">
              <a:solidFill>
                <a:srgbClr val="4D4D4D"/>
              </a:solidFill>
              <a:miter lim="800000"/>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3"/>
              <a:endParaRPr lang="en-US" sz="1000" b="1"/>
            </a:p>
          </p:txBody>
        </p:sp>
        <p:sp>
          <p:nvSpPr>
            <p:cNvPr id="34" name="TextBox 270"/>
            <p:cNvSpPr txBox="1"/>
            <p:nvPr/>
          </p:nvSpPr>
          <p:spPr>
            <a:xfrm>
              <a:off x="3893853" y="2318069"/>
              <a:ext cx="1216873" cy="73866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3"/>
              <a:r>
                <a:rPr lang="en-US" sz="1400" b="1" dirty="0" smtClean="0">
                  <a:effectLst>
                    <a:outerShdw blurRad="38100" dist="38100" dir="2700000" algn="tl">
                      <a:srgbClr val="000000">
                        <a:alpha val="43137"/>
                      </a:srgbClr>
                    </a:outerShdw>
                  </a:effectLst>
                </a:rPr>
                <a:t>Vendor</a:t>
              </a:r>
            </a:p>
            <a:p>
              <a:pPr algn="ctr" defTabSz="914363"/>
              <a:r>
                <a:rPr lang="en-US" sz="1400" b="1" dirty="0" smtClean="0">
                  <a:effectLst>
                    <a:outerShdw blurRad="38100" dist="38100" dir="2700000" algn="tl">
                      <a:srgbClr val="000000">
                        <a:alpha val="43137"/>
                      </a:srgbClr>
                    </a:outerShdw>
                  </a:effectLst>
                </a:rPr>
                <a:t>PO / Invoice</a:t>
              </a:r>
            </a:p>
            <a:p>
              <a:pPr algn="ctr" defTabSz="914363"/>
              <a:r>
                <a:rPr lang="en-US" sz="1400" b="1" dirty="0" smtClean="0">
                  <a:effectLst>
                    <a:outerShdw blurRad="38100" dist="38100" dir="2700000" algn="tl">
                      <a:srgbClr val="000000">
                        <a:alpha val="43137"/>
                      </a:srgbClr>
                    </a:outerShdw>
                  </a:effectLst>
                </a:rPr>
                <a:t>FTPS Drop</a:t>
              </a:r>
            </a:p>
          </p:txBody>
        </p:sp>
      </p:grpSp>
      <p:pic>
        <p:nvPicPr>
          <p:cNvPr id="5" name="Picture 4" descr="XP icon my documents"/>
          <p:cNvPicPr>
            <a:picLocks noChangeAspect="1" noChangeArrowheads="1"/>
          </p:cNvPicPr>
          <p:nvPr/>
        </p:nvPicPr>
        <p:blipFill>
          <a:blip r:embed="rId7" cstate="screen"/>
          <a:srcRect/>
          <a:stretch>
            <a:fillRect/>
          </a:stretch>
        </p:blipFill>
        <p:spPr bwMode="auto">
          <a:xfrm>
            <a:off x="2152088" y="4068261"/>
            <a:ext cx="267849" cy="342814"/>
          </a:xfrm>
          <a:prstGeom prst="rect">
            <a:avLst/>
          </a:prstGeom>
          <a:noFill/>
          <a:ln w="9525">
            <a:noFill/>
            <a:miter lim="800000"/>
            <a:headEnd/>
            <a:tailEnd/>
          </a:ln>
        </p:spPr>
      </p:pic>
      <p:pic>
        <p:nvPicPr>
          <p:cNvPr id="6" name="Picture 5" descr="XP icon my documents"/>
          <p:cNvPicPr>
            <a:picLocks noChangeAspect="1" noChangeArrowheads="1"/>
          </p:cNvPicPr>
          <p:nvPr/>
        </p:nvPicPr>
        <p:blipFill>
          <a:blip r:embed="rId7" cstate="screen"/>
          <a:srcRect/>
          <a:stretch>
            <a:fillRect/>
          </a:stretch>
        </p:blipFill>
        <p:spPr bwMode="auto">
          <a:xfrm>
            <a:off x="2449510" y="3764492"/>
            <a:ext cx="267849" cy="342814"/>
          </a:xfrm>
          <a:prstGeom prst="rect">
            <a:avLst/>
          </a:prstGeom>
          <a:noFill/>
          <a:ln w="9525">
            <a:noFill/>
            <a:miter lim="800000"/>
            <a:headEnd/>
            <a:tailEnd/>
          </a:ln>
        </p:spPr>
      </p:pic>
    </p:spTree>
    <p:extLst>
      <p:ext uri="{BB962C8B-B14F-4D97-AF65-F5344CB8AC3E}">
        <p14:creationId xmlns:p14="http://schemas.microsoft.com/office/powerpoint/2010/main" val="10541387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childTnLst>
                                </p:cTn>
                              </p:par>
                            </p:childTnLst>
                          </p:cTn>
                        </p:par>
                        <p:par>
                          <p:cTn id="47" fill="hold">
                            <p:stCondLst>
                              <p:cond delay="1000"/>
                            </p:stCondLst>
                            <p:childTnLst>
                              <p:par>
                                <p:cTn id="48" presetID="10" presetClass="entr" presetSubtype="0"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par>
                          <p:cTn id="51" fill="hold">
                            <p:stCondLst>
                              <p:cond delay="1500"/>
                            </p:stCondLst>
                            <p:childTnLst>
                              <p:par>
                                <p:cTn id="52" presetID="10" presetClass="entr" presetSubtype="0" fill="hold"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nodeType="clickEffect">
                                  <p:stCondLst>
                                    <p:cond delay="0"/>
                                  </p:stCondLst>
                                  <p:childTnLst>
                                    <p:animEffect transition="out" filter="fade">
                                      <p:cBhvr>
                                        <p:cTn id="58" dur="500"/>
                                        <p:tgtEl>
                                          <p:spTgt spid="26"/>
                                        </p:tgtEl>
                                      </p:cBhvr>
                                    </p:animEffect>
                                    <p:set>
                                      <p:cBhvr>
                                        <p:cTn id="59" dur="1" fill="hold">
                                          <p:stCondLst>
                                            <p:cond delay="499"/>
                                          </p:stCondLst>
                                        </p:cTn>
                                        <p:tgtEl>
                                          <p:spTgt spid="26"/>
                                        </p:tgtEl>
                                        <p:attrNameLst>
                                          <p:attrName>style.visibility</p:attrName>
                                        </p:attrNameLst>
                                      </p:cBhvr>
                                      <p:to>
                                        <p:strVal val="hidden"/>
                                      </p:to>
                                    </p:set>
                                  </p:childTnLst>
                                </p:cTn>
                              </p:par>
                            </p:childTnLst>
                          </p:cTn>
                        </p:par>
                        <p:par>
                          <p:cTn id="60" fill="hold">
                            <p:stCondLst>
                              <p:cond delay="500"/>
                            </p:stCondLst>
                            <p:childTnLst>
                              <p:par>
                                <p:cTn id="61" presetID="10" presetClass="exit" presetSubtype="0" fill="hold" nodeType="afterEffect">
                                  <p:stCondLst>
                                    <p:cond delay="0"/>
                                  </p:stCondLst>
                                  <p:childTnLst>
                                    <p:animEffect transition="out" filter="fade">
                                      <p:cBhvr>
                                        <p:cTn id="62" dur="500"/>
                                        <p:tgtEl>
                                          <p:spTgt spid="5"/>
                                        </p:tgtEl>
                                      </p:cBhvr>
                                    </p:animEffect>
                                    <p:set>
                                      <p:cBhvr>
                                        <p:cTn id="63" dur="1" fill="hold">
                                          <p:stCondLst>
                                            <p:cond delay="499"/>
                                          </p:stCondLst>
                                        </p:cTn>
                                        <p:tgtEl>
                                          <p:spTgt spid="5"/>
                                        </p:tgtEl>
                                        <p:attrNameLst>
                                          <p:attrName>style.visibility</p:attrName>
                                        </p:attrNameLst>
                                      </p:cBhvr>
                                      <p:to>
                                        <p:strVal val="hidden"/>
                                      </p:to>
                                    </p:set>
                                  </p:childTnLst>
                                </p:cTn>
                              </p:par>
                            </p:childTnLst>
                          </p:cTn>
                        </p:par>
                        <p:par>
                          <p:cTn id="64" fill="hold">
                            <p:stCondLst>
                              <p:cond delay="1000"/>
                            </p:stCondLst>
                            <p:childTnLst>
                              <p:par>
                                <p:cTn id="65" presetID="10" presetClass="entr" presetSubtype="0"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childTnLst>
                          </p:cTn>
                        </p:par>
                        <p:par>
                          <p:cTn id="68" fill="hold">
                            <p:stCondLst>
                              <p:cond delay="1500"/>
                            </p:stCondLst>
                            <p:childTnLst>
                              <p:par>
                                <p:cTn id="69" presetID="10" presetClass="entr" presetSubtype="0" fill="hold"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childTnLst>
                          </p:cTn>
                        </p:par>
                        <p:par>
                          <p:cTn id="77" fill="hold">
                            <p:stCondLst>
                              <p:cond delay="500"/>
                            </p:stCondLst>
                            <p:childTnLst>
                              <p:par>
                                <p:cTn id="78" presetID="10" presetClass="entr" presetSubtype="0" fill="hold"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fade">
                                      <p:cBhvr>
                                        <p:cTn id="80" dur="500"/>
                                        <p:tgtEl>
                                          <p:spTgt spid="8"/>
                                        </p:tgtEl>
                                      </p:cBhvr>
                                    </p:animEffect>
                                  </p:childTnLst>
                                </p:cTn>
                              </p:par>
                            </p:childTnLst>
                          </p:cTn>
                        </p:par>
                        <p:par>
                          <p:cTn id="81" fill="hold">
                            <p:stCondLst>
                              <p:cond delay="1000"/>
                            </p:stCondLst>
                            <p:childTnLst>
                              <p:par>
                                <p:cTn id="82" presetID="10" presetClass="entr" presetSubtype="0" fill="hold"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500"/>
                                        <p:tgtEl>
                                          <p:spTgt spid="28"/>
                                        </p:tgtEl>
                                      </p:cBhvr>
                                    </p:animEffect>
                                  </p:childTnLst>
                                </p:cTn>
                              </p:par>
                            </p:childTnLst>
                          </p:cTn>
                        </p:par>
                        <p:par>
                          <p:cTn id="85" fill="hold">
                            <p:stCondLst>
                              <p:cond delay="1500"/>
                            </p:stCondLst>
                            <p:childTnLst>
                              <p:par>
                                <p:cTn id="86" presetID="10" presetClass="entr" presetSubtype="0" fill="hold"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fade">
                                      <p:cBhvr>
                                        <p:cTn id="88" dur="500"/>
                                        <p:tgtEl>
                                          <p:spTgt spid="13"/>
                                        </p:tgtEl>
                                      </p:cBhvr>
                                    </p:animEffect>
                                  </p:childTnLst>
                                </p:cTn>
                              </p:par>
                            </p:childTnLst>
                          </p:cTn>
                        </p:par>
                        <p:par>
                          <p:cTn id="89" fill="hold">
                            <p:stCondLst>
                              <p:cond delay="2000"/>
                            </p:stCondLst>
                            <p:childTnLst>
                              <p:par>
                                <p:cTn id="90" presetID="10" presetClass="entr" presetSubtype="0" fill="hold" nodeType="after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fade">
                                      <p:cBhvr>
                                        <p:cTn id="92" dur="500"/>
                                        <p:tgtEl>
                                          <p:spTgt spid="18"/>
                                        </p:tgtEl>
                                      </p:cBhvr>
                                    </p:animEffect>
                                  </p:childTnLst>
                                </p:cTn>
                              </p:par>
                            </p:childTnLst>
                          </p:cTn>
                        </p:par>
                        <p:par>
                          <p:cTn id="93" fill="hold">
                            <p:stCondLst>
                              <p:cond delay="2500"/>
                            </p:stCondLst>
                            <p:childTnLst>
                              <p:par>
                                <p:cTn id="94" presetID="10" presetClass="entr" presetSubtype="0" fill="hold" nodeType="after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fade">
                                      <p:cBhvr>
                                        <p:cTn id="96" dur="500"/>
                                        <p:tgtEl>
                                          <p:spTgt spid="26"/>
                                        </p:tgtEl>
                                      </p:cBhvr>
                                    </p:animEffect>
                                  </p:childTnLst>
                                </p:cTn>
                              </p:par>
                            </p:childTnLst>
                          </p:cTn>
                        </p:par>
                        <p:par>
                          <p:cTn id="97" fill="hold">
                            <p:stCondLst>
                              <p:cond delay="3000"/>
                            </p:stCondLst>
                            <p:childTnLst>
                              <p:par>
                                <p:cTn id="98" presetID="10" presetClass="entr" presetSubtype="0" fill="hold" nodeType="afterEffect">
                                  <p:stCondLst>
                                    <p:cond delay="0"/>
                                  </p:stCondLst>
                                  <p:childTnLst>
                                    <p:set>
                                      <p:cBhvr>
                                        <p:cTn id="99" dur="1" fill="hold">
                                          <p:stCondLst>
                                            <p:cond delay="0"/>
                                          </p:stCondLst>
                                        </p:cTn>
                                        <p:tgtEl>
                                          <p:spTgt spid="5"/>
                                        </p:tgtEl>
                                        <p:attrNameLst>
                                          <p:attrName>style.visibility</p:attrName>
                                        </p:attrNameLst>
                                      </p:cBhvr>
                                      <p:to>
                                        <p:strVal val="visible"/>
                                      </p:to>
                                    </p:set>
                                    <p:animEffect transition="in" filter="fade">
                                      <p:cBhvr>
                                        <p:cTn id="100" dur="500"/>
                                        <p:tgtEl>
                                          <p:spTgt spid="5"/>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fade">
                                      <p:cBhvr>
                                        <p:cTn id="105" dur="500"/>
                                        <p:tgtEl>
                                          <p:spTgt spid="22"/>
                                        </p:tgtEl>
                                      </p:cBhvr>
                                    </p:animEffect>
                                  </p:childTnLst>
                                </p:cTn>
                              </p:par>
                            </p:childTnLst>
                          </p:cTn>
                        </p:par>
                        <p:par>
                          <p:cTn id="106" fill="hold">
                            <p:stCondLst>
                              <p:cond delay="500"/>
                            </p:stCondLst>
                            <p:childTnLst>
                              <p:par>
                                <p:cTn id="107" presetID="10" presetClass="entr" presetSubtype="0" fill="hold" nodeType="afterEffect">
                                  <p:stCondLst>
                                    <p:cond delay="0"/>
                                  </p:stCondLst>
                                  <p:childTnLst>
                                    <p:set>
                                      <p:cBhvr>
                                        <p:cTn id="108" dur="1" fill="hold">
                                          <p:stCondLst>
                                            <p:cond delay="0"/>
                                          </p:stCondLst>
                                        </p:cTn>
                                        <p:tgtEl>
                                          <p:spTgt spid="25"/>
                                        </p:tgtEl>
                                        <p:attrNameLst>
                                          <p:attrName>style.visibility</p:attrName>
                                        </p:attrNameLst>
                                      </p:cBhvr>
                                      <p:to>
                                        <p:strVal val="visible"/>
                                      </p:to>
                                    </p:set>
                                    <p:animEffect transition="in" filter="fade">
                                      <p:cBhvr>
                                        <p:cTn id="109" dur="500"/>
                                        <p:tgtEl>
                                          <p:spTgt spid="25"/>
                                        </p:tgtEl>
                                      </p:cBhvr>
                                    </p:animEffect>
                                  </p:childTnLst>
                                </p:cTn>
                              </p:par>
                            </p:childTnLst>
                          </p:cTn>
                        </p:par>
                        <p:par>
                          <p:cTn id="110" fill="hold">
                            <p:stCondLst>
                              <p:cond delay="1000"/>
                            </p:stCondLst>
                            <p:childTnLst>
                              <p:par>
                                <p:cTn id="111" presetID="10" presetClass="entr" presetSubtype="0" fill="hold" nodeType="afterEffect">
                                  <p:stCondLst>
                                    <p:cond delay="0"/>
                                  </p:stCondLst>
                                  <p:childTnLst>
                                    <p:set>
                                      <p:cBhvr>
                                        <p:cTn id="112" dur="1" fill="hold">
                                          <p:stCondLst>
                                            <p:cond delay="0"/>
                                          </p:stCondLst>
                                        </p:cTn>
                                        <p:tgtEl>
                                          <p:spTgt spid="24"/>
                                        </p:tgtEl>
                                        <p:attrNameLst>
                                          <p:attrName>style.visibility</p:attrName>
                                        </p:attrNameLst>
                                      </p:cBhvr>
                                      <p:to>
                                        <p:strVal val="visible"/>
                                      </p:to>
                                    </p:set>
                                    <p:animEffect transition="in" filter="fade">
                                      <p:cBhvr>
                                        <p:cTn id="113" dur="500"/>
                                        <p:tgtEl>
                                          <p:spTgt spid="24"/>
                                        </p:tgtEl>
                                      </p:cBhvr>
                                    </p:animEffect>
                                  </p:childTnLst>
                                </p:cTn>
                              </p:par>
                            </p:childTnLst>
                          </p:cTn>
                        </p:par>
                        <p:par>
                          <p:cTn id="114" fill="hold">
                            <p:stCondLst>
                              <p:cond delay="1500"/>
                            </p:stCondLst>
                            <p:childTnLst>
                              <p:par>
                                <p:cTn id="115" presetID="10" presetClass="entr" presetSubtype="0" fill="hold" nodeType="afterEffect">
                                  <p:stCondLst>
                                    <p:cond delay="0"/>
                                  </p:stCondLst>
                                  <p:childTnLst>
                                    <p:set>
                                      <p:cBhvr>
                                        <p:cTn id="116" dur="1" fill="hold">
                                          <p:stCondLst>
                                            <p:cond delay="0"/>
                                          </p:stCondLst>
                                        </p:cTn>
                                        <p:tgtEl>
                                          <p:spTgt spid="23"/>
                                        </p:tgtEl>
                                        <p:attrNameLst>
                                          <p:attrName>style.visibility</p:attrName>
                                        </p:attrNameLst>
                                      </p:cBhvr>
                                      <p:to>
                                        <p:strVal val="visible"/>
                                      </p:to>
                                    </p:set>
                                    <p:animEffect transition="in" filter="fade">
                                      <p:cBhvr>
                                        <p:cTn id="117" dur="500"/>
                                        <p:tgtEl>
                                          <p:spTgt spid="23"/>
                                        </p:tgtEl>
                                      </p:cBhvr>
                                    </p:animEffect>
                                  </p:childTnLst>
                                </p:cTn>
                              </p:par>
                            </p:childTnLst>
                          </p:cTn>
                        </p:par>
                        <p:par>
                          <p:cTn id="118" fill="hold">
                            <p:stCondLst>
                              <p:cond delay="2000"/>
                            </p:stCondLst>
                            <p:childTnLst>
                              <p:par>
                                <p:cTn id="119" presetID="10" presetClass="entr" presetSubtype="0" fill="hold" nodeType="afterEffect">
                                  <p:stCondLst>
                                    <p:cond delay="0"/>
                                  </p:stCondLst>
                                  <p:childTnLst>
                                    <p:set>
                                      <p:cBhvr>
                                        <p:cTn id="120" dur="1" fill="hold">
                                          <p:stCondLst>
                                            <p:cond delay="0"/>
                                          </p:stCondLst>
                                        </p:cTn>
                                        <p:tgtEl>
                                          <p:spTgt spid="19"/>
                                        </p:tgtEl>
                                        <p:attrNameLst>
                                          <p:attrName>style.visibility</p:attrName>
                                        </p:attrNameLst>
                                      </p:cBhvr>
                                      <p:to>
                                        <p:strVal val="visible"/>
                                      </p:to>
                                    </p:set>
                                    <p:animEffect transition="in" filter="fade">
                                      <p:cBhvr>
                                        <p:cTn id="1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5823" y="223457"/>
            <a:ext cx="8158642" cy="1148143"/>
          </a:xfrm>
        </p:spPr>
        <p:txBody>
          <a:bodyPr/>
          <a:lstStyle/>
          <a:p>
            <a:r>
              <a:rPr lang="en-US" dirty="0" smtClean="0"/>
              <a:t>Session Evaluations</a:t>
            </a:r>
            <a:endParaRPr lang="en-US" dirty="0"/>
          </a:p>
        </p:txBody>
      </p:sp>
      <p:sp>
        <p:nvSpPr>
          <p:cNvPr id="3" name="Subtitle 2"/>
          <p:cNvSpPr>
            <a:spLocks noGrp="1"/>
          </p:cNvSpPr>
          <p:nvPr>
            <p:ph type="subTitle" idx="1"/>
          </p:nvPr>
        </p:nvSpPr>
        <p:spPr>
          <a:xfrm>
            <a:off x="640969" y="1592552"/>
            <a:ext cx="6308471" cy="461665"/>
          </a:xfrm>
        </p:spPr>
        <p:txBody>
          <a:bodyPr/>
          <a:lstStyle/>
          <a:p>
            <a:r>
              <a:rPr lang="en-US" dirty="0" smtClean="0"/>
              <a:t>Tell us what you think, and you could win!</a:t>
            </a:r>
          </a:p>
          <a:p>
            <a:endParaRPr lang="en-US" dirty="0" smtClean="0"/>
          </a:p>
          <a:p>
            <a:r>
              <a:rPr lang="en-US" sz="2400" dirty="0" smtClean="0"/>
              <a:t>All evaluations submitted are automatically entered into a daily prize draw*  </a:t>
            </a:r>
          </a:p>
          <a:p>
            <a:endParaRPr lang="en-US" dirty="0" smtClean="0"/>
          </a:p>
          <a:p>
            <a:r>
              <a:rPr lang="en-US" dirty="0" smtClean="0"/>
              <a:t>Sign-in to the Schedule Builder at </a:t>
            </a:r>
            <a:r>
              <a:rPr lang="en-US" dirty="0" smtClean="0">
                <a:hlinkClick r:id="rId2"/>
              </a:rPr>
              <a:t>http://europe.msteched.com/topic/list/</a:t>
            </a:r>
            <a:r>
              <a:rPr lang="en-US" dirty="0" smtClean="0"/>
              <a:t>   </a:t>
            </a:r>
          </a:p>
          <a:p>
            <a:endParaRPr lang="en-US" sz="1400" dirty="0" smtClean="0"/>
          </a:p>
          <a:p>
            <a:r>
              <a:rPr lang="en-US" sz="1400" dirty="0" smtClean="0"/>
              <a:t>* Details of prize draw rules can be obtained from the Information Desk.</a:t>
            </a:r>
          </a:p>
          <a:p>
            <a:r>
              <a:rPr lang="en-US" sz="1400" dirty="0" smtClean="0"/>
              <a:t> </a:t>
            </a:r>
          </a:p>
          <a:p>
            <a:r>
              <a:rPr lang="en-US" dirty="0" smtClean="0"/>
              <a:t> </a:t>
            </a:r>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6181" y="651652"/>
            <a:ext cx="4362380" cy="4172405"/>
          </a:xfrm>
          <a:prstGeom prst="rect">
            <a:avLst/>
          </a:prstGeom>
          <a:effectLst>
            <a:outerShdw blurRad="76200" dist="901700" dir="20280000" sy="23000" kx="-1200000" algn="bl" rotWithShape="0">
              <a:prstClr val="black">
                <a:alpha val="20000"/>
              </a:prstClr>
            </a:outerShdw>
          </a:effectLst>
        </p:spPr>
      </p:pic>
    </p:spTree>
    <p:extLst>
      <p:ext uri="{BB962C8B-B14F-4D97-AF65-F5344CB8AC3E}">
        <p14:creationId xmlns:p14="http://schemas.microsoft.com/office/powerpoint/2010/main" val="259927616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black">
          <a:xfrm>
            <a:off x="4321174" y="3130766"/>
            <a:ext cx="3546476" cy="596468"/>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2010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  </a:t>
            </a:r>
            <a:r>
              <a:rPr lang="en-US" sz="700" dirty="0" smtClean="0">
                <a:gradFill>
                  <a:gsLst>
                    <a:gs pos="0">
                      <a:schemeClr val="tx1"/>
                    </a:gs>
                    <a:gs pos="100000">
                      <a:schemeClr val="tx1"/>
                    </a:gs>
                  </a:gsLst>
                  <a:lin ang="5400000" scaled="0"/>
                </a:gradFill>
                <a:latin typeface="Segoe UI" pitchFamily="34" charset="0"/>
                <a:cs typeface="Arial" charset="0"/>
              </a:rPr>
              <a:t>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372407432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BizTalk_TechEd_Europe_2010_Session">
  <a:themeElements>
    <a:clrScheme name="TechEd Europe Keynote Template 16x9">
      <a:dk1>
        <a:srgbClr val="000000"/>
      </a:dk1>
      <a:lt1>
        <a:srgbClr val="FFFFFF"/>
      </a:lt1>
      <a:dk2>
        <a:srgbClr val="0070C0"/>
      </a:dk2>
      <a:lt2>
        <a:srgbClr val="92D050"/>
      </a:lt2>
      <a:accent1>
        <a:srgbClr val="FFC000"/>
      </a:accent1>
      <a:accent2>
        <a:srgbClr val="2DA33B"/>
      </a:accent2>
      <a:accent3>
        <a:srgbClr val="DF8045"/>
      </a:accent3>
      <a:accent4>
        <a:srgbClr val="2D86E7"/>
      </a:accent4>
      <a:accent5>
        <a:srgbClr val="755DCB"/>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latin typeface="Segoe Light"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2200" dirty="0" err="1" smtClean="0">
            <a:gradFill>
              <a:gsLst>
                <a:gs pos="0">
                  <a:schemeClr val="tx1"/>
                </a:gs>
                <a:gs pos="86000">
                  <a:schemeClr val="tx1"/>
                </a:gs>
              </a:gsLst>
              <a:lin ang="5400000" scaled="0"/>
            </a:gradFill>
            <a:latin typeface="Segoe Light" pitchFamily="34" charset="0"/>
          </a:defRPr>
        </a:defPPr>
      </a:lstStyle>
    </a:txDef>
  </a:objectDefaults>
  <a:extraClrSchemeLst/>
</a:theme>
</file>

<file path=ppt/theme/theme2.xml><?xml version="1.0" encoding="utf-8"?>
<a:theme xmlns:a="http://schemas.openxmlformats.org/drawingml/2006/main" name="White with Consolas font for code slides">
  <a:themeElements>
    <a:clrScheme name="Blue Template-Tempalte">
      <a:dk1>
        <a:srgbClr val="000000"/>
      </a:dk1>
      <a:lt1>
        <a:srgbClr val="FFFFFF"/>
      </a:lt1>
      <a:dk2>
        <a:srgbClr val="0070C0"/>
      </a:dk2>
      <a:lt2>
        <a:srgbClr val="BDE3FF"/>
      </a:lt2>
      <a:accent1>
        <a:srgbClr val="FFC000"/>
      </a:accent1>
      <a:accent2>
        <a:srgbClr val="2DA33B"/>
      </a:accent2>
      <a:accent3>
        <a:srgbClr val="DF8045"/>
      </a:accent3>
      <a:accent4>
        <a:srgbClr val="2D86E7"/>
      </a:accent4>
      <a:accent5>
        <a:srgbClr val="755DCB"/>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2200" dirty="0" err="1" smtClean="0">
            <a:gradFill>
              <a:gsLst>
                <a:gs pos="417">
                  <a:srgbClr val="000000"/>
                </a:gs>
                <a:gs pos="100000">
                  <a:srgbClr val="000000"/>
                </a:gs>
              </a:gsLst>
              <a:lin ang="5400000" scaled="0"/>
            </a:gradFill>
            <a:latin typeface="Segoe Light" pitchFamily="34"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BizTalk_TechEd_Europe_2010_Session</Template>
  <TotalTime>393</TotalTime>
  <Words>577</Words>
  <Application>Microsoft Office PowerPoint</Application>
  <PresentationFormat>Custom</PresentationFormat>
  <Paragraphs>108</Paragraphs>
  <Slides>7</Slides>
  <Notes>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7</vt:i4>
      </vt:variant>
    </vt:vector>
  </HeadingPairs>
  <TitlesOfParts>
    <vt:vector size="15" baseType="lpstr">
      <vt:lpstr>Arial</vt:lpstr>
      <vt:lpstr>ＭＳ Ｐゴシック</vt:lpstr>
      <vt:lpstr>Segoe UI</vt:lpstr>
      <vt:lpstr>Consolas</vt:lpstr>
      <vt:lpstr>Segoe Light</vt:lpstr>
      <vt:lpstr>Wingdings</vt:lpstr>
      <vt:lpstr>BizTalk_TechEd_Europe_2010_Session</vt:lpstr>
      <vt:lpstr>White with Consolas font for code slides</vt:lpstr>
      <vt:lpstr>PowerPoint Presentation</vt:lpstr>
      <vt:lpstr>ASI301-LNC BizTalk Server Demo</vt:lpstr>
      <vt:lpstr>A Quick Refresher… What does BizTalk do?</vt:lpstr>
      <vt:lpstr>How does it work…?</vt:lpstr>
      <vt:lpstr>Demo Scenario</vt:lpstr>
      <vt:lpstr>Session Evaluations</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&lt;Event Name Here&gt;</dc:subject>
  <dc:creator>Tony Meleg</dc:creator>
  <cp:keywords>TechEd Europe 2010</cp:keywords>
  <dc:description>Template: Andrew Larson; Silver Fox Productions, Inc
Formatting:
Event Date: November 8-12, 2010
Event Location: Berlin, Germany
Audience Type: External</dc:description>
  <cp:lastModifiedBy>cn_user</cp:lastModifiedBy>
  <cp:revision>21</cp:revision>
  <cp:lastPrinted>2010-05-11T05:02:34Z</cp:lastPrinted>
  <dcterms:created xsi:type="dcterms:W3CDTF">2010-11-08T07:14:52Z</dcterms:created>
  <dcterms:modified xsi:type="dcterms:W3CDTF">2010-11-10T11:48:14Z</dcterms:modified>
  <cp:category>TechEd Europe 2010</cp:category>
</cp:coreProperties>
</file>