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Lst>
  <p:notesMasterIdLst>
    <p:notesMasterId r:id="rId35"/>
  </p:notesMasterIdLst>
  <p:handoutMasterIdLst>
    <p:handoutMasterId r:id="rId36"/>
  </p:handoutMasterIdLst>
  <p:sldIdLst>
    <p:sldId id="256" r:id="rId3"/>
    <p:sldId id="257" r:id="rId4"/>
    <p:sldId id="367" r:id="rId5"/>
    <p:sldId id="391" r:id="rId6"/>
    <p:sldId id="407" r:id="rId7"/>
    <p:sldId id="408" r:id="rId8"/>
    <p:sldId id="366" r:id="rId9"/>
    <p:sldId id="364" r:id="rId10"/>
    <p:sldId id="376" r:id="rId11"/>
    <p:sldId id="368" r:id="rId12"/>
    <p:sldId id="400" r:id="rId13"/>
    <p:sldId id="401" r:id="rId14"/>
    <p:sldId id="402" r:id="rId15"/>
    <p:sldId id="403" r:id="rId16"/>
    <p:sldId id="404" r:id="rId17"/>
    <p:sldId id="405" r:id="rId18"/>
    <p:sldId id="406" r:id="rId19"/>
    <p:sldId id="377" r:id="rId20"/>
    <p:sldId id="323" r:id="rId21"/>
    <p:sldId id="399" r:id="rId22"/>
    <p:sldId id="409" r:id="rId23"/>
    <p:sldId id="314" r:id="rId24"/>
    <p:sldId id="410" r:id="rId25"/>
    <p:sldId id="393" r:id="rId26"/>
    <p:sldId id="394" r:id="rId27"/>
    <p:sldId id="395" r:id="rId28"/>
    <p:sldId id="360" r:id="rId29"/>
    <p:sldId id="396" r:id="rId30"/>
    <p:sldId id="392" r:id="rId31"/>
    <p:sldId id="361" r:id="rId32"/>
    <p:sldId id="411" r:id="rId33"/>
    <p:sldId id="271" r:id="rId34"/>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57B"/>
    <a:srgbClr val="F6AE1E"/>
    <a:srgbClr val="000000"/>
    <a:srgbClr val="59D01E"/>
    <a:srgbClr val="373535"/>
    <a:srgbClr val="FFFFFF"/>
    <a:srgbClr val="429A16"/>
    <a:srgbClr val="ACE58F"/>
    <a:srgbClr val="292929"/>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18" autoAdjust="0"/>
    <p:restoredTop sz="90178" autoAdjust="0"/>
  </p:normalViewPr>
  <p:slideViewPr>
    <p:cSldViewPr snapToGrid="0">
      <p:cViewPr>
        <p:scale>
          <a:sx n="90" d="100"/>
          <a:sy n="90" d="100"/>
        </p:scale>
        <p:origin x="-690" y="-756"/>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4" d="100"/>
          <a:sy n="84" d="100"/>
        </p:scale>
        <p:origin x="-30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a:latin typeface="Segoe UI" pitchFamily="34" charset="0"/>
              </a:rPr>
              <a:t>TechEd</a:t>
            </a:r>
            <a:r>
              <a:rPr lang="en-US" dirty="0">
                <a:latin typeface="Segoe UI" pitchFamily="34" charset="0"/>
              </a:rPr>
              <a:t> Europe 2010</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11/11/2010</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Europe 2010</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11/11/2010</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11/11/2010 2:40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800886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1356405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defTabSz="914363" rtl="0"/>
            <a:fld id="{D8DD3ECE-9656-4D09-B0F5-9BCEC48590A3}" type="slidenum">
              <a:rPr lang="en-US" sz="1200" kern="1200">
                <a:solidFill>
                  <a:prstClr val="black"/>
                </a:solidFill>
                <a:latin typeface="Calibri"/>
                <a:ea typeface="+mn-ea"/>
                <a:cs typeface="+mn-cs"/>
              </a:rPr>
              <a:pPr algn="r" defTabSz="914363" rtl="0"/>
              <a:t>19</a:t>
            </a:fld>
            <a:endParaRPr lang="en-US" sz="1200" kern="1200" dirty="0">
              <a:solidFill>
                <a:prstClr val="black"/>
              </a:solidFill>
              <a:latin typeface="Calibri"/>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582268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FE48D3A-AD48-4B77-9435-ADD0D6537E58}" type="slidenum">
              <a:rPr lang="en-US" smtClean="0"/>
              <a:pPr>
                <a:defRPr/>
              </a:pPr>
              <a:t>21</a:t>
            </a:fld>
            <a:endParaRPr lang="en-US"/>
          </a:p>
        </p:txBody>
      </p:sp>
    </p:spTree>
    <p:extLst>
      <p:ext uri="{BB962C8B-B14F-4D97-AF65-F5344CB8AC3E}">
        <p14:creationId xmlns:p14="http://schemas.microsoft.com/office/powerpoint/2010/main" val="1384111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961" indent="-174961" defTabSz="933089">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34751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961" indent="-174961" defTabSz="933089">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34751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4A9631-036B-4379-BA7A-1530E2C5EB63}" type="slidenum">
              <a:rPr lang="en-US" smtClean="0"/>
              <a:t>25</a:t>
            </a:fld>
            <a:endParaRPr lang="en-US" dirty="0"/>
          </a:p>
        </p:txBody>
      </p:sp>
    </p:spTree>
    <p:extLst>
      <p:ext uri="{BB962C8B-B14F-4D97-AF65-F5344CB8AC3E}">
        <p14:creationId xmlns:p14="http://schemas.microsoft.com/office/powerpoint/2010/main" val="525695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856968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2DDD44-E7ED-4743-A647-E2A135947B7B}" type="slidenum">
              <a:rPr lang="en-US" smtClean="0"/>
              <a:t>27</a:t>
            </a:fld>
            <a:endParaRPr lang="en-US"/>
          </a:p>
        </p:txBody>
      </p:sp>
    </p:spTree>
    <p:extLst>
      <p:ext uri="{BB962C8B-B14F-4D97-AF65-F5344CB8AC3E}">
        <p14:creationId xmlns:p14="http://schemas.microsoft.com/office/powerpoint/2010/main" val="1510694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11/11/2010 2:40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B7B349D-78F4-49D7-8769-8D520551F95C}" type="slidenum">
              <a:rPr lang="ja-JP" altLang="en-US" smtClean="0">
                <a:latin typeface="Arial" charset="0"/>
              </a:rPr>
              <a:pPr/>
              <a:t>28</a:t>
            </a:fld>
            <a:endParaRPr lang="en-US" altLang="ja-JP" smtClean="0">
              <a:latin typeface="Arial"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2DDD44-E7ED-4743-A647-E2A135947B7B}" type="slidenum">
              <a:rPr lang="en-US" smtClean="0"/>
              <a:t>30</a:t>
            </a:fld>
            <a:endParaRPr lang="en-US"/>
          </a:p>
        </p:txBody>
      </p:sp>
    </p:spTree>
    <p:extLst>
      <p:ext uri="{BB962C8B-B14F-4D97-AF65-F5344CB8AC3E}">
        <p14:creationId xmlns:p14="http://schemas.microsoft.com/office/powerpoint/2010/main" val="2009373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11/11/2010 2:40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FE48D3A-AD48-4B77-9435-ADD0D6537E58}" type="slidenum">
              <a:rPr lang="en-US" smtClean="0"/>
              <a:pPr>
                <a:defRPr/>
              </a:pPr>
              <a:t>4</a:t>
            </a:fld>
            <a:endParaRPr lang="en-US"/>
          </a:p>
        </p:txBody>
      </p:sp>
    </p:spTree>
    <p:extLst>
      <p:ext uri="{BB962C8B-B14F-4D97-AF65-F5344CB8AC3E}">
        <p14:creationId xmlns:p14="http://schemas.microsoft.com/office/powerpoint/2010/main" val="1384111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969405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B7B349D-78F4-49D7-8769-8D520551F95C}" type="slidenum">
              <a:rPr lang="ja-JP" altLang="en-US" smtClean="0">
                <a:latin typeface="Arial" charset="0"/>
              </a:rPr>
              <a:pPr/>
              <a:t>6</a:t>
            </a:fld>
            <a:endParaRPr lang="en-US" altLang="ja-JP" smtClean="0">
              <a:latin typeface="Arial"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088499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613939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71474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8795198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1447800"/>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3874827"/>
            <a:ext cx="10242550" cy="46325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810114" y="298938"/>
            <a:ext cx="2004838" cy="9407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_Oran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900748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477203"/>
            <a:ext cx="815864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89124" y="2303498"/>
            <a:ext cx="9323389" cy="46166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488639" y="3914364"/>
            <a:ext cx="11179486"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9600" b="0" i="1" u="none" strike="noStrike" kern="1200" cap="none" spc="-642" normalizeH="0" baseline="0" noProof="0" dirty="0" smtClean="0">
                <a:ln w="11430"/>
                <a:gradFill>
                  <a:gsLst>
                    <a:gs pos="0">
                      <a:schemeClr val="tx1"/>
                    </a:gs>
                    <a:gs pos="88000">
                      <a:schemeClr val="tx1"/>
                    </a:gs>
                  </a:gsLst>
                  <a:lin ang="5400000"/>
                </a:gradFill>
                <a:effectLst/>
                <a:uLnTx/>
                <a:uFillTx/>
                <a:latin typeface="Segoe Light" pitchFamily="34" charset="0"/>
                <a:ea typeface="+mn-ea"/>
                <a:cs typeface="+mn-cs"/>
              </a:defRPr>
            </a:lvl1pPr>
          </a:lstStyle>
          <a:p>
            <a:pPr lvl="0"/>
            <a:r>
              <a:rPr lang="en-US" dirty="0" smtClean="0"/>
              <a:t>click to…</a:t>
            </a:r>
          </a:p>
        </p:txBody>
      </p:sp>
      <p:pic>
        <p:nvPicPr>
          <p:cNvPr id="5"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0824" y="5177866"/>
            <a:ext cx="2664069" cy="1250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randing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23220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4.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22" r:id="rId9"/>
    <p:sldLayoutId id="2147483702" r:id="rId10"/>
    <p:sldLayoutId id="2147483703" r:id="rId11"/>
    <p:sldLayoutId id="2147483704" r:id="rId12"/>
    <p:sldLayoutId id="2147483723" r:id="rId13"/>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6"/>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17"/>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17"/>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12188825" cy="5558294"/>
          </a:xfrm>
          <a:prstGeom prst="rect">
            <a:avLst/>
          </a:prstGeom>
        </p:spPr>
      </p:pic>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1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3.gi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13" Type="http://schemas.microsoft.com/office/2007/relationships/hdphoto" Target="../media/hdphoto1.wdp"/><Relationship Id="rId3" Type="http://schemas.openxmlformats.org/officeDocument/2006/relationships/image" Target="../media/image56.png"/><Relationship Id="rId7" Type="http://schemas.openxmlformats.org/officeDocument/2006/relationships/image" Target="../media/image9.png"/><Relationship Id="rId12"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59.emf"/><Relationship Id="rId5" Type="http://schemas.openxmlformats.org/officeDocument/2006/relationships/image" Target="../media/image12.png"/><Relationship Id="rId10"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57.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9.png"/><Relationship Id="rId7" Type="http://schemas.openxmlformats.org/officeDocument/2006/relationships/image" Target="../media/image24.png"/><Relationship Id="rId12"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66.png"/><Relationship Id="rId5" Type="http://schemas.openxmlformats.org/officeDocument/2006/relationships/image" Target="../media/image22.png"/><Relationship Id="rId10" Type="http://schemas.openxmlformats.org/officeDocument/2006/relationships/image" Target="../media/image65.png"/><Relationship Id="rId4" Type="http://schemas.openxmlformats.org/officeDocument/2006/relationships/image" Target="../media/image21.png"/><Relationship Id="rId9"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3.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europe.msteched.com/topic/list/"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0.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emf"/><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8.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2.wmf"/><Relationship Id="rId5" Type="http://schemas.openxmlformats.org/officeDocument/2006/relationships/image" Target="../media/image12.png"/><Relationship Id="rId10" Type="http://schemas.openxmlformats.org/officeDocument/2006/relationships/image" Target="../media/image41.wmf"/><Relationship Id="rId4" Type="http://schemas.openxmlformats.org/officeDocument/2006/relationships/image" Target="../media/image11.png"/><Relationship Id="rId9" Type="http://schemas.openxmlformats.org/officeDocument/2006/relationships/image" Target="../media/image40.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BizTalk – What’s New..?</a:t>
            </a:r>
            <a:endParaRPr lang="en-US" dirty="0"/>
          </a:p>
        </p:txBody>
      </p:sp>
    </p:spTree>
    <p:extLst>
      <p:ext uri="{BB962C8B-B14F-4D97-AF65-F5344CB8AC3E}">
        <p14:creationId xmlns:p14="http://schemas.microsoft.com/office/powerpoint/2010/main" val="393545982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609398"/>
          </a:xfrm>
        </p:spPr>
        <p:txBody>
          <a:bodyPr>
            <a:normAutofit/>
          </a:bodyPr>
          <a:lstStyle/>
          <a:p>
            <a:r>
              <a:rPr lang="en-US" sz="4400" dirty="0">
                <a:solidFill>
                  <a:schemeClr val="tx1"/>
                </a:solidFill>
              </a:rPr>
              <a:t>BizTalk Server 2010 </a:t>
            </a:r>
            <a:r>
              <a:rPr lang="en-US" sz="4400" dirty="0" smtClean="0">
                <a:solidFill>
                  <a:schemeClr val="tx1"/>
                </a:solidFill>
              </a:rPr>
              <a:t>Themes</a:t>
            </a:r>
            <a:endParaRPr lang="en-US" sz="4400" dirty="0"/>
          </a:p>
        </p:txBody>
      </p:sp>
      <p:grpSp>
        <p:nvGrpSpPr>
          <p:cNvPr id="14" name="Group 13"/>
          <p:cNvGrpSpPr/>
          <p:nvPr/>
        </p:nvGrpSpPr>
        <p:grpSpPr>
          <a:xfrm>
            <a:off x="533480" y="1091717"/>
            <a:ext cx="3799196" cy="3959777"/>
            <a:chOff x="400214" y="1091713"/>
            <a:chExt cx="2850139" cy="3959777"/>
          </a:xfrm>
        </p:grpSpPr>
        <p:sp>
          <p:nvSpPr>
            <p:cNvPr id="6" name="Snip Same Side Corner Rectangle 5"/>
            <p:cNvSpPr/>
            <p:nvPr/>
          </p:nvSpPr>
          <p:spPr bwMode="auto">
            <a:xfrm>
              <a:off x="467544" y="1091713"/>
              <a:ext cx="2782809" cy="3959777"/>
            </a:xfrm>
            <a:prstGeom prst="snip2SameRect">
              <a:avLst>
                <a:gd name="adj1" fmla="val 6277"/>
                <a:gd name="adj2" fmla="val 0"/>
              </a:avLst>
            </a:prstGeom>
            <a:noFill/>
            <a:ln w="6350" cap="flat" cmpd="sng" algn="ctr">
              <a:solidFill>
                <a:srgbClr val="FFFFFF">
                  <a:alpha val="35000"/>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328" fontAlgn="base">
                <a:lnSpc>
                  <a:spcPct val="88000"/>
                </a:lnSpc>
                <a:spcBef>
                  <a:spcPct val="0"/>
                </a:spcBef>
                <a:spcAft>
                  <a:spcPct val="0"/>
                </a:spcAft>
                <a:buClr>
                  <a:srgbClr val="FFFF99"/>
                </a:buClr>
                <a:buSzPct val="120000"/>
              </a:pPr>
              <a:endParaRPr lang="en-US" altLang="zh-CN" sz="2400" dirty="0">
                <a:latin typeface="Segoe Condensed" pitchFamily="34" charset="0"/>
              </a:endParaRPr>
            </a:p>
          </p:txBody>
        </p:sp>
        <p:sp>
          <p:nvSpPr>
            <p:cNvPr id="10" name="TextBox 9"/>
            <p:cNvSpPr txBox="1"/>
            <p:nvPr/>
          </p:nvSpPr>
          <p:spPr>
            <a:xfrm>
              <a:off x="464109" y="1130598"/>
              <a:ext cx="2757686" cy="523200"/>
            </a:xfrm>
            <a:prstGeom prst="rect">
              <a:avLst/>
            </a:prstGeom>
            <a:noFill/>
          </p:spPr>
          <p:txBody>
            <a:bodyPr wrap="square" lIns="91420" tIns="45710" rIns="91420" bIns="45710" rtlCol="0">
              <a:spAutoFit/>
            </a:bodyPr>
            <a:lstStyle/>
            <a:p>
              <a:pPr algn="ctr" defTabSz="914159"/>
              <a:r>
                <a:rPr lang="en-US" sz="1400" b="1" dirty="0"/>
                <a:t>Integrate Enterprise Applications </a:t>
              </a:r>
              <a:r>
                <a:rPr lang="en-US" sz="1400" b="1" dirty="0" smtClean="0"/>
                <a:t>Easily</a:t>
              </a:r>
            </a:p>
            <a:p>
              <a:pPr algn="ctr" defTabSz="914159"/>
              <a:r>
                <a:rPr lang="en-US" sz="1400" dirty="0" smtClean="0">
                  <a:latin typeface="Segoe UI" pitchFamily="34" charset="0"/>
                </a:rPr>
                <a:t>(Developer )</a:t>
              </a:r>
            </a:p>
          </p:txBody>
        </p:sp>
        <p:sp>
          <p:nvSpPr>
            <p:cNvPr id="12" name="TextBox 11"/>
            <p:cNvSpPr txBox="1"/>
            <p:nvPr/>
          </p:nvSpPr>
          <p:spPr>
            <a:xfrm>
              <a:off x="400214" y="2667000"/>
              <a:ext cx="2723214" cy="1384974"/>
            </a:xfrm>
            <a:prstGeom prst="rect">
              <a:avLst/>
            </a:prstGeom>
            <a:noFill/>
          </p:spPr>
          <p:txBody>
            <a:bodyPr wrap="square" lIns="91420" tIns="45710" rIns="91420" bIns="45710" rtlCol="0">
              <a:spAutoFit/>
            </a:bodyPr>
            <a:lstStyle>
              <a:defPPr>
                <a:defRPr lang="en-US"/>
              </a:defPPr>
              <a:lvl1pPr marL="342824" lvl="0" indent="-168237" defTabSz="914159">
                <a:buFont typeface="Wingdings" pitchFamily="2" charset="2"/>
                <a:buChar char="ü"/>
                <a:defRPr sz="1200">
                  <a:solidFill>
                    <a:schemeClr val="bg1"/>
                  </a:solidFill>
                </a:defRPr>
              </a:lvl1pPr>
            </a:lstStyle>
            <a:p>
              <a:r>
                <a:rPr lang="en-US" dirty="0">
                  <a:solidFill>
                    <a:schemeClr val="tx1"/>
                  </a:solidFill>
                </a:rPr>
                <a:t>New Intuitive &amp; intelligent data mapper</a:t>
              </a:r>
            </a:p>
            <a:p>
              <a:r>
                <a:rPr lang="en-US" dirty="0" smtClean="0">
                  <a:solidFill>
                    <a:schemeClr val="tx1"/>
                  </a:solidFill>
                </a:rPr>
                <a:t>Easy </a:t>
              </a:r>
              <a:r>
                <a:rPr lang="en-US" dirty="0">
                  <a:solidFill>
                    <a:schemeClr val="tx1"/>
                  </a:solidFill>
                </a:rPr>
                <a:t>to use data mapper and LOB  adapters activities in WF designer  for .NET developers</a:t>
              </a:r>
            </a:p>
            <a:p>
              <a:r>
                <a:rPr lang="en-US" dirty="0">
                  <a:solidFill>
                    <a:schemeClr val="tx1"/>
                  </a:solidFill>
                </a:rPr>
                <a:t>SharePoint 2010 developers can seamlessly leverage BizTalk to access LOB through BCS </a:t>
              </a:r>
            </a:p>
            <a:p>
              <a:r>
                <a:rPr lang="en-US" dirty="0" smtClean="0">
                  <a:solidFill>
                    <a:schemeClr val="tx1"/>
                  </a:solidFill>
                </a:rPr>
                <a:t>Built-in </a:t>
              </a:r>
              <a:r>
                <a:rPr lang="en-US" dirty="0">
                  <a:solidFill>
                    <a:schemeClr val="tx1"/>
                  </a:solidFill>
                </a:rPr>
                <a:t>components for rapid development of RFID solutions</a:t>
              </a:r>
            </a:p>
          </p:txBody>
        </p:sp>
        <p:grpSp>
          <p:nvGrpSpPr>
            <p:cNvPr id="15" name="Group 14"/>
            <p:cNvGrpSpPr/>
            <p:nvPr/>
          </p:nvGrpSpPr>
          <p:grpSpPr>
            <a:xfrm>
              <a:off x="1437565" y="1777817"/>
              <a:ext cx="842765" cy="858943"/>
              <a:chOff x="3621463" y="1814258"/>
              <a:chExt cx="1085008" cy="1430636"/>
            </a:xfrm>
          </p:grpSpPr>
          <p:pic>
            <p:nvPicPr>
              <p:cNvPr id="16" name="Picture 3" descr="\\eventsql\dvd\Online_ART\DVD_ART36\Artwork_Imagery\Icons - Illustrations\_ XML ICONS\LCD flat panel and keyboar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1463" y="1814258"/>
                <a:ext cx="1085008" cy="143063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eventsql\dvd\Online_ART\DVD_ART36\Artwork_Imagery\Icons - Illustrations\_ XML ICONS\Business Process developer develop scre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1814258"/>
                <a:ext cx="819150" cy="1052807"/>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22" name="Group 21"/>
          <p:cNvGrpSpPr/>
          <p:nvPr/>
        </p:nvGrpSpPr>
        <p:grpSpPr>
          <a:xfrm>
            <a:off x="7918140" y="1102088"/>
            <a:ext cx="3743441" cy="3949109"/>
            <a:chOff x="5940152" y="1102084"/>
            <a:chExt cx="2808312" cy="3949109"/>
          </a:xfrm>
        </p:grpSpPr>
        <p:sp>
          <p:nvSpPr>
            <p:cNvPr id="5" name="Snip Same Side Corner Rectangle 4"/>
            <p:cNvSpPr/>
            <p:nvPr/>
          </p:nvSpPr>
          <p:spPr bwMode="auto">
            <a:xfrm>
              <a:off x="6084168" y="1102084"/>
              <a:ext cx="2620080" cy="3949109"/>
            </a:xfrm>
            <a:prstGeom prst="snip2SameRect">
              <a:avLst>
                <a:gd name="adj1" fmla="val 6277"/>
                <a:gd name="adj2" fmla="val 0"/>
              </a:avLst>
            </a:prstGeom>
            <a:noFill/>
            <a:ln w="6350" cap="flat" cmpd="sng" algn="ctr">
              <a:solidFill>
                <a:srgbClr val="FFFFFF">
                  <a:alpha val="35000"/>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328" fontAlgn="base">
                <a:lnSpc>
                  <a:spcPct val="88000"/>
                </a:lnSpc>
                <a:spcBef>
                  <a:spcPct val="0"/>
                </a:spcBef>
                <a:spcAft>
                  <a:spcPct val="0"/>
                </a:spcAft>
                <a:buClr>
                  <a:srgbClr val="FFFF99"/>
                </a:buClr>
                <a:buSzPct val="120000"/>
              </a:pPr>
              <a:endParaRPr lang="en-US" altLang="zh-CN" sz="2400" dirty="0">
                <a:latin typeface="Segoe Condensed" pitchFamily="34" charset="0"/>
              </a:endParaRPr>
            </a:p>
          </p:txBody>
        </p:sp>
        <p:sp>
          <p:nvSpPr>
            <p:cNvPr id="7" name="TextBox 6"/>
            <p:cNvSpPr txBox="1"/>
            <p:nvPr/>
          </p:nvSpPr>
          <p:spPr>
            <a:xfrm>
              <a:off x="6059720" y="1124744"/>
              <a:ext cx="2688744" cy="523200"/>
            </a:xfrm>
            <a:prstGeom prst="rect">
              <a:avLst/>
            </a:prstGeom>
            <a:noFill/>
          </p:spPr>
          <p:txBody>
            <a:bodyPr wrap="square" lIns="91420" tIns="45710" rIns="91420" bIns="45710" rtlCol="0">
              <a:spAutoFit/>
            </a:bodyPr>
            <a:lstStyle/>
            <a:p>
              <a:pPr algn="ctr" defTabSz="914159"/>
              <a:r>
                <a:rPr lang="en-US" sz="1400" b="1" dirty="0"/>
                <a:t>Enhanced Enterprise </a:t>
              </a:r>
              <a:r>
                <a:rPr lang="en-US" sz="1400" b="1" dirty="0" smtClean="0"/>
                <a:t>Interoperability</a:t>
              </a:r>
            </a:p>
            <a:p>
              <a:pPr algn="ctr" defTabSz="914159"/>
              <a:r>
                <a:rPr lang="en-US" sz="1400" dirty="0" smtClean="0"/>
                <a:t>(Business)</a:t>
              </a:r>
              <a:endParaRPr lang="en-US" sz="1400" dirty="0"/>
            </a:p>
          </p:txBody>
        </p:sp>
        <p:sp>
          <p:nvSpPr>
            <p:cNvPr id="11" name="TextBox 10"/>
            <p:cNvSpPr txBox="1"/>
            <p:nvPr/>
          </p:nvSpPr>
          <p:spPr>
            <a:xfrm>
              <a:off x="5940152" y="2687906"/>
              <a:ext cx="2520280" cy="1277253"/>
            </a:xfrm>
            <a:prstGeom prst="rect">
              <a:avLst/>
            </a:prstGeom>
            <a:noFill/>
          </p:spPr>
          <p:txBody>
            <a:bodyPr wrap="square" lIns="91420" tIns="45710" rIns="91420" bIns="45710" rtlCol="0">
              <a:spAutoFit/>
            </a:bodyPr>
            <a:lstStyle>
              <a:defPPr>
                <a:defRPr lang="en-US"/>
              </a:defPPr>
              <a:lvl1pPr marL="342824" lvl="0" indent="-168237" defTabSz="914159">
                <a:buFont typeface="Wingdings" pitchFamily="2" charset="2"/>
                <a:buChar char="ü"/>
                <a:defRPr sz="1200">
                  <a:solidFill>
                    <a:schemeClr val="bg1"/>
                  </a:solidFill>
                </a:defRPr>
              </a:lvl1pPr>
            </a:lstStyle>
            <a:p>
              <a:r>
                <a:rPr lang="en-US" sz="1100" dirty="0">
                  <a:solidFill>
                    <a:schemeClr val="tx1"/>
                  </a:solidFill>
                </a:rPr>
                <a:t>Efficient B2B integration with scalable Trading Partner Management and advance capabilities for complex data mapping </a:t>
              </a:r>
              <a:endParaRPr lang="en-US" sz="1100" dirty="0" smtClean="0">
                <a:solidFill>
                  <a:schemeClr val="tx1"/>
                </a:solidFill>
              </a:endParaRPr>
            </a:p>
            <a:p>
              <a:r>
                <a:rPr lang="en-US" sz="1100" dirty="0">
                  <a:solidFill>
                    <a:schemeClr val="tx1"/>
                  </a:solidFill>
                </a:rPr>
                <a:t>Enhancements to the IBM hosts systems adapters </a:t>
              </a:r>
              <a:endParaRPr lang="en-US" sz="1100" dirty="0" smtClean="0">
                <a:solidFill>
                  <a:schemeClr val="tx1"/>
                </a:solidFill>
              </a:endParaRPr>
            </a:p>
            <a:p>
              <a:r>
                <a:rPr lang="en-US" sz="1100" dirty="0" smtClean="0">
                  <a:solidFill>
                    <a:schemeClr val="tx1"/>
                  </a:solidFill>
                </a:rPr>
                <a:t>Secure </a:t>
              </a:r>
              <a:r>
                <a:rPr lang="en-US" sz="1100" dirty="0">
                  <a:solidFill>
                    <a:schemeClr val="tx1"/>
                  </a:solidFill>
                </a:rPr>
                <a:t>FTP with a new </a:t>
              </a:r>
              <a:r>
                <a:rPr lang="en-US" sz="1100" dirty="0" smtClean="0">
                  <a:solidFill>
                    <a:schemeClr val="tx1"/>
                  </a:solidFill>
                </a:rPr>
                <a:t>FTPS adapter </a:t>
              </a:r>
              <a:r>
                <a:rPr lang="en-US" sz="1100" dirty="0">
                  <a:solidFill>
                    <a:schemeClr val="tx1"/>
                  </a:solidFill>
                </a:rPr>
                <a:t>and an improved FTP adapter </a:t>
              </a:r>
            </a:p>
          </p:txBody>
        </p:sp>
        <p:pic>
          <p:nvPicPr>
            <p:cNvPr id="18" name="Picture 4" descr="\\eventsql\dvd\Online_ART\DVD_ART36\Artwork_Imagery\Icons - Illustrations\_ MISC ICONS\businesses 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2158" y="1468445"/>
              <a:ext cx="1716268" cy="14776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 19"/>
          <p:cNvGrpSpPr/>
          <p:nvPr/>
        </p:nvGrpSpPr>
        <p:grpSpPr>
          <a:xfrm>
            <a:off x="4411870" y="1110959"/>
            <a:ext cx="3647454" cy="3941049"/>
            <a:chOff x="3309764" y="1110954"/>
            <a:chExt cx="2736303" cy="3941049"/>
          </a:xfrm>
        </p:grpSpPr>
        <p:sp>
          <p:nvSpPr>
            <p:cNvPr id="4" name="Snip Same Side Corner Rectangle 3"/>
            <p:cNvSpPr/>
            <p:nvPr/>
          </p:nvSpPr>
          <p:spPr bwMode="auto">
            <a:xfrm>
              <a:off x="3309764" y="1110954"/>
              <a:ext cx="2736303" cy="3941049"/>
            </a:xfrm>
            <a:prstGeom prst="snip2SameRect">
              <a:avLst>
                <a:gd name="adj1" fmla="val 6277"/>
                <a:gd name="adj2" fmla="val 0"/>
              </a:avLst>
            </a:prstGeom>
            <a:noFill/>
            <a:ln w="6350" cap="flat" cmpd="sng" algn="ctr">
              <a:solidFill>
                <a:srgbClr val="FFFFFF">
                  <a:alpha val="35000"/>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328" fontAlgn="base">
                <a:lnSpc>
                  <a:spcPct val="88000"/>
                </a:lnSpc>
                <a:spcBef>
                  <a:spcPct val="0"/>
                </a:spcBef>
                <a:spcAft>
                  <a:spcPct val="0"/>
                </a:spcAft>
                <a:buClr>
                  <a:srgbClr val="FFFF99"/>
                </a:buClr>
                <a:buSzPct val="120000"/>
                <a:defRPr/>
              </a:pPr>
              <a:endParaRPr lang="en-US" altLang="zh-CN" sz="2400" dirty="0" smtClean="0">
                <a:latin typeface="Segoe Condensed" pitchFamily="34" charset="0"/>
              </a:endParaRPr>
            </a:p>
          </p:txBody>
        </p:sp>
        <p:sp>
          <p:nvSpPr>
            <p:cNvPr id="9" name="TextBox 8"/>
            <p:cNvSpPr txBox="1"/>
            <p:nvPr/>
          </p:nvSpPr>
          <p:spPr>
            <a:xfrm>
              <a:off x="3333543" y="1142574"/>
              <a:ext cx="2688744" cy="738644"/>
            </a:xfrm>
            <a:prstGeom prst="rect">
              <a:avLst/>
            </a:prstGeom>
            <a:noFill/>
          </p:spPr>
          <p:txBody>
            <a:bodyPr wrap="square" lIns="91420" tIns="45710" rIns="91420" bIns="45710" rtlCol="0">
              <a:spAutoFit/>
            </a:bodyPr>
            <a:lstStyle/>
            <a:p>
              <a:pPr algn="ctr"/>
              <a:r>
                <a:rPr lang="en-US" sz="1400" b="1" dirty="0"/>
                <a:t>Simplify Solution </a:t>
              </a:r>
              <a:endParaRPr lang="en-US" sz="1400" dirty="0"/>
            </a:p>
            <a:p>
              <a:pPr algn="ctr"/>
              <a:r>
                <a:rPr lang="en-US" sz="1400" b="1" dirty="0"/>
                <a:t>Manageability</a:t>
              </a:r>
            </a:p>
            <a:p>
              <a:pPr algn="ctr" defTabSz="914159"/>
              <a:r>
                <a:rPr lang="en-US" sz="1400" dirty="0" smtClean="0">
                  <a:latin typeface="Segoe UI" pitchFamily="34" charset="0"/>
                </a:rPr>
                <a:t>(IT Pro)</a:t>
              </a:r>
            </a:p>
          </p:txBody>
        </p:sp>
        <p:sp>
          <p:nvSpPr>
            <p:cNvPr id="13" name="TextBox 12"/>
            <p:cNvSpPr txBox="1"/>
            <p:nvPr/>
          </p:nvSpPr>
          <p:spPr>
            <a:xfrm>
              <a:off x="3318520" y="2667000"/>
              <a:ext cx="2619802" cy="1569640"/>
            </a:xfrm>
            <a:prstGeom prst="rect">
              <a:avLst/>
            </a:prstGeom>
            <a:noFill/>
          </p:spPr>
          <p:txBody>
            <a:bodyPr wrap="square" lIns="91420" tIns="45710" rIns="91420" bIns="45710" rtlCol="0">
              <a:spAutoFit/>
            </a:bodyPr>
            <a:lstStyle>
              <a:defPPr>
                <a:defRPr lang="en-US"/>
              </a:defPPr>
              <a:lvl1pPr marL="342824" lvl="0" indent="-168237" defTabSz="914159">
                <a:buFont typeface="Wingdings" pitchFamily="2" charset="2"/>
                <a:buChar char="ü"/>
                <a:defRPr sz="1200">
                  <a:solidFill>
                    <a:schemeClr val="bg1"/>
                  </a:solidFill>
                </a:defRPr>
              </a:lvl1pPr>
            </a:lstStyle>
            <a:p>
              <a:r>
                <a:rPr lang="en-US" dirty="0" smtClean="0">
                  <a:solidFill>
                    <a:schemeClr val="tx1"/>
                  </a:solidFill>
                </a:rPr>
                <a:t>Comprehensive settings </a:t>
              </a:r>
              <a:r>
                <a:rPr lang="en-US" dirty="0">
                  <a:solidFill>
                    <a:schemeClr val="tx1"/>
                  </a:solidFill>
                </a:rPr>
                <a:t>dashboard for </a:t>
              </a:r>
              <a:r>
                <a:rPr lang="en-US" dirty="0" smtClean="0">
                  <a:solidFill>
                    <a:schemeClr val="tx1"/>
                  </a:solidFill>
                </a:rPr>
                <a:t> performance </a:t>
              </a:r>
              <a:r>
                <a:rPr lang="en-US" dirty="0">
                  <a:solidFill>
                    <a:schemeClr val="tx1"/>
                  </a:solidFill>
                </a:rPr>
                <a:t>tuning </a:t>
              </a:r>
              <a:r>
                <a:rPr lang="en-US" dirty="0" smtClean="0">
                  <a:solidFill>
                    <a:schemeClr val="tx1"/>
                  </a:solidFill>
                </a:rPr>
                <a:t>and easy deployments </a:t>
              </a:r>
              <a:r>
                <a:rPr lang="en-US" dirty="0">
                  <a:solidFill>
                    <a:schemeClr val="tx1"/>
                  </a:solidFill>
                </a:rPr>
                <a:t>across environments</a:t>
              </a:r>
            </a:p>
            <a:p>
              <a:r>
                <a:rPr lang="en-US" dirty="0">
                  <a:solidFill>
                    <a:schemeClr val="tx1"/>
                  </a:solidFill>
                </a:rPr>
                <a:t>New System Center Management Pack to provide enhanced </a:t>
              </a:r>
              <a:r>
                <a:rPr lang="en-US" dirty="0" smtClean="0">
                  <a:solidFill>
                    <a:schemeClr val="tx1"/>
                  </a:solidFill>
                </a:rPr>
                <a:t>diagnostics and troubleshooting</a:t>
              </a:r>
              <a:endParaRPr lang="en-US" dirty="0">
                <a:solidFill>
                  <a:schemeClr val="tx1"/>
                </a:solidFill>
              </a:endParaRPr>
            </a:p>
            <a:p>
              <a:r>
                <a:rPr lang="en-US" dirty="0" smtClean="0">
                  <a:solidFill>
                    <a:schemeClr val="tx1"/>
                  </a:solidFill>
                </a:rPr>
                <a:t>Support </a:t>
              </a:r>
              <a:r>
                <a:rPr lang="en-US" dirty="0">
                  <a:solidFill>
                    <a:schemeClr val="tx1"/>
                  </a:solidFill>
                </a:rPr>
                <a:t>for SQL Server backup </a:t>
              </a:r>
              <a:r>
                <a:rPr lang="en-US" dirty="0" smtClean="0">
                  <a:solidFill>
                    <a:schemeClr val="tx1"/>
                  </a:solidFill>
                </a:rPr>
                <a:t>compression and transparent </a:t>
              </a:r>
              <a:r>
                <a:rPr lang="en-US" dirty="0">
                  <a:solidFill>
                    <a:schemeClr val="tx1"/>
                  </a:solidFill>
                </a:rPr>
                <a:t>data encryption</a:t>
              </a:r>
            </a:p>
          </p:txBody>
        </p:sp>
        <p:pic>
          <p:nvPicPr>
            <p:cNvPr id="19" name="Picture 5" descr="\\eventsql\dvd\Online_ART\DVD_ART36\Artwork_Imagery\Icons - Illustrations\_ WINDOWS SERVER ICONS\Tools\Computer Tools toolbox repair server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515" y="1893548"/>
              <a:ext cx="779970" cy="7975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p:cNvGrpSpPr/>
          <p:nvPr/>
        </p:nvGrpSpPr>
        <p:grpSpPr>
          <a:xfrm>
            <a:off x="454847" y="5030070"/>
            <a:ext cx="11231032" cy="1279255"/>
            <a:chOff x="454847" y="5030070"/>
            <a:chExt cx="11231032" cy="1279255"/>
          </a:xfrm>
        </p:grpSpPr>
        <p:grpSp>
          <p:nvGrpSpPr>
            <p:cNvPr id="26" name="Group 25"/>
            <p:cNvGrpSpPr/>
            <p:nvPr/>
          </p:nvGrpSpPr>
          <p:grpSpPr>
            <a:xfrm>
              <a:off x="454847" y="5030070"/>
              <a:ext cx="11231032" cy="1279255"/>
              <a:chOff x="341224" y="5030069"/>
              <a:chExt cx="8425468" cy="1279255"/>
            </a:xfrm>
          </p:grpSpPr>
          <p:grpSp>
            <p:nvGrpSpPr>
              <p:cNvPr id="24" name="Group 23"/>
              <p:cNvGrpSpPr/>
              <p:nvPr/>
            </p:nvGrpSpPr>
            <p:grpSpPr>
              <a:xfrm>
                <a:off x="341224" y="5030069"/>
                <a:ext cx="8425468" cy="1279255"/>
                <a:chOff x="341224" y="5030069"/>
                <a:chExt cx="8425468" cy="1279255"/>
              </a:xfrm>
            </p:grpSpPr>
            <p:sp>
              <p:nvSpPr>
                <p:cNvPr id="3" name="Snip Same Side Corner Rectangle 2"/>
                <p:cNvSpPr/>
                <p:nvPr/>
              </p:nvSpPr>
              <p:spPr bwMode="auto">
                <a:xfrm>
                  <a:off x="341224" y="5052008"/>
                  <a:ext cx="8425468" cy="1241815"/>
                </a:xfrm>
                <a:prstGeom prst="snip2SameRect">
                  <a:avLst>
                    <a:gd name="adj1" fmla="val 6277"/>
                    <a:gd name="adj2" fmla="val 0"/>
                  </a:avLst>
                </a:prstGeom>
                <a:gradFill flip="none" rotWithShape="1">
                  <a:gsLst>
                    <a:gs pos="0">
                      <a:srgbClr val="FFFFFF"/>
                    </a:gs>
                    <a:gs pos="7000">
                      <a:srgbClr val="FFFFFF">
                        <a:alpha val="0"/>
                      </a:srgbClr>
                    </a:gs>
                    <a:gs pos="46000">
                      <a:srgbClr val="000B1E">
                        <a:alpha val="89804"/>
                      </a:srgbClr>
                    </a:gs>
                    <a:gs pos="87000">
                      <a:srgbClr val="000000">
                        <a:alpha val="67000"/>
                      </a:srgbClr>
                    </a:gs>
                    <a:gs pos="100000">
                      <a:srgbClr val="000000"/>
                    </a:gs>
                  </a:gsLst>
                  <a:lin ang="4800000" scaled="0"/>
                  <a:tileRect/>
                </a:gradFill>
                <a:ln w="6350" cap="flat" cmpd="sng" algn="ctr">
                  <a:solidFill>
                    <a:srgbClr val="FFFFFF">
                      <a:alpha val="35000"/>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328" fontAlgn="base">
                    <a:lnSpc>
                      <a:spcPct val="88000"/>
                    </a:lnSpc>
                    <a:spcBef>
                      <a:spcPct val="0"/>
                    </a:spcBef>
                    <a:spcAft>
                      <a:spcPct val="0"/>
                    </a:spcAft>
                    <a:buClr>
                      <a:srgbClr val="FFFF99"/>
                    </a:buClr>
                    <a:buSzPct val="120000"/>
                    <a:defRPr/>
                  </a:pPr>
                  <a:endParaRPr lang="en-US" altLang="zh-CN" sz="2400" dirty="0" smtClean="0">
                    <a:latin typeface="Segoe Condensed" pitchFamily="34" charset="0"/>
                  </a:endParaRPr>
                </a:p>
              </p:txBody>
            </p:sp>
            <p:pic>
              <p:nvPicPr>
                <p:cNvPr id="21" name="Picture 6" descr="\\eventsql\dvd\Online_ART\DVD_ART36\Artwork_Imagery\Icons - Illustrations\Pillars - columns\3 stacked steps base platform stair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01568" y="5785918"/>
                  <a:ext cx="2877505" cy="52340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roslyn.ADI\Desktop\DVD_ART35\Logos\BizTalk Server\BizTalk Server generic brand Grid h r.png"/>
                <p:cNvPicPr>
                  <a:picLocks noChangeAspect="1" noChangeArrowheads="1"/>
                </p:cNvPicPr>
                <p:nvPr/>
              </p:nvPicPr>
              <p:blipFill>
                <a:blip r:embed="rId8" cstate="print"/>
                <a:srcRect/>
                <a:stretch>
                  <a:fillRect/>
                </a:stretch>
              </p:blipFill>
              <p:spPr bwMode="auto">
                <a:xfrm>
                  <a:off x="3235756" y="5030069"/>
                  <a:ext cx="2204216" cy="558676"/>
                </a:xfrm>
                <a:prstGeom prst="rect">
                  <a:avLst/>
                </a:prstGeom>
                <a:noFill/>
              </p:spPr>
            </p:pic>
            <p:sp>
              <p:nvSpPr>
                <p:cNvPr id="32" name="Left-Right Arrow 31"/>
                <p:cNvSpPr/>
                <p:nvPr/>
              </p:nvSpPr>
              <p:spPr bwMode="auto">
                <a:xfrm>
                  <a:off x="2161084" y="5354844"/>
                  <a:ext cx="993071" cy="307535"/>
                </a:xfrm>
                <a:prstGeom prst="leftRightArrow">
                  <a:avLst/>
                </a:prstGeom>
                <a:solidFill>
                  <a:schemeClr val="accent1">
                    <a:lumMod val="75000"/>
                  </a:schemeClr>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8" name="TextBox 7"/>
              <p:cNvSpPr txBox="1"/>
              <p:nvPr/>
            </p:nvSpPr>
            <p:spPr>
              <a:xfrm>
                <a:off x="3250353" y="5506275"/>
                <a:ext cx="2412976" cy="307756"/>
              </a:xfrm>
              <a:prstGeom prst="rect">
                <a:avLst/>
              </a:prstGeom>
              <a:noFill/>
            </p:spPr>
            <p:txBody>
              <a:bodyPr wrap="square" lIns="91420" tIns="45710" rIns="91420" bIns="45710" rtlCol="0">
                <a:spAutoFit/>
              </a:bodyPr>
              <a:lstStyle/>
              <a:p>
                <a:pPr algn="ctr" defTabSz="914159"/>
                <a:r>
                  <a:rPr lang="en-US" sz="1400" b="1" dirty="0" err="1" smtClean="0">
                    <a:latin typeface="Segoe UI" pitchFamily="34" charset="0"/>
                  </a:rPr>
                  <a:t>AppFabric</a:t>
                </a:r>
                <a:r>
                  <a:rPr lang="en-US" sz="1400" b="1" dirty="0" smtClean="0">
                    <a:latin typeface="Segoe UI" pitchFamily="34" charset="0"/>
                  </a:rPr>
                  <a:t> Connect</a:t>
                </a:r>
              </a:p>
            </p:txBody>
          </p:sp>
        </p:grpSp>
        <p:sp>
          <p:nvSpPr>
            <p:cNvPr id="31" name="Left-Right Arrow 30"/>
            <p:cNvSpPr/>
            <p:nvPr/>
          </p:nvSpPr>
          <p:spPr bwMode="auto">
            <a:xfrm>
              <a:off x="7442475" y="5354845"/>
              <a:ext cx="1389245" cy="307534"/>
            </a:xfrm>
            <a:prstGeom prst="leftRightArrow">
              <a:avLst/>
            </a:prstGeom>
            <a:solidFill>
              <a:schemeClr val="accent1">
                <a:lumMod val="75000"/>
              </a:schemeClr>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pic>
          <p:nvPicPr>
            <p:cNvPr id="34" name="Picture 3"/>
            <p:cNvPicPr>
              <a:picLocks noChangeAspect="1" noChangeArrowheads="1"/>
            </p:cNvPicPr>
            <p:nvPr/>
          </p:nvPicPr>
          <p:blipFill>
            <a:blip r:embed="rId9" cstate="print"/>
            <a:srcRect r="86820"/>
            <a:stretch>
              <a:fillRect/>
            </a:stretch>
          </p:blipFill>
          <p:spPr bwMode="auto">
            <a:xfrm>
              <a:off x="654895" y="5260598"/>
              <a:ext cx="283661" cy="477009"/>
            </a:xfrm>
            <a:prstGeom prst="rect">
              <a:avLst/>
            </a:prstGeom>
            <a:noFill/>
            <a:ln w="9525">
              <a:noFill/>
              <a:miter lim="800000"/>
              <a:headEnd/>
              <a:tailEnd/>
            </a:ln>
            <a:effectLst/>
          </p:spPr>
        </p:pic>
        <p:pic>
          <p:nvPicPr>
            <p:cNvPr id="35" name="Picture 3"/>
            <p:cNvPicPr>
              <a:picLocks noChangeAspect="1" noChangeArrowheads="1"/>
            </p:cNvPicPr>
            <p:nvPr/>
          </p:nvPicPr>
          <p:blipFill>
            <a:blip r:embed="rId9" cstate="print">
              <a:lum bright="100000"/>
            </a:blip>
            <a:srcRect l="13180"/>
            <a:stretch>
              <a:fillRect/>
            </a:stretch>
          </p:blipFill>
          <p:spPr bwMode="auto">
            <a:xfrm>
              <a:off x="929284" y="5260598"/>
              <a:ext cx="1868604" cy="477009"/>
            </a:xfrm>
            <a:prstGeom prst="rect">
              <a:avLst/>
            </a:prstGeom>
            <a:noFill/>
            <a:ln w="9525">
              <a:noFill/>
              <a:miter lim="800000"/>
              <a:headEnd/>
              <a:tailEnd/>
            </a:ln>
            <a:effectLst/>
          </p:spPr>
        </p:pic>
        <p:pic>
          <p:nvPicPr>
            <p:cNvPr id="36" name="Picture 2"/>
            <p:cNvPicPr>
              <a:picLocks noChangeAspect="1" noChangeArrowheads="1"/>
            </p:cNvPicPr>
            <p:nvPr/>
          </p:nvPicPr>
          <p:blipFill>
            <a:blip r:embed="rId10" cstate="print"/>
            <a:srcRect r="86728"/>
            <a:stretch>
              <a:fillRect/>
            </a:stretch>
          </p:blipFill>
          <p:spPr bwMode="auto">
            <a:xfrm>
              <a:off x="8996022" y="5272424"/>
              <a:ext cx="444273" cy="641131"/>
            </a:xfrm>
            <a:prstGeom prst="rect">
              <a:avLst/>
            </a:prstGeom>
            <a:noFill/>
            <a:ln w="9525">
              <a:noFill/>
              <a:miter lim="800000"/>
              <a:headEnd/>
              <a:tailEnd/>
            </a:ln>
            <a:effectLst/>
          </p:spPr>
        </p:pic>
        <p:pic>
          <p:nvPicPr>
            <p:cNvPr id="37" name="Picture 2"/>
            <p:cNvPicPr>
              <a:picLocks noChangeAspect="1" noChangeArrowheads="1"/>
            </p:cNvPicPr>
            <p:nvPr/>
          </p:nvPicPr>
          <p:blipFill rotWithShape="1">
            <a:blip r:embed="rId10" cstate="print">
              <a:lum bright="100000"/>
            </a:blip>
            <a:srcRect l="13090" r="27632"/>
            <a:stretch/>
          </p:blipFill>
          <p:spPr bwMode="auto">
            <a:xfrm>
              <a:off x="9431611" y="5230075"/>
              <a:ext cx="1984255" cy="641132"/>
            </a:xfrm>
            <a:prstGeom prst="rect">
              <a:avLst/>
            </a:prstGeom>
            <a:noFill/>
            <a:ln w="9525">
              <a:noFill/>
              <a:miter lim="800000"/>
              <a:headEnd/>
              <a:tailEnd/>
            </a:ln>
            <a:effectLst/>
          </p:spPr>
        </p:pic>
      </p:grpSp>
    </p:spTree>
    <p:extLst>
      <p:ext uri="{BB962C8B-B14F-4D97-AF65-F5344CB8AC3E}">
        <p14:creationId xmlns:p14="http://schemas.microsoft.com/office/powerpoint/2010/main" val="156305237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Enhanced BizTalk Mapper</a:t>
            </a:r>
            <a:endParaRPr lang="en-US" dirty="0"/>
          </a:p>
        </p:txBody>
      </p:sp>
      <p:sp>
        <p:nvSpPr>
          <p:cNvPr id="5" name="Content Placeholder 4"/>
          <p:cNvSpPr>
            <a:spLocks noGrp="1"/>
          </p:cNvSpPr>
          <p:nvPr>
            <p:ph idx="1"/>
          </p:nvPr>
        </p:nvSpPr>
        <p:spPr/>
        <p:txBody>
          <a:bodyPr>
            <a:normAutofit fontScale="70000" lnSpcReduction="20000"/>
          </a:bodyPr>
          <a:lstStyle/>
          <a:p>
            <a:pPr lvl="0"/>
            <a:r>
              <a:rPr lang="en-US" dirty="0"/>
              <a:t>New </a:t>
            </a:r>
            <a:r>
              <a:rPr lang="en-US" dirty="0" smtClean="0"/>
              <a:t>Features:</a:t>
            </a:r>
            <a:endParaRPr lang="en-US" dirty="0"/>
          </a:p>
          <a:p>
            <a:pPr lvl="1"/>
            <a:r>
              <a:rPr lang="en-US" dirty="0"/>
              <a:t>Copy, Cut, and Paste</a:t>
            </a:r>
          </a:p>
          <a:p>
            <a:pPr lvl="1"/>
            <a:r>
              <a:rPr lang="en-US" dirty="0"/>
              <a:t>Optimized display of links</a:t>
            </a:r>
          </a:p>
          <a:p>
            <a:pPr lvl="1"/>
            <a:r>
              <a:rPr lang="en-US" dirty="0"/>
              <a:t>Automatic highlighting and focusing</a:t>
            </a:r>
          </a:p>
          <a:p>
            <a:pPr lvl="1"/>
            <a:r>
              <a:rPr lang="en-US" dirty="0"/>
              <a:t>Relevance view</a:t>
            </a:r>
          </a:p>
          <a:p>
            <a:pPr lvl="1"/>
            <a:r>
              <a:rPr lang="en-US" dirty="0"/>
              <a:t>Improved </a:t>
            </a:r>
            <a:r>
              <a:rPr lang="en-US" dirty="0" err="1" smtClean="0"/>
              <a:t>functoid</a:t>
            </a:r>
            <a:r>
              <a:rPr lang="en-US" dirty="0" smtClean="0"/>
              <a:t/>
            </a:r>
            <a:br>
              <a:rPr lang="en-US" dirty="0" smtClean="0"/>
            </a:br>
            <a:r>
              <a:rPr lang="en-US" dirty="0" smtClean="0"/>
              <a:t>configuration</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7663" y="2971799"/>
            <a:ext cx="7581718" cy="34888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5966243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Adapter and Integration Changes</a:t>
            </a:r>
          </a:p>
        </p:txBody>
      </p:sp>
      <p:sp>
        <p:nvSpPr>
          <p:cNvPr id="6" name="Text Placeholder 5"/>
          <p:cNvSpPr>
            <a:spLocks noGrp="1"/>
          </p:cNvSpPr>
          <p:nvPr>
            <p:ph idx="1"/>
          </p:nvPr>
        </p:nvSpPr>
        <p:spPr>
          <a:xfrm>
            <a:off x="519112" y="1447799"/>
            <a:ext cx="11149013" cy="3896451"/>
          </a:xfrm>
        </p:spPr>
        <p:txBody>
          <a:bodyPr/>
          <a:lstStyle/>
          <a:p>
            <a:pPr lvl="0"/>
            <a:r>
              <a:rPr lang="en-US" dirty="0"/>
              <a:t>New FTP Adapter Features</a:t>
            </a:r>
          </a:p>
          <a:p>
            <a:pPr lvl="1"/>
            <a:r>
              <a:rPr lang="en-US" dirty="0"/>
              <a:t>FTP over SSL (FTPS)</a:t>
            </a:r>
          </a:p>
          <a:p>
            <a:pPr lvl="1"/>
            <a:r>
              <a:rPr lang="en-US" dirty="0"/>
              <a:t>Receive from read-only locations</a:t>
            </a:r>
          </a:p>
          <a:p>
            <a:pPr lvl="0"/>
            <a:r>
              <a:rPr lang="en-US" dirty="0"/>
              <a:t>WCF-SQL Adapter</a:t>
            </a:r>
          </a:p>
          <a:p>
            <a:pPr lvl="1"/>
            <a:r>
              <a:rPr lang="en-US" dirty="0"/>
              <a:t>Replaces the SQL adapter</a:t>
            </a:r>
          </a:p>
          <a:p>
            <a:pPr lvl="0"/>
            <a:r>
              <a:rPr lang="en-US" dirty="0"/>
              <a:t>Deprecated Features</a:t>
            </a:r>
          </a:p>
          <a:p>
            <a:pPr lvl="1"/>
            <a:r>
              <a:rPr lang="en-US" dirty="0"/>
              <a:t>SOAP adapter</a:t>
            </a:r>
          </a:p>
          <a:p>
            <a:pPr lvl="1"/>
            <a:r>
              <a:rPr lang="en-US" dirty="0"/>
              <a:t>BizTalk Web Services Publishing </a:t>
            </a:r>
            <a:r>
              <a:rPr lang="en-US" dirty="0" smtClean="0"/>
              <a:t>Wizard</a:t>
            </a:r>
            <a:endParaRPr lang="en-US" dirty="0"/>
          </a:p>
        </p:txBody>
      </p:sp>
    </p:spTree>
    <p:extLst>
      <p:ext uri="{BB962C8B-B14F-4D97-AF65-F5344CB8AC3E}">
        <p14:creationId xmlns:p14="http://schemas.microsoft.com/office/powerpoint/2010/main" val="135249371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Improved Trading Partner Management</a:t>
            </a:r>
          </a:p>
        </p:txBody>
      </p:sp>
      <p:sp>
        <p:nvSpPr>
          <p:cNvPr id="3" name="Content Placeholder 2"/>
          <p:cNvSpPr>
            <a:spLocks noGrp="1"/>
          </p:cNvSpPr>
          <p:nvPr>
            <p:ph idx="1"/>
          </p:nvPr>
        </p:nvSpPr>
        <p:spPr>
          <a:xfrm>
            <a:off x="519112" y="1447799"/>
            <a:ext cx="11149013" cy="5472267"/>
          </a:xfrm>
        </p:spPr>
        <p:txBody>
          <a:bodyPr/>
          <a:lstStyle/>
          <a:p>
            <a:pPr lvl="0"/>
            <a:r>
              <a:rPr lang="en-US" sz="2400" dirty="0"/>
              <a:t>Major redesign of trading partner management</a:t>
            </a:r>
          </a:p>
          <a:p>
            <a:pPr lvl="1"/>
            <a:r>
              <a:rPr lang="en-US" sz="2000" dirty="0"/>
              <a:t>Parties</a:t>
            </a:r>
          </a:p>
          <a:p>
            <a:pPr lvl="1"/>
            <a:r>
              <a:rPr lang="en-US" sz="2000" dirty="0"/>
              <a:t>Business Profiles</a:t>
            </a:r>
          </a:p>
          <a:p>
            <a:pPr lvl="1"/>
            <a:r>
              <a:rPr lang="en-US" sz="2000" dirty="0"/>
              <a:t>Trading Partner </a:t>
            </a:r>
            <a:r>
              <a:rPr lang="en-US" sz="2000" dirty="0" smtClean="0"/>
              <a:t>Agreements</a:t>
            </a:r>
          </a:p>
          <a:p>
            <a:pPr lvl="1"/>
            <a:endParaRPr lang="en-US" sz="2000" dirty="0"/>
          </a:p>
          <a:p>
            <a:pPr lvl="1"/>
            <a:endParaRPr lang="en-US" sz="2000" dirty="0" smtClean="0"/>
          </a:p>
          <a:p>
            <a:pPr lvl="1"/>
            <a:endParaRPr lang="en-US" sz="2000" dirty="0"/>
          </a:p>
          <a:p>
            <a:pPr lvl="1"/>
            <a:endParaRPr lang="en-US" sz="2000" dirty="0" smtClean="0"/>
          </a:p>
          <a:p>
            <a:pPr lvl="1"/>
            <a:endParaRPr lang="en-US" sz="2000" dirty="0"/>
          </a:p>
          <a:p>
            <a:pPr lvl="1"/>
            <a:endParaRPr lang="en-US" sz="2000" dirty="0"/>
          </a:p>
          <a:p>
            <a:pPr lvl="0"/>
            <a:endParaRPr lang="en-US" sz="2400" dirty="0" smtClean="0"/>
          </a:p>
          <a:p>
            <a:pPr lvl="0"/>
            <a:endParaRPr lang="en-US" sz="2400" dirty="0" smtClean="0"/>
          </a:p>
          <a:p>
            <a:pPr lvl="0"/>
            <a:r>
              <a:rPr lang="en-US" sz="2400" dirty="0" smtClean="0"/>
              <a:t>Continues </a:t>
            </a:r>
            <a:r>
              <a:rPr lang="en-US" sz="2400" dirty="0"/>
              <a:t>support for EDI </a:t>
            </a:r>
            <a:r>
              <a:rPr lang="en-US" sz="2400" dirty="0" smtClean="0"/>
              <a:t/>
            </a:r>
            <a:br>
              <a:rPr lang="en-US" sz="2400" dirty="0" smtClean="0"/>
            </a:br>
            <a:r>
              <a:rPr lang="en-US" sz="2400" dirty="0" smtClean="0"/>
              <a:t>and </a:t>
            </a:r>
            <a:r>
              <a:rPr lang="en-US" sz="2400" dirty="0"/>
              <a:t>AS2</a:t>
            </a:r>
          </a:p>
          <a:p>
            <a:endParaRPr lang="en-US" dirty="0"/>
          </a:p>
        </p:txBody>
      </p:sp>
      <p:pic>
        <p:nvPicPr>
          <p:cNvPr id="8" name="Content Placeholder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6372" y="2658140"/>
            <a:ext cx="5280532" cy="32553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8" name="Picture 4" descr="Partner profiles with agreem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897" y="2882276"/>
            <a:ext cx="4476750" cy="2533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14066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BizTalk Server Settings Dashboard</a:t>
            </a:r>
          </a:p>
        </p:txBody>
      </p:sp>
      <p:sp>
        <p:nvSpPr>
          <p:cNvPr id="5" name="Text Placeholder 4"/>
          <p:cNvSpPr>
            <a:spLocks noGrp="1"/>
          </p:cNvSpPr>
          <p:nvPr>
            <p:ph idx="1"/>
          </p:nvPr>
        </p:nvSpPr>
        <p:spPr/>
        <p:txBody>
          <a:bodyPr>
            <a:noAutofit/>
          </a:bodyPr>
          <a:lstStyle/>
          <a:p>
            <a:pPr lvl="0"/>
            <a:r>
              <a:rPr lang="en-US" sz="2800" dirty="0" smtClean="0"/>
              <a:t>Settings previously configured in many places</a:t>
            </a:r>
            <a:endParaRPr lang="en-US" sz="2800" dirty="0"/>
          </a:p>
          <a:p>
            <a:pPr lvl="1"/>
            <a:r>
              <a:rPr lang="en-US" sz="2400" dirty="0"/>
              <a:t>BizTalk Server Administration Console</a:t>
            </a:r>
          </a:p>
          <a:p>
            <a:pPr lvl="1"/>
            <a:r>
              <a:rPr lang="en-US" sz="2400" dirty="0"/>
              <a:t>Manual configuration of registry settings</a:t>
            </a:r>
          </a:p>
          <a:p>
            <a:pPr lvl="1"/>
            <a:r>
              <a:rPr lang="en-US" sz="2400" dirty="0"/>
              <a:t>Hacking the BizTalk configuration file</a:t>
            </a:r>
          </a:p>
          <a:p>
            <a:pPr lvl="1"/>
            <a:r>
              <a:rPr lang="en-US" sz="2400" dirty="0"/>
              <a:t>Manual editing of configuration </a:t>
            </a:r>
            <a:r>
              <a:rPr lang="en-US" sz="2400" dirty="0" smtClean="0"/>
              <a:t>database</a:t>
            </a:r>
            <a:endParaRPr lang="en-US" sz="2400" dirty="0"/>
          </a:p>
          <a:p>
            <a:pPr lvl="0"/>
            <a:r>
              <a:rPr lang="en-US" sz="2800" dirty="0" smtClean="0"/>
              <a:t>Settings </a:t>
            </a:r>
            <a:r>
              <a:rPr lang="en-US" sz="2800" dirty="0"/>
              <a:t>Dashboard provides a single interface</a:t>
            </a:r>
          </a:p>
          <a:p>
            <a:pPr lvl="1"/>
            <a:r>
              <a:rPr lang="en-US" sz="2400" dirty="0"/>
              <a:t>Improved discoverability of potential settings</a:t>
            </a:r>
          </a:p>
          <a:p>
            <a:pPr lvl="1"/>
            <a:r>
              <a:rPr lang="en-US" sz="2400" dirty="0"/>
              <a:t>Faster configuration of settings</a:t>
            </a:r>
          </a:p>
          <a:p>
            <a:pPr lvl="1"/>
            <a:r>
              <a:rPr lang="en-US" sz="2400" dirty="0"/>
              <a:t>Ability to import and export settings</a:t>
            </a:r>
          </a:p>
          <a:p>
            <a:pPr lvl="1"/>
            <a:r>
              <a:rPr lang="en-US" sz="2400" dirty="0"/>
              <a:t>Holistic view of performance tuning for a BizTalk </a:t>
            </a:r>
            <a:r>
              <a:rPr lang="en-US" sz="2400" dirty="0" smtClean="0"/>
              <a:t>environment</a:t>
            </a:r>
            <a:endParaRPr lang="en-US" sz="2400" dirty="0"/>
          </a:p>
        </p:txBody>
      </p:sp>
    </p:spTree>
    <p:extLst>
      <p:ext uri="{BB962C8B-B14F-4D97-AF65-F5344CB8AC3E}">
        <p14:creationId xmlns:p14="http://schemas.microsoft.com/office/powerpoint/2010/main" val="39993884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Operations Manager Management Pack</a:t>
            </a:r>
          </a:p>
        </p:txBody>
      </p:sp>
      <p:sp>
        <p:nvSpPr>
          <p:cNvPr id="3" name="Text Placeholder 2"/>
          <p:cNvSpPr>
            <a:spLocks noGrp="1"/>
          </p:cNvSpPr>
          <p:nvPr>
            <p:ph idx="1"/>
          </p:nvPr>
        </p:nvSpPr>
        <p:spPr>
          <a:xfrm>
            <a:off x="519112" y="1447799"/>
            <a:ext cx="8597741" cy="4750982"/>
          </a:xfrm>
        </p:spPr>
        <p:txBody>
          <a:bodyPr>
            <a:normAutofit/>
          </a:bodyPr>
          <a:lstStyle/>
          <a:p>
            <a:r>
              <a:rPr lang="en-US" dirty="0" smtClean="0"/>
              <a:t>Separate </a:t>
            </a:r>
            <a:r>
              <a:rPr lang="en-US" dirty="0"/>
              <a:t>views for IT administrators and BizTalk </a:t>
            </a:r>
            <a:r>
              <a:rPr lang="en-US" dirty="0" smtClean="0"/>
              <a:t>administrators</a:t>
            </a:r>
            <a:endParaRPr lang="en-US" dirty="0"/>
          </a:p>
          <a:p>
            <a:r>
              <a:rPr lang="en-US" dirty="0"/>
              <a:t>Optimized discovery of </a:t>
            </a:r>
            <a:r>
              <a:rPr lang="en-US" dirty="0" smtClean="0"/>
              <a:t>artifacts</a:t>
            </a:r>
            <a:endParaRPr lang="en-US" dirty="0"/>
          </a:p>
          <a:p>
            <a:r>
              <a:rPr lang="en-US" dirty="0"/>
              <a:t>Fixed the discovery of relationships between </a:t>
            </a:r>
            <a:r>
              <a:rPr lang="en-US" dirty="0" smtClean="0"/>
              <a:t>artifacts</a:t>
            </a:r>
            <a:endParaRPr lang="en-US" dirty="0"/>
          </a:p>
          <a:p>
            <a:r>
              <a:rPr lang="en-US" dirty="0"/>
              <a:t>Visual representation of health </a:t>
            </a:r>
            <a:r>
              <a:rPr lang="en-US" dirty="0" smtClean="0"/>
              <a:t>status</a:t>
            </a:r>
            <a:endParaRPr lang="en-US" dirty="0"/>
          </a:p>
          <a:p>
            <a:r>
              <a:rPr lang="en-US" dirty="0" smtClean="0"/>
              <a:t>Provides </a:t>
            </a:r>
            <a:r>
              <a:rPr lang="en-US" dirty="0"/>
              <a:t>diagnostic support for common BizTalk </a:t>
            </a:r>
            <a:r>
              <a:rPr lang="en-US" dirty="0" smtClean="0"/>
              <a:t>errors</a:t>
            </a:r>
          </a:p>
          <a:p>
            <a:pPr lvl="1"/>
            <a:endParaRPr lang="en-US" dirty="0"/>
          </a:p>
          <a:p>
            <a:endParaRPr lang="en-US" dirty="0"/>
          </a:p>
        </p:txBody>
      </p:sp>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6853" y="1006043"/>
            <a:ext cx="2578959" cy="5456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78280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Updated Platform Support</a:t>
            </a:r>
          </a:p>
        </p:txBody>
      </p:sp>
      <p:sp>
        <p:nvSpPr>
          <p:cNvPr id="3" name="Text Placeholder 2"/>
          <p:cNvSpPr>
            <a:spLocks noGrp="1"/>
          </p:cNvSpPr>
          <p:nvPr>
            <p:ph idx="1"/>
          </p:nvPr>
        </p:nvSpPr>
        <p:spPr>
          <a:xfrm>
            <a:off x="519112" y="1447799"/>
            <a:ext cx="11149013" cy="4844403"/>
          </a:xfrm>
        </p:spPr>
        <p:txBody>
          <a:bodyPr/>
          <a:lstStyle/>
          <a:p>
            <a:pPr lvl="0"/>
            <a:r>
              <a:rPr lang="en-US" dirty="0"/>
              <a:t>Supported Operating Systems:</a:t>
            </a:r>
          </a:p>
          <a:p>
            <a:pPr lvl="1"/>
            <a:r>
              <a:rPr lang="en-US" dirty="0"/>
              <a:t>Windows Server 2008 R2</a:t>
            </a:r>
          </a:p>
          <a:p>
            <a:pPr lvl="1"/>
            <a:r>
              <a:rPr lang="en-US" dirty="0"/>
              <a:t>Windows Server 2008 SP2</a:t>
            </a:r>
          </a:p>
          <a:p>
            <a:pPr lvl="1"/>
            <a:r>
              <a:rPr lang="en-US" dirty="0"/>
              <a:t>Windows 7</a:t>
            </a:r>
          </a:p>
          <a:p>
            <a:pPr lvl="1"/>
            <a:r>
              <a:rPr lang="en-US" dirty="0"/>
              <a:t>Windows Vista SP2</a:t>
            </a:r>
          </a:p>
          <a:p>
            <a:pPr lvl="0"/>
            <a:r>
              <a:rPr lang="en-US" dirty="0"/>
              <a:t>Supported Database Servers</a:t>
            </a:r>
          </a:p>
          <a:p>
            <a:pPr lvl="1"/>
            <a:r>
              <a:rPr lang="en-US" dirty="0"/>
              <a:t>SQL Server 2008 SP1</a:t>
            </a:r>
          </a:p>
          <a:p>
            <a:pPr lvl="1"/>
            <a:r>
              <a:rPr lang="en-US" dirty="0"/>
              <a:t>SQL Server 2008 R2</a:t>
            </a:r>
          </a:p>
          <a:p>
            <a:pPr lvl="0"/>
            <a:r>
              <a:rPr lang="en-US" dirty="0"/>
              <a:t>Development Platform</a:t>
            </a:r>
          </a:p>
          <a:p>
            <a:pPr lvl="1"/>
            <a:r>
              <a:rPr lang="en-US" dirty="0"/>
              <a:t>Visual Studio </a:t>
            </a:r>
            <a:r>
              <a:rPr lang="en-US" dirty="0" smtClean="0"/>
              <a:t>2010</a:t>
            </a:r>
            <a:endParaRPr lang="en-US" dirty="0"/>
          </a:p>
        </p:txBody>
      </p:sp>
    </p:spTree>
    <p:extLst>
      <p:ext uri="{BB962C8B-B14F-4D97-AF65-F5344CB8AC3E}">
        <p14:creationId xmlns:p14="http://schemas.microsoft.com/office/powerpoint/2010/main" val="19055708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8639" y="3914364"/>
            <a:ext cx="11526152" cy="1378644"/>
          </a:xfrm>
        </p:spPr>
        <p:txBody>
          <a:bodyPr/>
          <a:lstStyle/>
          <a:p>
            <a:r>
              <a:rPr lang="en-US" dirty="0" smtClean="0"/>
              <a:t>BizTalk – What’s Next..?</a:t>
            </a:r>
            <a:endParaRPr lang="en-US" dirty="0"/>
          </a:p>
        </p:txBody>
      </p:sp>
    </p:spTree>
    <p:extLst>
      <p:ext uri="{BB962C8B-B14F-4D97-AF65-F5344CB8AC3E}">
        <p14:creationId xmlns:p14="http://schemas.microsoft.com/office/powerpoint/2010/main" val="128667701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ound Same Side Corner Rectangle 102"/>
          <p:cNvSpPr/>
          <p:nvPr/>
        </p:nvSpPr>
        <p:spPr bwMode="gray">
          <a:xfrm>
            <a:off x="57485" y="2018582"/>
            <a:ext cx="12049373" cy="4839418"/>
          </a:xfrm>
          <a:prstGeom prst="round2SameRect">
            <a:avLst>
              <a:gd name="adj1" fmla="val 3951"/>
              <a:gd name="adj2" fmla="val 0"/>
            </a:avLst>
          </a:prstGeom>
          <a:gradFill flip="none" rotWithShape="1">
            <a:gsLst>
              <a:gs pos="0">
                <a:schemeClr val="tx1">
                  <a:lumMod val="50000"/>
                  <a:lumOff val="50000"/>
                  <a:alpha val="0"/>
                </a:schemeClr>
              </a:gs>
              <a:gs pos="100000">
                <a:sysClr val="windowText" lastClr="000000">
                  <a:alpha val="63000"/>
                </a:sysClr>
              </a:gs>
            </a:gsLst>
            <a:lin ang="16200000" scaled="0"/>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marL="0" lvl="1" indent="-212725" defTabSz="914400" fontAlgn="auto">
              <a:lnSpc>
                <a:spcPct val="90000"/>
              </a:lnSpc>
              <a:spcBef>
                <a:spcPts val="0"/>
              </a:spcBef>
              <a:spcAft>
                <a:spcPts val="0"/>
              </a:spcAft>
              <a:buSzPct val="800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68" name="Group 67"/>
          <p:cNvGrpSpPr/>
          <p:nvPr/>
        </p:nvGrpSpPr>
        <p:grpSpPr>
          <a:xfrm>
            <a:off x="16956" y="75617"/>
            <a:ext cx="11593817" cy="4332354"/>
            <a:chOff x="349134" y="213633"/>
            <a:chExt cx="8697627" cy="4332354"/>
          </a:xfrm>
        </p:grpSpPr>
        <p:sp>
          <p:nvSpPr>
            <p:cNvPr id="107" name=" 3"/>
            <p:cNvSpPr/>
            <p:nvPr/>
          </p:nvSpPr>
          <p:spPr>
            <a:xfrm>
              <a:off x="349134" y="213633"/>
              <a:ext cx="8595360" cy="4332354"/>
            </a:xfrm>
            <a:prstGeom prst="swooshArrow">
              <a:avLst>
                <a:gd name="adj1" fmla="val 24779"/>
                <a:gd name="adj2" fmla="val 33555"/>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sp>
        <p:sp>
          <p:nvSpPr>
            <p:cNvPr id="42" name=" 3"/>
            <p:cNvSpPr/>
            <p:nvPr/>
          </p:nvSpPr>
          <p:spPr>
            <a:xfrm>
              <a:off x="839098" y="373274"/>
              <a:ext cx="8003688" cy="3843718"/>
            </a:xfrm>
            <a:prstGeom prst="swooshArrow">
              <a:avLst>
                <a:gd name="adj1" fmla="val 22023"/>
                <a:gd name="adj2" fmla="val 32995"/>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sp>
        <p:sp>
          <p:nvSpPr>
            <p:cNvPr id="108" name="TextBox 107"/>
            <p:cNvSpPr txBox="1"/>
            <p:nvPr/>
          </p:nvSpPr>
          <p:spPr>
            <a:xfrm rot="20961667">
              <a:off x="3111473" y="1484655"/>
              <a:ext cx="5935288" cy="559631"/>
            </a:xfrm>
            <a:prstGeom prst="rect">
              <a:avLst/>
            </a:prstGeom>
            <a:noFill/>
          </p:spPr>
          <p:txBody>
            <a:bodyPr wrap="square" rtlCol="0">
              <a:prstTxWarp prst="textArchUp">
                <a:avLst>
                  <a:gd name="adj" fmla="val 10865643"/>
                </a:avLst>
              </a:prstTxWarp>
              <a:spAutoFit/>
            </a:bodyPr>
            <a:lstStyle/>
            <a:p>
              <a:r>
                <a:rPr lang="en-US"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CONTINUOUS INNOVATION EVERY 2-3 YEARS</a:t>
              </a:r>
            </a:p>
          </p:txBody>
        </p:sp>
      </p:grpSp>
      <p:sp>
        <p:nvSpPr>
          <p:cNvPr id="37" name="Round Same Side Corner Rectangle 36"/>
          <p:cNvSpPr/>
          <p:nvPr/>
        </p:nvSpPr>
        <p:spPr bwMode="gray">
          <a:xfrm>
            <a:off x="177229" y="5689162"/>
            <a:ext cx="11794054" cy="903642"/>
          </a:xfrm>
          <a:prstGeom prst="round2SameRect">
            <a:avLst>
              <a:gd name="adj1" fmla="val 13208"/>
              <a:gd name="adj2" fmla="val 0"/>
            </a:avLst>
          </a:prstGeom>
          <a:gradFill flip="none" rotWithShape="1">
            <a:gsLst>
              <a:gs pos="0">
                <a:schemeClr val="tx1">
                  <a:lumMod val="50000"/>
                  <a:lumOff val="50000"/>
                  <a:alpha val="0"/>
                </a:schemeClr>
              </a:gs>
              <a:gs pos="100000">
                <a:sysClr val="windowText" lastClr="000000">
                  <a:alpha val="63000"/>
                </a:sysClr>
              </a:gs>
            </a:gsLst>
            <a:lin ang="16200000" scaled="0"/>
            <a:tileRect/>
          </a:gradFill>
          <a:ln w="12700" cap="flat" cmpd="sng" algn="ctr">
            <a:gradFill>
              <a:gsLst>
                <a:gs pos="0">
                  <a:schemeClr val="accent3"/>
                </a:gs>
                <a:gs pos="50000">
                  <a:sysClr val="window" lastClr="FFFFFF">
                    <a:alpha val="0"/>
                  </a:sysClr>
                </a:gs>
                <a:gs pos="100000">
                  <a:sysClr val="window" lastClr="FFFFFF">
                    <a:alpha val="0"/>
                  </a:sysClr>
                </a:gs>
              </a:gsLst>
              <a:lin ang="5400000" scaled="0"/>
            </a:gradFill>
            <a:prstDash val="solid"/>
          </a:ln>
          <a:effectLst/>
        </p:spPr>
        <p:txBody>
          <a:bodyPr rtlCol="0" anchor="ctr"/>
          <a:lstStyle/>
          <a:p>
            <a:pPr marL="0" lvl="1" indent="-212725" defTabSz="914400" fontAlgn="auto">
              <a:lnSpc>
                <a:spcPct val="90000"/>
              </a:lnSpc>
              <a:spcBef>
                <a:spcPts val="0"/>
              </a:spcBef>
              <a:spcAft>
                <a:spcPts val="0"/>
              </a:spcAft>
              <a:buSzPct val="80000"/>
              <a:defRPr/>
            </a:pPr>
            <a:endParaRPr lang="en-US" sz="1000" kern="0" dirty="0" smtClean="0">
              <a:solidFill>
                <a:prstClr val="black">
                  <a:lumMod val="75000"/>
                  <a:lumOff val="25000"/>
                </a:prstClr>
              </a:solidFill>
              <a:latin typeface="Segoe UI" pitchFamily="34" charset="0"/>
              <a:cs typeface="Segoe UI" pitchFamily="34" charset="0"/>
            </a:endParaRPr>
          </a:p>
        </p:txBody>
      </p:sp>
      <p:sp>
        <p:nvSpPr>
          <p:cNvPr id="90" name="TextBox 89"/>
          <p:cNvSpPr txBox="1"/>
          <p:nvPr/>
        </p:nvSpPr>
        <p:spPr>
          <a:xfrm>
            <a:off x="446367" y="5842083"/>
            <a:ext cx="1491338" cy="555537"/>
          </a:xfrm>
          <a:prstGeom prst="rect">
            <a:avLst/>
          </a:prstGeom>
          <a:noFill/>
        </p:spPr>
        <p:txBody>
          <a:bodyPr spcFirstLastPara="1" wrap="square" numCol="1" rtlCol="0">
            <a:spAutoFit/>
          </a:bodyPr>
          <a:lstStyle/>
          <a:p>
            <a:pPr algn="ctr" fontAlgn="base">
              <a:lnSpc>
                <a:spcPct val="90000"/>
              </a:lnSpc>
              <a:spcBef>
                <a:spcPct val="0"/>
              </a:spcBef>
              <a:spcAft>
                <a:spcPct val="35000"/>
              </a:spcAft>
              <a:defRPr/>
            </a:pPr>
            <a:r>
              <a:rPr lang="en-US" sz="1400" dirty="0">
                <a:solidFill>
                  <a:schemeClr val="accent3"/>
                </a:solidFill>
                <a:latin typeface="Segoe UI" pitchFamily="34" charset="0"/>
                <a:cs typeface="Segoe UI" pitchFamily="34" charset="0"/>
              </a:rPr>
              <a:t>500</a:t>
            </a:r>
            <a:br>
              <a:rPr lang="en-US" sz="1400" dirty="0">
                <a:solidFill>
                  <a:schemeClr val="accent3"/>
                </a:solidFill>
                <a:latin typeface="Segoe UI" pitchFamily="34" charset="0"/>
                <a:cs typeface="Segoe UI" pitchFamily="34" charset="0"/>
              </a:rPr>
            </a:br>
            <a:r>
              <a:rPr lang="en-US" sz="1400" dirty="0">
                <a:solidFill>
                  <a:schemeClr val="accent3"/>
                </a:solidFill>
                <a:latin typeface="Segoe UI" pitchFamily="34" charset="0"/>
                <a:cs typeface="Segoe UI" pitchFamily="34" charset="0"/>
              </a:rPr>
              <a:t>Customers</a:t>
            </a:r>
          </a:p>
        </p:txBody>
      </p:sp>
      <p:sp>
        <p:nvSpPr>
          <p:cNvPr id="92" name="TextBox 91"/>
          <p:cNvSpPr txBox="1"/>
          <p:nvPr/>
        </p:nvSpPr>
        <p:spPr>
          <a:xfrm>
            <a:off x="2125814" y="5842083"/>
            <a:ext cx="1379402" cy="555537"/>
          </a:xfrm>
          <a:prstGeom prst="rect">
            <a:avLst/>
          </a:prstGeom>
          <a:noFill/>
        </p:spPr>
        <p:txBody>
          <a:bodyPr spcFirstLastPara="1" wrap="square" numCol="1" rtlCol="0">
            <a:spAutoFit/>
          </a:bodyPr>
          <a:lstStyle/>
          <a:p>
            <a:pPr algn="ctr" fontAlgn="base">
              <a:lnSpc>
                <a:spcPct val="90000"/>
              </a:lnSpc>
              <a:spcBef>
                <a:spcPct val="0"/>
              </a:spcBef>
              <a:spcAft>
                <a:spcPct val="35000"/>
              </a:spcAft>
              <a:defRPr/>
            </a:pPr>
            <a:r>
              <a:rPr lang="en-US" sz="1400" dirty="0">
                <a:solidFill>
                  <a:schemeClr val="accent3"/>
                </a:solidFill>
                <a:latin typeface="Segoe UI" pitchFamily="34" charset="0"/>
                <a:cs typeface="Segoe UI" pitchFamily="34" charset="0"/>
              </a:rPr>
              <a:t>2,000</a:t>
            </a:r>
            <a:br>
              <a:rPr lang="en-US" sz="1400" dirty="0">
                <a:solidFill>
                  <a:schemeClr val="accent3"/>
                </a:solidFill>
                <a:latin typeface="Segoe UI" pitchFamily="34" charset="0"/>
                <a:cs typeface="Segoe UI" pitchFamily="34" charset="0"/>
              </a:rPr>
            </a:br>
            <a:r>
              <a:rPr lang="en-US" sz="1400" dirty="0">
                <a:solidFill>
                  <a:schemeClr val="accent3"/>
                </a:solidFill>
                <a:latin typeface="Segoe UI" pitchFamily="34" charset="0"/>
                <a:cs typeface="Segoe UI" pitchFamily="34" charset="0"/>
              </a:rPr>
              <a:t>Customers</a:t>
            </a:r>
          </a:p>
        </p:txBody>
      </p:sp>
      <p:sp>
        <p:nvSpPr>
          <p:cNvPr id="93" name="TextBox 92"/>
          <p:cNvSpPr txBox="1"/>
          <p:nvPr/>
        </p:nvSpPr>
        <p:spPr>
          <a:xfrm>
            <a:off x="3710255" y="5842083"/>
            <a:ext cx="1411482" cy="555537"/>
          </a:xfrm>
          <a:prstGeom prst="rect">
            <a:avLst/>
          </a:prstGeom>
          <a:noFill/>
        </p:spPr>
        <p:txBody>
          <a:bodyPr spcFirstLastPara="1" wrap="square" numCol="1" rtlCol="0">
            <a:spAutoFit/>
          </a:bodyPr>
          <a:lstStyle/>
          <a:p>
            <a:pPr algn="ctr" fontAlgn="base">
              <a:lnSpc>
                <a:spcPct val="90000"/>
              </a:lnSpc>
              <a:spcBef>
                <a:spcPct val="0"/>
              </a:spcBef>
              <a:spcAft>
                <a:spcPct val="35000"/>
              </a:spcAft>
              <a:defRPr/>
            </a:pPr>
            <a:r>
              <a:rPr lang="en-US" sz="1400" dirty="0">
                <a:solidFill>
                  <a:schemeClr val="accent3"/>
                </a:solidFill>
                <a:latin typeface="Segoe UI" pitchFamily="34" charset="0"/>
                <a:cs typeface="Segoe UI" pitchFamily="34" charset="0"/>
              </a:rPr>
              <a:t>4,000</a:t>
            </a:r>
            <a:br>
              <a:rPr lang="en-US" sz="1400" dirty="0">
                <a:solidFill>
                  <a:schemeClr val="accent3"/>
                </a:solidFill>
                <a:latin typeface="Segoe UI" pitchFamily="34" charset="0"/>
                <a:cs typeface="Segoe UI" pitchFamily="34" charset="0"/>
              </a:rPr>
            </a:br>
            <a:r>
              <a:rPr lang="en-US" sz="1400" dirty="0">
                <a:solidFill>
                  <a:schemeClr val="accent3"/>
                </a:solidFill>
                <a:latin typeface="Segoe UI" pitchFamily="34" charset="0"/>
                <a:cs typeface="Segoe UI" pitchFamily="34" charset="0"/>
              </a:rPr>
              <a:t>Customers</a:t>
            </a:r>
          </a:p>
        </p:txBody>
      </p:sp>
      <p:sp>
        <p:nvSpPr>
          <p:cNvPr id="94" name="TextBox 93"/>
          <p:cNvSpPr txBox="1"/>
          <p:nvPr/>
        </p:nvSpPr>
        <p:spPr>
          <a:xfrm>
            <a:off x="5221456" y="5832384"/>
            <a:ext cx="1636035" cy="555537"/>
          </a:xfrm>
          <a:prstGeom prst="rect">
            <a:avLst/>
          </a:prstGeom>
          <a:noFill/>
        </p:spPr>
        <p:txBody>
          <a:bodyPr spcFirstLastPara="1" wrap="square" numCol="1" rtlCol="0">
            <a:spAutoFit/>
          </a:bodyPr>
          <a:lstStyle/>
          <a:p>
            <a:pPr algn="ctr" fontAlgn="base">
              <a:lnSpc>
                <a:spcPct val="90000"/>
              </a:lnSpc>
              <a:spcBef>
                <a:spcPct val="0"/>
              </a:spcBef>
              <a:spcAft>
                <a:spcPct val="35000"/>
              </a:spcAft>
              <a:defRPr/>
            </a:pPr>
            <a:r>
              <a:rPr lang="en-US" sz="1400" dirty="0">
                <a:solidFill>
                  <a:schemeClr val="accent3"/>
                </a:solidFill>
                <a:latin typeface="Segoe UI" pitchFamily="34" charset="0"/>
                <a:cs typeface="Segoe UI" pitchFamily="34" charset="0"/>
              </a:rPr>
              <a:t>7,000</a:t>
            </a:r>
            <a:br>
              <a:rPr lang="en-US" sz="1400" dirty="0">
                <a:solidFill>
                  <a:schemeClr val="accent3"/>
                </a:solidFill>
                <a:latin typeface="Segoe UI" pitchFamily="34" charset="0"/>
                <a:cs typeface="Segoe UI" pitchFamily="34" charset="0"/>
              </a:rPr>
            </a:br>
            <a:r>
              <a:rPr lang="en-US" sz="1400" dirty="0">
                <a:solidFill>
                  <a:schemeClr val="accent3"/>
                </a:solidFill>
                <a:latin typeface="Segoe UI" pitchFamily="34" charset="0"/>
                <a:cs typeface="Segoe UI" pitchFamily="34" charset="0"/>
              </a:rPr>
              <a:t>Customers</a:t>
            </a:r>
          </a:p>
        </p:txBody>
      </p:sp>
      <p:sp>
        <p:nvSpPr>
          <p:cNvPr id="102" name="TextBox 101"/>
          <p:cNvSpPr txBox="1"/>
          <p:nvPr/>
        </p:nvSpPr>
        <p:spPr>
          <a:xfrm>
            <a:off x="6844934" y="5831407"/>
            <a:ext cx="1636035" cy="555537"/>
          </a:xfrm>
          <a:prstGeom prst="rect">
            <a:avLst/>
          </a:prstGeom>
          <a:noFill/>
        </p:spPr>
        <p:txBody>
          <a:bodyPr spcFirstLastPara="1" wrap="square" numCol="1" rtlCol="0">
            <a:spAutoFit/>
          </a:bodyPr>
          <a:lstStyle/>
          <a:p>
            <a:pPr algn="ctr">
              <a:lnSpc>
                <a:spcPct val="90000"/>
              </a:lnSpc>
              <a:spcAft>
                <a:spcPct val="35000"/>
              </a:spcAft>
              <a:defRPr/>
            </a:pPr>
            <a:r>
              <a:rPr lang="en-US" sz="1400" dirty="0" smtClean="0">
                <a:solidFill>
                  <a:schemeClr val="accent3"/>
                </a:solidFill>
                <a:latin typeface="Segoe UI" pitchFamily="34" charset="0"/>
                <a:cs typeface="Segoe UI" pitchFamily="34" charset="0"/>
              </a:rPr>
              <a:t>8,500</a:t>
            </a:r>
            <a:br>
              <a:rPr lang="en-US" sz="1400" dirty="0" smtClean="0">
                <a:solidFill>
                  <a:schemeClr val="accent3"/>
                </a:solidFill>
                <a:latin typeface="Segoe UI" pitchFamily="34" charset="0"/>
                <a:cs typeface="Segoe UI" pitchFamily="34" charset="0"/>
              </a:rPr>
            </a:br>
            <a:r>
              <a:rPr lang="en-US" sz="1400" dirty="0" smtClean="0">
                <a:solidFill>
                  <a:schemeClr val="accent3"/>
                </a:solidFill>
                <a:latin typeface="Segoe UI" pitchFamily="34" charset="0"/>
                <a:cs typeface="Segoe UI" pitchFamily="34" charset="0"/>
              </a:rPr>
              <a:t>Customers</a:t>
            </a:r>
          </a:p>
        </p:txBody>
      </p:sp>
      <p:sp>
        <p:nvSpPr>
          <p:cNvPr id="78" name="TextBox 77"/>
          <p:cNvSpPr txBox="1"/>
          <p:nvPr/>
        </p:nvSpPr>
        <p:spPr>
          <a:xfrm>
            <a:off x="8473875" y="5837165"/>
            <a:ext cx="1636035" cy="555537"/>
          </a:xfrm>
          <a:prstGeom prst="rect">
            <a:avLst/>
          </a:prstGeom>
          <a:noFill/>
        </p:spPr>
        <p:txBody>
          <a:bodyPr spcFirstLastPara="1" wrap="square" numCol="1" rtlCol="0">
            <a:spAutoFit/>
          </a:bodyPr>
          <a:lstStyle/>
          <a:p>
            <a:pPr algn="ctr">
              <a:lnSpc>
                <a:spcPct val="90000"/>
              </a:lnSpc>
              <a:spcAft>
                <a:spcPct val="35000"/>
              </a:spcAft>
              <a:defRPr/>
            </a:pPr>
            <a:r>
              <a:rPr lang="en-US" sz="1400" dirty="0" smtClean="0">
                <a:solidFill>
                  <a:schemeClr val="accent3"/>
                </a:solidFill>
                <a:latin typeface="Segoe UI" pitchFamily="34" charset="0"/>
                <a:cs typeface="Segoe UI" pitchFamily="34" charset="0"/>
              </a:rPr>
              <a:t>10,500</a:t>
            </a:r>
            <a:br>
              <a:rPr lang="en-US" sz="1400" dirty="0" smtClean="0">
                <a:solidFill>
                  <a:schemeClr val="accent3"/>
                </a:solidFill>
                <a:latin typeface="Segoe UI" pitchFamily="34" charset="0"/>
                <a:cs typeface="Segoe UI" pitchFamily="34" charset="0"/>
              </a:rPr>
            </a:br>
            <a:r>
              <a:rPr lang="en-US" sz="1400" dirty="0" smtClean="0">
                <a:solidFill>
                  <a:schemeClr val="accent3"/>
                </a:solidFill>
                <a:latin typeface="Segoe UI" pitchFamily="34" charset="0"/>
                <a:cs typeface="Segoe UI" pitchFamily="34" charset="0"/>
              </a:rPr>
              <a:t>Customers</a:t>
            </a:r>
          </a:p>
        </p:txBody>
      </p:sp>
      <p:grpSp>
        <p:nvGrpSpPr>
          <p:cNvPr id="2" name="Group 1"/>
          <p:cNvGrpSpPr/>
          <p:nvPr/>
        </p:nvGrpSpPr>
        <p:grpSpPr>
          <a:xfrm>
            <a:off x="386745" y="3424671"/>
            <a:ext cx="1690050" cy="3309264"/>
            <a:chOff x="290134" y="3424671"/>
            <a:chExt cx="1267868" cy="3309264"/>
          </a:xfrm>
        </p:grpSpPr>
        <p:grpSp>
          <p:nvGrpSpPr>
            <p:cNvPr id="44" name="Group 43"/>
            <p:cNvGrpSpPr/>
            <p:nvPr/>
          </p:nvGrpSpPr>
          <p:grpSpPr>
            <a:xfrm>
              <a:off x="323187" y="3424671"/>
              <a:ext cx="1143000" cy="3309264"/>
              <a:chOff x="512959" y="3424671"/>
              <a:chExt cx="1280160" cy="3309264"/>
            </a:xfrm>
          </p:grpSpPr>
          <p:sp>
            <p:nvSpPr>
              <p:cNvPr id="38" name="Round Same Side Corner Rectangle 37"/>
              <p:cNvSpPr/>
              <p:nvPr/>
            </p:nvSpPr>
            <p:spPr bwMode="auto">
              <a:xfrm>
                <a:off x="512959" y="3424671"/>
                <a:ext cx="1280160" cy="3309264"/>
              </a:xfrm>
              <a:prstGeom prst="round2SameRect">
                <a:avLst>
                  <a:gd name="adj1" fmla="val 9944"/>
                  <a:gd name="adj2" fmla="val 0"/>
                </a:avLst>
              </a:prstGeom>
              <a:gradFill flip="none" rotWithShape="1">
                <a:gsLst>
                  <a:gs pos="0">
                    <a:schemeClr val="bg1">
                      <a:lumMod val="75000"/>
                    </a:schemeClr>
                  </a:gs>
                  <a:gs pos="100000">
                    <a:sysClr val="windowText" lastClr="000000">
                      <a:alpha val="0"/>
                    </a:sysClr>
                  </a:gs>
                </a:gsLst>
                <a:lin ang="5400000" scaled="1"/>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defTabSz="9144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50" name="Group 37"/>
              <p:cNvGrpSpPr/>
              <p:nvPr/>
            </p:nvGrpSpPr>
            <p:grpSpPr>
              <a:xfrm>
                <a:off x="568560" y="3475635"/>
                <a:ext cx="1190475" cy="766402"/>
                <a:chOff x="-4903080" y="1671146"/>
                <a:chExt cx="3563432" cy="1242773"/>
              </a:xfrm>
            </p:grpSpPr>
            <p:sp>
              <p:nvSpPr>
                <p:cNvPr id="51" name="Rounded Rectangle 50"/>
                <p:cNvSpPr/>
                <p:nvPr/>
              </p:nvSpPr>
              <p:spPr bwMode="auto">
                <a:xfrm>
                  <a:off x="-4903080" y="1671146"/>
                  <a:ext cx="3563432" cy="124277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52" name="Rounded Rectangle 51"/>
                <p:cNvSpPr/>
                <p:nvPr/>
              </p:nvSpPr>
              <p:spPr bwMode="auto">
                <a:xfrm>
                  <a:off x="-4779703" y="1769045"/>
                  <a:ext cx="3316674" cy="1024609"/>
                </a:xfrm>
                <a:prstGeom prst="roundRect">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indent="-396875" algn="ctr">
                    <a:lnSpc>
                      <a:spcPct val="90000"/>
                    </a:lnSpc>
                    <a:spcBef>
                      <a:spcPct val="20000"/>
                    </a:spcBef>
                    <a:buClr>
                      <a:srgbClr val="777777"/>
                    </a:buClr>
                  </a:pPr>
                  <a:r>
                    <a:rPr lang="en-US" sz="1400" b="1"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BizTalk</a:t>
                  </a:r>
                </a:p>
                <a:p>
                  <a:pPr indent="-396875" algn="ctr">
                    <a:lnSpc>
                      <a:spcPct val="90000"/>
                    </a:lnSpc>
                    <a:spcBef>
                      <a:spcPct val="20000"/>
                    </a:spcBef>
                    <a:buClr>
                      <a:srgbClr val="777777"/>
                    </a:buClr>
                  </a:pPr>
                  <a:r>
                    <a:rPr lang="en-US" sz="1050"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Server 2000</a:t>
                  </a:r>
                </a:p>
              </p:txBody>
            </p:sp>
          </p:grpSp>
        </p:grpSp>
        <p:sp>
          <p:nvSpPr>
            <p:cNvPr id="80" name="TextBox 79"/>
            <p:cNvSpPr txBox="1"/>
            <p:nvPr/>
          </p:nvSpPr>
          <p:spPr>
            <a:xfrm>
              <a:off x="290134" y="4310618"/>
              <a:ext cx="1267868" cy="593239"/>
            </a:xfrm>
            <a:prstGeom prst="rect">
              <a:avLst/>
            </a:prstGeom>
            <a:noFill/>
            <a:ln w="3175" cmpd="sng">
              <a:noFill/>
              <a:headEnd type="none" w="med" len="med"/>
              <a:tailEnd type="none" w="med" len="med"/>
            </a:ln>
            <a:effectLst/>
          </p:spPr>
          <p:txBody>
            <a:bodyPr wrap="square" rtlCol="0">
              <a:spAutoFit/>
            </a:bodyPr>
            <a:lstStyle/>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Messaging</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XML tools</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err="1"/>
                <a:t>XLang</a:t>
              </a:r>
              <a:endParaRPr lang="en-US" sz="1050" dirty="0"/>
            </a:p>
          </p:txBody>
        </p:sp>
      </p:grpSp>
      <p:grpSp>
        <p:nvGrpSpPr>
          <p:cNvPr id="3" name="Group 2"/>
          <p:cNvGrpSpPr/>
          <p:nvPr/>
        </p:nvGrpSpPr>
        <p:grpSpPr>
          <a:xfrm>
            <a:off x="2040519" y="3211468"/>
            <a:ext cx="1625635" cy="3563822"/>
            <a:chOff x="1530788" y="3211468"/>
            <a:chExt cx="1219544" cy="3563822"/>
          </a:xfrm>
        </p:grpSpPr>
        <p:grpSp>
          <p:nvGrpSpPr>
            <p:cNvPr id="45" name="Group 44"/>
            <p:cNvGrpSpPr/>
            <p:nvPr/>
          </p:nvGrpSpPr>
          <p:grpSpPr>
            <a:xfrm>
              <a:off x="1558002" y="3211468"/>
              <a:ext cx="1100229" cy="3563822"/>
              <a:chOff x="1886153" y="3211468"/>
              <a:chExt cx="1280160" cy="3563822"/>
            </a:xfrm>
          </p:grpSpPr>
          <p:sp>
            <p:nvSpPr>
              <p:cNvPr id="41" name="Round Same Side Corner Rectangle 40"/>
              <p:cNvSpPr/>
              <p:nvPr/>
            </p:nvSpPr>
            <p:spPr bwMode="auto">
              <a:xfrm>
                <a:off x="1886153" y="3211468"/>
                <a:ext cx="1280160" cy="3563822"/>
              </a:xfrm>
              <a:prstGeom prst="round2SameRect">
                <a:avLst>
                  <a:gd name="adj1" fmla="val 9944"/>
                  <a:gd name="adj2" fmla="val 0"/>
                </a:avLst>
              </a:prstGeom>
              <a:gradFill flip="none" rotWithShape="1">
                <a:gsLst>
                  <a:gs pos="0">
                    <a:schemeClr val="bg1">
                      <a:lumMod val="75000"/>
                    </a:schemeClr>
                  </a:gs>
                  <a:gs pos="100000">
                    <a:sysClr val="windowText" lastClr="000000">
                      <a:alpha val="0"/>
                    </a:sysClr>
                  </a:gs>
                </a:gsLst>
                <a:lin ang="5400000" scaled="1"/>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defTabSz="9144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54" name="Group 37"/>
              <p:cNvGrpSpPr/>
              <p:nvPr/>
            </p:nvGrpSpPr>
            <p:grpSpPr>
              <a:xfrm>
                <a:off x="1934782" y="3260482"/>
                <a:ext cx="1190475" cy="766402"/>
                <a:chOff x="-4903080" y="1671146"/>
                <a:chExt cx="3563432" cy="1242773"/>
              </a:xfrm>
            </p:grpSpPr>
            <p:sp>
              <p:nvSpPr>
                <p:cNvPr id="55" name="Rounded Rectangle 54"/>
                <p:cNvSpPr/>
                <p:nvPr/>
              </p:nvSpPr>
              <p:spPr bwMode="auto">
                <a:xfrm>
                  <a:off x="-4903080" y="1671146"/>
                  <a:ext cx="3563432" cy="124277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56" name="Rounded Rectangle 55"/>
                <p:cNvSpPr/>
                <p:nvPr/>
              </p:nvSpPr>
              <p:spPr bwMode="auto">
                <a:xfrm>
                  <a:off x="-4779703" y="1769045"/>
                  <a:ext cx="3316674" cy="1024609"/>
                </a:xfrm>
                <a:prstGeom prst="roundRect">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indent="-396875" algn="ctr">
                    <a:lnSpc>
                      <a:spcPct val="90000"/>
                    </a:lnSpc>
                    <a:spcBef>
                      <a:spcPct val="20000"/>
                    </a:spcBef>
                    <a:buClr>
                      <a:srgbClr val="777777"/>
                    </a:buClr>
                  </a:pPr>
                  <a:r>
                    <a:rPr lang="en-US" sz="1400" b="1"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BizTalk</a:t>
                  </a:r>
                </a:p>
                <a:p>
                  <a:pPr indent="-396875" algn="ctr">
                    <a:lnSpc>
                      <a:spcPct val="90000"/>
                    </a:lnSpc>
                    <a:spcBef>
                      <a:spcPct val="20000"/>
                    </a:spcBef>
                    <a:buClr>
                      <a:srgbClr val="777777"/>
                    </a:buClr>
                  </a:pPr>
                  <a:r>
                    <a:rPr lang="en-US" sz="1050"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Server 2002</a:t>
                  </a:r>
                </a:p>
              </p:txBody>
            </p:sp>
          </p:grpSp>
        </p:grpSp>
        <p:sp>
          <p:nvSpPr>
            <p:cNvPr id="81" name="TextBox 80"/>
            <p:cNvSpPr txBox="1"/>
            <p:nvPr/>
          </p:nvSpPr>
          <p:spPr>
            <a:xfrm>
              <a:off x="1530788" y="4092888"/>
              <a:ext cx="1219544" cy="916405"/>
            </a:xfrm>
            <a:prstGeom prst="rect">
              <a:avLst/>
            </a:prstGeom>
            <a:noFill/>
            <a:ln w="3175" cmpd="sng">
              <a:noFill/>
              <a:headEnd type="none" w="med" len="med"/>
              <a:tailEnd type="none" w="med" len="med"/>
            </a:ln>
            <a:effectLst/>
          </p:spPr>
          <p:txBody>
            <a:bodyPr wrap="square" rtlCol="0">
              <a:spAutoFit/>
            </a:bodyPr>
            <a:lstStyle/>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Deployment </a:t>
              </a:r>
              <a:r>
                <a:rPr lang="en-US" sz="1050" dirty="0"/>
                <a:t>Tools</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XSD</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EAI (partner adapters)</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Vertical B2B</a:t>
              </a:r>
              <a:endParaRPr lang="en-US" sz="1050" dirty="0"/>
            </a:p>
          </p:txBody>
        </p:sp>
      </p:grpSp>
      <p:grpSp>
        <p:nvGrpSpPr>
          <p:cNvPr id="5" name="Group 4"/>
          <p:cNvGrpSpPr/>
          <p:nvPr/>
        </p:nvGrpSpPr>
        <p:grpSpPr>
          <a:xfrm>
            <a:off x="3630756" y="2998264"/>
            <a:ext cx="1647487" cy="3818381"/>
            <a:chOff x="2723776" y="2998263"/>
            <a:chExt cx="1235937" cy="3818381"/>
          </a:xfrm>
        </p:grpSpPr>
        <p:grpSp>
          <p:nvGrpSpPr>
            <p:cNvPr id="53" name="Group 52"/>
            <p:cNvGrpSpPr/>
            <p:nvPr/>
          </p:nvGrpSpPr>
          <p:grpSpPr>
            <a:xfrm>
              <a:off x="2750332" y="2998263"/>
              <a:ext cx="1142127" cy="3818381"/>
              <a:chOff x="3259347" y="2998263"/>
              <a:chExt cx="1280160" cy="3818381"/>
            </a:xfrm>
          </p:grpSpPr>
          <p:sp>
            <p:nvSpPr>
              <p:cNvPr id="46" name="Round Same Side Corner Rectangle 45"/>
              <p:cNvSpPr/>
              <p:nvPr/>
            </p:nvSpPr>
            <p:spPr bwMode="auto">
              <a:xfrm>
                <a:off x="3259347" y="2998263"/>
                <a:ext cx="1280160" cy="3818381"/>
              </a:xfrm>
              <a:prstGeom prst="round2SameRect">
                <a:avLst>
                  <a:gd name="adj1" fmla="val 10785"/>
                  <a:gd name="adj2" fmla="val 0"/>
                </a:avLst>
              </a:prstGeom>
              <a:gradFill flip="none" rotWithShape="1">
                <a:gsLst>
                  <a:gs pos="0">
                    <a:schemeClr val="bg1">
                      <a:lumMod val="75000"/>
                    </a:schemeClr>
                  </a:gs>
                  <a:gs pos="100000">
                    <a:sysClr val="windowText" lastClr="000000">
                      <a:alpha val="0"/>
                    </a:sysClr>
                  </a:gs>
                </a:gsLst>
                <a:lin ang="5400000" scaled="1"/>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defTabSz="9144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57" name="Group 37"/>
              <p:cNvGrpSpPr/>
              <p:nvPr/>
            </p:nvGrpSpPr>
            <p:grpSpPr>
              <a:xfrm>
                <a:off x="3311760" y="3045329"/>
                <a:ext cx="1190475" cy="766402"/>
                <a:chOff x="-4903080" y="1671146"/>
                <a:chExt cx="3563432" cy="1242773"/>
              </a:xfrm>
            </p:grpSpPr>
            <p:sp>
              <p:nvSpPr>
                <p:cNvPr id="58" name="Rounded Rectangle 57"/>
                <p:cNvSpPr/>
                <p:nvPr/>
              </p:nvSpPr>
              <p:spPr bwMode="auto">
                <a:xfrm>
                  <a:off x="-4903080" y="1671146"/>
                  <a:ext cx="3563432" cy="124277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59" name="Rounded Rectangle 58"/>
                <p:cNvSpPr/>
                <p:nvPr/>
              </p:nvSpPr>
              <p:spPr bwMode="auto">
                <a:xfrm>
                  <a:off x="-4779703" y="1769045"/>
                  <a:ext cx="3316674" cy="1024609"/>
                </a:xfrm>
                <a:prstGeom prst="roundRect">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indent="-396875" algn="ctr">
                    <a:lnSpc>
                      <a:spcPct val="90000"/>
                    </a:lnSpc>
                    <a:spcBef>
                      <a:spcPct val="20000"/>
                    </a:spcBef>
                    <a:buClr>
                      <a:srgbClr val="777777"/>
                    </a:buClr>
                  </a:pPr>
                  <a:r>
                    <a:rPr lang="en-US" sz="1400" b="1"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BizTalk</a:t>
                  </a:r>
                </a:p>
                <a:p>
                  <a:pPr indent="-396875" algn="ctr">
                    <a:lnSpc>
                      <a:spcPct val="90000"/>
                    </a:lnSpc>
                    <a:spcBef>
                      <a:spcPct val="20000"/>
                    </a:spcBef>
                    <a:buClr>
                      <a:srgbClr val="777777"/>
                    </a:buClr>
                  </a:pPr>
                  <a:r>
                    <a:rPr lang="en-US" sz="1050"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Server 2004</a:t>
                  </a:r>
                </a:p>
              </p:txBody>
            </p:sp>
          </p:grpSp>
        </p:grpSp>
        <p:sp>
          <p:nvSpPr>
            <p:cNvPr id="86" name="TextBox 85"/>
            <p:cNvSpPr txBox="1"/>
            <p:nvPr/>
          </p:nvSpPr>
          <p:spPr>
            <a:xfrm>
              <a:off x="2723776" y="3879433"/>
              <a:ext cx="1235937" cy="1271887"/>
            </a:xfrm>
            <a:prstGeom prst="rect">
              <a:avLst/>
            </a:prstGeom>
            <a:noFill/>
            <a:ln w="3175" cmpd="sng">
              <a:noFill/>
              <a:headEnd type="none" w="med" len="med"/>
              <a:tailEnd type="none" w="med" len="med"/>
            </a:ln>
            <a:effectLst/>
          </p:spPr>
          <p:txBody>
            <a:bodyPr wrap="square" rtlCol="0">
              <a:spAutoFit/>
            </a:bodyPr>
            <a:lstStyle/>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VS + .NET</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Messaging + </a:t>
              </a:r>
              <a:r>
                <a:rPr lang="en-US" sz="1050" dirty="0" smtClean="0"/>
                <a:t>Orchestration</a:t>
              </a:r>
              <a:endParaRPr lang="en-US" sz="1050" dirty="0"/>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BRE</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Routing</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BAM</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Scale-out</a:t>
              </a:r>
            </a:p>
          </p:txBody>
        </p:sp>
      </p:grpSp>
      <p:grpSp>
        <p:nvGrpSpPr>
          <p:cNvPr id="6" name="Group 5"/>
          <p:cNvGrpSpPr/>
          <p:nvPr/>
        </p:nvGrpSpPr>
        <p:grpSpPr>
          <a:xfrm>
            <a:off x="5238168" y="2785060"/>
            <a:ext cx="1665815" cy="4072940"/>
            <a:chOff x="3929649" y="2785060"/>
            <a:chExt cx="1249687" cy="4072940"/>
          </a:xfrm>
        </p:grpSpPr>
        <p:grpSp>
          <p:nvGrpSpPr>
            <p:cNvPr id="65" name="Group 64"/>
            <p:cNvGrpSpPr/>
            <p:nvPr/>
          </p:nvGrpSpPr>
          <p:grpSpPr>
            <a:xfrm>
              <a:off x="3959715" y="2785060"/>
              <a:ext cx="1129970" cy="4072940"/>
              <a:chOff x="4632541" y="2785060"/>
              <a:chExt cx="1280160" cy="4072940"/>
            </a:xfrm>
          </p:grpSpPr>
          <p:sp>
            <p:nvSpPr>
              <p:cNvPr id="47" name="Round Same Side Corner Rectangle 46"/>
              <p:cNvSpPr/>
              <p:nvPr/>
            </p:nvSpPr>
            <p:spPr bwMode="auto">
              <a:xfrm>
                <a:off x="4632541" y="2785060"/>
                <a:ext cx="1280160" cy="4072940"/>
              </a:xfrm>
              <a:prstGeom prst="round2SameRect">
                <a:avLst>
                  <a:gd name="adj1" fmla="val 7423"/>
                  <a:gd name="adj2" fmla="val 0"/>
                </a:avLst>
              </a:prstGeom>
              <a:gradFill flip="none" rotWithShape="1">
                <a:gsLst>
                  <a:gs pos="0">
                    <a:schemeClr val="bg1">
                      <a:lumMod val="75000"/>
                    </a:schemeClr>
                  </a:gs>
                  <a:gs pos="100000">
                    <a:sysClr val="windowText" lastClr="000000">
                      <a:alpha val="0"/>
                    </a:sysClr>
                  </a:gs>
                </a:gsLst>
                <a:lin ang="5400000" scaled="1"/>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defTabSz="9144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60" name="Group 37"/>
              <p:cNvGrpSpPr/>
              <p:nvPr/>
            </p:nvGrpSpPr>
            <p:grpSpPr>
              <a:xfrm>
                <a:off x="4677981" y="2830176"/>
                <a:ext cx="1190475" cy="766402"/>
                <a:chOff x="-4903080" y="1671146"/>
                <a:chExt cx="3563432" cy="1242773"/>
              </a:xfrm>
            </p:grpSpPr>
            <p:sp>
              <p:nvSpPr>
                <p:cNvPr id="61" name="Rounded Rectangle 60"/>
                <p:cNvSpPr/>
                <p:nvPr/>
              </p:nvSpPr>
              <p:spPr bwMode="auto">
                <a:xfrm>
                  <a:off x="-4903080" y="1671146"/>
                  <a:ext cx="3563432" cy="124277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62" name="Rounded Rectangle 61"/>
                <p:cNvSpPr/>
                <p:nvPr/>
              </p:nvSpPr>
              <p:spPr bwMode="auto">
                <a:xfrm>
                  <a:off x="-4779703" y="1769045"/>
                  <a:ext cx="3316674" cy="1024609"/>
                </a:xfrm>
                <a:prstGeom prst="roundRect">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indent="-396875" algn="ctr">
                    <a:lnSpc>
                      <a:spcPct val="90000"/>
                    </a:lnSpc>
                    <a:spcBef>
                      <a:spcPct val="20000"/>
                    </a:spcBef>
                    <a:buClr>
                      <a:srgbClr val="777777"/>
                    </a:buClr>
                  </a:pPr>
                  <a:r>
                    <a:rPr lang="en-US" sz="1400" b="1"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BizTalk</a:t>
                  </a:r>
                </a:p>
                <a:p>
                  <a:pPr indent="-396875" algn="ctr">
                    <a:lnSpc>
                      <a:spcPct val="90000"/>
                    </a:lnSpc>
                    <a:spcBef>
                      <a:spcPct val="20000"/>
                    </a:spcBef>
                    <a:buClr>
                      <a:srgbClr val="777777"/>
                    </a:buClr>
                  </a:pPr>
                  <a:r>
                    <a:rPr lang="en-US" sz="1050"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Server 2006</a:t>
                  </a:r>
                </a:p>
              </p:txBody>
            </p:sp>
          </p:grpSp>
        </p:grpSp>
        <p:sp>
          <p:nvSpPr>
            <p:cNvPr id="88" name="TextBox 87"/>
            <p:cNvSpPr txBox="1"/>
            <p:nvPr/>
          </p:nvSpPr>
          <p:spPr>
            <a:xfrm>
              <a:off x="3929649" y="3667883"/>
              <a:ext cx="1249687" cy="1094146"/>
            </a:xfrm>
            <a:prstGeom prst="rect">
              <a:avLst/>
            </a:prstGeom>
            <a:noFill/>
            <a:ln w="3175" cmpd="sng">
              <a:noFill/>
              <a:headEnd type="none" w="med" len="med"/>
              <a:tailEnd type="none" w="med" len="med"/>
            </a:ln>
            <a:effectLst/>
          </p:spPr>
          <p:txBody>
            <a:bodyPr wrap="square" rtlCol="0">
              <a:spAutoFit/>
            </a:bodyPr>
            <a:lstStyle/>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Simple configuration </a:t>
              </a:r>
              <a:endParaRPr lang="en-US" sz="1050" dirty="0"/>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Adapters</a:t>
              </a:r>
              <a:br>
                <a:rPr lang="en-US" sz="1050" dirty="0" smtClean="0"/>
              </a:br>
              <a:r>
                <a:rPr lang="en-US" sz="1050" dirty="0" smtClean="0"/>
                <a:t>in Box</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HIS</a:t>
              </a:r>
              <a:endParaRPr lang="en-US" sz="1050" dirty="0"/>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Runtime+</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BAM+</a:t>
              </a:r>
            </a:p>
          </p:txBody>
        </p:sp>
      </p:grpSp>
      <p:grpSp>
        <p:nvGrpSpPr>
          <p:cNvPr id="7" name="Group 6"/>
          <p:cNvGrpSpPr/>
          <p:nvPr/>
        </p:nvGrpSpPr>
        <p:grpSpPr>
          <a:xfrm>
            <a:off x="6869489" y="2571856"/>
            <a:ext cx="1655409" cy="4327499"/>
            <a:chOff x="5153459" y="2571855"/>
            <a:chExt cx="1241880" cy="4327499"/>
          </a:xfrm>
        </p:grpSpPr>
        <p:grpSp>
          <p:nvGrpSpPr>
            <p:cNvPr id="66" name="Group 65"/>
            <p:cNvGrpSpPr/>
            <p:nvPr/>
          </p:nvGrpSpPr>
          <p:grpSpPr>
            <a:xfrm>
              <a:off x="5177638" y="2571855"/>
              <a:ext cx="1130843" cy="4327499"/>
              <a:chOff x="6005735" y="2571855"/>
              <a:chExt cx="1280160" cy="4327499"/>
            </a:xfrm>
          </p:grpSpPr>
          <p:sp>
            <p:nvSpPr>
              <p:cNvPr id="48" name="Round Same Side Corner Rectangle 47"/>
              <p:cNvSpPr/>
              <p:nvPr/>
            </p:nvSpPr>
            <p:spPr bwMode="auto">
              <a:xfrm>
                <a:off x="6005735" y="2571855"/>
                <a:ext cx="1280160" cy="4327499"/>
              </a:xfrm>
              <a:prstGeom prst="round2SameRect">
                <a:avLst>
                  <a:gd name="adj1" fmla="val 9104"/>
                  <a:gd name="adj2" fmla="val 0"/>
                </a:avLst>
              </a:prstGeom>
              <a:gradFill flip="none" rotWithShape="1">
                <a:gsLst>
                  <a:gs pos="0">
                    <a:schemeClr val="bg1">
                      <a:lumMod val="75000"/>
                    </a:schemeClr>
                  </a:gs>
                  <a:gs pos="100000">
                    <a:sysClr val="windowText" lastClr="000000">
                      <a:alpha val="0"/>
                    </a:sysClr>
                  </a:gs>
                </a:gsLst>
                <a:lin ang="5400000" scaled="1"/>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defTabSz="9144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63" name="Group 37"/>
              <p:cNvGrpSpPr/>
              <p:nvPr/>
            </p:nvGrpSpPr>
            <p:grpSpPr>
              <a:xfrm>
                <a:off x="6054960" y="2625781"/>
                <a:ext cx="1190475" cy="766402"/>
                <a:chOff x="-4903080" y="1671146"/>
                <a:chExt cx="3563432" cy="1242773"/>
              </a:xfrm>
            </p:grpSpPr>
            <p:sp>
              <p:nvSpPr>
                <p:cNvPr id="64" name="Rounded Rectangle 63"/>
                <p:cNvSpPr/>
                <p:nvPr/>
              </p:nvSpPr>
              <p:spPr bwMode="auto">
                <a:xfrm>
                  <a:off x="-4903080" y="1671146"/>
                  <a:ext cx="3563432" cy="124277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70" name="Rounded Rectangle 69"/>
                <p:cNvSpPr/>
                <p:nvPr/>
              </p:nvSpPr>
              <p:spPr bwMode="auto">
                <a:xfrm>
                  <a:off x="-4779703" y="1769045"/>
                  <a:ext cx="3316674" cy="1024609"/>
                </a:xfrm>
                <a:prstGeom prst="roundRect">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indent="-396875" algn="ctr">
                    <a:lnSpc>
                      <a:spcPct val="90000"/>
                    </a:lnSpc>
                    <a:spcBef>
                      <a:spcPct val="20000"/>
                    </a:spcBef>
                    <a:buClr>
                      <a:srgbClr val="777777"/>
                    </a:buClr>
                  </a:pPr>
                  <a:r>
                    <a:rPr lang="en-US" sz="1400" b="1"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BizTalk</a:t>
                  </a:r>
                </a:p>
                <a:p>
                  <a:pPr indent="-396875" algn="ctr">
                    <a:lnSpc>
                      <a:spcPct val="90000"/>
                    </a:lnSpc>
                    <a:spcBef>
                      <a:spcPct val="20000"/>
                    </a:spcBef>
                    <a:buClr>
                      <a:srgbClr val="777777"/>
                    </a:buClr>
                  </a:pPr>
                  <a:r>
                    <a:rPr lang="en-US" sz="1050"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Server 2006 R2</a:t>
                  </a:r>
                </a:p>
              </p:txBody>
            </p:sp>
          </p:grpSp>
        </p:grpSp>
        <p:sp>
          <p:nvSpPr>
            <p:cNvPr id="91" name="TextBox 90"/>
            <p:cNvSpPr txBox="1"/>
            <p:nvPr/>
          </p:nvSpPr>
          <p:spPr>
            <a:xfrm>
              <a:off x="5153459" y="3467864"/>
              <a:ext cx="1241880" cy="1271887"/>
            </a:xfrm>
            <a:prstGeom prst="rect">
              <a:avLst/>
            </a:prstGeom>
            <a:noFill/>
            <a:ln w="3175" cmpd="sng">
              <a:noFill/>
              <a:headEnd type="none" w="med" len="med"/>
              <a:tailEnd type="none" w="med" len="med"/>
            </a:ln>
            <a:effectLst/>
          </p:spPr>
          <p:txBody>
            <a:bodyPr wrap="square" rtlCol="0">
              <a:spAutoFit/>
            </a:bodyPr>
            <a:lstStyle/>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SOA/ESB</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EDI/AS2</a:t>
              </a:r>
              <a:endParaRPr lang="en-US" sz="1050" dirty="0"/>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RFID</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WCF </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Adapter Pack 1.0</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Adapter SDK</a:t>
              </a:r>
            </a:p>
            <a:p>
              <a:pPr algn="l" defTabSz="914363" rtl="0" fontAlgn="base">
                <a:lnSpc>
                  <a:spcPct val="90000"/>
                </a:lnSpc>
                <a:spcAft>
                  <a:spcPts val="300"/>
                </a:spcAft>
                <a:buClr>
                  <a:schemeClr val="bg1"/>
                </a:buClr>
              </a:pPr>
              <a:endParaRPr lang="en-US" sz="1050" b="1" dirty="0">
                <a:latin typeface="Segoe UI" pitchFamily="34" charset="0"/>
                <a:cs typeface="Segoe UI" pitchFamily="34" charset="0"/>
              </a:endParaRPr>
            </a:p>
          </p:txBody>
        </p:sp>
      </p:grpSp>
      <p:grpSp>
        <p:nvGrpSpPr>
          <p:cNvPr id="8" name="Group 7"/>
          <p:cNvGrpSpPr/>
          <p:nvPr/>
        </p:nvGrpSpPr>
        <p:grpSpPr>
          <a:xfrm>
            <a:off x="8478905" y="2358652"/>
            <a:ext cx="1700058" cy="4582058"/>
            <a:chOff x="6360835" y="2358652"/>
            <a:chExt cx="1275376" cy="4582058"/>
          </a:xfrm>
        </p:grpSpPr>
        <p:grpSp>
          <p:nvGrpSpPr>
            <p:cNvPr id="67" name="Group 66"/>
            <p:cNvGrpSpPr/>
            <p:nvPr/>
          </p:nvGrpSpPr>
          <p:grpSpPr>
            <a:xfrm>
              <a:off x="6395339" y="2358652"/>
              <a:ext cx="1141110" cy="4582058"/>
              <a:chOff x="7378919" y="2358652"/>
              <a:chExt cx="1280158" cy="4582058"/>
            </a:xfrm>
          </p:grpSpPr>
          <p:sp>
            <p:nvSpPr>
              <p:cNvPr id="49" name="Round Same Side Corner Rectangle 48"/>
              <p:cNvSpPr/>
              <p:nvPr/>
            </p:nvSpPr>
            <p:spPr bwMode="auto">
              <a:xfrm>
                <a:off x="7378919" y="2358652"/>
                <a:ext cx="1280158" cy="4582058"/>
              </a:xfrm>
              <a:prstGeom prst="round2SameRect">
                <a:avLst>
                  <a:gd name="adj1" fmla="val 11625"/>
                  <a:gd name="adj2" fmla="val 0"/>
                </a:avLst>
              </a:prstGeom>
              <a:gradFill flip="none" rotWithShape="1">
                <a:gsLst>
                  <a:gs pos="0">
                    <a:schemeClr val="bg1">
                      <a:lumMod val="75000"/>
                    </a:schemeClr>
                  </a:gs>
                  <a:gs pos="100000">
                    <a:sysClr val="windowText" lastClr="000000">
                      <a:alpha val="0"/>
                    </a:sysClr>
                  </a:gs>
                </a:gsLst>
                <a:lin ang="5400000" scaled="1"/>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defTabSz="9144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73" name="Group 37"/>
              <p:cNvGrpSpPr/>
              <p:nvPr/>
            </p:nvGrpSpPr>
            <p:grpSpPr>
              <a:xfrm>
                <a:off x="7431938" y="2410628"/>
                <a:ext cx="1190476" cy="766402"/>
                <a:chOff x="-4903080" y="1671146"/>
                <a:chExt cx="3563433" cy="1242773"/>
              </a:xfrm>
            </p:grpSpPr>
            <p:sp>
              <p:nvSpPr>
                <p:cNvPr id="76" name="Rounded Rectangle 75"/>
                <p:cNvSpPr/>
                <p:nvPr/>
              </p:nvSpPr>
              <p:spPr bwMode="auto">
                <a:xfrm>
                  <a:off x="-4903080" y="1671146"/>
                  <a:ext cx="3563433" cy="124277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79" name="Rounded Rectangle 78"/>
                <p:cNvSpPr/>
                <p:nvPr/>
              </p:nvSpPr>
              <p:spPr bwMode="auto">
                <a:xfrm>
                  <a:off x="-4779703" y="1769045"/>
                  <a:ext cx="3316674" cy="1024609"/>
                </a:xfrm>
                <a:prstGeom prst="roundRect">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indent="-396875" algn="ctr">
                    <a:lnSpc>
                      <a:spcPct val="90000"/>
                    </a:lnSpc>
                    <a:spcBef>
                      <a:spcPct val="20000"/>
                    </a:spcBef>
                    <a:buClr>
                      <a:srgbClr val="777777"/>
                    </a:buClr>
                  </a:pPr>
                  <a:r>
                    <a:rPr lang="en-US" sz="1400" b="1"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BizTalk</a:t>
                  </a:r>
                </a:p>
                <a:p>
                  <a:pPr indent="-396875" algn="ctr">
                    <a:lnSpc>
                      <a:spcPct val="90000"/>
                    </a:lnSpc>
                    <a:spcBef>
                      <a:spcPct val="20000"/>
                    </a:spcBef>
                    <a:buClr>
                      <a:srgbClr val="777777"/>
                    </a:buClr>
                  </a:pPr>
                  <a:r>
                    <a:rPr lang="en-US" sz="1050"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Server 2009</a:t>
                  </a:r>
                </a:p>
              </p:txBody>
            </p:sp>
          </p:grpSp>
        </p:grpSp>
        <p:sp>
          <p:nvSpPr>
            <p:cNvPr id="95" name="TextBox 94"/>
            <p:cNvSpPr txBox="1"/>
            <p:nvPr/>
          </p:nvSpPr>
          <p:spPr>
            <a:xfrm>
              <a:off x="6360835" y="3251594"/>
              <a:ext cx="1275376" cy="1449628"/>
            </a:xfrm>
            <a:prstGeom prst="rect">
              <a:avLst/>
            </a:prstGeom>
            <a:noFill/>
            <a:ln w="3175" cmpd="sng">
              <a:noFill/>
              <a:headEnd type="none" w="med" len="med"/>
              <a:tailEnd type="none" w="med" len="med"/>
            </a:ln>
            <a:effectLst/>
          </p:spPr>
          <p:txBody>
            <a:bodyPr wrap="square" rtlCol="0">
              <a:spAutoFit/>
            </a:bodyPr>
            <a:lstStyle/>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ALM </a:t>
              </a:r>
              <a:r>
                <a:rPr lang="en-US" sz="1050" dirty="0"/>
                <a:t>Support</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B2B Enhancements</a:t>
              </a:r>
              <a:endParaRPr lang="en-US" sz="1050" dirty="0"/>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RFID</a:t>
              </a:r>
              <a:r>
                <a:rPr lang="en-US" sz="1050" dirty="0"/>
                <a:t> </a:t>
              </a:r>
              <a:r>
                <a:rPr lang="en-US" sz="1050" dirty="0" smtClean="0"/>
                <a:t>Mobile  platform</a:t>
              </a:r>
              <a:endParaRPr lang="en-US" sz="1050" dirty="0"/>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a:t>Adapter Pack </a:t>
              </a:r>
              <a:r>
                <a:rPr lang="en-US" sz="1050" dirty="0" smtClean="0"/>
                <a:t>2.0</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ESB 2.0 Toolkit</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BAM+</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Hyper-V Support</a:t>
              </a:r>
            </a:p>
          </p:txBody>
        </p:sp>
      </p:grpSp>
      <p:grpSp>
        <p:nvGrpSpPr>
          <p:cNvPr id="9" name="Group 8"/>
          <p:cNvGrpSpPr/>
          <p:nvPr/>
        </p:nvGrpSpPr>
        <p:grpSpPr>
          <a:xfrm>
            <a:off x="10128268" y="2097004"/>
            <a:ext cx="1738587" cy="4837176"/>
            <a:chOff x="7598180" y="2097004"/>
            <a:chExt cx="1304280" cy="4837176"/>
          </a:xfrm>
        </p:grpSpPr>
        <p:grpSp>
          <p:nvGrpSpPr>
            <p:cNvPr id="69" name="Group 68"/>
            <p:cNvGrpSpPr/>
            <p:nvPr/>
          </p:nvGrpSpPr>
          <p:grpSpPr>
            <a:xfrm>
              <a:off x="7625987" y="2097004"/>
              <a:ext cx="1181600" cy="4837176"/>
              <a:chOff x="7378919" y="2358652"/>
              <a:chExt cx="1325582" cy="4582058"/>
            </a:xfrm>
          </p:grpSpPr>
          <p:sp>
            <p:nvSpPr>
              <p:cNvPr id="71" name="Round Same Side Corner Rectangle 70"/>
              <p:cNvSpPr/>
              <p:nvPr/>
            </p:nvSpPr>
            <p:spPr bwMode="auto">
              <a:xfrm>
                <a:off x="7378919" y="2358652"/>
                <a:ext cx="1325582" cy="4582058"/>
              </a:xfrm>
              <a:prstGeom prst="round2SameRect">
                <a:avLst>
                  <a:gd name="adj1" fmla="val 11625"/>
                  <a:gd name="adj2" fmla="val 0"/>
                </a:avLst>
              </a:prstGeom>
              <a:gradFill flip="none" rotWithShape="1">
                <a:gsLst>
                  <a:gs pos="0">
                    <a:schemeClr val="bg1">
                      <a:lumMod val="75000"/>
                    </a:schemeClr>
                  </a:gs>
                  <a:gs pos="100000">
                    <a:sysClr val="windowText" lastClr="000000">
                      <a:alpha val="0"/>
                    </a:sysClr>
                  </a:gs>
                </a:gsLst>
                <a:lin ang="5400000" scaled="1"/>
                <a:tileRect/>
              </a:gradFill>
              <a:ln w="12700" cap="flat" cmpd="sng" algn="ctr">
                <a:gradFill>
                  <a:gsLst>
                    <a:gs pos="0">
                      <a:sysClr val="window" lastClr="FFFFFF"/>
                    </a:gs>
                    <a:gs pos="50000">
                      <a:sysClr val="window" lastClr="FFFFFF">
                        <a:alpha val="0"/>
                      </a:sysClr>
                    </a:gs>
                    <a:gs pos="100000">
                      <a:sysClr val="window" lastClr="FFFFFF">
                        <a:alpha val="0"/>
                      </a:sysClr>
                    </a:gs>
                  </a:gsLst>
                  <a:lin ang="5400000" scaled="0"/>
                </a:gradFill>
                <a:prstDash val="solid"/>
              </a:ln>
              <a:effectLst/>
            </p:spPr>
            <p:txBody>
              <a:bodyPr rtlCol="0" anchor="ctr"/>
              <a:lstStyle/>
              <a:p>
                <a:pPr defTabSz="914400">
                  <a:defRPr/>
                </a:pPr>
                <a:endParaRPr lang="en-US" sz="1000" kern="0" dirty="0" smtClean="0">
                  <a:solidFill>
                    <a:prstClr val="black">
                      <a:lumMod val="75000"/>
                      <a:lumOff val="25000"/>
                    </a:prstClr>
                  </a:solidFill>
                  <a:latin typeface="Segoe UI" pitchFamily="34" charset="0"/>
                  <a:cs typeface="Segoe UI" pitchFamily="34" charset="0"/>
                </a:endParaRPr>
              </a:p>
            </p:txBody>
          </p:sp>
          <p:grpSp>
            <p:nvGrpSpPr>
              <p:cNvPr id="72" name="Group 37"/>
              <p:cNvGrpSpPr/>
              <p:nvPr/>
            </p:nvGrpSpPr>
            <p:grpSpPr>
              <a:xfrm>
                <a:off x="7431938" y="2410628"/>
                <a:ext cx="1190476" cy="766402"/>
                <a:chOff x="-4903080" y="1671146"/>
                <a:chExt cx="3563433" cy="1242773"/>
              </a:xfrm>
            </p:grpSpPr>
            <p:sp>
              <p:nvSpPr>
                <p:cNvPr id="75" name="Rounded Rectangle 74"/>
                <p:cNvSpPr/>
                <p:nvPr/>
              </p:nvSpPr>
              <p:spPr bwMode="auto">
                <a:xfrm>
                  <a:off x="-4903080" y="1671146"/>
                  <a:ext cx="3563433" cy="124277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77" name="Rounded Rectangle 76"/>
                <p:cNvSpPr/>
                <p:nvPr/>
              </p:nvSpPr>
              <p:spPr bwMode="auto">
                <a:xfrm>
                  <a:off x="-4779703" y="1769045"/>
                  <a:ext cx="3316674" cy="1024609"/>
                </a:xfrm>
                <a:prstGeom prst="roundRect">
                  <a:avLst/>
                </a:prstGeom>
                <a:solidFill>
                  <a:srgbClr val="000000">
                    <a:alpha val="6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indent="-396875" algn="ctr">
                    <a:lnSpc>
                      <a:spcPct val="90000"/>
                    </a:lnSpc>
                    <a:spcBef>
                      <a:spcPct val="20000"/>
                    </a:spcBef>
                    <a:buClr>
                      <a:srgbClr val="777777"/>
                    </a:buClr>
                  </a:pPr>
                  <a:r>
                    <a:rPr lang="en-US" sz="1400" b="1"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BizTalk</a:t>
                  </a:r>
                </a:p>
                <a:p>
                  <a:pPr indent="-396875" algn="ctr">
                    <a:lnSpc>
                      <a:spcPct val="90000"/>
                    </a:lnSpc>
                    <a:spcBef>
                      <a:spcPct val="20000"/>
                    </a:spcBef>
                    <a:buClr>
                      <a:srgbClr val="777777"/>
                    </a:buClr>
                  </a:pPr>
                  <a:r>
                    <a:rPr lang="en-US" sz="1050" dirty="0" smtClean="0">
                      <a:gradFill flip="none" rotWithShape="1">
                        <a:gsLst>
                          <a:gs pos="0">
                            <a:schemeClr val="bg2"/>
                          </a:gs>
                          <a:gs pos="50000">
                            <a:schemeClr val="tx2"/>
                          </a:gs>
                          <a:gs pos="100000">
                            <a:schemeClr val="bg2">
                              <a:lumMod val="75000"/>
                            </a:schemeClr>
                          </a:gs>
                        </a:gsLst>
                        <a:lin ang="5400000" scaled="1"/>
                        <a:tileRect/>
                      </a:gradFill>
                      <a:latin typeface="Segoe UI" pitchFamily="34" charset="0"/>
                      <a:cs typeface="Segoe UI" pitchFamily="34" charset="0"/>
                    </a:rPr>
                    <a:t>Server 2010</a:t>
                  </a:r>
                </a:p>
              </p:txBody>
            </p:sp>
          </p:grpSp>
        </p:grpSp>
        <p:sp>
          <p:nvSpPr>
            <p:cNvPr id="96" name="TextBox 95"/>
            <p:cNvSpPr txBox="1"/>
            <p:nvPr/>
          </p:nvSpPr>
          <p:spPr>
            <a:xfrm>
              <a:off x="7598180" y="3032513"/>
              <a:ext cx="1304280" cy="2095958"/>
            </a:xfrm>
            <a:prstGeom prst="rect">
              <a:avLst/>
            </a:prstGeom>
            <a:noFill/>
            <a:ln w="3175" cmpd="sng">
              <a:noFill/>
              <a:headEnd type="none" w="med" len="med"/>
              <a:tailEnd type="none" w="med" len="med"/>
            </a:ln>
            <a:effectLst/>
          </p:spPr>
          <p:txBody>
            <a:bodyPr wrap="square" rtlCol="0">
              <a:spAutoFit/>
            </a:bodyPr>
            <a:lstStyle/>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Windows </a:t>
              </a:r>
              <a:r>
                <a:rPr lang="en-US" sz="1050" dirty="0" err="1" smtClean="0"/>
                <a:t>AppFabric</a:t>
              </a:r>
              <a:endParaRPr lang="en-US" sz="1050" dirty="0" smtClean="0"/>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ESB 2.1</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SharePoint 2010 BCS</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Data Mapper</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Trading Partner Management</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Secure FTP</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Updated Swift &amp; HIPAA</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SQL Server 2008 R2</a:t>
              </a:r>
            </a:p>
            <a:p>
              <a:pPr marL="231775" indent="-231775" defTabSz="1088169" fontAlgn="base">
                <a:lnSpc>
                  <a:spcPct val="90000"/>
                </a:lnSpc>
                <a:spcBef>
                  <a:spcPct val="20000"/>
                </a:spcBef>
                <a:spcAft>
                  <a:spcPct val="0"/>
                </a:spcAft>
                <a:buClr>
                  <a:srgbClr val="DC5C31"/>
                </a:buClr>
                <a:buSzPct val="70000"/>
                <a:buFontTx/>
                <a:buBlip>
                  <a:blip r:embed="rId3"/>
                </a:buBlip>
              </a:pPr>
              <a:r>
                <a:rPr lang="en-US" sz="1050" dirty="0" smtClean="0"/>
                <a:t>Windows Server 2008 R2</a:t>
              </a:r>
            </a:p>
          </p:txBody>
        </p:sp>
      </p:grpSp>
      <p:sp>
        <p:nvSpPr>
          <p:cNvPr id="97" name="Title 3"/>
          <p:cNvSpPr>
            <a:spLocks noGrp="1"/>
          </p:cNvSpPr>
          <p:nvPr>
            <p:ph type="title"/>
          </p:nvPr>
        </p:nvSpPr>
        <p:spPr>
          <a:xfrm>
            <a:off x="231907" y="31791"/>
            <a:ext cx="11173090" cy="800219"/>
          </a:xfrm>
        </p:spPr>
        <p:txBody>
          <a:bodyPr>
            <a:normAutofit/>
          </a:bodyPr>
          <a:lstStyle/>
          <a:p>
            <a:pPr>
              <a:lnSpc>
                <a:spcPct val="100000"/>
              </a:lnSpc>
            </a:pPr>
            <a:r>
              <a:rPr lang="en-US" sz="3200" spc="0" dirty="0" smtClean="0"/>
              <a:t>Evolution of BizTalk Server</a:t>
            </a:r>
            <a:br>
              <a:rPr lang="en-US" sz="3200" spc="0" dirty="0" smtClean="0"/>
            </a:br>
            <a:r>
              <a:rPr lang="en-US" sz="2000" spc="0" dirty="0" smtClean="0"/>
              <a:t>Microsoft Integration Server</a:t>
            </a:r>
            <a:endParaRPr lang="en-US" sz="3200" spc="0" dirty="0"/>
          </a:p>
        </p:txBody>
      </p:sp>
      <p:sp>
        <p:nvSpPr>
          <p:cNvPr id="98" name="Rectangle 97"/>
          <p:cNvSpPr/>
          <p:nvPr/>
        </p:nvSpPr>
        <p:spPr>
          <a:xfrm>
            <a:off x="189430" y="826200"/>
            <a:ext cx="6094413" cy="646331"/>
          </a:xfrm>
          <a:prstGeom prst="rect">
            <a:avLst/>
          </a:prstGeom>
        </p:spPr>
        <p:txBody>
          <a:bodyPr>
            <a:spAutoFit/>
          </a:bodyPr>
          <a:lstStyle/>
          <a:p>
            <a:pPr marL="342900" indent="-342900">
              <a:lnSpc>
                <a:spcPct val="90000"/>
              </a:lnSpc>
              <a:spcBef>
                <a:spcPct val="20000"/>
              </a:spcBef>
              <a:buClr>
                <a:srgbClr val="777777"/>
              </a:buClr>
              <a:buFont typeface="Arial" pitchFamily="34" charset="0"/>
              <a:buChar char="•"/>
            </a:pPr>
            <a:r>
              <a:rPr lang="en-US" dirty="0"/>
              <a:t>~10 years, 10,000+ customers</a:t>
            </a:r>
          </a:p>
          <a:p>
            <a:pPr marL="342900" indent="-342900">
              <a:lnSpc>
                <a:spcPct val="90000"/>
              </a:lnSpc>
              <a:spcBef>
                <a:spcPct val="20000"/>
              </a:spcBef>
              <a:buClr>
                <a:srgbClr val="777777"/>
              </a:buClr>
              <a:buFont typeface="Arial" pitchFamily="34" charset="0"/>
              <a:buChar char="•"/>
            </a:pPr>
            <a:r>
              <a:rPr lang="en-US" dirty="0" smtClean="0"/>
              <a:t>BizTalk Server 2010 is 7</a:t>
            </a:r>
            <a:r>
              <a:rPr lang="en-US" baseline="30000" dirty="0" smtClean="0"/>
              <a:t>th</a:t>
            </a:r>
            <a:r>
              <a:rPr lang="en-US" dirty="0" smtClean="0"/>
              <a:t> release </a:t>
            </a:r>
            <a:endParaRPr lang="en-US" dirty="0"/>
          </a:p>
        </p:txBody>
      </p:sp>
    </p:spTree>
    <p:extLst>
      <p:ext uri="{BB962C8B-B14F-4D97-AF65-F5344CB8AC3E}">
        <p14:creationId xmlns:p14="http://schemas.microsoft.com/office/powerpoint/2010/main" val="3488414467"/>
      </p:ext>
    </p:extLst>
  </p:cSld>
  <p:clrMapOvr>
    <a:masterClrMapping/>
  </p:clrMapOvr>
  <mc:AlternateContent xmlns:mc="http://schemas.openxmlformats.org/markup-compatibility/2006" xmlns:p14="http://schemas.microsoft.com/office/powerpoint/2010/main">
    <mc:Choice Requires="p14">
      <p:transition p14:dur="400">
        <p14:flythrough/>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slide(fromBottom)">
                                      <p:cBhvr>
                                        <p:cTn id="10" dur="500"/>
                                        <p:tgtEl>
                                          <p:spTgt spid="37"/>
                                        </p:tgtEl>
                                      </p:cBhvr>
                                    </p:animEffect>
                                  </p:childTnLst>
                                </p:cTn>
                              </p:par>
                            </p:childTnLst>
                          </p:cTn>
                        </p:par>
                        <p:par>
                          <p:cTn id="11" fill="hold">
                            <p:stCondLst>
                              <p:cond delay="1000"/>
                            </p:stCondLst>
                            <p:childTnLst>
                              <p:par>
                                <p:cTn id="12" presetID="1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000"/>
                                        <p:tgtEl>
                                          <p:spTgt spid="2"/>
                                        </p:tgtEl>
                                        <p:attrNameLst>
                                          <p:attrName>ppt_y</p:attrName>
                                        </p:attrNameLst>
                                      </p:cBhvr>
                                      <p:tavLst>
                                        <p:tav tm="0">
                                          <p:val>
                                            <p:strVal val="#ppt_y+#ppt_h*1.125000"/>
                                          </p:val>
                                        </p:tav>
                                        <p:tav tm="100000">
                                          <p:val>
                                            <p:strVal val="#ppt_y"/>
                                          </p:val>
                                        </p:tav>
                                      </p:tavLst>
                                    </p:anim>
                                    <p:animEffect transition="in" filter="wipe(up)">
                                      <p:cBhvr>
                                        <p:cTn id="15" dur="10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0"/>
                                        </p:tgtEl>
                                        <p:attrNameLst>
                                          <p:attrName>style.visibility</p:attrName>
                                        </p:attrNameLst>
                                      </p:cBhvr>
                                      <p:to>
                                        <p:strVal val="visible"/>
                                      </p:to>
                                    </p:set>
                                    <p:animEffect transition="in" filter="fade">
                                      <p:cBhvr>
                                        <p:cTn id="18" dur="1000"/>
                                        <p:tgtEl>
                                          <p:spTgt spid="90"/>
                                        </p:tgtEl>
                                      </p:cBhvr>
                                    </p:animEffect>
                                  </p:childTnLst>
                                </p:cTn>
                              </p:par>
                              <p:par>
                                <p:cTn id="19" presetID="12" presetClass="entr" presetSubtype="4" fill="hold"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1000"/>
                                        <p:tgtEl>
                                          <p:spTgt spid="3"/>
                                        </p:tgtEl>
                                        <p:attrNameLst>
                                          <p:attrName>ppt_y</p:attrName>
                                        </p:attrNameLst>
                                      </p:cBhvr>
                                      <p:tavLst>
                                        <p:tav tm="0">
                                          <p:val>
                                            <p:strVal val="#ppt_y+#ppt_h*1.125000"/>
                                          </p:val>
                                        </p:tav>
                                        <p:tav tm="100000">
                                          <p:val>
                                            <p:strVal val="#ppt_y"/>
                                          </p:val>
                                        </p:tav>
                                      </p:tavLst>
                                    </p:anim>
                                    <p:animEffect transition="in" filter="wipe(up)">
                                      <p:cBhvr>
                                        <p:cTn id="22" dur="1000"/>
                                        <p:tgtEl>
                                          <p:spTgt spid="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1000"/>
                                        <p:tgtEl>
                                          <p:spTgt spid="92"/>
                                        </p:tgtEl>
                                      </p:cBhvr>
                                    </p:animEffect>
                                  </p:childTnLst>
                                </p:cTn>
                              </p:par>
                              <p:par>
                                <p:cTn id="26" presetID="12" presetClass="entr" presetSubtype="4" fill="hold" nodeType="withEffect">
                                  <p:stCondLst>
                                    <p:cond delay="10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p:tgtEl>
                                          <p:spTgt spid="5"/>
                                        </p:tgtEl>
                                        <p:attrNameLst>
                                          <p:attrName>ppt_y</p:attrName>
                                        </p:attrNameLst>
                                      </p:cBhvr>
                                      <p:tavLst>
                                        <p:tav tm="0">
                                          <p:val>
                                            <p:strVal val="#ppt_y+#ppt_h*1.125000"/>
                                          </p:val>
                                        </p:tav>
                                        <p:tav tm="100000">
                                          <p:val>
                                            <p:strVal val="#ppt_y"/>
                                          </p:val>
                                        </p:tav>
                                      </p:tavLst>
                                    </p:anim>
                                    <p:animEffect transition="in" filter="wipe(up)">
                                      <p:cBhvr>
                                        <p:cTn id="29" dur="1000"/>
                                        <p:tgtEl>
                                          <p:spTgt spid="5"/>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93"/>
                                        </p:tgtEl>
                                        <p:attrNameLst>
                                          <p:attrName>style.visibility</p:attrName>
                                        </p:attrNameLst>
                                      </p:cBhvr>
                                      <p:to>
                                        <p:strVal val="visible"/>
                                      </p:to>
                                    </p:set>
                                    <p:animEffect transition="in" filter="fade">
                                      <p:cBhvr>
                                        <p:cTn id="32" dur="1000"/>
                                        <p:tgtEl>
                                          <p:spTgt spid="93"/>
                                        </p:tgtEl>
                                      </p:cBhvr>
                                    </p:animEffect>
                                  </p:childTnLst>
                                </p:cTn>
                              </p:par>
                              <p:par>
                                <p:cTn id="33" presetID="12" presetClass="entr" presetSubtype="4" fill="hold" nodeType="withEffect">
                                  <p:stCondLst>
                                    <p:cond delay="1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000"/>
                                        <p:tgtEl>
                                          <p:spTgt spid="6"/>
                                        </p:tgtEl>
                                        <p:attrNameLst>
                                          <p:attrName>ppt_y</p:attrName>
                                        </p:attrNameLst>
                                      </p:cBhvr>
                                      <p:tavLst>
                                        <p:tav tm="0">
                                          <p:val>
                                            <p:strVal val="#ppt_y+#ppt_h*1.125000"/>
                                          </p:val>
                                        </p:tav>
                                        <p:tav tm="100000">
                                          <p:val>
                                            <p:strVal val="#ppt_y"/>
                                          </p:val>
                                        </p:tav>
                                      </p:tavLst>
                                    </p:anim>
                                    <p:animEffect transition="in" filter="wipe(up)">
                                      <p:cBhvr>
                                        <p:cTn id="36" dur="1000"/>
                                        <p:tgtEl>
                                          <p:spTgt spid="6"/>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1000"/>
                                        <p:tgtEl>
                                          <p:spTgt spid="94"/>
                                        </p:tgtEl>
                                      </p:cBhvr>
                                    </p:animEffect>
                                  </p:childTnLst>
                                </p:cTn>
                              </p:par>
                              <p:par>
                                <p:cTn id="40" presetID="12" presetClass="entr" presetSubtype="4" fill="hold" nodeType="withEffect">
                                  <p:stCondLst>
                                    <p:cond delay="20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1000"/>
                                        <p:tgtEl>
                                          <p:spTgt spid="7"/>
                                        </p:tgtEl>
                                        <p:attrNameLst>
                                          <p:attrName>ppt_y</p:attrName>
                                        </p:attrNameLst>
                                      </p:cBhvr>
                                      <p:tavLst>
                                        <p:tav tm="0">
                                          <p:val>
                                            <p:strVal val="#ppt_y+#ppt_h*1.125000"/>
                                          </p:val>
                                        </p:tav>
                                        <p:tav tm="100000">
                                          <p:val>
                                            <p:strVal val="#ppt_y"/>
                                          </p:val>
                                        </p:tav>
                                      </p:tavLst>
                                    </p:anim>
                                    <p:animEffect transition="in" filter="wipe(up)">
                                      <p:cBhvr>
                                        <p:cTn id="43" dur="1000"/>
                                        <p:tgtEl>
                                          <p:spTgt spid="7"/>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102"/>
                                        </p:tgtEl>
                                        <p:attrNameLst>
                                          <p:attrName>style.visibility</p:attrName>
                                        </p:attrNameLst>
                                      </p:cBhvr>
                                      <p:to>
                                        <p:strVal val="visible"/>
                                      </p:to>
                                    </p:set>
                                    <p:animEffect transition="in" filter="fade">
                                      <p:cBhvr>
                                        <p:cTn id="46" dur="1000"/>
                                        <p:tgtEl>
                                          <p:spTgt spid="102"/>
                                        </p:tgtEl>
                                      </p:cBhvr>
                                    </p:animEffect>
                                  </p:childTnLst>
                                </p:cTn>
                              </p:par>
                              <p:par>
                                <p:cTn id="47" presetID="12" presetClass="entr" presetSubtype="4" fill="hold" nodeType="withEffect">
                                  <p:stCondLst>
                                    <p:cond delay="25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1000"/>
                                        <p:tgtEl>
                                          <p:spTgt spid="8"/>
                                        </p:tgtEl>
                                        <p:attrNameLst>
                                          <p:attrName>ppt_y</p:attrName>
                                        </p:attrNameLst>
                                      </p:cBhvr>
                                      <p:tavLst>
                                        <p:tav tm="0">
                                          <p:val>
                                            <p:strVal val="#ppt_y+#ppt_h*1.125000"/>
                                          </p:val>
                                        </p:tav>
                                        <p:tav tm="100000">
                                          <p:val>
                                            <p:strVal val="#ppt_y"/>
                                          </p:val>
                                        </p:tav>
                                      </p:tavLst>
                                    </p:anim>
                                    <p:animEffect transition="in" filter="wipe(up)">
                                      <p:cBhvr>
                                        <p:cTn id="50" dur="1000"/>
                                        <p:tgtEl>
                                          <p:spTgt spid="8"/>
                                        </p:tgtEl>
                                      </p:cBhvr>
                                    </p:animEffect>
                                  </p:childTnLst>
                                </p:cTn>
                              </p:par>
                              <p:par>
                                <p:cTn id="51" presetID="10" presetClass="entr" presetSubtype="0" fill="hold" grpId="0" nodeType="withEffect">
                                  <p:stCondLst>
                                    <p:cond delay="250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1000"/>
                                        <p:tgtEl>
                                          <p:spTgt spid="78"/>
                                        </p:tgtEl>
                                      </p:cBhvr>
                                    </p:animEffect>
                                  </p:childTnLst>
                                </p:cTn>
                              </p:par>
                              <p:par>
                                <p:cTn id="54" presetID="12" presetClass="entr" presetSubtype="4" fill="hold" nodeType="withEffect">
                                  <p:stCondLst>
                                    <p:cond delay="300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000"/>
                                        <p:tgtEl>
                                          <p:spTgt spid="9"/>
                                        </p:tgtEl>
                                        <p:attrNameLst>
                                          <p:attrName>ppt_y</p:attrName>
                                        </p:attrNameLst>
                                      </p:cBhvr>
                                      <p:tavLst>
                                        <p:tav tm="0">
                                          <p:val>
                                            <p:strVal val="#ppt_y+#ppt_h*1.125000"/>
                                          </p:val>
                                        </p:tav>
                                        <p:tav tm="100000">
                                          <p:val>
                                            <p:strVal val="#ppt_y"/>
                                          </p:val>
                                        </p:tav>
                                      </p:tavLst>
                                    </p:anim>
                                    <p:animEffect transition="in" filter="wipe(up)">
                                      <p:cBhvr>
                                        <p:cTn id="57" dur="1000"/>
                                        <p:tgtEl>
                                          <p:spTgt spid="9"/>
                                        </p:tgtEl>
                                      </p:cBhvr>
                                    </p:animEffect>
                                  </p:childTnLst>
                                </p:cTn>
                              </p:par>
                            </p:childTnLst>
                          </p:cTn>
                        </p:par>
                        <p:par>
                          <p:cTn id="58" fill="hold">
                            <p:stCondLst>
                              <p:cond delay="5000"/>
                            </p:stCondLst>
                            <p:childTnLst>
                              <p:par>
                                <p:cTn id="59" presetID="42" presetClass="entr" presetSubtype="0" fill="hold" nodeType="after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fade">
                                      <p:cBhvr>
                                        <p:cTn id="61" dur="1200"/>
                                        <p:tgtEl>
                                          <p:spTgt spid="68"/>
                                        </p:tgtEl>
                                      </p:cBhvr>
                                    </p:animEffect>
                                    <p:anim calcmode="lin" valueType="num">
                                      <p:cBhvr>
                                        <p:cTn id="62" dur="1200" fill="hold"/>
                                        <p:tgtEl>
                                          <p:spTgt spid="68"/>
                                        </p:tgtEl>
                                        <p:attrNameLst>
                                          <p:attrName>ppt_x</p:attrName>
                                        </p:attrNameLst>
                                      </p:cBhvr>
                                      <p:tavLst>
                                        <p:tav tm="0">
                                          <p:val>
                                            <p:strVal val="#ppt_x"/>
                                          </p:val>
                                        </p:tav>
                                        <p:tav tm="100000">
                                          <p:val>
                                            <p:strVal val="#ppt_x"/>
                                          </p:val>
                                        </p:tav>
                                      </p:tavLst>
                                    </p:anim>
                                    <p:anim calcmode="lin" valueType="num">
                                      <p:cBhvr>
                                        <p:cTn id="63" dur="12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37" grpId="0" animBg="1"/>
      <p:bldP spid="90" grpId="0"/>
      <p:bldP spid="92" grpId="0"/>
      <p:bldP spid="93" grpId="0"/>
      <p:bldP spid="94" grpId="0"/>
      <p:bldP spid="102" grpId="0"/>
      <p:bldP spid="7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509588" indent="-509588">
              <a:spcAft>
                <a:spcPts val="1200"/>
              </a:spcAft>
            </a:pPr>
            <a:r>
              <a:rPr lang="en-US" sz="3600" dirty="0" smtClean="0"/>
              <a:t>ASI204</a:t>
            </a:r>
            <a:r>
              <a:rPr lang="en-US" sz="6000" dirty="0" smtClean="0"/>
              <a:t/>
            </a:r>
            <a:br>
              <a:rPr lang="en-US" sz="6000" dirty="0" smtClean="0"/>
            </a:br>
            <a:r>
              <a:rPr lang="en-US" sz="6000" dirty="0" smtClean="0"/>
              <a:t>BizTalk Server</a:t>
            </a:r>
            <a:br>
              <a:rPr lang="en-US" sz="6000" dirty="0" smtClean="0"/>
            </a:br>
            <a:r>
              <a:rPr lang="en-US" sz="4400" dirty="0" smtClean="0"/>
              <a:t>- What is it..?</a:t>
            </a:r>
            <a:br>
              <a:rPr lang="en-US" sz="4400" dirty="0" smtClean="0"/>
            </a:br>
            <a:r>
              <a:rPr lang="en-US" sz="4400" dirty="0" smtClean="0"/>
              <a:t>- What’s New..?</a:t>
            </a:r>
            <a:br>
              <a:rPr lang="en-US" sz="4400" dirty="0" smtClean="0"/>
            </a:br>
            <a:r>
              <a:rPr lang="en-US" sz="4400" dirty="0" smtClean="0"/>
              <a:t>- What’s Next..?</a:t>
            </a:r>
            <a:endParaRPr lang="en-US" sz="4400" dirty="0"/>
          </a:p>
        </p:txBody>
      </p:sp>
      <p:sp>
        <p:nvSpPr>
          <p:cNvPr id="3" name="Subtitle 2"/>
          <p:cNvSpPr>
            <a:spLocks noGrp="1"/>
          </p:cNvSpPr>
          <p:nvPr>
            <p:ph type="subTitle" idx="1"/>
          </p:nvPr>
        </p:nvSpPr>
        <p:spPr>
          <a:xfrm>
            <a:off x="969964" y="4246982"/>
            <a:ext cx="10242550" cy="463255"/>
          </a:xfrm>
        </p:spPr>
        <p:txBody>
          <a:bodyPr/>
          <a:lstStyle/>
          <a:p>
            <a:r>
              <a:rPr lang="en-US" dirty="0" smtClean="0">
                <a:gradFill>
                  <a:gsLst>
                    <a:gs pos="0">
                      <a:schemeClr val="tx1"/>
                    </a:gs>
                    <a:gs pos="100000">
                      <a:schemeClr val="tx1"/>
                    </a:gs>
                  </a:gsLst>
                  <a:lin ang="5400000" scaled="0"/>
                </a:gradFill>
              </a:rPr>
              <a:t>Tony </a:t>
            </a:r>
            <a:r>
              <a:rPr lang="en-US" dirty="0" err="1" smtClean="0">
                <a:gradFill>
                  <a:gsLst>
                    <a:gs pos="0">
                      <a:schemeClr val="tx1"/>
                    </a:gs>
                    <a:gs pos="100000">
                      <a:schemeClr val="tx1"/>
                    </a:gs>
                  </a:gsLst>
                  <a:lin ang="5400000" scaled="0"/>
                </a:gradFill>
              </a:rPr>
              <a:t>Meleg</a:t>
            </a:r>
            <a:r>
              <a:rPr lang="en-US" dirty="0" smtClean="0">
                <a:gradFill>
                  <a:gsLst>
                    <a:gs pos="0">
                      <a:schemeClr val="tx1"/>
                    </a:gs>
                    <a:gs pos="100000">
                      <a:schemeClr val="tx1"/>
                    </a:gs>
                  </a:gsLst>
                  <a:lin ang="5400000" scaled="0"/>
                </a:gradFill>
              </a:rPr>
              <a:t> &amp; </a:t>
            </a:r>
            <a:r>
              <a:rPr lang="en-US" dirty="0"/>
              <a:t>Paolo </a:t>
            </a:r>
            <a:r>
              <a:rPr lang="en-US" dirty="0" err="1"/>
              <a:t>Salvatori</a:t>
            </a:r>
            <a:endParaRPr lang="en-US" dirty="0" smtClean="0">
              <a:gradFill>
                <a:gsLst>
                  <a:gs pos="0">
                    <a:schemeClr val="tx1"/>
                  </a:gs>
                  <a:gs pos="100000">
                    <a:schemeClr val="tx1"/>
                  </a:gs>
                </a:gsLst>
                <a:lin ang="5400000" scaled="0"/>
              </a:gradFill>
            </a:endParaRPr>
          </a:p>
          <a:p>
            <a:r>
              <a:rPr lang="en-US" dirty="0" smtClean="0">
                <a:gradFill>
                  <a:gsLst>
                    <a:gs pos="0">
                      <a:schemeClr val="tx1"/>
                    </a:gs>
                    <a:gs pos="100000">
                      <a:schemeClr val="tx1"/>
                    </a:gs>
                  </a:gsLst>
                  <a:lin ang="5400000" scaled="0"/>
                </a:gradFill>
              </a:rPr>
              <a:t>Microsoft Corporation</a:t>
            </a:r>
            <a:endParaRPr lang="en-US" dirty="0">
              <a:gradFill>
                <a:gsLst>
                  <a:gs pos="0">
                    <a:schemeClr val="tx1"/>
                  </a:gs>
                  <a:gs pos="100000">
                    <a:schemeClr val="tx1"/>
                  </a:gs>
                </a:gsLst>
                <a:lin ang="5400000" scaled="0"/>
              </a:gra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377" y="304350"/>
            <a:ext cx="11149013" cy="443198"/>
          </a:xfrm>
          <a:noFill/>
          <a:ln>
            <a:noFill/>
          </a:ln>
        </p:spPr>
        <p:txBody>
          <a:bodyPr vert="horz" wrap="square" lIns="0" tIns="0" rIns="0" bIns="0" numCol="1" anchor="t" anchorCtr="0" compatLnSpc="1">
            <a:prstTxWarp prst="textNoShape">
              <a:avLst/>
            </a:prstTxWarp>
            <a:noAutofit/>
          </a:bodyPr>
          <a:lstStyle/>
          <a:p>
            <a:r>
              <a:rPr lang="en-US" sz="3200" dirty="0" err="1"/>
              <a:t>AppFabric</a:t>
            </a:r>
            <a:r>
              <a:rPr lang="en-US" sz="3200" dirty="0"/>
              <a:t> </a:t>
            </a:r>
            <a:r>
              <a:rPr lang="en-US" sz="3200" dirty="0" smtClean="0"/>
              <a:t>Connect</a:t>
            </a:r>
            <a:endParaRPr lang="en-US" sz="3200" dirty="0"/>
          </a:p>
        </p:txBody>
      </p:sp>
      <p:sp>
        <p:nvSpPr>
          <p:cNvPr id="242" name="TextBox 241"/>
          <p:cNvSpPr txBox="1"/>
          <p:nvPr/>
        </p:nvSpPr>
        <p:spPr>
          <a:xfrm>
            <a:off x="8604745" y="1352104"/>
            <a:ext cx="3066545" cy="1723549"/>
          </a:xfrm>
          <a:prstGeom prst="rect">
            <a:avLst/>
          </a:prstGeom>
          <a:noFill/>
        </p:spPr>
        <p:txBody>
          <a:bodyPr wrap="none" lIns="0" tIns="0" rIns="0" bIns="0" rtlCol="0">
            <a:spAutoFit/>
          </a:bodyPr>
          <a:lstStyle/>
          <a:p>
            <a:r>
              <a:rPr lang="en-US" sz="1600" b="1" dirty="0">
                <a:gradFill>
                  <a:gsLst>
                    <a:gs pos="0">
                      <a:schemeClr val="tx1"/>
                    </a:gs>
                    <a:gs pos="86000">
                      <a:schemeClr val="tx1"/>
                    </a:gs>
                  </a:gsLst>
                  <a:lin ang="5400000" scaled="0"/>
                </a:gradFill>
                <a:latin typeface="Segoe Light" pitchFamily="34" charset="0"/>
              </a:rPr>
              <a:t>C</a:t>
            </a:r>
            <a:r>
              <a:rPr lang="en-US" sz="1600" b="1" dirty="0" smtClean="0">
                <a:gradFill>
                  <a:gsLst>
                    <a:gs pos="0">
                      <a:schemeClr val="tx1"/>
                    </a:gs>
                    <a:gs pos="86000">
                      <a:schemeClr val="tx1"/>
                    </a:gs>
                  </a:gsLst>
                  <a:lin ang="5400000" scaled="0"/>
                </a:gradFill>
                <a:latin typeface="Segoe Light" pitchFamily="34" charset="0"/>
              </a:rPr>
              <a:t>onnecting to customers and </a:t>
            </a:r>
          </a:p>
          <a:p>
            <a:r>
              <a:rPr lang="en-US" sz="1600" b="1" dirty="0" smtClean="0">
                <a:gradFill>
                  <a:gsLst>
                    <a:gs pos="0">
                      <a:schemeClr val="tx1"/>
                    </a:gs>
                    <a:gs pos="86000">
                      <a:schemeClr val="tx1"/>
                    </a:gs>
                  </a:gsLst>
                  <a:lin ang="5400000" scaled="0"/>
                </a:gradFill>
                <a:latin typeface="Segoe Light" pitchFamily="34" charset="0"/>
              </a:rPr>
              <a:t>partners systems and </a:t>
            </a:r>
          </a:p>
          <a:p>
            <a:r>
              <a:rPr lang="en-US" sz="1600" b="1" dirty="0" smtClean="0">
                <a:gradFill>
                  <a:gsLst>
                    <a:gs pos="0">
                      <a:schemeClr val="tx1"/>
                    </a:gs>
                    <a:gs pos="86000">
                      <a:schemeClr val="tx1"/>
                    </a:gs>
                  </a:gsLst>
                  <a:lin ang="5400000" scaled="0"/>
                </a:gradFill>
                <a:latin typeface="Segoe Light" pitchFamily="34" charset="0"/>
              </a:rPr>
              <a:t>automating processes across</a:t>
            </a:r>
            <a:br>
              <a:rPr lang="en-US" sz="1600" b="1" dirty="0" smtClean="0">
                <a:gradFill>
                  <a:gsLst>
                    <a:gs pos="0">
                      <a:schemeClr val="tx1"/>
                    </a:gs>
                    <a:gs pos="86000">
                      <a:schemeClr val="tx1"/>
                    </a:gs>
                  </a:gsLst>
                  <a:lin ang="5400000" scaled="0"/>
                </a:gradFill>
                <a:latin typeface="Segoe Light" pitchFamily="34" charset="0"/>
              </a:rPr>
            </a:br>
            <a:r>
              <a:rPr lang="en-US" sz="1600" b="1" dirty="0" smtClean="0">
                <a:gradFill>
                  <a:gsLst>
                    <a:gs pos="0">
                      <a:schemeClr val="tx1"/>
                    </a:gs>
                    <a:gs pos="86000">
                      <a:schemeClr val="tx1"/>
                    </a:gs>
                  </a:gsLst>
                  <a:lin ang="5400000" scaled="0"/>
                </a:gradFill>
                <a:latin typeface="Segoe Light" pitchFamily="34" charset="0"/>
              </a:rPr>
              <a:t>boundaries is also necessary…</a:t>
            </a:r>
            <a:br>
              <a:rPr lang="en-US" sz="1600" b="1" dirty="0" smtClean="0">
                <a:gradFill>
                  <a:gsLst>
                    <a:gs pos="0">
                      <a:schemeClr val="tx1"/>
                    </a:gs>
                    <a:gs pos="86000">
                      <a:schemeClr val="tx1"/>
                    </a:gs>
                  </a:gsLst>
                  <a:lin ang="5400000" scaled="0"/>
                </a:gradFill>
                <a:latin typeface="Segoe Light" pitchFamily="34" charset="0"/>
              </a:rPr>
            </a:br>
            <a:r>
              <a:rPr lang="en-US" sz="1600" b="1" dirty="0" smtClean="0">
                <a:gradFill>
                  <a:gsLst>
                    <a:gs pos="0">
                      <a:schemeClr val="tx1"/>
                    </a:gs>
                    <a:gs pos="86000">
                      <a:schemeClr val="tx1"/>
                    </a:gs>
                  </a:gsLst>
                  <a:lin ang="5400000" scaled="0"/>
                </a:gradFill>
                <a:latin typeface="Segoe Light" pitchFamily="34" charset="0"/>
              </a:rPr>
              <a:t/>
            </a:r>
            <a:br>
              <a:rPr lang="en-US" sz="1600" b="1" dirty="0" smtClean="0">
                <a:gradFill>
                  <a:gsLst>
                    <a:gs pos="0">
                      <a:schemeClr val="tx1"/>
                    </a:gs>
                    <a:gs pos="86000">
                      <a:schemeClr val="tx1"/>
                    </a:gs>
                  </a:gsLst>
                  <a:lin ang="5400000" scaled="0"/>
                </a:gradFill>
                <a:latin typeface="Segoe Light" pitchFamily="34" charset="0"/>
              </a:rPr>
            </a:br>
            <a:r>
              <a:rPr lang="en-US" sz="1600" b="1" dirty="0" smtClean="0">
                <a:gradFill>
                  <a:gsLst>
                    <a:gs pos="0">
                      <a:schemeClr val="tx1"/>
                    </a:gs>
                    <a:gs pos="86000">
                      <a:schemeClr val="tx1"/>
                    </a:gs>
                  </a:gsLst>
                  <a:lin ang="5400000" scaled="0"/>
                </a:gradFill>
                <a:latin typeface="Segoe Light" pitchFamily="34" charset="0"/>
              </a:rPr>
              <a:t>How do you do this securely, </a:t>
            </a:r>
          </a:p>
          <a:p>
            <a:r>
              <a:rPr lang="en-US" sz="1600" b="1" dirty="0" smtClean="0">
                <a:gradFill>
                  <a:gsLst>
                    <a:gs pos="0">
                      <a:schemeClr val="tx1"/>
                    </a:gs>
                    <a:gs pos="86000">
                      <a:schemeClr val="tx1"/>
                    </a:gs>
                  </a:gsLst>
                  <a:lin ang="5400000" scaled="0"/>
                </a:gradFill>
                <a:latin typeface="Segoe Light" pitchFamily="34" charset="0"/>
              </a:rPr>
              <a:t>reliably and EASILY…?</a:t>
            </a:r>
          </a:p>
        </p:txBody>
      </p:sp>
      <p:cxnSp>
        <p:nvCxnSpPr>
          <p:cNvPr id="271" name="Straight Connector 270"/>
          <p:cNvCxnSpPr/>
          <p:nvPr/>
        </p:nvCxnSpPr>
        <p:spPr>
          <a:xfrm>
            <a:off x="0" y="3603921"/>
            <a:ext cx="12188825" cy="0"/>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
        <p:nvSpPr>
          <p:cNvPr id="272" name="Rounded Rectangle 271"/>
          <p:cNvSpPr/>
          <p:nvPr/>
        </p:nvSpPr>
        <p:spPr bwMode="auto">
          <a:xfrm>
            <a:off x="3115340" y="4203751"/>
            <a:ext cx="5135525" cy="1792232"/>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276" name="Picture 275" descr="C:\Program Files\Microsoft Resource DVD Artwork\DVD_ART\Artwork_Imagery\Shapes and Graphics\Buidlings and dwellings\small business blue.png"/>
          <p:cNvPicPr>
            <a:picLocks noChangeAspect="1" noChangeArrowheads="1"/>
          </p:cNvPicPr>
          <p:nvPr/>
        </p:nvPicPr>
        <p:blipFill>
          <a:blip r:embed="rId3" cstate="print"/>
          <a:srcRect/>
          <a:stretch>
            <a:fillRect/>
          </a:stretch>
        </p:blipFill>
        <p:spPr bwMode="auto">
          <a:xfrm>
            <a:off x="2903057" y="3905862"/>
            <a:ext cx="944549" cy="856210"/>
          </a:xfrm>
          <a:prstGeom prst="rect">
            <a:avLst/>
          </a:prstGeom>
          <a:noFill/>
        </p:spPr>
      </p:pic>
      <p:pic>
        <p:nvPicPr>
          <p:cNvPr id="307" name="Picture 306" descr="C:\Program Files\Microsoft Resource DVD Artwork\DVD_ART\Artwork_Imagery\Shapes and Graphics\Buidlings and dwellings\small business blue.png"/>
          <p:cNvPicPr>
            <a:picLocks noChangeAspect="1" noChangeArrowheads="1"/>
          </p:cNvPicPr>
          <p:nvPr/>
        </p:nvPicPr>
        <p:blipFill>
          <a:blip r:embed="rId3" cstate="print"/>
          <a:srcRect/>
          <a:stretch>
            <a:fillRect/>
          </a:stretch>
        </p:blipFill>
        <p:spPr bwMode="auto">
          <a:xfrm>
            <a:off x="126371" y="4983487"/>
            <a:ext cx="1140024" cy="1033404"/>
          </a:xfrm>
          <a:prstGeom prst="rect">
            <a:avLst/>
          </a:prstGeom>
          <a:noFill/>
        </p:spPr>
      </p:pic>
      <p:pic>
        <p:nvPicPr>
          <p:cNvPr id="308" name="Picture 307" descr="C:\Program Files\Microsoft Resource DVD Artwork\DVD_ART\Artwork_Imagery\HARDWARE_IMAGERY\Illustration - Misc Hardware\XML Icons\Internet cloud web.png"/>
          <p:cNvPicPr>
            <a:picLocks noChangeAspect="1" noChangeArrowheads="1"/>
          </p:cNvPicPr>
          <p:nvPr/>
        </p:nvPicPr>
        <p:blipFill>
          <a:blip r:embed="rId4" cstate="print"/>
          <a:srcRect/>
          <a:stretch>
            <a:fillRect/>
          </a:stretch>
        </p:blipFill>
        <p:spPr bwMode="auto">
          <a:xfrm>
            <a:off x="712413" y="4132272"/>
            <a:ext cx="1795272" cy="749613"/>
          </a:xfrm>
          <a:prstGeom prst="rect">
            <a:avLst/>
          </a:prstGeom>
          <a:noFill/>
        </p:spPr>
      </p:pic>
      <p:sp>
        <p:nvSpPr>
          <p:cNvPr id="309" name="TextBox 308"/>
          <p:cNvSpPr txBox="1"/>
          <p:nvPr/>
        </p:nvSpPr>
        <p:spPr>
          <a:xfrm>
            <a:off x="8604745" y="4158777"/>
            <a:ext cx="3135474" cy="2215991"/>
          </a:xfrm>
          <a:prstGeom prst="rect">
            <a:avLst/>
          </a:prstGeom>
          <a:noFill/>
        </p:spPr>
        <p:txBody>
          <a:bodyPr wrap="none" lIns="0" tIns="0" rIns="0" bIns="0" rtlCol="0">
            <a:spAutoFit/>
          </a:bodyPr>
          <a:lstStyle/>
          <a:p>
            <a:r>
              <a:rPr lang="en-US" sz="1600" b="1" dirty="0" smtClean="0">
                <a:gradFill>
                  <a:gsLst>
                    <a:gs pos="0">
                      <a:schemeClr val="tx1"/>
                    </a:gs>
                    <a:gs pos="86000">
                      <a:schemeClr val="tx1"/>
                    </a:gs>
                  </a:gsLst>
                  <a:lin ang="5400000" scaled="0"/>
                </a:gradFill>
                <a:latin typeface="Segoe Light" pitchFamily="34" charset="0"/>
              </a:rPr>
              <a:t>AppFabric Connect allows you </a:t>
            </a:r>
          </a:p>
          <a:p>
            <a:r>
              <a:rPr lang="en-US" sz="1600" b="1" dirty="0" smtClean="0">
                <a:gradFill>
                  <a:gsLst>
                    <a:gs pos="0">
                      <a:schemeClr val="tx1"/>
                    </a:gs>
                    <a:gs pos="86000">
                      <a:schemeClr val="tx1"/>
                    </a:gs>
                  </a:gsLst>
                  <a:lin ang="5400000" scaled="0"/>
                </a:gradFill>
                <a:latin typeface="Segoe Light" pitchFamily="34" charset="0"/>
              </a:rPr>
              <a:t>to EXTEND the REACH of your </a:t>
            </a:r>
          </a:p>
          <a:p>
            <a:r>
              <a:rPr lang="en-US" sz="1600" b="1" dirty="0" smtClean="0">
                <a:gradFill>
                  <a:gsLst>
                    <a:gs pos="0">
                      <a:schemeClr val="tx1"/>
                    </a:gs>
                    <a:gs pos="86000">
                      <a:schemeClr val="tx1"/>
                    </a:gs>
                  </a:gsLst>
                  <a:lin ang="5400000" scaled="0"/>
                </a:gradFill>
                <a:latin typeface="Segoe Light" pitchFamily="34" charset="0"/>
              </a:rPr>
              <a:t>LOB Services into Windows </a:t>
            </a:r>
          </a:p>
          <a:p>
            <a:r>
              <a:rPr lang="en-US" sz="1600" b="1" dirty="0" smtClean="0">
                <a:gradFill>
                  <a:gsLst>
                    <a:gs pos="0">
                      <a:schemeClr val="tx1"/>
                    </a:gs>
                    <a:gs pos="86000">
                      <a:schemeClr val="tx1"/>
                    </a:gs>
                  </a:gsLst>
                  <a:lin ang="5400000" scaled="0"/>
                </a:gradFill>
                <a:latin typeface="Segoe Light" pitchFamily="34" charset="0"/>
              </a:rPr>
              <a:t>Azure.</a:t>
            </a:r>
          </a:p>
          <a:p>
            <a:endParaRPr lang="en-US" sz="1600" b="1" dirty="0">
              <a:gradFill>
                <a:gsLst>
                  <a:gs pos="0">
                    <a:schemeClr val="tx1"/>
                  </a:gs>
                  <a:gs pos="86000">
                    <a:schemeClr val="tx1"/>
                  </a:gs>
                </a:gsLst>
                <a:lin ang="5400000" scaled="0"/>
              </a:gradFill>
              <a:latin typeface="Segoe Light" pitchFamily="34" charset="0"/>
            </a:endParaRPr>
          </a:p>
          <a:p>
            <a:r>
              <a:rPr lang="en-US" sz="1600" b="1" dirty="0" smtClean="0">
                <a:gradFill>
                  <a:gsLst>
                    <a:gs pos="0">
                      <a:schemeClr val="tx1"/>
                    </a:gs>
                    <a:gs pos="86000">
                      <a:schemeClr val="tx1"/>
                    </a:gs>
                  </a:gsLst>
                  <a:lin ang="5400000" scaled="0"/>
                </a:gradFill>
                <a:latin typeface="Segoe Light" pitchFamily="34" charset="0"/>
              </a:rPr>
              <a:t>The services RUN on-premises, </a:t>
            </a:r>
          </a:p>
          <a:p>
            <a:r>
              <a:rPr lang="en-US" sz="1600" b="1" dirty="0" smtClean="0">
                <a:gradFill>
                  <a:gsLst>
                    <a:gs pos="0">
                      <a:schemeClr val="tx1"/>
                    </a:gs>
                    <a:gs pos="86000">
                      <a:schemeClr val="tx1"/>
                    </a:gs>
                  </a:gsLst>
                  <a:lin ang="5400000" scaled="0"/>
                </a:gradFill>
                <a:latin typeface="Segoe Light" pitchFamily="34" charset="0"/>
              </a:rPr>
              <a:t>BUT can be accessed securely </a:t>
            </a:r>
          </a:p>
          <a:p>
            <a:r>
              <a:rPr lang="en-US" sz="1600" b="1" dirty="0" smtClean="0">
                <a:gradFill>
                  <a:gsLst>
                    <a:gs pos="0">
                      <a:schemeClr val="tx1"/>
                    </a:gs>
                    <a:gs pos="86000">
                      <a:schemeClr val="tx1"/>
                    </a:gs>
                  </a:gsLst>
                  <a:lin ang="5400000" scaled="0"/>
                </a:gradFill>
                <a:latin typeface="Segoe Light" pitchFamily="34" charset="0"/>
              </a:rPr>
              <a:t>and easily through the Cloud…</a:t>
            </a:r>
            <a:br>
              <a:rPr lang="en-US" sz="1600" b="1" dirty="0" smtClean="0">
                <a:gradFill>
                  <a:gsLst>
                    <a:gs pos="0">
                      <a:schemeClr val="tx1"/>
                    </a:gs>
                    <a:gs pos="86000">
                      <a:schemeClr val="tx1"/>
                    </a:gs>
                  </a:gsLst>
                  <a:lin ang="5400000" scaled="0"/>
                </a:gradFill>
                <a:latin typeface="Segoe Light" pitchFamily="34" charset="0"/>
              </a:rPr>
            </a:br>
            <a:endParaRPr lang="en-US" sz="1600" b="1" dirty="0" smtClean="0">
              <a:gradFill>
                <a:gsLst>
                  <a:gs pos="0">
                    <a:schemeClr val="tx1"/>
                  </a:gs>
                  <a:gs pos="86000">
                    <a:schemeClr val="tx1"/>
                  </a:gs>
                </a:gsLst>
                <a:lin ang="5400000" scaled="0"/>
              </a:gradFill>
              <a:latin typeface="Segoe Light" pitchFamily="34" charset="0"/>
            </a:endParaRPr>
          </a:p>
        </p:txBody>
      </p:sp>
      <p:sp>
        <p:nvSpPr>
          <p:cNvPr id="314" name="TextBox 313"/>
          <p:cNvSpPr txBox="1"/>
          <p:nvPr/>
        </p:nvSpPr>
        <p:spPr>
          <a:xfrm>
            <a:off x="1069938" y="5730168"/>
            <a:ext cx="1441870" cy="246221"/>
          </a:xfrm>
          <a:prstGeom prst="rect">
            <a:avLst/>
          </a:prstGeom>
          <a:noFill/>
        </p:spPr>
        <p:txBody>
          <a:bodyPr wrap="none" lIns="0" tIns="0" rIns="0" bIns="0" rtlCol="0">
            <a:spAutoFit/>
          </a:bodyPr>
          <a:lstStyle/>
          <a:p>
            <a:r>
              <a:rPr lang="en-US" sz="1600" b="1" dirty="0" smtClean="0">
                <a:latin typeface="Segoe" charset="0"/>
                <a:cs typeface="Segoe" charset="0"/>
              </a:rPr>
              <a:t>Your Company</a:t>
            </a:r>
          </a:p>
        </p:txBody>
      </p:sp>
      <p:grpSp>
        <p:nvGrpSpPr>
          <p:cNvPr id="320" name="Group 319"/>
          <p:cNvGrpSpPr/>
          <p:nvPr/>
        </p:nvGrpSpPr>
        <p:grpSpPr>
          <a:xfrm>
            <a:off x="3266273" y="5162890"/>
            <a:ext cx="1386564" cy="905308"/>
            <a:chOff x="562538" y="4818977"/>
            <a:chExt cx="1849187" cy="1207361"/>
          </a:xfrm>
        </p:grpSpPr>
        <p:grpSp>
          <p:nvGrpSpPr>
            <p:cNvPr id="321" name="Group 320"/>
            <p:cNvGrpSpPr/>
            <p:nvPr/>
          </p:nvGrpSpPr>
          <p:grpSpPr>
            <a:xfrm>
              <a:off x="1334350" y="4818977"/>
              <a:ext cx="784027" cy="781050"/>
              <a:chOff x="4258369" y="1369930"/>
              <a:chExt cx="784027" cy="781050"/>
            </a:xfrm>
          </p:grpSpPr>
          <p:pic>
            <p:nvPicPr>
              <p:cNvPr id="326" name="Picture 3" descr="D:\CM E-Learning Resource Kit\MSL_PNG_Object_Library\Server.png"/>
              <p:cNvPicPr>
                <a:picLocks noChangeAspect="1" noChangeArrowheads="1"/>
              </p:cNvPicPr>
              <p:nvPr/>
            </p:nvPicPr>
            <p:blipFill>
              <a:blip r:embed="rId5" cstate="print"/>
              <a:srcRect/>
              <a:stretch>
                <a:fillRect/>
              </a:stretch>
            </p:blipFill>
            <p:spPr bwMode="auto">
              <a:xfrm>
                <a:off x="4377937" y="1369930"/>
                <a:ext cx="664459" cy="781050"/>
              </a:xfrm>
              <a:prstGeom prst="rect">
                <a:avLst/>
              </a:prstGeom>
              <a:noFill/>
              <a:ln w="9525">
                <a:noFill/>
                <a:miter lim="800000"/>
                <a:headEnd/>
                <a:tailEnd/>
              </a:ln>
            </p:spPr>
          </p:pic>
          <p:pic>
            <p:nvPicPr>
              <p:cNvPr id="327" name="Picture 1" descr="S:\CM_ELRN_Resource_Kit\ELRN\Graphics\PNG Library\Internet.png"/>
              <p:cNvPicPr>
                <a:picLocks noChangeAspect="1" noChangeArrowheads="1"/>
              </p:cNvPicPr>
              <p:nvPr/>
            </p:nvPicPr>
            <p:blipFill>
              <a:blip r:embed="rId6" cstate="print"/>
              <a:srcRect/>
              <a:stretch>
                <a:fillRect/>
              </a:stretch>
            </p:blipFill>
            <p:spPr bwMode="auto">
              <a:xfrm>
                <a:off x="4258369" y="1738097"/>
                <a:ext cx="379162" cy="378213"/>
              </a:xfrm>
              <a:prstGeom prst="rect">
                <a:avLst/>
              </a:prstGeom>
              <a:noFill/>
            </p:spPr>
          </p:pic>
        </p:grpSp>
        <p:pic>
          <p:nvPicPr>
            <p:cNvPr id="322" name="Picture 3" descr="V:\Designer Resources\icons\Miscellaneous\disk person pc laptop person blue.png"/>
            <p:cNvPicPr>
              <a:picLocks noChangeAspect="1" noChangeArrowheads="1"/>
            </p:cNvPicPr>
            <p:nvPr/>
          </p:nvPicPr>
          <p:blipFill>
            <a:blip r:embed="rId7"/>
            <a:srcRect/>
            <a:stretch>
              <a:fillRect/>
            </a:stretch>
          </p:blipFill>
          <p:spPr bwMode="auto">
            <a:xfrm>
              <a:off x="562538" y="5286658"/>
              <a:ext cx="1071261" cy="739680"/>
            </a:xfrm>
            <a:prstGeom prst="rect">
              <a:avLst/>
            </a:prstGeom>
            <a:noFill/>
          </p:spPr>
        </p:pic>
        <p:pic>
          <p:nvPicPr>
            <p:cNvPr id="323" name="Picture 3" descr="D:\CM E-Learning Resource Kit\MSL_PNG_Object_Library\Server.png"/>
            <p:cNvPicPr>
              <a:picLocks noChangeAspect="1" noChangeArrowheads="1"/>
            </p:cNvPicPr>
            <p:nvPr/>
          </p:nvPicPr>
          <p:blipFill>
            <a:blip r:embed="rId5" cstate="print"/>
            <a:srcRect/>
            <a:stretch>
              <a:fillRect/>
            </a:stretch>
          </p:blipFill>
          <p:spPr bwMode="auto">
            <a:xfrm>
              <a:off x="1759611" y="5031125"/>
              <a:ext cx="652114" cy="766539"/>
            </a:xfrm>
            <a:prstGeom prst="rect">
              <a:avLst/>
            </a:prstGeom>
            <a:noFill/>
            <a:ln w="9525">
              <a:noFill/>
              <a:miter lim="800000"/>
              <a:headEnd/>
              <a:tailEnd/>
            </a:ln>
          </p:spPr>
        </p:pic>
        <p:pic>
          <p:nvPicPr>
            <p:cNvPr id="324" name="Picture 4" descr="D:\CM E-Learning Resource Kit\MSL_PNG_Object_Library\Database.png"/>
            <p:cNvPicPr>
              <a:picLocks noChangeAspect="1" noChangeArrowheads="1"/>
            </p:cNvPicPr>
            <p:nvPr/>
          </p:nvPicPr>
          <p:blipFill>
            <a:blip r:embed="rId8" cstate="print"/>
            <a:srcRect/>
            <a:stretch>
              <a:fillRect/>
            </a:stretch>
          </p:blipFill>
          <p:spPr bwMode="auto">
            <a:xfrm>
              <a:off x="1911755" y="5420573"/>
              <a:ext cx="421292" cy="507083"/>
            </a:xfrm>
            <a:prstGeom prst="rect">
              <a:avLst/>
            </a:prstGeom>
            <a:noFill/>
            <a:ln w="9525">
              <a:noFill/>
              <a:miter lim="800000"/>
              <a:headEnd/>
              <a:tailEnd/>
            </a:ln>
          </p:spPr>
        </p:pic>
        <p:sp>
          <p:nvSpPr>
            <p:cNvPr id="325" name="Freeform 324"/>
            <p:cNvSpPr/>
            <p:nvPr/>
          </p:nvSpPr>
          <p:spPr>
            <a:xfrm>
              <a:off x="1903835" y="5413240"/>
              <a:ext cx="440229" cy="525433"/>
            </a:xfrm>
            <a:custGeom>
              <a:avLst/>
              <a:gdLst>
                <a:gd name="connsiteX0" fmla="*/ 52387 w 697706"/>
                <a:gd name="connsiteY0" fmla="*/ 583406 h 681038"/>
                <a:gd name="connsiteX1" fmla="*/ 9525 w 697706"/>
                <a:gd name="connsiteY1" fmla="*/ 516731 h 681038"/>
                <a:gd name="connsiteX2" fmla="*/ 7143 w 697706"/>
                <a:gd name="connsiteY2" fmla="*/ 497681 h 681038"/>
                <a:gd name="connsiteX3" fmla="*/ 0 w 697706"/>
                <a:gd name="connsiteY3" fmla="*/ 442913 h 681038"/>
                <a:gd name="connsiteX4" fmla="*/ 2381 w 697706"/>
                <a:gd name="connsiteY4" fmla="*/ 297656 h 681038"/>
                <a:gd name="connsiteX5" fmla="*/ 2381 w 697706"/>
                <a:gd name="connsiteY5" fmla="*/ 164306 h 681038"/>
                <a:gd name="connsiteX6" fmla="*/ 19050 w 697706"/>
                <a:gd name="connsiteY6" fmla="*/ 123825 h 681038"/>
                <a:gd name="connsiteX7" fmla="*/ 61912 w 697706"/>
                <a:gd name="connsiteY7" fmla="*/ 78581 h 681038"/>
                <a:gd name="connsiteX8" fmla="*/ 88106 w 697706"/>
                <a:gd name="connsiteY8" fmla="*/ 59531 h 681038"/>
                <a:gd name="connsiteX9" fmla="*/ 135731 w 697706"/>
                <a:gd name="connsiteY9" fmla="*/ 38100 h 681038"/>
                <a:gd name="connsiteX10" fmla="*/ 185737 w 697706"/>
                <a:gd name="connsiteY10" fmla="*/ 21431 h 681038"/>
                <a:gd name="connsiteX11" fmla="*/ 235743 w 697706"/>
                <a:gd name="connsiteY11" fmla="*/ 7144 h 681038"/>
                <a:gd name="connsiteX12" fmla="*/ 276225 w 697706"/>
                <a:gd name="connsiteY12" fmla="*/ 0 h 681038"/>
                <a:gd name="connsiteX13" fmla="*/ 421481 w 697706"/>
                <a:gd name="connsiteY13" fmla="*/ 2381 h 681038"/>
                <a:gd name="connsiteX14" fmla="*/ 457200 w 697706"/>
                <a:gd name="connsiteY14" fmla="*/ 7144 h 681038"/>
                <a:gd name="connsiteX15" fmla="*/ 488156 w 697706"/>
                <a:gd name="connsiteY15" fmla="*/ 16669 h 681038"/>
                <a:gd name="connsiteX16" fmla="*/ 519112 w 697706"/>
                <a:gd name="connsiteY16" fmla="*/ 26194 h 681038"/>
                <a:gd name="connsiteX17" fmla="*/ 564356 w 697706"/>
                <a:gd name="connsiteY17" fmla="*/ 40481 h 681038"/>
                <a:gd name="connsiteX18" fmla="*/ 602456 w 697706"/>
                <a:gd name="connsiteY18" fmla="*/ 59531 h 681038"/>
                <a:gd name="connsiteX19" fmla="*/ 635793 w 697706"/>
                <a:gd name="connsiteY19" fmla="*/ 90488 h 681038"/>
                <a:gd name="connsiteX20" fmla="*/ 666750 w 697706"/>
                <a:gd name="connsiteY20" fmla="*/ 116681 h 681038"/>
                <a:gd name="connsiteX21" fmla="*/ 692943 w 697706"/>
                <a:gd name="connsiteY21" fmla="*/ 145256 h 681038"/>
                <a:gd name="connsiteX22" fmla="*/ 695325 w 697706"/>
                <a:gd name="connsiteY22" fmla="*/ 164306 h 681038"/>
                <a:gd name="connsiteX23" fmla="*/ 697706 w 697706"/>
                <a:gd name="connsiteY23" fmla="*/ 190500 h 681038"/>
                <a:gd name="connsiteX24" fmla="*/ 695325 w 697706"/>
                <a:gd name="connsiteY24" fmla="*/ 483394 h 681038"/>
                <a:gd name="connsiteX25" fmla="*/ 688181 w 697706"/>
                <a:gd name="connsiteY25" fmla="*/ 509588 h 681038"/>
                <a:gd name="connsiteX26" fmla="*/ 669131 w 697706"/>
                <a:gd name="connsiteY26" fmla="*/ 550069 h 681038"/>
                <a:gd name="connsiteX27" fmla="*/ 642937 w 697706"/>
                <a:gd name="connsiteY27" fmla="*/ 581025 h 681038"/>
                <a:gd name="connsiteX28" fmla="*/ 614362 w 697706"/>
                <a:gd name="connsiteY28" fmla="*/ 607219 h 681038"/>
                <a:gd name="connsiteX29" fmla="*/ 581025 w 697706"/>
                <a:gd name="connsiteY29" fmla="*/ 628650 h 681038"/>
                <a:gd name="connsiteX30" fmla="*/ 550068 w 697706"/>
                <a:gd name="connsiteY30" fmla="*/ 642938 h 681038"/>
                <a:gd name="connsiteX31" fmla="*/ 519112 w 697706"/>
                <a:gd name="connsiteY31" fmla="*/ 652463 h 681038"/>
                <a:gd name="connsiteX32" fmla="*/ 490537 w 697706"/>
                <a:gd name="connsiteY32" fmla="*/ 664369 h 681038"/>
                <a:gd name="connsiteX33" fmla="*/ 452437 w 697706"/>
                <a:gd name="connsiteY33" fmla="*/ 671513 h 681038"/>
                <a:gd name="connsiteX34" fmla="*/ 419100 w 697706"/>
                <a:gd name="connsiteY34" fmla="*/ 676275 h 681038"/>
                <a:gd name="connsiteX35" fmla="*/ 366712 w 697706"/>
                <a:gd name="connsiteY35" fmla="*/ 681038 h 681038"/>
                <a:gd name="connsiteX36" fmla="*/ 311943 w 697706"/>
                <a:gd name="connsiteY36" fmla="*/ 681038 h 681038"/>
                <a:gd name="connsiteX37" fmla="*/ 269081 w 697706"/>
                <a:gd name="connsiteY37" fmla="*/ 678656 h 681038"/>
                <a:gd name="connsiteX38" fmla="*/ 219075 w 697706"/>
                <a:gd name="connsiteY38" fmla="*/ 669131 h 681038"/>
                <a:gd name="connsiteX39" fmla="*/ 164306 w 697706"/>
                <a:gd name="connsiteY39" fmla="*/ 650081 h 681038"/>
                <a:gd name="connsiteX40" fmla="*/ 135731 w 697706"/>
                <a:gd name="connsiteY40" fmla="*/ 638175 h 681038"/>
                <a:gd name="connsiteX41" fmla="*/ 104775 w 697706"/>
                <a:gd name="connsiteY41" fmla="*/ 621506 h 681038"/>
                <a:gd name="connsiteX42" fmla="*/ 52387 w 697706"/>
                <a:gd name="connsiteY42" fmla="*/ 583406 h 6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97706" h="681038">
                  <a:moveTo>
                    <a:pt x="52387" y="583406"/>
                  </a:moveTo>
                  <a:lnTo>
                    <a:pt x="9525" y="516731"/>
                  </a:lnTo>
                  <a:lnTo>
                    <a:pt x="7143" y="497681"/>
                  </a:lnTo>
                  <a:lnTo>
                    <a:pt x="0" y="442913"/>
                  </a:lnTo>
                  <a:cubicBezTo>
                    <a:pt x="794" y="394494"/>
                    <a:pt x="1587" y="346075"/>
                    <a:pt x="2381" y="297656"/>
                  </a:cubicBezTo>
                  <a:lnTo>
                    <a:pt x="2381" y="164306"/>
                  </a:lnTo>
                  <a:lnTo>
                    <a:pt x="19050" y="123825"/>
                  </a:lnTo>
                  <a:lnTo>
                    <a:pt x="61912" y="78581"/>
                  </a:lnTo>
                  <a:lnTo>
                    <a:pt x="88106" y="59531"/>
                  </a:lnTo>
                  <a:lnTo>
                    <a:pt x="135731" y="38100"/>
                  </a:lnTo>
                  <a:lnTo>
                    <a:pt x="185737" y="21431"/>
                  </a:lnTo>
                  <a:lnTo>
                    <a:pt x="235743" y="7144"/>
                  </a:lnTo>
                  <a:lnTo>
                    <a:pt x="276225" y="0"/>
                  </a:lnTo>
                  <a:lnTo>
                    <a:pt x="421481" y="2381"/>
                  </a:lnTo>
                  <a:lnTo>
                    <a:pt x="457200" y="7144"/>
                  </a:lnTo>
                  <a:lnTo>
                    <a:pt x="488156" y="16669"/>
                  </a:lnTo>
                  <a:lnTo>
                    <a:pt x="519112" y="26194"/>
                  </a:lnTo>
                  <a:lnTo>
                    <a:pt x="564356" y="40481"/>
                  </a:lnTo>
                  <a:lnTo>
                    <a:pt x="602456" y="59531"/>
                  </a:lnTo>
                  <a:lnTo>
                    <a:pt x="635793" y="90488"/>
                  </a:lnTo>
                  <a:lnTo>
                    <a:pt x="666750" y="116681"/>
                  </a:lnTo>
                  <a:lnTo>
                    <a:pt x="692943" y="145256"/>
                  </a:lnTo>
                  <a:lnTo>
                    <a:pt x="695325" y="164306"/>
                  </a:lnTo>
                  <a:lnTo>
                    <a:pt x="697706" y="190500"/>
                  </a:lnTo>
                  <a:cubicBezTo>
                    <a:pt x="696912" y="288131"/>
                    <a:pt x="696119" y="385763"/>
                    <a:pt x="695325" y="483394"/>
                  </a:cubicBezTo>
                  <a:lnTo>
                    <a:pt x="688181" y="509588"/>
                  </a:lnTo>
                  <a:lnTo>
                    <a:pt x="669131" y="550069"/>
                  </a:lnTo>
                  <a:lnTo>
                    <a:pt x="642937" y="581025"/>
                  </a:lnTo>
                  <a:lnTo>
                    <a:pt x="614362" y="607219"/>
                  </a:lnTo>
                  <a:lnTo>
                    <a:pt x="581025" y="628650"/>
                  </a:lnTo>
                  <a:lnTo>
                    <a:pt x="550068" y="642938"/>
                  </a:lnTo>
                  <a:lnTo>
                    <a:pt x="519112" y="652463"/>
                  </a:lnTo>
                  <a:lnTo>
                    <a:pt x="490537" y="664369"/>
                  </a:lnTo>
                  <a:lnTo>
                    <a:pt x="452437" y="671513"/>
                  </a:lnTo>
                  <a:lnTo>
                    <a:pt x="419100" y="676275"/>
                  </a:lnTo>
                  <a:lnTo>
                    <a:pt x="366712" y="681038"/>
                  </a:lnTo>
                  <a:lnTo>
                    <a:pt x="311943" y="681038"/>
                  </a:lnTo>
                  <a:lnTo>
                    <a:pt x="269081" y="678656"/>
                  </a:lnTo>
                  <a:lnTo>
                    <a:pt x="219075" y="669131"/>
                  </a:lnTo>
                  <a:lnTo>
                    <a:pt x="164306" y="650081"/>
                  </a:lnTo>
                  <a:lnTo>
                    <a:pt x="135731" y="638175"/>
                  </a:lnTo>
                  <a:lnTo>
                    <a:pt x="104775" y="621506"/>
                  </a:lnTo>
                  <a:lnTo>
                    <a:pt x="52387" y="583406"/>
                  </a:lnTo>
                  <a:close/>
                </a:path>
              </a:pathLst>
            </a:custGeom>
            <a:noFill/>
            <a:ln w="19050">
              <a:solidFill>
                <a:srgbClr val="373535"/>
              </a:solidFill>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sp>
        <p:nvSpPr>
          <p:cNvPr id="328" name="TextBox 327"/>
          <p:cNvSpPr txBox="1"/>
          <p:nvPr/>
        </p:nvSpPr>
        <p:spPr>
          <a:xfrm>
            <a:off x="3331178" y="5097029"/>
            <a:ext cx="509755" cy="169277"/>
          </a:xfrm>
          <a:prstGeom prst="rect">
            <a:avLst/>
          </a:prstGeom>
          <a:noFill/>
        </p:spPr>
        <p:txBody>
          <a:bodyPr wrap="none" lIns="0" tIns="0" rIns="0" bIns="0" rtlCol="0">
            <a:spAutoFit/>
          </a:bodyPr>
          <a:lstStyle/>
          <a:p>
            <a:r>
              <a:rPr lang="en-US" sz="1100" b="1" dirty="0" smtClean="0">
                <a:solidFill>
                  <a:schemeClr val="bg1"/>
                </a:solidFill>
                <a:latin typeface="Segoe" charset="0"/>
                <a:cs typeface="Segoe" charset="0"/>
              </a:rPr>
              <a:t>My App</a:t>
            </a:r>
          </a:p>
        </p:txBody>
      </p:sp>
      <p:grpSp>
        <p:nvGrpSpPr>
          <p:cNvPr id="329" name="Group 328"/>
          <p:cNvGrpSpPr/>
          <p:nvPr/>
        </p:nvGrpSpPr>
        <p:grpSpPr>
          <a:xfrm>
            <a:off x="6804285" y="4705476"/>
            <a:ext cx="1516692" cy="1198300"/>
            <a:chOff x="3739770" y="3862826"/>
            <a:chExt cx="1871233" cy="1478412"/>
          </a:xfrm>
        </p:grpSpPr>
        <p:grpSp>
          <p:nvGrpSpPr>
            <p:cNvPr id="330" name="Group 329"/>
            <p:cNvGrpSpPr/>
            <p:nvPr/>
          </p:nvGrpSpPr>
          <p:grpSpPr>
            <a:xfrm>
              <a:off x="4403598" y="3862826"/>
              <a:ext cx="1207405" cy="1478412"/>
              <a:chOff x="5194421" y="3704836"/>
              <a:chExt cx="1207405" cy="1478412"/>
            </a:xfrm>
          </p:grpSpPr>
          <p:grpSp>
            <p:nvGrpSpPr>
              <p:cNvPr id="335" name="Group 334"/>
              <p:cNvGrpSpPr/>
              <p:nvPr/>
            </p:nvGrpSpPr>
            <p:grpSpPr>
              <a:xfrm>
                <a:off x="5324451" y="4063552"/>
                <a:ext cx="784027" cy="781050"/>
                <a:chOff x="4258369" y="1369930"/>
                <a:chExt cx="784027" cy="781050"/>
              </a:xfrm>
            </p:grpSpPr>
            <p:pic>
              <p:nvPicPr>
                <p:cNvPr id="340" name="Picture 3" descr="D:\CM E-Learning Resource Kit\MSL_PNG_Object_Library\Server.png"/>
                <p:cNvPicPr>
                  <a:picLocks noChangeAspect="1" noChangeArrowheads="1"/>
                </p:cNvPicPr>
                <p:nvPr/>
              </p:nvPicPr>
              <p:blipFill>
                <a:blip r:embed="rId5" cstate="print"/>
                <a:srcRect/>
                <a:stretch>
                  <a:fillRect/>
                </a:stretch>
              </p:blipFill>
              <p:spPr bwMode="auto">
                <a:xfrm>
                  <a:off x="4377937" y="1369930"/>
                  <a:ext cx="664459" cy="781050"/>
                </a:xfrm>
                <a:prstGeom prst="rect">
                  <a:avLst/>
                </a:prstGeom>
                <a:noFill/>
                <a:ln w="9525">
                  <a:noFill/>
                  <a:miter lim="800000"/>
                  <a:headEnd/>
                  <a:tailEnd/>
                </a:ln>
              </p:spPr>
            </p:pic>
            <p:pic>
              <p:nvPicPr>
                <p:cNvPr id="341" name="Picture 1" descr="S:\CM_ELRN_Resource_Kit\ELRN\Graphics\PNG Library\Internet.png"/>
                <p:cNvPicPr>
                  <a:picLocks noChangeAspect="1" noChangeArrowheads="1"/>
                </p:cNvPicPr>
                <p:nvPr/>
              </p:nvPicPr>
              <p:blipFill>
                <a:blip r:embed="rId6" cstate="print"/>
                <a:srcRect/>
                <a:stretch>
                  <a:fillRect/>
                </a:stretch>
              </p:blipFill>
              <p:spPr bwMode="auto">
                <a:xfrm>
                  <a:off x="4258369" y="1738097"/>
                  <a:ext cx="379162" cy="378213"/>
                </a:xfrm>
                <a:prstGeom prst="rect">
                  <a:avLst/>
                </a:prstGeom>
                <a:noFill/>
              </p:spPr>
            </p:pic>
          </p:grpSp>
          <p:pic>
            <p:nvPicPr>
              <p:cNvPr id="336" name="Picture 3" descr="D:\CM E-Learning Resource Kit\MSL_PNG_Object_Library\Server.png"/>
              <p:cNvPicPr>
                <a:picLocks noChangeAspect="1" noChangeArrowheads="1"/>
              </p:cNvPicPr>
              <p:nvPr/>
            </p:nvPicPr>
            <p:blipFill>
              <a:blip r:embed="rId5" cstate="print"/>
              <a:srcRect/>
              <a:stretch>
                <a:fillRect/>
              </a:stretch>
            </p:blipFill>
            <p:spPr bwMode="auto">
              <a:xfrm>
                <a:off x="5749712" y="4275700"/>
                <a:ext cx="652114" cy="766539"/>
              </a:xfrm>
              <a:prstGeom prst="rect">
                <a:avLst/>
              </a:prstGeom>
              <a:noFill/>
              <a:ln w="9525">
                <a:noFill/>
                <a:miter lim="800000"/>
                <a:headEnd/>
                <a:tailEnd/>
              </a:ln>
            </p:spPr>
          </p:pic>
          <p:pic>
            <p:nvPicPr>
              <p:cNvPr id="337" name="Picture 4" descr="D:\CM E-Learning Resource Kit\MSL_PNG_Object_Library\Database.png"/>
              <p:cNvPicPr>
                <a:picLocks noChangeAspect="1" noChangeArrowheads="1"/>
              </p:cNvPicPr>
              <p:nvPr/>
            </p:nvPicPr>
            <p:blipFill>
              <a:blip r:embed="rId8" cstate="print"/>
              <a:srcRect/>
              <a:stretch>
                <a:fillRect/>
              </a:stretch>
            </p:blipFill>
            <p:spPr bwMode="auto">
              <a:xfrm>
                <a:off x="5901856" y="4665148"/>
                <a:ext cx="421292" cy="507083"/>
              </a:xfrm>
              <a:prstGeom prst="rect">
                <a:avLst/>
              </a:prstGeom>
              <a:noFill/>
              <a:ln w="9525">
                <a:noFill/>
                <a:miter lim="800000"/>
                <a:headEnd/>
                <a:tailEnd/>
              </a:ln>
            </p:spPr>
          </p:pic>
          <p:sp>
            <p:nvSpPr>
              <p:cNvPr id="338" name="Freeform 337"/>
              <p:cNvSpPr/>
              <p:nvPr/>
            </p:nvSpPr>
            <p:spPr>
              <a:xfrm>
                <a:off x="5893936" y="4657815"/>
                <a:ext cx="440229" cy="525433"/>
              </a:xfrm>
              <a:custGeom>
                <a:avLst/>
                <a:gdLst>
                  <a:gd name="connsiteX0" fmla="*/ 52387 w 697706"/>
                  <a:gd name="connsiteY0" fmla="*/ 583406 h 681038"/>
                  <a:gd name="connsiteX1" fmla="*/ 9525 w 697706"/>
                  <a:gd name="connsiteY1" fmla="*/ 516731 h 681038"/>
                  <a:gd name="connsiteX2" fmla="*/ 7143 w 697706"/>
                  <a:gd name="connsiteY2" fmla="*/ 497681 h 681038"/>
                  <a:gd name="connsiteX3" fmla="*/ 0 w 697706"/>
                  <a:gd name="connsiteY3" fmla="*/ 442913 h 681038"/>
                  <a:gd name="connsiteX4" fmla="*/ 2381 w 697706"/>
                  <a:gd name="connsiteY4" fmla="*/ 297656 h 681038"/>
                  <a:gd name="connsiteX5" fmla="*/ 2381 w 697706"/>
                  <a:gd name="connsiteY5" fmla="*/ 164306 h 681038"/>
                  <a:gd name="connsiteX6" fmla="*/ 19050 w 697706"/>
                  <a:gd name="connsiteY6" fmla="*/ 123825 h 681038"/>
                  <a:gd name="connsiteX7" fmla="*/ 61912 w 697706"/>
                  <a:gd name="connsiteY7" fmla="*/ 78581 h 681038"/>
                  <a:gd name="connsiteX8" fmla="*/ 88106 w 697706"/>
                  <a:gd name="connsiteY8" fmla="*/ 59531 h 681038"/>
                  <a:gd name="connsiteX9" fmla="*/ 135731 w 697706"/>
                  <a:gd name="connsiteY9" fmla="*/ 38100 h 681038"/>
                  <a:gd name="connsiteX10" fmla="*/ 185737 w 697706"/>
                  <a:gd name="connsiteY10" fmla="*/ 21431 h 681038"/>
                  <a:gd name="connsiteX11" fmla="*/ 235743 w 697706"/>
                  <a:gd name="connsiteY11" fmla="*/ 7144 h 681038"/>
                  <a:gd name="connsiteX12" fmla="*/ 276225 w 697706"/>
                  <a:gd name="connsiteY12" fmla="*/ 0 h 681038"/>
                  <a:gd name="connsiteX13" fmla="*/ 421481 w 697706"/>
                  <a:gd name="connsiteY13" fmla="*/ 2381 h 681038"/>
                  <a:gd name="connsiteX14" fmla="*/ 457200 w 697706"/>
                  <a:gd name="connsiteY14" fmla="*/ 7144 h 681038"/>
                  <a:gd name="connsiteX15" fmla="*/ 488156 w 697706"/>
                  <a:gd name="connsiteY15" fmla="*/ 16669 h 681038"/>
                  <a:gd name="connsiteX16" fmla="*/ 519112 w 697706"/>
                  <a:gd name="connsiteY16" fmla="*/ 26194 h 681038"/>
                  <a:gd name="connsiteX17" fmla="*/ 564356 w 697706"/>
                  <a:gd name="connsiteY17" fmla="*/ 40481 h 681038"/>
                  <a:gd name="connsiteX18" fmla="*/ 602456 w 697706"/>
                  <a:gd name="connsiteY18" fmla="*/ 59531 h 681038"/>
                  <a:gd name="connsiteX19" fmla="*/ 635793 w 697706"/>
                  <a:gd name="connsiteY19" fmla="*/ 90488 h 681038"/>
                  <a:gd name="connsiteX20" fmla="*/ 666750 w 697706"/>
                  <a:gd name="connsiteY20" fmla="*/ 116681 h 681038"/>
                  <a:gd name="connsiteX21" fmla="*/ 692943 w 697706"/>
                  <a:gd name="connsiteY21" fmla="*/ 145256 h 681038"/>
                  <a:gd name="connsiteX22" fmla="*/ 695325 w 697706"/>
                  <a:gd name="connsiteY22" fmla="*/ 164306 h 681038"/>
                  <a:gd name="connsiteX23" fmla="*/ 697706 w 697706"/>
                  <a:gd name="connsiteY23" fmla="*/ 190500 h 681038"/>
                  <a:gd name="connsiteX24" fmla="*/ 695325 w 697706"/>
                  <a:gd name="connsiteY24" fmla="*/ 483394 h 681038"/>
                  <a:gd name="connsiteX25" fmla="*/ 688181 w 697706"/>
                  <a:gd name="connsiteY25" fmla="*/ 509588 h 681038"/>
                  <a:gd name="connsiteX26" fmla="*/ 669131 w 697706"/>
                  <a:gd name="connsiteY26" fmla="*/ 550069 h 681038"/>
                  <a:gd name="connsiteX27" fmla="*/ 642937 w 697706"/>
                  <a:gd name="connsiteY27" fmla="*/ 581025 h 681038"/>
                  <a:gd name="connsiteX28" fmla="*/ 614362 w 697706"/>
                  <a:gd name="connsiteY28" fmla="*/ 607219 h 681038"/>
                  <a:gd name="connsiteX29" fmla="*/ 581025 w 697706"/>
                  <a:gd name="connsiteY29" fmla="*/ 628650 h 681038"/>
                  <a:gd name="connsiteX30" fmla="*/ 550068 w 697706"/>
                  <a:gd name="connsiteY30" fmla="*/ 642938 h 681038"/>
                  <a:gd name="connsiteX31" fmla="*/ 519112 w 697706"/>
                  <a:gd name="connsiteY31" fmla="*/ 652463 h 681038"/>
                  <a:gd name="connsiteX32" fmla="*/ 490537 w 697706"/>
                  <a:gd name="connsiteY32" fmla="*/ 664369 h 681038"/>
                  <a:gd name="connsiteX33" fmla="*/ 452437 w 697706"/>
                  <a:gd name="connsiteY33" fmla="*/ 671513 h 681038"/>
                  <a:gd name="connsiteX34" fmla="*/ 419100 w 697706"/>
                  <a:gd name="connsiteY34" fmla="*/ 676275 h 681038"/>
                  <a:gd name="connsiteX35" fmla="*/ 366712 w 697706"/>
                  <a:gd name="connsiteY35" fmla="*/ 681038 h 681038"/>
                  <a:gd name="connsiteX36" fmla="*/ 311943 w 697706"/>
                  <a:gd name="connsiteY36" fmla="*/ 681038 h 681038"/>
                  <a:gd name="connsiteX37" fmla="*/ 269081 w 697706"/>
                  <a:gd name="connsiteY37" fmla="*/ 678656 h 681038"/>
                  <a:gd name="connsiteX38" fmla="*/ 219075 w 697706"/>
                  <a:gd name="connsiteY38" fmla="*/ 669131 h 681038"/>
                  <a:gd name="connsiteX39" fmla="*/ 164306 w 697706"/>
                  <a:gd name="connsiteY39" fmla="*/ 650081 h 681038"/>
                  <a:gd name="connsiteX40" fmla="*/ 135731 w 697706"/>
                  <a:gd name="connsiteY40" fmla="*/ 638175 h 681038"/>
                  <a:gd name="connsiteX41" fmla="*/ 104775 w 697706"/>
                  <a:gd name="connsiteY41" fmla="*/ 621506 h 681038"/>
                  <a:gd name="connsiteX42" fmla="*/ 52387 w 697706"/>
                  <a:gd name="connsiteY42" fmla="*/ 583406 h 6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97706" h="681038">
                    <a:moveTo>
                      <a:pt x="52387" y="583406"/>
                    </a:moveTo>
                    <a:lnTo>
                      <a:pt x="9525" y="516731"/>
                    </a:lnTo>
                    <a:lnTo>
                      <a:pt x="7143" y="497681"/>
                    </a:lnTo>
                    <a:lnTo>
                      <a:pt x="0" y="442913"/>
                    </a:lnTo>
                    <a:cubicBezTo>
                      <a:pt x="794" y="394494"/>
                      <a:pt x="1587" y="346075"/>
                      <a:pt x="2381" y="297656"/>
                    </a:cubicBezTo>
                    <a:lnTo>
                      <a:pt x="2381" y="164306"/>
                    </a:lnTo>
                    <a:lnTo>
                      <a:pt x="19050" y="123825"/>
                    </a:lnTo>
                    <a:lnTo>
                      <a:pt x="61912" y="78581"/>
                    </a:lnTo>
                    <a:lnTo>
                      <a:pt x="88106" y="59531"/>
                    </a:lnTo>
                    <a:lnTo>
                      <a:pt x="135731" y="38100"/>
                    </a:lnTo>
                    <a:lnTo>
                      <a:pt x="185737" y="21431"/>
                    </a:lnTo>
                    <a:lnTo>
                      <a:pt x="235743" y="7144"/>
                    </a:lnTo>
                    <a:lnTo>
                      <a:pt x="276225" y="0"/>
                    </a:lnTo>
                    <a:lnTo>
                      <a:pt x="421481" y="2381"/>
                    </a:lnTo>
                    <a:lnTo>
                      <a:pt x="457200" y="7144"/>
                    </a:lnTo>
                    <a:lnTo>
                      <a:pt x="488156" y="16669"/>
                    </a:lnTo>
                    <a:lnTo>
                      <a:pt x="519112" y="26194"/>
                    </a:lnTo>
                    <a:lnTo>
                      <a:pt x="564356" y="40481"/>
                    </a:lnTo>
                    <a:lnTo>
                      <a:pt x="602456" y="59531"/>
                    </a:lnTo>
                    <a:lnTo>
                      <a:pt x="635793" y="90488"/>
                    </a:lnTo>
                    <a:lnTo>
                      <a:pt x="666750" y="116681"/>
                    </a:lnTo>
                    <a:lnTo>
                      <a:pt x="692943" y="145256"/>
                    </a:lnTo>
                    <a:lnTo>
                      <a:pt x="695325" y="164306"/>
                    </a:lnTo>
                    <a:lnTo>
                      <a:pt x="697706" y="190500"/>
                    </a:lnTo>
                    <a:cubicBezTo>
                      <a:pt x="696912" y="288131"/>
                      <a:pt x="696119" y="385763"/>
                      <a:pt x="695325" y="483394"/>
                    </a:cubicBezTo>
                    <a:lnTo>
                      <a:pt x="688181" y="509588"/>
                    </a:lnTo>
                    <a:lnTo>
                      <a:pt x="669131" y="550069"/>
                    </a:lnTo>
                    <a:lnTo>
                      <a:pt x="642937" y="581025"/>
                    </a:lnTo>
                    <a:lnTo>
                      <a:pt x="614362" y="607219"/>
                    </a:lnTo>
                    <a:lnTo>
                      <a:pt x="581025" y="628650"/>
                    </a:lnTo>
                    <a:lnTo>
                      <a:pt x="550068" y="642938"/>
                    </a:lnTo>
                    <a:lnTo>
                      <a:pt x="519112" y="652463"/>
                    </a:lnTo>
                    <a:lnTo>
                      <a:pt x="490537" y="664369"/>
                    </a:lnTo>
                    <a:lnTo>
                      <a:pt x="452437" y="671513"/>
                    </a:lnTo>
                    <a:lnTo>
                      <a:pt x="419100" y="676275"/>
                    </a:lnTo>
                    <a:lnTo>
                      <a:pt x="366712" y="681038"/>
                    </a:lnTo>
                    <a:lnTo>
                      <a:pt x="311943" y="681038"/>
                    </a:lnTo>
                    <a:lnTo>
                      <a:pt x="269081" y="678656"/>
                    </a:lnTo>
                    <a:lnTo>
                      <a:pt x="219075" y="669131"/>
                    </a:lnTo>
                    <a:lnTo>
                      <a:pt x="164306" y="650081"/>
                    </a:lnTo>
                    <a:lnTo>
                      <a:pt x="135731" y="638175"/>
                    </a:lnTo>
                    <a:lnTo>
                      <a:pt x="104775" y="621506"/>
                    </a:lnTo>
                    <a:lnTo>
                      <a:pt x="52387" y="583406"/>
                    </a:lnTo>
                    <a:close/>
                  </a:path>
                </a:pathLst>
              </a:custGeom>
              <a:noFill/>
              <a:ln w="19050">
                <a:solidFill>
                  <a:srgbClr val="373535"/>
                </a:solidFill>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339" name="TextBox 338"/>
              <p:cNvSpPr txBox="1"/>
              <p:nvPr/>
            </p:nvSpPr>
            <p:spPr>
              <a:xfrm>
                <a:off x="5194421" y="3704836"/>
                <a:ext cx="696159" cy="455668"/>
              </a:xfrm>
              <a:prstGeom prst="rect">
                <a:avLst/>
              </a:prstGeom>
              <a:noFill/>
            </p:spPr>
            <p:txBody>
              <a:bodyPr wrap="none" lIns="0" tIns="0" rIns="0" bIns="0" rtlCol="0">
                <a:spAutoFit/>
              </a:bodyPr>
              <a:lstStyle/>
              <a:p>
                <a:pPr algn="ctr"/>
                <a:r>
                  <a:rPr lang="en-US" sz="1200" b="1" dirty="0" smtClean="0">
                    <a:solidFill>
                      <a:schemeClr val="bg1"/>
                    </a:solidFill>
                    <a:latin typeface="Segoe" charset="0"/>
                    <a:cs typeface="Segoe" charset="0"/>
                  </a:rPr>
                  <a:t>Oracle  </a:t>
                </a:r>
              </a:p>
              <a:p>
                <a:pPr algn="ctr"/>
                <a:r>
                  <a:rPr lang="en-US" sz="1200" b="1" dirty="0" err="1" smtClean="0">
                    <a:solidFill>
                      <a:schemeClr val="bg1"/>
                    </a:solidFill>
                    <a:latin typeface="Segoe" charset="0"/>
                    <a:cs typeface="Segoe" charset="0"/>
                  </a:rPr>
                  <a:t>eBS</a:t>
                </a:r>
                <a:endParaRPr lang="en-US" sz="1200" b="1" dirty="0" smtClean="0">
                  <a:solidFill>
                    <a:schemeClr val="bg1"/>
                  </a:solidFill>
                  <a:latin typeface="Segoe" charset="0"/>
                  <a:cs typeface="Segoe" charset="0"/>
                </a:endParaRPr>
              </a:p>
            </p:txBody>
          </p:sp>
        </p:grpSp>
        <p:grpSp>
          <p:nvGrpSpPr>
            <p:cNvPr id="331" name="Group 330"/>
            <p:cNvGrpSpPr/>
            <p:nvPr/>
          </p:nvGrpSpPr>
          <p:grpSpPr>
            <a:xfrm>
              <a:off x="3739770" y="4594977"/>
              <a:ext cx="1147356" cy="540622"/>
              <a:chOff x="3860218" y="3927876"/>
              <a:chExt cx="1147356" cy="540622"/>
            </a:xfrm>
          </p:grpSpPr>
          <p:pic>
            <p:nvPicPr>
              <p:cNvPr id="332" name="Picture 2" descr="\\eventsql\dvd\Online_ART\DVD_ART36\Artwork_Imagery\Icons - Illustrations\_ XML ICONS\XML web services icon open end.png"/>
              <p:cNvPicPr>
                <a:picLocks noChangeAspect="1" noChangeArrowheads="1"/>
              </p:cNvPicPr>
              <p:nvPr/>
            </p:nvPicPr>
            <p:blipFill>
              <a:blip r:embed="rId9" cstate="print"/>
              <a:srcRect/>
              <a:stretch>
                <a:fillRect/>
              </a:stretch>
            </p:blipFill>
            <p:spPr bwMode="auto">
              <a:xfrm>
                <a:off x="3860218" y="3927876"/>
                <a:ext cx="552491" cy="540622"/>
              </a:xfrm>
              <a:prstGeom prst="rect">
                <a:avLst/>
              </a:prstGeom>
              <a:noFill/>
            </p:spPr>
          </p:pic>
          <p:sp>
            <p:nvSpPr>
              <p:cNvPr id="333" name="Oval 332"/>
              <p:cNvSpPr/>
              <p:nvPr/>
            </p:nvSpPr>
            <p:spPr bwMode="auto">
              <a:xfrm>
                <a:off x="4699818" y="3945674"/>
                <a:ext cx="307756" cy="307756"/>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cxnSp>
            <p:nvCxnSpPr>
              <p:cNvPr id="334" name="Straight Arrow Connector 333"/>
              <p:cNvCxnSpPr/>
              <p:nvPr/>
            </p:nvCxnSpPr>
            <p:spPr>
              <a:xfrm flipV="1">
                <a:off x="4312374" y="4111273"/>
                <a:ext cx="533514" cy="91552"/>
              </a:xfrm>
              <a:prstGeom prst="straightConnector1">
                <a:avLst/>
              </a:prstGeom>
              <a:ln w="38100">
                <a:solidFill>
                  <a:srgbClr val="F8F57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grpSp>
        <p:nvGrpSpPr>
          <p:cNvPr id="12" name="Group 11"/>
          <p:cNvGrpSpPr/>
          <p:nvPr/>
        </p:nvGrpSpPr>
        <p:grpSpPr>
          <a:xfrm>
            <a:off x="4876398" y="5076997"/>
            <a:ext cx="972493" cy="1200932"/>
            <a:chOff x="4769487" y="5358862"/>
            <a:chExt cx="972494" cy="1200932"/>
          </a:xfrm>
        </p:grpSpPr>
        <p:grpSp>
          <p:nvGrpSpPr>
            <p:cNvPr id="348" name="Group 347"/>
            <p:cNvGrpSpPr/>
            <p:nvPr/>
          </p:nvGrpSpPr>
          <p:grpSpPr>
            <a:xfrm>
              <a:off x="4769487" y="5358862"/>
              <a:ext cx="972494" cy="1200932"/>
              <a:chOff x="4009603" y="5014601"/>
              <a:chExt cx="972494" cy="1200932"/>
            </a:xfrm>
          </p:grpSpPr>
          <p:grpSp>
            <p:nvGrpSpPr>
              <p:cNvPr id="349" name="Group 348"/>
              <p:cNvGrpSpPr/>
              <p:nvPr/>
            </p:nvGrpSpPr>
            <p:grpSpPr>
              <a:xfrm>
                <a:off x="4009603" y="5014601"/>
                <a:ext cx="914400" cy="1074937"/>
                <a:chOff x="7081284" y="3147275"/>
                <a:chExt cx="914400" cy="1339665"/>
              </a:xfrm>
            </p:grpSpPr>
            <p:sp>
              <p:nvSpPr>
                <p:cNvPr id="352" name="Rounded Rectangle 351"/>
                <p:cNvSpPr/>
                <p:nvPr/>
              </p:nvSpPr>
              <p:spPr bwMode="auto">
                <a:xfrm>
                  <a:off x="7081284" y="3147275"/>
                  <a:ext cx="914400" cy="133966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353" name="TextBox 352"/>
                <p:cNvSpPr txBox="1"/>
                <p:nvPr/>
              </p:nvSpPr>
              <p:spPr>
                <a:xfrm>
                  <a:off x="7216607" y="3206008"/>
                  <a:ext cx="665247" cy="527414"/>
                </a:xfrm>
                <a:prstGeom prst="rect">
                  <a:avLst/>
                </a:prstGeom>
                <a:noFill/>
              </p:spPr>
              <p:txBody>
                <a:bodyPr wrap="none" lIns="0" tIns="0" rIns="0" bIns="0" rtlCol="0">
                  <a:spAutoFit/>
                </a:bodyPr>
                <a:lstStyle/>
                <a:p>
                  <a:pPr algn="ctr">
                    <a:lnSpc>
                      <a:spcPts val="1100"/>
                    </a:lnSpc>
                  </a:pPr>
                  <a:r>
                    <a:rPr lang="en-US" sz="1050" b="1" dirty="0" smtClean="0">
                      <a:solidFill>
                        <a:schemeClr val="bg1"/>
                      </a:solidFill>
                      <a:latin typeface="Segoe" charset="0"/>
                      <a:cs typeface="Segoe" charset="0"/>
                    </a:rPr>
                    <a:t>Windows </a:t>
                  </a:r>
                </a:p>
                <a:p>
                  <a:pPr algn="ctr">
                    <a:lnSpc>
                      <a:spcPts val="1100"/>
                    </a:lnSpc>
                  </a:pPr>
                  <a:r>
                    <a:rPr lang="en-US" sz="1050" b="1" dirty="0" smtClean="0">
                      <a:solidFill>
                        <a:schemeClr val="bg1"/>
                      </a:solidFill>
                      <a:latin typeface="Segoe" charset="0"/>
                      <a:cs typeface="Segoe" charset="0"/>
                    </a:rPr>
                    <a:t>Server</a:t>
                  </a:r>
                </a:p>
                <a:p>
                  <a:pPr algn="ctr">
                    <a:lnSpc>
                      <a:spcPts val="1100"/>
                    </a:lnSpc>
                  </a:pPr>
                  <a:r>
                    <a:rPr lang="en-US" sz="1050" b="1" dirty="0" err="1" smtClean="0">
                      <a:solidFill>
                        <a:schemeClr val="bg1"/>
                      </a:solidFill>
                      <a:latin typeface="Segoe" charset="0"/>
                      <a:cs typeface="Segoe" charset="0"/>
                    </a:rPr>
                    <a:t>AppFabric</a:t>
                  </a:r>
                  <a:endParaRPr lang="en-US" sz="1050" b="1" dirty="0" smtClean="0">
                    <a:solidFill>
                      <a:schemeClr val="bg1"/>
                    </a:solidFill>
                    <a:latin typeface="Segoe" charset="0"/>
                    <a:cs typeface="Segoe" charset="0"/>
                  </a:endParaRPr>
                </a:p>
              </p:txBody>
            </p:sp>
          </p:grpSp>
          <p:pic>
            <p:nvPicPr>
              <p:cNvPr id="350" name="Picture 3" descr="D:\CM E-Learning Resource Kit\MSL_PNG_Object_Library\Server.png"/>
              <p:cNvPicPr>
                <a:picLocks noChangeAspect="1" noChangeArrowheads="1"/>
              </p:cNvPicPr>
              <p:nvPr/>
            </p:nvPicPr>
            <p:blipFill>
              <a:blip r:embed="rId5" cstate="print"/>
              <a:srcRect/>
              <a:stretch>
                <a:fillRect/>
              </a:stretch>
            </p:blipFill>
            <p:spPr bwMode="auto">
              <a:xfrm>
                <a:off x="4602761" y="5729634"/>
                <a:ext cx="379336" cy="445899"/>
              </a:xfrm>
              <a:prstGeom prst="rect">
                <a:avLst/>
              </a:prstGeom>
              <a:noFill/>
              <a:ln w="9525">
                <a:noFill/>
                <a:miter lim="800000"/>
                <a:headEnd/>
                <a:tailEnd/>
              </a:ln>
            </p:spPr>
          </p:pic>
          <p:pic>
            <p:nvPicPr>
              <p:cNvPr id="351" name="Picture 35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34693" y="5900061"/>
                <a:ext cx="315471" cy="315472"/>
              </a:xfrm>
              <a:prstGeom prst="rect">
                <a:avLst/>
              </a:prstGeom>
            </p:spPr>
          </p:pic>
        </p:grpSp>
        <p:pic>
          <p:nvPicPr>
            <p:cNvPr id="355"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29300" y="5848759"/>
              <a:ext cx="481921" cy="572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Group 14"/>
          <p:cNvGrpSpPr/>
          <p:nvPr/>
        </p:nvGrpSpPr>
        <p:grpSpPr>
          <a:xfrm>
            <a:off x="5569706" y="4099667"/>
            <a:ext cx="1238183" cy="1075917"/>
            <a:chOff x="5816940" y="4252261"/>
            <a:chExt cx="1238183" cy="1075917"/>
          </a:xfrm>
        </p:grpSpPr>
        <p:grpSp>
          <p:nvGrpSpPr>
            <p:cNvPr id="342" name="Group 341"/>
            <p:cNvGrpSpPr/>
            <p:nvPr/>
          </p:nvGrpSpPr>
          <p:grpSpPr>
            <a:xfrm>
              <a:off x="6092303" y="4252261"/>
              <a:ext cx="962820" cy="1075917"/>
              <a:chOff x="7081284" y="3147275"/>
              <a:chExt cx="962820" cy="1075917"/>
            </a:xfrm>
          </p:grpSpPr>
          <p:sp>
            <p:nvSpPr>
              <p:cNvPr id="343" name="Rounded Rectangle 342"/>
              <p:cNvSpPr/>
              <p:nvPr/>
            </p:nvSpPr>
            <p:spPr bwMode="auto">
              <a:xfrm>
                <a:off x="7081284" y="3147275"/>
                <a:ext cx="914400" cy="95671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nvGrpSpPr>
              <p:cNvPr id="344" name="Group 343"/>
              <p:cNvGrpSpPr/>
              <p:nvPr/>
            </p:nvGrpSpPr>
            <p:grpSpPr>
              <a:xfrm>
                <a:off x="7664768" y="3737293"/>
                <a:ext cx="379336" cy="485899"/>
                <a:chOff x="7085886" y="2619142"/>
                <a:chExt cx="503912" cy="645470"/>
              </a:xfrm>
            </p:grpSpPr>
            <p:pic>
              <p:nvPicPr>
                <p:cNvPr id="346" name="Picture 3" descr="D:\CM E-Learning Resource Kit\MSL_PNG_Object_Library\Server.png"/>
                <p:cNvPicPr>
                  <a:picLocks noChangeAspect="1" noChangeArrowheads="1"/>
                </p:cNvPicPr>
                <p:nvPr/>
              </p:nvPicPr>
              <p:blipFill>
                <a:blip r:embed="rId5" cstate="print"/>
                <a:srcRect/>
                <a:stretch>
                  <a:fillRect/>
                </a:stretch>
              </p:blipFill>
              <p:spPr bwMode="auto">
                <a:xfrm>
                  <a:off x="7085886" y="2619142"/>
                  <a:ext cx="503912" cy="592334"/>
                </a:xfrm>
                <a:prstGeom prst="rect">
                  <a:avLst/>
                </a:prstGeom>
                <a:noFill/>
                <a:ln w="9525">
                  <a:noFill/>
                  <a:miter lim="800000"/>
                  <a:headEnd/>
                  <a:tailEnd/>
                </a:ln>
              </p:spPr>
            </p:pic>
            <p:pic>
              <p:nvPicPr>
                <p:cNvPr id="347" name="Picture 3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28305" y="2845538"/>
                  <a:ext cx="419073" cy="419074"/>
                </a:xfrm>
                <a:prstGeom prst="rect">
                  <a:avLst/>
                </a:prstGeom>
              </p:spPr>
            </p:pic>
          </p:grpSp>
          <p:sp>
            <p:nvSpPr>
              <p:cNvPr id="345" name="TextBox 344"/>
              <p:cNvSpPr txBox="1"/>
              <p:nvPr/>
            </p:nvSpPr>
            <p:spPr>
              <a:xfrm>
                <a:off x="7253732" y="3163476"/>
                <a:ext cx="527196" cy="369332"/>
              </a:xfrm>
              <a:prstGeom prst="rect">
                <a:avLst/>
              </a:prstGeom>
              <a:noFill/>
            </p:spPr>
            <p:txBody>
              <a:bodyPr wrap="none" lIns="0" tIns="0" rIns="0" bIns="0" rtlCol="0">
                <a:spAutoFit/>
              </a:bodyPr>
              <a:lstStyle/>
              <a:p>
                <a:pPr algn="ctr"/>
                <a:r>
                  <a:rPr lang="en-US" sz="1200" b="1" dirty="0" smtClean="0">
                    <a:solidFill>
                      <a:schemeClr val="bg1"/>
                    </a:solidFill>
                    <a:latin typeface="Segoe" charset="0"/>
                    <a:cs typeface="Segoe" charset="0"/>
                  </a:rPr>
                  <a:t>BizTalk</a:t>
                </a:r>
              </a:p>
              <a:p>
                <a:pPr algn="ctr"/>
                <a:r>
                  <a:rPr lang="en-US" sz="1200" b="1" dirty="0" smtClean="0">
                    <a:solidFill>
                      <a:schemeClr val="bg1"/>
                    </a:solidFill>
                    <a:latin typeface="Segoe" charset="0"/>
                    <a:cs typeface="Segoe" charset="0"/>
                  </a:rPr>
                  <a:t>Server</a:t>
                </a:r>
              </a:p>
            </p:txBody>
          </p:sp>
        </p:grpSp>
        <p:pic>
          <p:nvPicPr>
            <p:cNvPr id="354" name="Picture 2" descr="\\eventsql\dvd\Online_ART\DVD_ART36\Artwork_Imagery\Icons - Illustrations\_ XML ICONS\XML web services icon open end.png"/>
            <p:cNvPicPr>
              <a:picLocks noChangeAspect="1" noChangeArrowheads="1"/>
            </p:cNvPicPr>
            <p:nvPr/>
          </p:nvPicPr>
          <p:blipFill>
            <a:blip r:embed="rId9" cstate="print"/>
            <a:srcRect/>
            <a:stretch>
              <a:fillRect/>
            </a:stretch>
          </p:blipFill>
          <p:spPr bwMode="auto">
            <a:xfrm>
              <a:off x="5816940" y="4404088"/>
              <a:ext cx="447811" cy="438191"/>
            </a:xfrm>
            <a:prstGeom prst="rect">
              <a:avLst/>
            </a:prstGeom>
            <a:noFill/>
          </p:spPr>
        </p:pic>
        <p:pic>
          <p:nvPicPr>
            <p:cNvPr id="356"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81368" y="4633534"/>
              <a:ext cx="481921" cy="572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Freeform 15"/>
          <p:cNvSpPr/>
          <p:nvPr/>
        </p:nvSpPr>
        <p:spPr>
          <a:xfrm>
            <a:off x="1674422" y="4286994"/>
            <a:ext cx="3966357" cy="510670"/>
          </a:xfrm>
          <a:custGeom>
            <a:avLst/>
            <a:gdLst>
              <a:gd name="connsiteX0" fmla="*/ 3645724 w 3645724"/>
              <a:gd name="connsiteY0" fmla="*/ 132624 h 420757"/>
              <a:gd name="connsiteX1" fmla="*/ 2921329 w 3645724"/>
              <a:gd name="connsiteY1" fmla="*/ 13871 h 420757"/>
              <a:gd name="connsiteX2" fmla="*/ 1828800 w 3645724"/>
              <a:gd name="connsiteY2" fmla="*/ 417632 h 420757"/>
              <a:gd name="connsiteX3" fmla="*/ 0 w 3645724"/>
              <a:gd name="connsiteY3" fmla="*/ 168250 h 420757"/>
              <a:gd name="connsiteX0" fmla="*/ 3966358 w 3966358"/>
              <a:gd name="connsiteY0" fmla="*/ 166254 h 451389"/>
              <a:gd name="connsiteX1" fmla="*/ 3241963 w 3966358"/>
              <a:gd name="connsiteY1" fmla="*/ 47501 h 451389"/>
              <a:gd name="connsiteX2" fmla="*/ 2149434 w 3966358"/>
              <a:gd name="connsiteY2" fmla="*/ 451262 h 451389"/>
              <a:gd name="connsiteX3" fmla="*/ 0 w 3966358"/>
              <a:gd name="connsiteY3" fmla="*/ 0 h 451389"/>
              <a:gd name="connsiteX0" fmla="*/ 3966358 w 3966358"/>
              <a:gd name="connsiteY0" fmla="*/ 166254 h 451642"/>
              <a:gd name="connsiteX1" fmla="*/ 3241963 w 3966358"/>
              <a:gd name="connsiteY1" fmla="*/ 47501 h 451642"/>
              <a:gd name="connsiteX2" fmla="*/ 2149434 w 3966358"/>
              <a:gd name="connsiteY2" fmla="*/ 451262 h 451642"/>
              <a:gd name="connsiteX3" fmla="*/ 522514 w 3966358"/>
              <a:gd name="connsiteY3" fmla="*/ 118752 h 451642"/>
              <a:gd name="connsiteX4" fmla="*/ 0 w 3966358"/>
              <a:gd name="connsiteY4" fmla="*/ 0 h 451642"/>
              <a:gd name="connsiteX0" fmla="*/ 3966358 w 3966358"/>
              <a:gd name="connsiteY0" fmla="*/ 166254 h 451299"/>
              <a:gd name="connsiteX1" fmla="*/ 3241963 w 3966358"/>
              <a:gd name="connsiteY1" fmla="*/ 47501 h 451299"/>
              <a:gd name="connsiteX2" fmla="*/ 2149434 w 3966358"/>
              <a:gd name="connsiteY2" fmla="*/ 451262 h 451299"/>
              <a:gd name="connsiteX3" fmla="*/ 617517 w 3966358"/>
              <a:gd name="connsiteY3" fmla="*/ 71251 h 451299"/>
              <a:gd name="connsiteX4" fmla="*/ 0 w 3966358"/>
              <a:gd name="connsiteY4" fmla="*/ 0 h 451299"/>
              <a:gd name="connsiteX0" fmla="*/ 3966358 w 3966358"/>
              <a:gd name="connsiteY0" fmla="*/ 166254 h 510670"/>
              <a:gd name="connsiteX1" fmla="*/ 3241963 w 3966358"/>
              <a:gd name="connsiteY1" fmla="*/ 47501 h 510670"/>
              <a:gd name="connsiteX2" fmla="*/ 1995055 w 3966358"/>
              <a:gd name="connsiteY2" fmla="*/ 510639 h 510670"/>
              <a:gd name="connsiteX3" fmla="*/ 617517 w 3966358"/>
              <a:gd name="connsiteY3" fmla="*/ 71251 h 510670"/>
              <a:gd name="connsiteX4" fmla="*/ 0 w 3966358"/>
              <a:gd name="connsiteY4" fmla="*/ 0 h 510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6358" h="510670">
                <a:moveTo>
                  <a:pt x="3966358" y="166254"/>
                </a:moveTo>
                <a:cubicBezTo>
                  <a:pt x="3755571" y="83127"/>
                  <a:pt x="3570514" y="-9897"/>
                  <a:pt x="3241963" y="47501"/>
                </a:cubicBezTo>
                <a:cubicBezTo>
                  <a:pt x="2913412" y="104899"/>
                  <a:pt x="2432463" y="506681"/>
                  <a:pt x="1995055" y="510639"/>
                </a:cubicBezTo>
                <a:cubicBezTo>
                  <a:pt x="1557647" y="514597"/>
                  <a:pt x="975756" y="146461"/>
                  <a:pt x="617517" y="71251"/>
                </a:cubicBezTo>
                <a:cubicBezTo>
                  <a:pt x="259278" y="-3959"/>
                  <a:pt x="87086" y="19792"/>
                  <a:pt x="0" y="0"/>
                </a:cubicBez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61" name="Picture 2" descr="\\eventsql\dvd\Online_ART\DVD_ART36\Artwork_Imagery\Icons - Illustrations\_ XML ICONS\XML web services icon open end.png"/>
          <p:cNvPicPr>
            <a:picLocks noChangeAspect="1" noChangeArrowheads="1"/>
          </p:cNvPicPr>
          <p:nvPr/>
        </p:nvPicPr>
        <p:blipFill>
          <a:blip r:embed="rId12" cstate="print">
            <a:extLst>
              <a:ext uri="{BEBA8EAE-BF5A-486C-A8C5-ECC9F3942E4B}">
                <a14:imgProps xmlns:a14="http://schemas.microsoft.com/office/drawing/2010/main">
                  <a14:imgLayer r:embed="rId13">
                    <a14:imgEffect>
                      <a14:artisticFilmGrain/>
                    </a14:imgEffect>
                  </a14:imgLayer>
                </a14:imgProps>
              </a:ext>
            </a:extLst>
          </a:blip>
          <a:srcRect/>
          <a:stretch>
            <a:fillRect/>
          </a:stretch>
        </p:blipFill>
        <p:spPr bwMode="auto">
          <a:xfrm>
            <a:off x="1280964" y="4075389"/>
            <a:ext cx="447811" cy="438191"/>
          </a:xfrm>
          <a:prstGeom prst="rect">
            <a:avLst/>
          </a:prstGeom>
          <a:noFill/>
        </p:spPr>
      </p:pic>
      <p:pic>
        <p:nvPicPr>
          <p:cNvPr id="362" name="Picture 2" descr="\\eventsql\dvd\Online_ART\DVD_ART36\Artwork_Imagery\Icons - Illustrations\_ XML ICONS\XML web services icon open end.png"/>
          <p:cNvPicPr>
            <a:picLocks noChangeAspect="1" noChangeArrowheads="1"/>
          </p:cNvPicPr>
          <p:nvPr/>
        </p:nvPicPr>
        <p:blipFill>
          <a:blip r:embed="rId12" cstate="print">
            <a:extLst>
              <a:ext uri="{BEBA8EAE-BF5A-486C-A8C5-ECC9F3942E4B}">
                <a14:imgProps xmlns:a14="http://schemas.microsoft.com/office/drawing/2010/main">
                  <a14:imgLayer r:embed="rId13">
                    <a14:imgEffect>
                      <a14:artisticFilmGrain/>
                    </a14:imgEffect>
                  </a14:imgLayer>
                </a14:imgProps>
              </a:ext>
            </a:extLst>
          </a:blip>
          <a:srcRect/>
          <a:stretch>
            <a:fillRect/>
          </a:stretch>
        </p:blipFill>
        <p:spPr bwMode="auto">
          <a:xfrm>
            <a:off x="1585134" y="4551478"/>
            <a:ext cx="447811" cy="438191"/>
          </a:xfrm>
          <a:prstGeom prst="rect">
            <a:avLst/>
          </a:prstGeom>
          <a:noFill/>
        </p:spPr>
      </p:pic>
      <p:sp>
        <p:nvSpPr>
          <p:cNvPr id="18" name="Freeform 17"/>
          <p:cNvSpPr/>
          <p:nvPr/>
        </p:nvSpPr>
        <p:spPr>
          <a:xfrm>
            <a:off x="1971305" y="4673078"/>
            <a:ext cx="4880759" cy="950636"/>
          </a:xfrm>
          <a:custGeom>
            <a:avLst/>
            <a:gdLst>
              <a:gd name="connsiteX0" fmla="*/ 0 w 5153891"/>
              <a:gd name="connsiteY0" fmla="*/ 88927 h 954080"/>
              <a:gd name="connsiteX1" fmla="*/ 617517 w 5153891"/>
              <a:gd name="connsiteY1" fmla="*/ 5800 h 954080"/>
              <a:gd name="connsiteX2" fmla="*/ 1282535 w 5153891"/>
              <a:gd name="connsiteY2" fmla="*/ 231431 h 954080"/>
              <a:gd name="connsiteX3" fmla="*/ 2161309 w 5153891"/>
              <a:gd name="connsiteY3" fmla="*/ 326434 h 954080"/>
              <a:gd name="connsiteX4" fmla="*/ 3099460 w 5153891"/>
              <a:gd name="connsiteY4" fmla="*/ 88927 h 954080"/>
              <a:gd name="connsiteX5" fmla="*/ 3918857 w 5153891"/>
              <a:gd name="connsiteY5" fmla="*/ 445187 h 954080"/>
              <a:gd name="connsiteX6" fmla="*/ 4465122 w 5153891"/>
              <a:gd name="connsiteY6" fmla="*/ 932075 h 954080"/>
              <a:gd name="connsiteX7" fmla="*/ 5153891 w 5153891"/>
              <a:gd name="connsiteY7" fmla="*/ 825197 h 954080"/>
              <a:gd name="connsiteX0" fmla="*/ 0 w 4880759"/>
              <a:gd name="connsiteY0" fmla="*/ 88927 h 959914"/>
              <a:gd name="connsiteX1" fmla="*/ 617517 w 4880759"/>
              <a:gd name="connsiteY1" fmla="*/ 5800 h 959914"/>
              <a:gd name="connsiteX2" fmla="*/ 1282535 w 4880759"/>
              <a:gd name="connsiteY2" fmla="*/ 231431 h 959914"/>
              <a:gd name="connsiteX3" fmla="*/ 2161309 w 4880759"/>
              <a:gd name="connsiteY3" fmla="*/ 326434 h 959914"/>
              <a:gd name="connsiteX4" fmla="*/ 3099460 w 4880759"/>
              <a:gd name="connsiteY4" fmla="*/ 88927 h 959914"/>
              <a:gd name="connsiteX5" fmla="*/ 3918857 w 4880759"/>
              <a:gd name="connsiteY5" fmla="*/ 445187 h 959914"/>
              <a:gd name="connsiteX6" fmla="*/ 4465122 w 4880759"/>
              <a:gd name="connsiteY6" fmla="*/ 932075 h 959914"/>
              <a:gd name="connsiteX7" fmla="*/ 4880759 w 4880759"/>
              <a:gd name="connsiteY7" fmla="*/ 848948 h 959914"/>
              <a:gd name="connsiteX0" fmla="*/ 0 w 4880759"/>
              <a:gd name="connsiteY0" fmla="*/ 88927 h 950636"/>
              <a:gd name="connsiteX1" fmla="*/ 617517 w 4880759"/>
              <a:gd name="connsiteY1" fmla="*/ 5800 h 950636"/>
              <a:gd name="connsiteX2" fmla="*/ 1282535 w 4880759"/>
              <a:gd name="connsiteY2" fmla="*/ 231431 h 950636"/>
              <a:gd name="connsiteX3" fmla="*/ 2161309 w 4880759"/>
              <a:gd name="connsiteY3" fmla="*/ 326434 h 950636"/>
              <a:gd name="connsiteX4" fmla="*/ 3099460 w 4880759"/>
              <a:gd name="connsiteY4" fmla="*/ 88927 h 950636"/>
              <a:gd name="connsiteX5" fmla="*/ 3918857 w 4880759"/>
              <a:gd name="connsiteY5" fmla="*/ 445187 h 950636"/>
              <a:gd name="connsiteX6" fmla="*/ 4334494 w 4880759"/>
              <a:gd name="connsiteY6" fmla="*/ 920200 h 950636"/>
              <a:gd name="connsiteX7" fmla="*/ 4880759 w 4880759"/>
              <a:gd name="connsiteY7" fmla="*/ 848948 h 95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0759" h="950636">
                <a:moveTo>
                  <a:pt x="0" y="88927"/>
                </a:moveTo>
                <a:cubicBezTo>
                  <a:pt x="201880" y="35488"/>
                  <a:pt x="403761" y="-17951"/>
                  <a:pt x="617517" y="5800"/>
                </a:cubicBezTo>
                <a:cubicBezTo>
                  <a:pt x="831273" y="29551"/>
                  <a:pt x="1025236" y="177992"/>
                  <a:pt x="1282535" y="231431"/>
                </a:cubicBezTo>
                <a:cubicBezTo>
                  <a:pt x="1539834" y="284870"/>
                  <a:pt x="1858488" y="350185"/>
                  <a:pt x="2161309" y="326434"/>
                </a:cubicBezTo>
                <a:cubicBezTo>
                  <a:pt x="2464130" y="302683"/>
                  <a:pt x="2806535" y="69135"/>
                  <a:pt x="3099460" y="88927"/>
                </a:cubicBezTo>
                <a:cubicBezTo>
                  <a:pt x="3392385" y="108719"/>
                  <a:pt x="3713018" y="306642"/>
                  <a:pt x="3918857" y="445187"/>
                </a:cubicBezTo>
                <a:cubicBezTo>
                  <a:pt x="4124696" y="583732"/>
                  <a:pt x="4174177" y="852907"/>
                  <a:pt x="4334494" y="920200"/>
                </a:cubicBezTo>
                <a:cubicBezTo>
                  <a:pt x="4494811" y="987493"/>
                  <a:pt x="4639294" y="934054"/>
                  <a:pt x="4880759" y="848948"/>
                </a:cubicBez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1045030" y="4500748"/>
            <a:ext cx="463137" cy="1021278"/>
          </a:xfrm>
          <a:custGeom>
            <a:avLst/>
            <a:gdLst>
              <a:gd name="connsiteX0" fmla="*/ 0 w 463137"/>
              <a:gd name="connsiteY0" fmla="*/ 1021278 h 1021278"/>
              <a:gd name="connsiteX1" fmla="*/ 403761 w 463137"/>
              <a:gd name="connsiteY1" fmla="*/ 748146 h 1021278"/>
              <a:gd name="connsiteX2" fmla="*/ 249381 w 463137"/>
              <a:gd name="connsiteY2" fmla="*/ 308758 h 1021278"/>
              <a:gd name="connsiteX3" fmla="*/ 463137 w 463137"/>
              <a:gd name="connsiteY3" fmla="*/ 0 h 1021278"/>
            </a:gdLst>
            <a:ahLst/>
            <a:cxnLst>
              <a:cxn ang="0">
                <a:pos x="connsiteX0" y="connsiteY0"/>
              </a:cxn>
              <a:cxn ang="0">
                <a:pos x="connsiteX1" y="connsiteY1"/>
              </a:cxn>
              <a:cxn ang="0">
                <a:pos x="connsiteX2" y="connsiteY2"/>
              </a:cxn>
              <a:cxn ang="0">
                <a:pos x="connsiteX3" y="connsiteY3"/>
              </a:cxn>
            </a:cxnLst>
            <a:rect l="l" t="t" r="r" b="b"/>
            <a:pathLst>
              <a:path w="463137" h="1021278">
                <a:moveTo>
                  <a:pt x="0" y="1021278"/>
                </a:moveTo>
                <a:cubicBezTo>
                  <a:pt x="181098" y="944088"/>
                  <a:pt x="362197" y="866899"/>
                  <a:pt x="403761" y="748146"/>
                </a:cubicBezTo>
                <a:cubicBezTo>
                  <a:pt x="445325" y="629393"/>
                  <a:pt x="239485" y="433449"/>
                  <a:pt x="249381" y="308758"/>
                </a:cubicBezTo>
                <a:cubicBezTo>
                  <a:pt x="259277" y="184067"/>
                  <a:pt x="431469" y="45522"/>
                  <a:pt x="463137" y="0"/>
                </a:cubicBezTo>
              </a:path>
            </a:pathLst>
          </a:custGeom>
          <a:ln w="38100">
            <a:solidFill>
              <a:schemeClr val="bg1">
                <a:lumMod val="40000"/>
                <a:lumOff val="60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a:off x="1021278" y="4975761"/>
            <a:ext cx="896343" cy="712520"/>
          </a:xfrm>
          <a:custGeom>
            <a:avLst/>
            <a:gdLst>
              <a:gd name="connsiteX0" fmla="*/ 0 w 896342"/>
              <a:gd name="connsiteY0" fmla="*/ 712520 h 712520"/>
              <a:gd name="connsiteX1" fmla="*/ 866899 w 896342"/>
              <a:gd name="connsiteY1" fmla="*/ 581891 h 712520"/>
              <a:gd name="connsiteX2" fmla="*/ 700644 w 896342"/>
              <a:gd name="connsiteY2" fmla="*/ 213756 h 712520"/>
              <a:gd name="connsiteX3" fmla="*/ 771896 w 896342"/>
              <a:gd name="connsiteY3" fmla="*/ 0 h 712520"/>
            </a:gdLst>
            <a:ahLst/>
            <a:cxnLst>
              <a:cxn ang="0">
                <a:pos x="connsiteX0" y="connsiteY0"/>
              </a:cxn>
              <a:cxn ang="0">
                <a:pos x="connsiteX1" y="connsiteY1"/>
              </a:cxn>
              <a:cxn ang="0">
                <a:pos x="connsiteX2" y="connsiteY2"/>
              </a:cxn>
              <a:cxn ang="0">
                <a:pos x="connsiteX3" y="connsiteY3"/>
              </a:cxn>
            </a:cxnLst>
            <a:rect l="l" t="t" r="r" b="b"/>
            <a:pathLst>
              <a:path w="896342" h="712520">
                <a:moveTo>
                  <a:pt x="0" y="712520"/>
                </a:moveTo>
                <a:cubicBezTo>
                  <a:pt x="375062" y="688769"/>
                  <a:pt x="750125" y="665018"/>
                  <a:pt x="866899" y="581891"/>
                </a:cubicBezTo>
                <a:cubicBezTo>
                  <a:pt x="983673" y="498764"/>
                  <a:pt x="716478" y="310738"/>
                  <a:pt x="700644" y="213756"/>
                </a:cubicBezTo>
                <a:cubicBezTo>
                  <a:pt x="684810" y="116774"/>
                  <a:pt x="728353" y="58387"/>
                  <a:pt x="771896" y="0"/>
                </a:cubicBezTo>
              </a:path>
            </a:pathLst>
          </a:custGeom>
          <a:ln w="38100">
            <a:solidFill>
              <a:schemeClr val="bg1">
                <a:lumMod val="40000"/>
                <a:lumOff val="60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TextBox 98"/>
          <p:cNvSpPr txBox="1"/>
          <p:nvPr/>
        </p:nvSpPr>
        <p:spPr>
          <a:xfrm>
            <a:off x="3505544" y="3886051"/>
            <a:ext cx="1275990" cy="246221"/>
          </a:xfrm>
          <a:prstGeom prst="rect">
            <a:avLst/>
          </a:prstGeom>
          <a:noFill/>
        </p:spPr>
        <p:txBody>
          <a:bodyPr wrap="none" lIns="0" tIns="0" rIns="0" bIns="0" rtlCol="0">
            <a:spAutoFit/>
          </a:bodyPr>
          <a:lstStyle/>
          <a:p>
            <a:r>
              <a:rPr lang="en-US" sz="1600" b="1" dirty="0" smtClean="0">
                <a:latin typeface="Segoe" charset="0"/>
                <a:cs typeface="Segoe" charset="0"/>
              </a:rPr>
              <a:t>My Company</a:t>
            </a:r>
          </a:p>
        </p:txBody>
      </p:sp>
      <p:sp>
        <p:nvSpPr>
          <p:cNvPr id="100" name="Rounded Rectangle 99"/>
          <p:cNvSpPr/>
          <p:nvPr/>
        </p:nvSpPr>
        <p:spPr bwMode="auto">
          <a:xfrm>
            <a:off x="3115340" y="1356379"/>
            <a:ext cx="5135525" cy="1792232"/>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101" name="Picture 100" descr="C:\Program Files\Microsoft Resource DVD Artwork\DVD_ART\Artwork_Imagery\Shapes and Graphics\Buidlings and dwellings\small business blue.png"/>
          <p:cNvPicPr>
            <a:picLocks noChangeAspect="1" noChangeArrowheads="1"/>
          </p:cNvPicPr>
          <p:nvPr/>
        </p:nvPicPr>
        <p:blipFill>
          <a:blip r:embed="rId3" cstate="print"/>
          <a:srcRect/>
          <a:stretch>
            <a:fillRect/>
          </a:stretch>
        </p:blipFill>
        <p:spPr bwMode="auto">
          <a:xfrm>
            <a:off x="2903057" y="1058490"/>
            <a:ext cx="944549" cy="856210"/>
          </a:xfrm>
          <a:prstGeom prst="rect">
            <a:avLst/>
          </a:prstGeom>
          <a:noFill/>
        </p:spPr>
      </p:pic>
      <p:grpSp>
        <p:nvGrpSpPr>
          <p:cNvPr id="102" name="Group 101"/>
          <p:cNvGrpSpPr/>
          <p:nvPr/>
        </p:nvGrpSpPr>
        <p:grpSpPr>
          <a:xfrm>
            <a:off x="3266273" y="2315518"/>
            <a:ext cx="1386564" cy="905308"/>
            <a:chOff x="562538" y="4818977"/>
            <a:chExt cx="1849187" cy="1207361"/>
          </a:xfrm>
        </p:grpSpPr>
        <p:grpSp>
          <p:nvGrpSpPr>
            <p:cNvPr id="103" name="Group 102"/>
            <p:cNvGrpSpPr/>
            <p:nvPr/>
          </p:nvGrpSpPr>
          <p:grpSpPr>
            <a:xfrm>
              <a:off x="1334350" y="4818977"/>
              <a:ext cx="784027" cy="781050"/>
              <a:chOff x="4258369" y="1369930"/>
              <a:chExt cx="784027" cy="781050"/>
            </a:xfrm>
          </p:grpSpPr>
          <p:pic>
            <p:nvPicPr>
              <p:cNvPr id="108" name="Picture 3" descr="D:\CM E-Learning Resource Kit\MSL_PNG_Object_Library\Server.png"/>
              <p:cNvPicPr>
                <a:picLocks noChangeAspect="1" noChangeArrowheads="1"/>
              </p:cNvPicPr>
              <p:nvPr/>
            </p:nvPicPr>
            <p:blipFill>
              <a:blip r:embed="rId5" cstate="print"/>
              <a:srcRect/>
              <a:stretch>
                <a:fillRect/>
              </a:stretch>
            </p:blipFill>
            <p:spPr bwMode="auto">
              <a:xfrm>
                <a:off x="4377937" y="1369930"/>
                <a:ext cx="664459" cy="781050"/>
              </a:xfrm>
              <a:prstGeom prst="rect">
                <a:avLst/>
              </a:prstGeom>
              <a:noFill/>
              <a:ln w="9525">
                <a:noFill/>
                <a:miter lim="800000"/>
                <a:headEnd/>
                <a:tailEnd/>
              </a:ln>
            </p:spPr>
          </p:pic>
          <p:pic>
            <p:nvPicPr>
              <p:cNvPr id="109" name="Picture 1" descr="S:\CM_ELRN_Resource_Kit\ELRN\Graphics\PNG Library\Internet.png"/>
              <p:cNvPicPr>
                <a:picLocks noChangeAspect="1" noChangeArrowheads="1"/>
              </p:cNvPicPr>
              <p:nvPr/>
            </p:nvPicPr>
            <p:blipFill>
              <a:blip r:embed="rId6" cstate="print"/>
              <a:srcRect/>
              <a:stretch>
                <a:fillRect/>
              </a:stretch>
            </p:blipFill>
            <p:spPr bwMode="auto">
              <a:xfrm>
                <a:off x="4258369" y="1738097"/>
                <a:ext cx="379162" cy="378213"/>
              </a:xfrm>
              <a:prstGeom prst="rect">
                <a:avLst/>
              </a:prstGeom>
              <a:noFill/>
            </p:spPr>
          </p:pic>
        </p:grpSp>
        <p:pic>
          <p:nvPicPr>
            <p:cNvPr id="104" name="Picture 3" descr="V:\Designer Resources\icons\Miscellaneous\disk person pc laptop person blue.png"/>
            <p:cNvPicPr>
              <a:picLocks noChangeAspect="1" noChangeArrowheads="1"/>
            </p:cNvPicPr>
            <p:nvPr/>
          </p:nvPicPr>
          <p:blipFill>
            <a:blip r:embed="rId7"/>
            <a:srcRect/>
            <a:stretch>
              <a:fillRect/>
            </a:stretch>
          </p:blipFill>
          <p:spPr bwMode="auto">
            <a:xfrm>
              <a:off x="562538" y="5286658"/>
              <a:ext cx="1071261" cy="739680"/>
            </a:xfrm>
            <a:prstGeom prst="rect">
              <a:avLst/>
            </a:prstGeom>
            <a:noFill/>
          </p:spPr>
        </p:pic>
        <p:pic>
          <p:nvPicPr>
            <p:cNvPr id="105" name="Picture 3" descr="D:\CM E-Learning Resource Kit\MSL_PNG_Object_Library\Server.png"/>
            <p:cNvPicPr>
              <a:picLocks noChangeAspect="1" noChangeArrowheads="1"/>
            </p:cNvPicPr>
            <p:nvPr/>
          </p:nvPicPr>
          <p:blipFill>
            <a:blip r:embed="rId5" cstate="print"/>
            <a:srcRect/>
            <a:stretch>
              <a:fillRect/>
            </a:stretch>
          </p:blipFill>
          <p:spPr bwMode="auto">
            <a:xfrm>
              <a:off x="1759611" y="5031125"/>
              <a:ext cx="652114" cy="766539"/>
            </a:xfrm>
            <a:prstGeom prst="rect">
              <a:avLst/>
            </a:prstGeom>
            <a:noFill/>
            <a:ln w="9525">
              <a:noFill/>
              <a:miter lim="800000"/>
              <a:headEnd/>
              <a:tailEnd/>
            </a:ln>
          </p:spPr>
        </p:pic>
        <p:pic>
          <p:nvPicPr>
            <p:cNvPr id="106" name="Picture 4" descr="D:\CM E-Learning Resource Kit\MSL_PNG_Object_Library\Database.png"/>
            <p:cNvPicPr>
              <a:picLocks noChangeAspect="1" noChangeArrowheads="1"/>
            </p:cNvPicPr>
            <p:nvPr/>
          </p:nvPicPr>
          <p:blipFill>
            <a:blip r:embed="rId8" cstate="print"/>
            <a:srcRect/>
            <a:stretch>
              <a:fillRect/>
            </a:stretch>
          </p:blipFill>
          <p:spPr bwMode="auto">
            <a:xfrm>
              <a:off x="1911755" y="5420573"/>
              <a:ext cx="421292" cy="507083"/>
            </a:xfrm>
            <a:prstGeom prst="rect">
              <a:avLst/>
            </a:prstGeom>
            <a:noFill/>
            <a:ln w="9525">
              <a:noFill/>
              <a:miter lim="800000"/>
              <a:headEnd/>
              <a:tailEnd/>
            </a:ln>
          </p:spPr>
        </p:pic>
        <p:sp>
          <p:nvSpPr>
            <p:cNvPr id="107" name="Freeform 106"/>
            <p:cNvSpPr/>
            <p:nvPr/>
          </p:nvSpPr>
          <p:spPr>
            <a:xfrm>
              <a:off x="1903835" y="5413240"/>
              <a:ext cx="440229" cy="525433"/>
            </a:xfrm>
            <a:custGeom>
              <a:avLst/>
              <a:gdLst>
                <a:gd name="connsiteX0" fmla="*/ 52387 w 697706"/>
                <a:gd name="connsiteY0" fmla="*/ 583406 h 681038"/>
                <a:gd name="connsiteX1" fmla="*/ 9525 w 697706"/>
                <a:gd name="connsiteY1" fmla="*/ 516731 h 681038"/>
                <a:gd name="connsiteX2" fmla="*/ 7143 w 697706"/>
                <a:gd name="connsiteY2" fmla="*/ 497681 h 681038"/>
                <a:gd name="connsiteX3" fmla="*/ 0 w 697706"/>
                <a:gd name="connsiteY3" fmla="*/ 442913 h 681038"/>
                <a:gd name="connsiteX4" fmla="*/ 2381 w 697706"/>
                <a:gd name="connsiteY4" fmla="*/ 297656 h 681038"/>
                <a:gd name="connsiteX5" fmla="*/ 2381 w 697706"/>
                <a:gd name="connsiteY5" fmla="*/ 164306 h 681038"/>
                <a:gd name="connsiteX6" fmla="*/ 19050 w 697706"/>
                <a:gd name="connsiteY6" fmla="*/ 123825 h 681038"/>
                <a:gd name="connsiteX7" fmla="*/ 61912 w 697706"/>
                <a:gd name="connsiteY7" fmla="*/ 78581 h 681038"/>
                <a:gd name="connsiteX8" fmla="*/ 88106 w 697706"/>
                <a:gd name="connsiteY8" fmla="*/ 59531 h 681038"/>
                <a:gd name="connsiteX9" fmla="*/ 135731 w 697706"/>
                <a:gd name="connsiteY9" fmla="*/ 38100 h 681038"/>
                <a:gd name="connsiteX10" fmla="*/ 185737 w 697706"/>
                <a:gd name="connsiteY10" fmla="*/ 21431 h 681038"/>
                <a:gd name="connsiteX11" fmla="*/ 235743 w 697706"/>
                <a:gd name="connsiteY11" fmla="*/ 7144 h 681038"/>
                <a:gd name="connsiteX12" fmla="*/ 276225 w 697706"/>
                <a:gd name="connsiteY12" fmla="*/ 0 h 681038"/>
                <a:gd name="connsiteX13" fmla="*/ 421481 w 697706"/>
                <a:gd name="connsiteY13" fmla="*/ 2381 h 681038"/>
                <a:gd name="connsiteX14" fmla="*/ 457200 w 697706"/>
                <a:gd name="connsiteY14" fmla="*/ 7144 h 681038"/>
                <a:gd name="connsiteX15" fmla="*/ 488156 w 697706"/>
                <a:gd name="connsiteY15" fmla="*/ 16669 h 681038"/>
                <a:gd name="connsiteX16" fmla="*/ 519112 w 697706"/>
                <a:gd name="connsiteY16" fmla="*/ 26194 h 681038"/>
                <a:gd name="connsiteX17" fmla="*/ 564356 w 697706"/>
                <a:gd name="connsiteY17" fmla="*/ 40481 h 681038"/>
                <a:gd name="connsiteX18" fmla="*/ 602456 w 697706"/>
                <a:gd name="connsiteY18" fmla="*/ 59531 h 681038"/>
                <a:gd name="connsiteX19" fmla="*/ 635793 w 697706"/>
                <a:gd name="connsiteY19" fmla="*/ 90488 h 681038"/>
                <a:gd name="connsiteX20" fmla="*/ 666750 w 697706"/>
                <a:gd name="connsiteY20" fmla="*/ 116681 h 681038"/>
                <a:gd name="connsiteX21" fmla="*/ 692943 w 697706"/>
                <a:gd name="connsiteY21" fmla="*/ 145256 h 681038"/>
                <a:gd name="connsiteX22" fmla="*/ 695325 w 697706"/>
                <a:gd name="connsiteY22" fmla="*/ 164306 h 681038"/>
                <a:gd name="connsiteX23" fmla="*/ 697706 w 697706"/>
                <a:gd name="connsiteY23" fmla="*/ 190500 h 681038"/>
                <a:gd name="connsiteX24" fmla="*/ 695325 w 697706"/>
                <a:gd name="connsiteY24" fmla="*/ 483394 h 681038"/>
                <a:gd name="connsiteX25" fmla="*/ 688181 w 697706"/>
                <a:gd name="connsiteY25" fmla="*/ 509588 h 681038"/>
                <a:gd name="connsiteX26" fmla="*/ 669131 w 697706"/>
                <a:gd name="connsiteY26" fmla="*/ 550069 h 681038"/>
                <a:gd name="connsiteX27" fmla="*/ 642937 w 697706"/>
                <a:gd name="connsiteY27" fmla="*/ 581025 h 681038"/>
                <a:gd name="connsiteX28" fmla="*/ 614362 w 697706"/>
                <a:gd name="connsiteY28" fmla="*/ 607219 h 681038"/>
                <a:gd name="connsiteX29" fmla="*/ 581025 w 697706"/>
                <a:gd name="connsiteY29" fmla="*/ 628650 h 681038"/>
                <a:gd name="connsiteX30" fmla="*/ 550068 w 697706"/>
                <a:gd name="connsiteY30" fmla="*/ 642938 h 681038"/>
                <a:gd name="connsiteX31" fmla="*/ 519112 w 697706"/>
                <a:gd name="connsiteY31" fmla="*/ 652463 h 681038"/>
                <a:gd name="connsiteX32" fmla="*/ 490537 w 697706"/>
                <a:gd name="connsiteY32" fmla="*/ 664369 h 681038"/>
                <a:gd name="connsiteX33" fmla="*/ 452437 w 697706"/>
                <a:gd name="connsiteY33" fmla="*/ 671513 h 681038"/>
                <a:gd name="connsiteX34" fmla="*/ 419100 w 697706"/>
                <a:gd name="connsiteY34" fmla="*/ 676275 h 681038"/>
                <a:gd name="connsiteX35" fmla="*/ 366712 w 697706"/>
                <a:gd name="connsiteY35" fmla="*/ 681038 h 681038"/>
                <a:gd name="connsiteX36" fmla="*/ 311943 w 697706"/>
                <a:gd name="connsiteY36" fmla="*/ 681038 h 681038"/>
                <a:gd name="connsiteX37" fmla="*/ 269081 w 697706"/>
                <a:gd name="connsiteY37" fmla="*/ 678656 h 681038"/>
                <a:gd name="connsiteX38" fmla="*/ 219075 w 697706"/>
                <a:gd name="connsiteY38" fmla="*/ 669131 h 681038"/>
                <a:gd name="connsiteX39" fmla="*/ 164306 w 697706"/>
                <a:gd name="connsiteY39" fmla="*/ 650081 h 681038"/>
                <a:gd name="connsiteX40" fmla="*/ 135731 w 697706"/>
                <a:gd name="connsiteY40" fmla="*/ 638175 h 681038"/>
                <a:gd name="connsiteX41" fmla="*/ 104775 w 697706"/>
                <a:gd name="connsiteY41" fmla="*/ 621506 h 681038"/>
                <a:gd name="connsiteX42" fmla="*/ 52387 w 697706"/>
                <a:gd name="connsiteY42" fmla="*/ 583406 h 6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97706" h="681038">
                  <a:moveTo>
                    <a:pt x="52387" y="583406"/>
                  </a:moveTo>
                  <a:lnTo>
                    <a:pt x="9525" y="516731"/>
                  </a:lnTo>
                  <a:lnTo>
                    <a:pt x="7143" y="497681"/>
                  </a:lnTo>
                  <a:lnTo>
                    <a:pt x="0" y="442913"/>
                  </a:lnTo>
                  <a:cubicBezTo>
                    <a:pt x="794" y="394494"/>
                    <a:pt x="1587" y="346075"/>
                    <a:pt x="2381" y="297656"/>
                  </a:cubicBezTo>
                  <a:lnTo>
                    <a:pt x="2381" y="164306"/>
                  </a:lnTo>
                  <a:lnTo>
                    <a:pt x="19050" y="123825"/>
                  </a:lnTo>
                  <a:lnTo>
                    <a:pt x="61912" y="78581"/>
                  </a:lnTo>
                  <a:lnTo>
                    <a:pt x="88106" y="59531"/>
                  </a:lnTo>
                  <a:lnTo>
                    <a:pt x="135731" y="38100"/>
                  </a:lnTo>
                  <a:lnTo>
                    <a:pt x="185737" y="21431"/>
                  </a:lnTo>
                  <a:lnTo>
                    <a:pt x="235743" y="7144"/>
                  </a:lnTo>
                  <a:lnTo>
                    <a:pt x="276225" y="0"/>
                  </a:lnTo>
                  <a:lnTo>
                    <a:pt x="421481" y="2381"/>
                  </a:lnTo>
                  <a:lnTo>
                    <a:pt x="457200" y="7144"/>
                  </a:lnTo>
                  <a:lnTo>
                    <a:pt x="488156" y="16669"/>
                  </a:lnTo>
                  <a:lnTo>
                    <a:pt x="519112" y="26194"/>
                  </a:lnTo>
                  <a:lnTo>
                    <a:pt x="564356" y="40481"/>
                  </a:lnTo>
                  <a:lnTo>
                    <a:pt x="602456" y="59531"/>
                  </a:lnTo>
                  <a:lnTo>
                    <a:pt x="635793" y="90488"/>
                  </a:lnTo>
                  <a:lnTo>
                    <a:pt x="666750" y="116681"/>
                  </a:lnTo>
                  <a:lnTo>
                    <a:pt x="692943" y="145256"/>
                  </a:lnTo>
                  <a:lnTo>
                    <a:pt x="695325" y="164306"/>
                  </a:lnTo>
                  <a:lnTo>
                    <a:pt x="697706" y="190500"/>
                  </a:lnTo>
                  <a:cubicBezTo>
                    <a:pt x="696912" y="288131"/>
                    <a:pt x="696119" y="385763"/>
                    <a:pt x="695325" y="483394"/>
                  </a:cubicBezTo>
                  <a:lnTo>
                    <a:pt x="688181" y="509588"/>
                  </a:lnTo>
                  <a:lnTo>
                    <a:pt x="669131" y="550069"/>
                  </a:lnTo>
                  <a:lnTo>
                    <a:pt x="642937" y="581025"/>
                  </a:lnTo>
                  <a:lnTo>
                    <a:pt x="614362" y="607219"/>
                  </a:lnTo>
                  <a:lnTo>
                    <a:pt x="581025" y="628650"/>
                  </a:lnTo>
                  <a:lnTo>
                    <a:pt x="550068" y="642938"/>
                  </a:lnTo>
                  <a:lnTo>
                    <a:pt x="519112" y="652463"/>
                  </a:lnTo>
                  <a:lnTo>
                    <a:pt x="490537" y="664369"/>
                  </a:lnTo>
                  <a:lnTo>
                    <a:pt x="452437" y="671513"/>
                  </a:lnTo>
                  <a:lnTo>
                    <a:pt x="419100" y="676275"/>
                  </a:lnTo>
                  <a:lnTo>
                    <a:pt x="366712" y="681038"/>
                  </a:lnTo>
                  <a:lnTo>
                    <a:pt x="311943" y="681038"/>
                  </a:lnTo>
                  <a:lnTo>
                    <a:pt x="269081" y="678656"/>
                  </a:lnTo>
                  <a:lnTo>
                    <a:pt x="219075" y="669131"/>
                  </a:lnTo>
                  <a:lnTo>
                    <a:pt x="164306" y="650081"/>
                  </a:lnTo>
                  <a:lnTo>
                    <a:pt x="135731" y="638175"/>
                  </a:lnTo>
                  <a:lnTo>
                    <a:pt x="104775" y="621506"/>
                  </a:lnTo>
                  <a:lnTo>
                    <a:pt x="52387" y="583406"/>
                  </a:lnTo>
                  <a:close/>
                </a:path>
              </a:pathLst>
            </a:custGeom>
            <a:noFill/>
            <a:ln w="19050">
              <a:solidFill>
                <a:srgbClr val="373535"/>
              </a:solidFill>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sp>
        <p:nvSpPr>
          <p:cNvPr id="110" name="TextBox 109"/>
          <p:cNvSpPr txBox="1"/>
          <p:nvPr/>
        </p:nvSpPr>
        <p:spPr>
          <a:xfrm>
            <a:off x="3482027" y="2133600"/>
            <a:ext cx="550535" cy="184666"/>
          </a:xfrm>
          <a:prstGeom prst="rect">
            <a:avLst/>
          </a:prstGeom>
          <a:noFill/>
        </p:spPr>
        <p:txBody>
          <a:bodyPr wrap="none" lIns="0" tIns="0" rIns="0" bIns="0" rtlCol="0">
            <a:spAutoFit/>
          </a:bodyPr>
          <a:lstStyle>
            <a:defPPr>
              <a:defRPr lang="en-US"/>
            </a:defPPr>
            <a:lvl1pPr algn="ctr">
              <a:defRPr sz="1200" b="1">
                <a:solidFill>
                  <a:schemeClr val="bg1"/>
                </a:solidFill>
                <a:latin typeface="Segoe" charset="0"/>
                <a:cs typeface="Segoe" charset="0"/>
              </a:defRPr>
            </a:lvl1pPr>
          </a:lstStyle>
          <a:p>
            <a:r>
              <a:rPr lang="en-US" dirty="0"/>
              <a:t>My App</a:t>
            </a:r>
          </a:p>
        </p:txBody>
      </p:sp>
      <p:grpSp>
        <p:nvGrpSpPr>
          <p:cNvPr id="111" name="Group 110"/>
          <p:cNvGrpSpPr/>
          <p:nvPr/>
        </p:nvGrpSpPr>
        <p:grpSpPr>
          <a:xfrm>
            <a:off x="7386986" y="1836477"/>
            <a:ext cx="933992" cy="1219920"/>
            <a:chOff x="4458682" y="3836149"/>
            <a:chExt cx="1152321" cy="1505089"/>
          </a:xfrm>
        </p:grpSpPr>
        <p:grpSp>
          <p:nvGrpSpPr>
            <p:cNvPr id="112" name="Group 111"/>
            <p:cNvGrpSpPr/>
            <p:nvPr/>
          </p:nvGrpSpPr>
          <p:grpSpPr>
            <a:xfrm>
              <a:off x="4458682" y="3836149"/>
              <a:ext cx="1152321" cy="1505089"/>
              <a:chOff x="5249505" y="3678159"/>
              <a:chExt cx="1152321" cy="1505089"/>
            </a:xfrm>
          </p:grpSpPr>
          <p:grpSp>
            <p:nvGrpSpPr>
              <p:cNvPr id="117" name="Group 116"/>
              <p:cNvGrpSpPr/>
              <p:nvPr/>
            </p:nvGrpSpPr>
            <p:grpSpPr>
              <a:xfrm>
                <a:off x="5324451" y="4063552"/>
                <a:ext cx="784027" cy="781050"/>
                <a:chOff x="4258369" y="1369930"/>
                <a:chExt cx="784027" cy="781050"/>
              </a:xfrm>
            </p:grpSpPr>
            <p:pic>
              <p:nvPicPr>
                <p:cNvPr id="122" name="Picture 3" descr="D:\CM E-Learning Resource Kit\MSL_PNG_Object_Library\Server.png"/>
                <p:cNvPicPr>
                  <a:picLocks noChangeAspect="1" noChangeArrowheads="1"/>
                </p:cNvPicPr>
                <p:nvPr/>
              </p:nvPicPr>
              <p:blipFill>
                <a:blip r:embed="rId5" cstate="print"/>
                <a:srcRect/>
                <a:stretch>
                  <a:fillRect/>
                </a:stretch>
              </p:blipFill>
              <p:spPr bwMode="auto">
                <a:xfrm>
                  <a:off x="4377937" y="1369930"/>
                  <a:ext cx="664459" cy="781050"/>
                </a:xfrm>
                <a:prstGeom prst="rect">
                  <a:avLst/>
                </a:prstGeom>
                <a:noFill/>
                <a:ln w="9525">
                  <a:noFill/>
                  <a:miter lim="800000"/>
                  <a:headEnd/>
                  <a:tailEnd/>
                </a:ln>
              </p:spPr>
            </p:pic>
            <p:pic>
              <p:nvPicPr>
                <p:cNvPr id="124" name="Picture 1" descr="S:\CM_ELRN_Resource_Kit\ELRN\Graphics\PNG Library\Internet.png"/>
                <p:cNvPicPr>
                  <a:picLocks noChangeAspect="1" noChangeArrowheads="1"/>
                </p:cNvPicPr>
                <p:nvPr/>
              </p:nvPicPr>
              <p:blipFill>
                <a:blip r:embed="rId6" cstate="print"/>
                <a:srcRect/>
                <a:stretch>
                  <a:fillRect/>
                </a:stretch>
              </p:blipFill>
              <p:spPr bwMode="auto">
                <a:xfrm>
                  <a:off x="4258369" y="1738097"/>
                  <a:ext cx="379162" cy="378213"/>
                </a:xfrm>
                <a:prstGeom prst="rect">
                  <a:avLst/>
                </a:prstGeom>
                <a:noFill/>
              </p:spPr>
            </p:pic>
          </p:grpSp>
          <p:pic>
            <p:nvPicPr>
              <p:cNvPr id="118" name="Picture 3" descr="D:\CM E-Learning Resource Kit\MSL_PNG_Object_Library\Server.png"/>
              <p:cNvPicPr>
                <a:picLocks noChangeAspect="1" noChangeArrowheads="1"/>
              </p:cNvPicPr>
              <p:nvPr/>
            </p:nvPicPr>
            <p:blipFill>
              <a:blip r:embed="rId5" cstate="print"/>
              <a:srcRect/>
              <a:stretch>
                <a:fillRect/>
              </a:stretch>
            </p:blipFill>
            <p:spPr bwMode="auto">
              <a:xfrm>
                <a:off x="5749712" y="4275700"/>
                <a:ext cx="652114" cy="766539"/>
              </a:xfrm>
              <a:prstGeom prst="rect">
                <a:avLst/>
              </a:prstGeom>
              <a:noFill/>
              <a:ln w="9525">
                <a:noFill/>
                <a:miter lim="800000"/>
                <a:headEnd/>
                <a:tailEnd/>
              </a:ln>
            </p:spPr>
          </p:pic>
          <p:pic>
            <p:nvPicPr>
              <p:cNvPr id="119" name="Picture 4" descr="D:\CM E-Learning Resource Kit\MSL_PNG_Object_Library\Database.png"/>
              <p:cNvPicPr>
                <a:picLocks noChangeAspect="1" noChangeArrowheads="1"/>
              </p:cNvPicPr>
              <p:nvPr/>
            </p:nvPicPr>
            <p:blipFill>
              <a:blip r:embed="rId8" cstate="print"/>
              <a:srcRect/>
              <a:stretch>
                <a:fillRect/>
              </a:stretch>
            </p:blipFill>
            <p:spPr bwMode="auto">
              <a:xfrm>
                <a:off x="5901856" y="4665148"/>
                <a:ext cx="421292" cy="507083"/>
              </a:xfrm>
              <a:prstGeom prst="rect">
                <a:avLst/>
              </a:prstGeom>
              <a:noFill/>
              <a:ln w="9525">
                <a:noFill/>
                <a:miter lim="800000"/>
                <a:headEnd/>
                <a:tailEnd/>
              </a:ln>
            </p:spPr>
          </p:pic>
          <p:sp>
            <p:nvSpPr>
              <p:cNvPr id="120" name="Freeform 119"/>
              <p:cNvSpPr/>
              <p:nvPr/>
            </p:nvSpPr>
            <p:spPr>
              <a:xfrm>
                <a:off x="5893936" y="4657815"/>
                <a:ext cx="440229" cy="525433"/>
              </a:xfrm>
              <a:custGeom>
                <a:avLst/>
                <a:gdLst>
                  <a:gd name="connsiteX0" fmla="*/ 52387 w 697706"/>
                  <a:gd name="connsiteY0" fmla="*/ 583406 h 681038"/>
                  <a:gd name="connsiteX1" fmla="*/ 9525 w 697706"/>
                  <a:gd name="connsiteY1" fmla="*/ 516731 h 681038"/>
                  <a:gd name="connsiteX2" fmla="*/ 7143 w 697706"/>
                  <a:gd name="connsiteY2" fmla="*/ 497681 h 681038"/>
                  <a:gd name="connsiteX3" fmla="*/ 0 w 697706"/>
                  <a:gd name="connsiteY3" fmla="*/ 442913 h 681038"/>
                  <a:gd name="connsiteX4" fmla="*/ 2381 w 697706"/>
                  <a:gd name="connsiteY4" fmla="*/ 297656 h 681038"/>
                  <a:gd name="connsiteX5" fmla="*/ 2381 w 697706"/>
                  <a:gd name="connsiteY5" fmla="*/ 164306 h 681038"/>
                  <a:gd name="connsiteX6" fmla="*/ 19050 w 697706"/>
                  <a:gd name="connsiteY6" fmla="*/ 123825 h 681038"/>
                  <a:gd name="connsiteX7" fmla="*/ 61912 w 697706"/>
                  <a:gd name="connsiteY7" fmla="*/ 78581 h 681038"/>
                  <a:gd name="connsiteX8" fmla="*/ 88106 w 697706"/>
                  <a:gd name="connsiteY8" fmla="*/ 59531 h 681038"/>
                  <a:gd name="connsiteX9" fmla="*/ 135731 w 697706"/>
                  <a:gd name="connsiteY9" fmla="*/ 38100 h 681038"/>
                  <a:gd name="connsiteX10" fmla="*/ 185737 w 697706"/>
                  <a:gd name="connsiteY10" fmla="*/ 21431 h 681038"/>
                  <a:gd name="connsiteX11" fmla="*/ 235743 w 697706"/>
                  <a:gd name="connsiteY11" fmla="*/ 7144 h 681038"/>
                  <a:gd name="connsiteX12" fmla="*/ 276225 w 697706"/>
                  <a:gd name="connsiteY12" fmla="*/ 0 h 681038"/>
                  <a:gd name="connsiteX13" fmla="*/ 421481 w 697706"/>
                  <a:gd name="connsiteY13" fmla="*/ 2381 h 681038"/>
                  <a:gd name="connsiteX14" fmla="*/ 457200 w 697706"/>
                  <a:gd name="connsiteY14" fmla="*/ 7144 h 681038"/>
                  <a:gd name="connsiteX15" fmla="*/ 488156 w 697706"/>
                  <a:gd name="connsiteY15" fmla="*/ 16669 h 681038"/>
                  <a:gd name="connsiteX16" fmla="*/ 519112 w 697706"/>
                  <a:gd name="connsiteY16" fmla="*/ 26194 h 681038"/>
                  <a:gd name="connsiteX17" fmla="*/ 564356 w 697706"/>
                  <a:gd name="connsiteY17" fmla="*/ 40481 h 681038"/>
                  <a:gd name="connsiteX18" fmla="*/ 602456 w 697706"/>
                  <a:gd name="connsiteY18" fmla="*/ 59531 h 681038"/>
                  <a:gd name="connsiteX19" fmla="*/ 635793 w 697706"/>
                  <a:gd name="connsiteY19" fmla="*/ 90488 h 681038"/>
                  <a:gd name="connsiteX20" fmla="*/ 666750 w 697706"/>
                  <a:gd name="connsiteY20" fmla="*/ 116681 h 681038"/>
                  <a:gd name="connsiteX21" fmla="*/ 692943 w 697706"/>
                  <a:gd name="connsiteY21" fmla="*/ 145256 h 681038"/>
                  <a:gd name="connsiteX22" fmla="*/ 695325 w 697706"/>
                  <a:gd name="connsiteY22" fmla="*/ 164306 h 681038"/>
                  <a:gd name="connsiteX23" fmla="*/ 697706 w 697706"/>
                  <a:gd name="connsiteY23" fmla="*/ 190500 h 681038"/>
                  <a:gd name="connsiteX24" fmla="*/ 695325 w 697706"/>
                  <a:gd name="connsiteY24" fmla="*/ 483394 h 681038"/>
                  <a:gd name="connsiteX25" fmla="*/ 688181 w 697706"/>
                  <a:gd name="connsiteY25" fmla="*/ 509588 h 681038"/>
                  <a:gd name="connsiteX26" fmla="*/ 669131 w 697706"/>
                  <a:gd name="connsiteY26" fmla="*/ 550069 h 681038"/>
                  <a:gd name="connsiteX27" fmla="*/ 642937 w 697706"/>
                  <a:gd name="connsiteY27" fmla="*/ 581025 h 681038"/>
                  <a:gd name="connsiteX28" fmla="*/ 614362 w 697706"/>
                  <a:gd name="connsiteY28" fmla="*/ 607219 h 681038"/>
                  <a:gd name="connsiteX29" fmla="*/ 581025 w 697706"/>
                  <a:gd name="connsiteY29" fmla="*/ 628650 h 681038"/>
                  <a:gd name="connsiteX30" fmla="*/ 550068 w 697706"/>
                  <a:gd name="connsiteY30" fmla="*/ 642938 h 681038"/>
                  <a:gd name="connsiteX31" fmla="*/ 519112 w 697706"/>
                  <a:gd name="connsiteY31" fmla="*/ 652463 h 681038"/>
                  <a:gd name="connsiteX32" fmla="*/ 490537 w 697706"/>
                  <a:gd name="connsiteY32" fmla="*/ 664369 h 681038"/>
                  <a:gd name="connsiteX33" fmla="*/ 452437 w 697706"/>
                  <a:gd name="connsiteY33" fmla="*/ 671513 h 681038"/>
                  <a:gd name="connsiteX34" fmla="*/ 419100 w 697706"/>
                  <a:gd name="connsiteY34" fmla="*/ 676275 h 681038"/>
                  <a:gd name="connsiteX35" fmla="*/ 366712 w 697706"/>
                  <a:gd name="connsiteY35" fmla="*/ 681038 h 681038"/>
                  <a:gd name="connsiteX36" fmla="*/ 311943 w 697706"/>
                  <a:gd name="connsiteY36" fmla="*/ 681038 h 681038"/>
                  <a:gd name="connsiteX37" fmla="*/ 269081 w 697706"/>
                  <a:gd name="connsiteY37" fmla="*/ 678656 h 681038"/>
                  <a:gd name="connsiteX38" fmla="*/ 219075 w 697706"/>
                  <a:gd name="connsiteY38" fmla="*/ 669131 h 681038"/>
                  <a:gd name="connsiteX39" fmla="*/ 164306 w 697706"/>
                  <a:gd name="connsiteY39" fmla="*/ 650081 h 681038"/>
                  <a:gd name="connsiteX40" fmla="*/ 135731 w 697706"/>
                  <a:gd name="connsiteY40" fmla="*/ 638175 h 681038"/>
                  <a:gd name="connsiteX41" fmla="*/ 104775 w 697706"/>
                  <a:gd name="connsiteY41" fmla="*/ 621506 h 681038"/>
                  <a:gd name="connsiteX42" fmla="*/ 52387 w 697706"/>
                  <a:gd name="connsiteY42" fmla="*/ 583406 h 6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97706" h="681038">
                    <a:moveTo>
                      <a:pt x="52387" y="583406"/>
                    </a:moveTo>
                    <a:lnTo>
                      <a:pt x="9525" y="516731"/>
                    </a:lnTo>
                    <a:lnTo>
                      <a:pt x="7143" y="497681"/>
                    </a:lnTo>
                    <a:lnTo>
                      <a:pt x="0" y="442913"/>
                    </a:lnTo>
                    <a:cubicBezTo>
                      <a:pt x="794" y="394494"/>
                      <a:pt x="1587" y="346075"/>
                      <a:pt x="2381" y="297656"/>
                    </a:cubicBezTo>
                    <a:lnTo>
                      <a:pt x="2381" y="164306"/>
                    </a:lnTo>
                    <a:lnTo>
                      <a:pt x="19050" y="123825"/>
                    </a:lnTo>
                    <a:lnTo>
                      <a:pt x="61912" y="78581"/>
                    </a:lnTo>
                    <a:lnTo>
                      <a:pt x="88106" y="59531"/>
                    </a:lnTo>
                    <a:lnTo>
                      <a:pt x="135731" y="38100"/>
                    </a:lnTo>
                    <a:lnTo>
                      <a:pt x="185737" y="21431"/>
                    </a:lnTo>
                    <a:lnTo>
                      <a:pt x="235743" y="7144"/>
                    </a:lnTo>
                    <a:lnTo>
                      <a:pt x="276225" y="0"/>
                    </a:lnTo>
                    <a:lnTo>
                      <a:pt x="421481" y="2381"/>
                    </a:lnTo>
                    <a:lnTo>
                      <a:pt x="457200" y="7144"/>
                    </a:lnTo>
                    <a:lnTo>
                      <a:pt x="488156" y="16669"/>
                    </a:lnTo>
                    <a:lnTo>
                      <a:pt x="519112" y="26194"/>
                    </a:lnTo>
                    <a:lnTo>
                      <a:pt x="564356" y="40481"/>
                    </a:lnTo>
                    <a:lnTo>
                      <a:pt x="602456" y="59531"/>
                    </a:lnTo>
                    <a:lnTo>
                      <a:pt x="635793" y="90488"/>
                    </a:lnTo>
                    <a:lnTo>
                      <a:pt x="666750" y="116681"/>
                    </a:lnTo>
                    <a:lnTo>
                      <a:pt x="692943" y="145256"/>
                    </a:lnTo>
                    <a:lnTo>
                      <a:pt x="695325" y="164306"/>
                    </a:lnTo>
                    <a:lnTo>
                      <a:pt x="697706" y="190500"/>
                    </a:lnTo>
                    <a:cubicBezTo>
                      <a:pt x="696912" y="288131"/>
                      <a:pt x="696119" y="385763"/>
                      <a:pt x="695325" y="483394"/>
                    </a:cubicBezTo>
                    <a:lnTo>
                      <a:pt x="688181" y="509588"/>
                    </a:lnTo>
                    <a:lnTo>
                      <a:pt x="669131" y="550069"/>
                    </a:lnTo>
                    <a:lnTo>
                      <a:pt x="642937" y="581025"/>
                    </a:lnTo>
                    <a:lnTo>
                      <a:pt x="614362" y="607219"/>
                    </a:lnTo>
                    <a:lnTo>
                      <a:pt x="581025" y="628650"/>
                    </a:lnTo>
                    <a:lnTo>
                      <a:pt x="550068" y="642938"/>
                    </a:lnTo>
                    <a:lnTo>
                      <a:pt x="519112" y="652463"/>
                    </a:lnTo>
                    <a:lnTo>
                      <a:pt x="490537" y="664369"/>
                    </a:lnTo>
                    <a:lnTo>
                      <a:pt x="452437" y="671513"/>
                    </a:lnTo>
                    <a:lnTo>
                      <a:pt x="419100" y="676275"/>
                    </a:lnTo>
                    <a:lnTo>
                      <a:pt x="366712" y="681038"/>
                    </a:lnTo>
                    <a:lnTo>
                      <a:pt x="311943" y="681038"/>
                    </a:lnTo>
                    <a:lnTo>
                      <a:pt x="269081" y="678656"/>
                    </a:lnTo>
                    <a:lnTo>
                      <a:pt x="219075" y="669131"/>
                    </a:lnTo>
                    <a:lnTo>
                      <a:pt x="164306" y="650081"/>
                    </a:lnTo>
                    <a:lnTo>
                      <a:pt x="135731" y="638175"/>
                    </a:lnTo>
                    <a:lnTo>
                      <a:pt x="104775" y="621506"/>
                    </a:lnTo>
                    <a:lnTo>
                      <a:pt x="52387" y="583406"/>
                    </a:lnTo>
                    <a:close/>
                  </a:path>
                </a:pathLst>
              </a:custGeom>
              <a:noFill/>
              <a:ln w="19050">
                <a:solidFill>
                  <a:srgbClr val="373535"/>
                </a:solidFill>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21" name="TextBox 120"/>
              <p:cNvSpPr txBox="1"/>
              <p:nvPr/>
            </p:nvSpPr>
            <p:spPr>
              <a:xfrm>
                <a:off x="5249505" y="3678159"/>
                <a:ext cx="696157" cy="455667"/>
              </a:xfrm>
              <a:prstGeom prst="rect">
                <a:avLst/>
              </a:prstGeom>
              <a:noFill/>
            </p:spPr>
            <p:txBody>
              <a:bodyPr wrap="none" lIns="0" tIns="0" rIns="0" bIns="0" rtlCol="0">
                <a:spAutoFit/>
              </a:bodyPr>
              <a:lstStyle/>
              <a:p>
                <a:pPr algn="ctr"/>
                <a:r>
                  <a:rPr lang="en-US" sz="1200" b="1" dirty="0" smtClean="0">
                    <a:solidFill>
                      <a:schemeClr val="bg1"/>
                    </a:solidFill>
                    <a:latin typeface="Segoe" charset="0"/>
                    <a:cs typeface="Segoe" charset="0"/>
                  </a:rPr>
                  <a:t>Oracle  </a:t>
                </a:r>
              </a:p>
              <a:p>
                <a:pPr algn="ctr"/>
                <a:r>
                  <a:rPr lang="en-US" sz="1200" b="1" dirty="0" err="1" smtClean="0">
                    <a:solidFill>
                      <a:schemeClr val="bg1"/>
                    </a:solidFill>
                    <a:latin typeface="Segoe" charset="0"/>
                    <a:cs typeface="Segoe" charset="0"/>
                  </a:rPr>
                  <a:t>eBS</a:t>
                </a:r>
                <a:endParaRPr lang="en-US" sz="1200" b="1" dirty="0" smtClean="0">
                  <a:solidFill>
                    <a:schemeClr val="bg1"/>
                  </a:solidFill>
                  <a:latin typeface="Segoe" charset="0"/>
                  <a:cs typeface="Segoe" charset="0"/>
                </a:endParaRPr>
              </a:p>
            </p:txBody>
          </p:sp>
        </p:grpSp>
        <p:sp>
          <p:nvSpPr>
            <p:cNvPr id="115" name="Oval 114"/>
            <p:cNvSpPr/>
            <p:nvPr/>
          </p:nvSpPr>
          <p:spPr bwMode="auto">
            <a:xfrm>
              <a:off x="4579370" y="4612775"/>
              <a:ext cx="307756" cy="307757"/>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grpSp>
        <p:nvGrpSpPr>
          <p:cNvPr id="125" name="Group 124"/>
          <p:cNvGrpSpPr/>
          <p:nvPr/>
        </p:nvGrpSpPr>
        <p:grpSpPr>
          <a:xfrm>
            <a:off x="4876400" y="2229625"/>
            <a:ext cx="972494" cy="1200932"/>
            <a:chOff x="4769487" y="5358862"/>
            <a:chExt cx="972494" cy="1200932"/>
          </a:xfrm>
        </p:grpSpPr>
        <p:grpSp>
          <p:nvGrpSpPr>
            <p:cNvPr id="126" name="Group 125"/>
            <p:cNvGrpSpPr/>
            <p:nvPr/>
          </p:nvGrpSpPr>
          <p:grpSpPr>
            <a:xfrm>
              <a:off x="4769487" y="5358862"/>
              <a:ext cx="972494" cy="1200932"/>
              <a:chOff x="4009603" y="5014601"/>
              <a:chExt cx="972494" cy="1200932"/>
            </a:xfrm>
          </p:grpSpPr>
          <p:grpSp>
            <p:nvGrpSpPr>
              <p:cNvPr id="128" name="Group 127"/>
              <p:cNvGrpSpPr/>
              <p:nvPr/>
            </p:nvGrpSpPr>
            <p:grpSpPr>
              <a:xfrm>
                <a:off x="4009603" y="5014601"/>
                <a:ext cx="914400" cy="1074937"/>
                <a:chOff x="7081284" y="3147275"/>
                <a:chExt cx="914400" cy="1339665"/>
              </a:xfrm>
            </p:grpSpPr>
            <p:sp>
              <p:nvSpPr>
                <p:cNvPr id="131" name="Rounded Rectangle 130"/>
                <p:cNvSpPr/>
                <p:nvPr/>
              </p:nvSpPr>
              <p:spPr bwMode="auto">
                <a:xfrm>
                  <a:off x="7081284" y="3147275"/>
                  <a:ext cx="914400" cy="133966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32" name="TextBox 131"/>
                <p:cNvSpPr txBox="1"/>
                <p:nvPr/>
              </p:nvSpPr>
              <p:spPr>
                <a:xfrm>
                  <a:off x="7168518" y="3206008"/>
                  <a:ext cx="761427" cy="527414"/>
                </a:xfrm>
                <a:prstGeom prst="rect">
                  <a:avLst/>
                </a:prstGeom>
                <a:noFill/>
              </p:spPr>
              <p:txBody>
                <a:bodyPr wrap="none" lIns="0" tIns="0" rIns="0" bIns="0" rtlCol="0">
                  <a:spAutoFit/>
                </a:bodyPr>
                <a:lstStyle/>
                <a:p>
                  <a:pPr algn="ctr">
                    <a:lnSpc>
                      <a:spcPts val="1100"/>
                    </a:lnSpc>
                  </a:pPr>
                  <a:r>
                    <a:rPr lang="en-US" sz="1200" b="1" dirty="0" smtClean="0">
                      <a:solidFill>
                        <a:schemeClr val="bg1"/>
                      </a:solidFill>
                      <a:latin typeface="Segoe" charset="0"/>
                      <a:cs typeface="Segoe" charset="0"/>
                    </a:rPr>
                    <a:t>Windows </a:t>
                  </a:r>
                </a:p>
                <a:p>
                  <a:pPr algn="ctr">
                    <a:lnSpc>
                      <a:spcPts val="1100"/>
                    </a:lnSpc>
                  </a:pPr>
                  <a:r>
                    <a:rPr lang="en-US" sz="1200" b="1" dirty="0" smtClean="0">
                      <a:solidFill>
                        <a:schemeClr val="bg1"/>
                      </a:solidFill>
                      <a:latin typeface="Segoe" charset="0"/>
                      <a:cs typeface="Segoe" charset="0"/>
                    </a:rPr>
                    <a:t>Server</a:t>
                  </a:r>
                </a:p>
                <a:p>
                  <a:pPr algn="ctr">
                    <a:lnSpc>
                      <a:spcPts val="1100"/>
                    </a:lnSpc>
                  </a:pPr>
                  <a:r>
                    <a:rPr lang="en-US" sz="1200" b="1" dirty="0" err="1" smtClean="0">
                      <a:solidFill>
                        <a:schemeClr val="bg1"/>
                      </a:solidFill>
                      <a:latin typeface="Segoe" charset="0"/>
                      <a:cs typeface="Segoe" charset="0"/>
                    </a:rPr>
                    <a:t>AppFabric</a:t>
                  </a:r>
                  <a:endParaRPr lang="en-US" sz="1200" b="1" dirty="0" smtClean="0">
                    <a:solidFill>
                      <a:schemeClr val="bg1"/>
                    </a:solidFill>
                    <a:latin typeface="Segoe" charset="0"/>
                    <a:cs typeface="Segoe" charset="0"/>
                  </a:endParaRPr>
                </a:p>
              </p:txBody>
            </p:sp>
          </p:grpSp>
          <p:pic>
            <p:nvPicPr>
              <p:cNvPr id="129" name="Picture 3" descr="D:\CM E-Learning Resource Kit\MSL_PNG_Object_Library\Server.png"/>
              <p:cNvPicPr>
                <a:picLocks noChangeAspect="1" noChangeArrowheads="1"/>
              </p:cNvPicPr>
              <p:nvPr/>
            </p:nvPicPr>
            <p:blipFill>
              <a:blip r:embed="rId5" cstate="print"/>
              <a:srcRect/>
              <a:stretch>
                <a:fillRect/>
              </a:stretch>
            </p:blipFill>
            <p:spPr bwMode="auto">
              <a:xfrm>
                <a:off x="4602761" y="5729634"/>
                <a:ext cx="379336" cy="445899"/>
              </a:xfrm>
              <a:prstGeom prst="rect">
                <a:avLst/>
              </a:prstGeom>
              <a:noFill/>
              <a:ln w="9525">
                <a:noFill/>
                <a:miter lim="800000"/>
                <a:headEnd/>
                <a:tailEnd/>
              </a:ln>
            </p:spPr>
          </p:pic>
          <p:pic>
            <p:nvPicPr>
              <p:cNvPr id="130" name="Picture 1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34693" y="5900061"/>
                <a:ext cx="315471" cy="315472"/>
              </a:xfrm>
              <a:prstGeom prst="rect">
                <a:avLst/>
              </a:prstGeom>
            </p:spPr>
          </p:pic>
        </p:grpSp>
        <p:pic>
          <p:nvPicPr>
            <p:cNvPr id="127"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29300" y="5848759"/>
              <a:ext cx="481921" cy="572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3" name="Group 132"/>
          <p:cNvGrpSpPr/>
          <p:nvPr/>
        </p:nvGrpSpPr>
        <p:grpSpPr>
          <a:xfrm>
            <a:off x="5845069" y="1252295"/>
            <a:ext cx="962820" cy="1075917"/>
            <a:chOff x="6092303" y="4252261"/>
            <a:chExt cx="962820" cy="1075917"/>
          </a:xfrm>
        </p:grpSpPr>
        <p:grpSp>
          <p:nvGrpSpPr>
            <p:cNvPr id="134" name="Group 133"/>
            <p:cNvGrpSpPr/>
            <p:nvPr/>
          </p:nvGrpSpPr>
          <p:grpSpPr>
            <a:xfrm>
              <a:off x="6092303" y="4252261"/>
              <a:ext cx="962820" cy="1075917"/>
              <a:chOff x="7081284" y="3147275"/>
              <a:chExt cx="962820" cy="1075917"/>
            </a:xfrm>
          </p:grpSpPr>
          <p:sp>
            <p:nvSpPr>
              <p:cNvPr id="137" name="Rounded Rectangle 136"/>
              <p:cNvSpPr/>
              <p:nvPr/>
            </p:nvSpPr>
            <p:spPr bwMode="auto">
              <a:xfrm>
                <a:off x="7081284" y="3147275"/>
                <a:ext cx="914400" cy="95671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nvGrpSpPr>
              <p:cNvPr id="138" name="Group 137"/>
              <p:cNvGrpSpPr/>
              <p:nvPr/>
            </p:nvGrpSpPr>
            <p:grpSpPr>
              <a:xfrm>
                <a:off x="7664768" y="3737293"/>
                <a:ext cx="379336" cy="485899"/>
                <a:chOff x="7085886" y="2619142"/>
                <a:chExt cx="503912" cy="645470"/>
              </a:xfrm>
            </p:grpSpPr>
            <p:pic>
              <p:nvPicPr>
                <p:cNvPr id="140" name="Picture 3" descr="D:\CM E-Learning Resource Kit\MSL_PNG_Object_Library\Server.png"/>
                <p:cNvPicPr>
                  <a:picLocks noChangeAspect="1" noChangeArrowheads="1"/>
                </p:cNvPicPr>
                <p:nvPr/>
              </p:nvPicPr>
              <p:blipFill>
                <a:blip r:embed="rId5" cstate="print"/>
                <a:srcRect/>
                <a:stretch>
                  <a:fillRect/>
                </a:stretch>
              </p:blipFill>
              <p:spPr bwMode="auto">
                <a:xfrm>
                  <a:off x="7085886" y="2619142"/>
                  <a:ext cx="503912" cy="592334"/>
                </a:xfrm>
                <a:prstGeom prst="rect">
                  <a:avLst/>
                </a:prstGeom>
                <a:noFill/>
                <a:ln w="9525">
                  <a:noFill/>
                  <a:miter lim="800000"/>
                  <a:headEnd/>
                  <a:tailEnd/>
                </a:ln>
              </p:spPr>
            </p:pic>
            <p:pic>
              <p:nvPicPr>
                <p:cNvPr id="141" name="Picture 1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28305" y="2845538"/>
                  <a:ext cx="419073" cy="419074"/>
                </a:xfrm>
                <a:prstGeom prst="rect">
                  <a:avLst/>
                </a:prstGeom>
              </p:spPr>
            </p:pic>
          </p:grpSp>
          <p:sp>
            <p:nvSpPr>
              <p:cNvPr id="139" name="TextBox 138"/>
              <p:cNvSpPr txBox="1"/>
              <p:nvPr/>
            </p:nvSpPr>
            <p:spPr>
              <a:xfrm>
                <a:off x="7253732" y="3163476"/>
                <a:ext cx="527196" cy="369332"/>
              </a:xfrm>
              <a:prstGeom prst="rect">
                <a:avLst/>
              </a:prstGeom>
              <a:noFill/>
            </p:spPr>
            <p:txBody>
              <a:bodyPr wrap="none" lIns="0" tIns="0" rIns="0" bIns="0" rtlCol="0">
                <a:spAutoFit/>
              </a:bodyPr>
              <a:lstStyle/>
              <a:p>
                <a:pPr algn="ctr"/>
                <a:r>
                  <a:rPr lang="en-US" sz="1200" b="1" dirty="0" smtClean="0">
                    <a:solidFill>
                      <a:schemeClr val="bg1"/>
                    </a:solidFill>
                    <a:latin typeface="Segoe" charset="0"/>
                    <a:cs typeface="Segoe" charset="0"/>
                  </a:rPr>
                  <a:t>BizTalk</a:t>
                </a:r>
              </a:p>
              <a:p>
                <a:pPr algn="ctr"/>
                <a:r>
                  <a:rPr lang="en-US" sz="1200" b="1" dirty="0" smtClean="0">
                    <a:solidFill>
                      <a:schemeClr val="bg1"/>
                    </a:solidFill>
                    <a:latin typeface="Segoe" charset="0"/>
                    <a:cs typeface="Segoe" charset="0"/>
                  </a:rPr>
                  <a:t>Server</a:t>
                </a:r>
              </a:p>
            </p:txBody>
          </p:sp>
        </p:grpSp>
        <p:pic>
          <p:nvPicPr>
            <p:cNvPr id="136"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81368" y="4633534"/>
              <a:ext cx="481921" cy="572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2" name="Freeform 141"/>
          <p:cNvSpPr/>
          <p:nvPr/>
        </p:nvSpPr>
        <p:spPr>
          <a:xfrm>
            <a:off x="5362476" y="2580293"/>
            <a:ext cx="2257672" cy="528382"/>
          </a:xfrm>
          <a:custGeom>
            <a:avLst/>
            <a:gdLst>
              <a:gd name="connsiteX0" fmla="*/ 0 w 2137144"/>
              <a:gd name="connsiteY0" fmla="*/ 297712 h 409823"/>
              <a:gd name="connsiteX1" fmla="*/ 584791 w 2137144"/>
              <a:gd name="connsiteY1" fmla="*/ 74428 h 409823"/>
              <a:gd name="connsiteX2" fmla="*/ 1424763 w 2137144"/>
              <a:gd name="connsiteY2" fmla="*/ 382772 h 409823"/>
              <a:gd name="connsiteX3" fmla="*/ 1871330 w 2137144"/>
              <a:gd name="connsiteY3" fmla="*/ 350874 h 409823"/>
              <a:gd name="connsiteX4" fmla="*/ 2137144 w 2137144"/>
              <a:gd name="connsiteY4" fmla="*/ 0 h 409823"/>
              <a:gd name="connsiteX0" fmla="*/ 0 w 1894611"/>
              <a:gd name="connsiteY0" fmla="*/ 224440 h 336551"/>
              <a:gd name="connsiteX1" fmla="*/ 584791 w 1894611"/>
              <a:gd name="connsiteY1" fmla="*/ 1156 h 336551"/>
              <a:gd name="connsiteX2" fmla="*/ 1424763 w 1894611"/>
              <a:gd name="connsiteY2" fmla="*/ 309500 h 336551"/>
              <a:gd name="connsiteX3" fmla="*/ 1871330 w 1894611"/>
              <a:gd name="connsiteY3" fmla="*/ 277602 h 336551"/>
              <a:gd name="connsiteX4" fmla="*/ 1685882 w 1894611"/>
              <a:gd name="connsiteY4" fmla="*/ 92983 h 336551"/>
              <a:gd name="connsiteX0" fmla="*/ 0 w 1685882"/>
              <a:gd name="connsiteY0" fmla="*/ 224440 h 310389"/>
              <a:gd name="connsiteX1" fmla="*/ 584791 w 1685882"/>
              <a:gd name="connsiteY1" fmla="*/ 1156 h 310389"/>
              <a:gd name="connsiteX2" fmla="*/ 1424763 w 1685882"/>
              <a:gd name="connsiteY2" fmla="*/ 309500 h 310389"/>
              <a:gd name="connsiteX3" fmla="*/ 1685882 w 1685882"/>
              <a:gd name="connsiteY3" fmla="*/ 92983 h 310389"/>
              <a:gd name="connsiteX0" fmla="*/ 0 w 1685882"/>
              <a:gd name="connsiteY0" fmla="*/ 223321 h 238515"/>
              <a:gd name="connsiteX1" fmla="*/ 584791 w 1685882"/>
              <a:gd name="connsiteY1" fmla="*/ 37 h 238515"/>
              <a:gd name="connsiteX2" fmla="*/ 1306009 w 1685882"/>
              <a:gd name="connsiteY2" fmla="*/ 237129 h 238515"/>
              <a:gd name="connsiteX3" fmla="*/ 1685882 w 1685882"/>
              <a:gd name="connsiteY3" fmla="*/ 91864 h 238515"/>
              <a:gd name="connsiteX0" fmla="*/ 0 w 1698883"/>
              <a:gd name="connsiteY0" fmla="*/ 275418 h 275418"/>
              <a:gd name="connsiteX1" fmla="*/ 597792 w 1698883"/>
              <a:gd name="connsiteY1" fmla="*/ 130 h 275418"/>
              <a:gd name="connsiteX2" fmla="*/ 1319010 w 1698883"/>
              <a:gd name="connsiteY2" fmla="*/ 237222 h 275418"/>
              <a:gd name="connsiteX3" fmla="*/ 1698883 w 1698883"/>
              <a:gd name="connsiteY3" fmla="*/ 91957 h 275418"/>
              <a:gd name="connsiteX0" fmla="*/ 0 w 1672881"/>
              <a:gd name="connsiteY0" fmla="*/ 266700 h 266700"/>
              <a:gd name="connsiteX1" fmla="*/ 571790 w 1672881"/>
              <a:gd name="connsiteY1" fmla="*/ 79 h 266700"/>
              <a:gd name="connsiteX2" fmla="*/ 1293008 w 1672881"/>
              <a:gd name="connsiteY2" fmla="*/ 237171 h 266700"/>
              <a:gd name="connsiteX3" fmla="*/ 1672881 w 1672881"/>
              <a:gd name="connsiteY3" fmla="*/ 91906 h 266700"/>
              <a:gd name="connsiteX0" fmla="*/ 0 w 2257671"/>
              <a:gd name="connsiteY0" fmla="*/ 483138 h 483138"/>
              <a:gd name="connsiteX1" fmla="*/ 571790 w 2257671"/>
              <a:gd name="connsiteY1" fmla="*/ 216517 h 483138"/>
              <a:gd name="connsiteX2" fmla="*/ 1293008 w 2257671"/>
              <a:gd name="connsiteY2" fmla="*/ 453609 h 483138"/>
              <a:gd name="connsiteX3" fmla="*/ 2257671 w 2257671"/>
              <a:gd name="connsiteY3" fmla="*/ 0 h 483138"/>
              <a:gd name="connsiteX0" fmla="*/ 0 w 2257671"/>
              <a:gd name="connsiteY0" fmla="*/ 483138 h 528382"/>
              <a:gd name="connsiteX1" fmla="*/ 571790 w 2257671"/>
              <a:gd name="connsiteY1" fmla="*/ 216517 h 528382"/>
              <a:gd name="connsiteX2" fmla="*/ 1697044 w 2257671"/>
              <a:gd name="connsiteY2" fmla="*/ 528037 h 528382"/>
              <a:gd name="connsiteX3" fmla="*/ 2257671 w 2257671"/>
              <a:gd name="connsiteY3" fmla="*/ 0 h 528382"/>
            </a:gdLst>
            <a:ahLst/>
            <a:cxnLst>
              <a:cxn ang="0">
                <a:pos x="connsiteX0" y="connsiteY0"/>
              </a:cxn>
              <a:cxn ang="0">
                <a:pos x="connsiteX1" y="connsiteY1"/>
              </a:cxn>
              <a:cxn ang="0">
                <a:pos x="connsiteX2" y="connsiteY2"/>
              </a:cxn>
              <a:cxn ang="0">
                <a:pos x="connsiteX3" y="connsiteY3"/>
              </a:cxn>
            </a:cxnLst>
            <a:rect l="l" t="t" r="r" b="b"/>
            <a:pathLst>
              <a:path w="2257671" h="528382">
                <a:moveTo>
                  <a:pt x="0" y="483138"/>
                </a:moveTo>
                <a:cubicBezTo>
                  <a:pt x="173665" y="364407"/>
                  <a:pt x="288949" y="209034"/>
                  <a:pt x="571790" y="216517"/>
                </a:cubicBezTo>
                <a:cubicBezTo>
                  <a:pt x="854631" y="224000"/>
                  <a:pt x="1513529" y="512733"/>
                  <a:pt x="1697044" y="528037"/>
                </a:cubicBezTo>
                <a:cubicBezTo>
                  <a:pt x="1880559" y="543342"/>
                  <a:pt x="2203271" y="45108"/>
                  <a:pt x="2257671" y="0"/>
                </a:cubicBezTo>
              </a:path>
            </a:pathLst>
          </a:custGeom>
          <a:ln w="38100">
            <a:solidFill>
              <a:srgbClr val="F8F57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3" name="TextBox 142"/>
          <p:cNvSpPr txBox="1"/>
          <p:nvPr/>
        </p:nvSpPr>
        <p:spPr>
          <a:xfrm>
            <a:off x="3650849" y="1097287"/>
            <a:ext cx="1275990" cy="246221"/>
          </a:xfrm>
          <a:prstGeom prst="rect">
            <a:avLst/>
          </a:prstGeom>
          <a:noFill/>
        </p:spPr>
        <p:txBody>
          <a:bodyPr wrap="none" lIns="0" tIns="0" rIns="0" bIns="0" rtlCol="0">
            <a:spAutoFit/>
          </a:bodyPr>
          <a:lstStyle/>
          <a:p>
            <a:r>
              <a:rPr lang="en-US" sz="1600" b="1" dirty="0" smtClean="0">
                <a:latin typeface="Segoe" charset="0"/>
                <a:cs typeface="Segoe" charset="0"/>
              </a:rPr>
              <a:t>My Company</a:t>
            </a:r>
          </a:p>
        </p:txBody>
      </p:sp>
      <p:sp>
        <p:nvSpPr>
          <p:cNvPr id="144" name="Freeform 143"/>
          <p:cNvSpPr/>
          <p:nvPr/>
        </p:nvSpPr>
        <p:spPr>
          <a:xfrm>
            <a:off x="6195065" y="2118166"/>
            <a:ext cx="1413002" cy="490847"/>
          </a:xfrm>
          <a:custGeom>
            <a:avLst/>
            <a:gdLst>
              <a:gd name="connsiteX0" fmla="*/ 194278 w 807736"/>
              <a:gd name="connsiteY0" fmla="*/ 0 h 650600"/>
              <a:gd name="connsiteX1" fmla="*/ 9083 w 807736"/>
              <a:gd name="connsiteY1" fmla="*/ 416689 h 650600"/>
              <a:gd name="connsiteX2" fmla="*/ 448921 w 807736"/>
              <a:gd name="connsiteY2" fmla="*/ 648182 h 650600"/>
              <a:gd name="connsiteX3" fmla="*/ 807736 w 807736"/>
              <a:gd name="connsiteY3" fmla="*/ 544010 h 650600"/>
              <a:gd name="connsiteX0" fmla="*/ 194278 w 1552015"/>
              <a:gd name="connsiteY0" fmla="*/ 0 h 649933"/>
              <a:gd name="connsiteX1" fmla="*/ 9083 w 1552015"/>
              <a:gd name="connsiteY1" fmla="*/ 416689 h 649933"/>
              <a:gd name="connsiteX2" fmla="*/ 448921 w 1552015"/>
              <a:gd name="connsiteY2" fmla="*/ 648182 h 649933"/>
              <a:gd name="connsiteX3" fmla="*/ 1552015 w 1552015"/>
              <a:gd name="connsiteY3" fmla="*/ 490847 h 649933"/>
              <a:gd name="connsiteX0" fmla="*/ 236602 w 1594339"/>
              <a:gd name="connsiteY0" fmla="*/ 0 h 490847"/>
              <a:gd name="connsiteX1" fmla="*/ 51407 w 1594339"/>
              <a:gd name="connsiteY1" fmla="*/ 416689 h 490847"/>
              <a:gd name="connsiteX2" fmla="*/ 1150463 w 1594339"/>
              <a:gd name="connsiteY2" fmla="*/ 212247 h 490847"/>
              <a:gd name="connsiteX3" fmla="*/ 1594339 w 1594339"/>
              <a:gd name="connsiteY3" fmla="*/ 490847 h 490847"/>
              <a:gd name="connsiteX0" fmla="*/ 55265 w 1413002"/>
              <a:gd name="connsiteY0" fmla="*/ 0 h 490847"/>
              <a:gd name="connsiteX1" fmla="*/ 167781 w 1413002"/>
              <a:gd name="connsiteY1" fmla="*/ 406057 h 490847"/>
              <a:gd name="connsiteX2" fmla="*/ 969126 w 1413002"/>
              <a:gd name="connsiteY2" fmla="*/ 212247 h 490847"/>
              <a:gd name="connsiteX3" fmla="*/ 1413002 w 1413002"/>
              <a:gd name="connsiteY3" fmla="*/ 490847 h 490847"/>
            </a:gdLst>
            <a:ahLst/>
            <a:cxnLst>
              <a:cxn ang="0">
                <a:pos x="connsiteX0" y="connsiteY0"/>
              </a:cxn>
              <a:cxn ang="0">
                <a:pos x="connsiteX1" y="connsiteY1"/>
              </a:cxn>
              <a:cxn ang="0">
                <a:pos x="connsiteX2" y="connsiteY2"/>
              </a:cxn>
              <a:cxn ang="0">
                <a:pos x="connsiteX3" y="connsiteY3"/>
              </a:cxn>
            </a:cxnLst>
            <a:rect l="l" t="t" r="r" b="b"/>
            <a:pathLst>
              <a:path w="1413002" h="490847">
                <a:moveTo>
                  <a:pt x="55265" y="0"/>
                </a:moveTo>
                <a:cubicBezTo>
                  <a:pt x="-58553" y="154329"/>
                  <a:pt x="15471" y="370683"/>
                  <a:pt x="167781" y="406057"/>
                </a:cubicBezTo>
                <a:cubicBezTo>
                  <a:pt x="320091" y="441431"/>
                  <a:pt x="836017" y="191027"/>
                  <a:pt x="969126" y="212247"/>
                </a:cubicBezTo>
                <a:cubicBezTo>
                  <a:pt x="1102235" y="233467"/>
                  <a:pt x="1413002" y="490847"/>
                  <a:pt x="1413002" y="490847"/>
                </a:cubicBezTo>
              </a:path>
            </a:pathLst>
          </a:custGeom>
          <a:ln w="38100">
            <a:solidFill>
              <a:srgbClr val="F8F57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45" name="Picture 144" descr="C:\Program Files\Microsoft Resource DVD Artwork\DVD_ART\Artwork_Imagery\Shapes and Graphics\Buidlings and dwellings\small business blue.png"/>
          <p:cNvPicPr>
            <a:picLocks noChangeAspect="1" noChangeArrowheads="1"/>
          </p:cNvPicPr>
          <p:nvPr/>
        </p:nvPicPr>
        <p:blipFill>
          <a:blip r:embed="rId3" cstate="print"/>
          <a:srcRect/>
          <a:stretch>
            <a:fillRect/>
          </a:stretch>
        </p:blipFill>
        <p:spPr bwMode="auto">
          <a:xfrm>
            <a:off x="126371" y="2325348"/>
            <a:ext cx="1140024" cy="1033404"/>
          </a:xfrm>
          <a:prstGeom prst="rect">
            <a:avLst/>
          </a:prstGeom>
          <a:noFill/>
        </p:spPr>
      </p:pic>
      <p:pic>
        <p:nvPicPr>
          <p:cNvPr id="146" name="Picture 145" descr="C:\Program Files\Microsoft Resource DVD Artwork\DVD_ART\Artwork_Imagery\HARDWARE_IMAGERY\Illustration - Misc Hardware\XML Icons\Internet cloud web.png"/>
          <p:cNvPicPr>
            <a:picLocks noChangeAspect="1" noChangeArrowheads="1"/>
          </p:cNvPicPr>
          <p:nvPr/>
        </p:nvPicPr>
        <p:blipFill>
          <a:blip r:embed="rId4" cstate="print"/>
          <a:srcRect/>
          <a:stretch>
            <a:fillRect/>
          </a:stretch>
        </p:blipFill>
        <p:spPr bwMode="auto">
          <a:xfrm>
            <a:off x="712413" y="1474131"/>
            <a:ext cx="1795272" cy="749613"/>
          </a:xfrm>
          <a:prstGeom prst="rect">
            <a:avLst/>
          </a:prstGeom>
          <a:noFill/>
        </p:spPr>
      </p:pic>
      <p:grpSp>
        <p:nvGrpSpPr>
          <p:cNvPr id="4" name="Group 3"/>
          <p:cNvGrpSpPr/>
          <p:nvPr/>
        </p:nvGrpSpPr>
        <p:grpSpPr>
          <a:xfrm>
            <a:off x="2132080" y="2038645"/>
            <a:ext cx="1134194" cy="618199"/>
            <a:chOff x="1599476" y="2038644"/>
            <a:chExt cx="850867" cy="618199"/>
          </a:xfrm>
        </p:grpSpPr>
        <p:cxnSp>
          <p:nvCxnSpPr>
            <p:cNvPr id="148" name="Straight Arrow Connector 147"/>
            <p:cNvCxnSpPr>
              <a:stCxn id="150" idx="6"/>
            </p:cNvCxnSpPr>
            <p:nvPr/>
          </p:nvCxnSpPr>
          <p:spPr>
            <a:xfrm flipV="1">
              <a:off x="2211108" y="2209009"/>
              <a:ext cx="239235" cy="213157"/>
            </a:xfrm>
            <a:prstGeom prst="straightConnector1">
              <a:avLst/>
            </a:prstGeom>
            <a:ln w="28575">
              <a:solidFill>
                <a:schemeClr val="bg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1599476" y="2038644"/>
              <a:ext cx="267502" cy="262816"/>
            </a:xfrm>
            <a:prstGeom prst="straightConnector1">
              <a:avLst/>
            </a:prstGeom>
            <a:ln w="28575">
              <a:solidFill>
                <a:schemeClr val="bg1">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0" name="Oval 149"/>
            <p:cNvSpPr/>
            <p:nvPr/>
          </p:nvSpPr>
          <p:spPr bwMode="auto">
            <a:xfrm>
              <a:off x="1859001" y="2187489"/>
              <a:ext cx="352107" cy="469354"/>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lumMod val="85000"/>
                    </a:schemeClr>
                  </a:solidFill>
                  <a:latin typeface="Arial Black" pitchFamily="34" charset="0"/>
                </a:rPr>
                <a:t>?</a:t>
              </a:r>
            </a:p>
          </p:txBody>
        </p:sp>
      </p:grpSp>
      <p:sp>
        <p:nvSpPr>
          <p:cNvPr id="151" name="TextBox 150"/>
          <p:cNvSpPr txBox="1"/>
          <p:nvPr/>
        </p:nvSpPr>
        <p:spPr>
          <a:xfrm>
            <a:off x="1081814" y="3048279"/>
            <a:ext cx="1441870" cy="246221"/>
          </a:xfrm>
          <a:prstGeom prst="rect">
            <a:avLst/>
          </a:prstGeom>
          <a:noFill/>
        </p:spPr>
        <p:txBody>
          <a:bodyPr wrap="none" lIns="0" tIns="0" rIns="0" bIns="0" rtlCol="0">
            <a:spAutoFit/>
          </a:bodyPr>
          <a:lstStyle/>
          <a:p>
            <a:r>
              <a:rPr lang="en-US" sz="1600" b="1" dirty="0" smtClean="0">
                <a:latin typeface="Segoe" charset="0"/>
                <a:cs typeface="Segoe" charset="0"/>
              </a:rPr>
              <a:t>Your Company</a:t>
            </a:r>
          </a:p>
        </p:txBody>
      </p:sp>
      <p:grpSp>
        <p:nvGrpSpPr>
          <p:cNvPr id="3" name="Group 2"/>
          <p:cNvGrpSpPr/>
          <p:nvPr/>
        </p:nvGrpSpPr>
        <p:grpSpPr>
          <a:xfrm>
            <a:off x="1105564" y="2008365"/>
            <a:ext cx="719605" cy="743757"/>
            <a:chOff x="829389" y="2008364"/>
            <a:chExt cx="539844" cy="743757"/>
          </a:xfrm>
        </p:grpSpPr>
        <p:cxnSp>
          <p:nvCxnSpPr>
            <p:cNvPr id="153" name="Straight Arrow Connector 152"/>
            <p:cNvCxnSpPr/>
            <p:nvPr/>
          </p:nvCxnSpPr>
          <p:spPr>
            <a:xfrm flipV="1">
              <a:off x="1207850" y="2008364"/>
              <a:ext cx="82885" cy="294307"/>
            </a:xfrm>
            <a:prstGeom prst="straightConnector1">
              <a:avLst/>
            </a:prstGeom>
            <a:ln w="28575">
              <a:solidFill>
                <a:schemeClr val="bg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flipV="1">
              <a:off x="829389" y="2580534"/>
              <a:ext cx="208784" cy="76309"/>
            </a:xfrm>
            <a:prstGeom prst="straightConnector1">
              <a:avLst/>
            </a:prstGeom>
            <a:ln w="28575">
              <a:solidFill>
                <a:schemeClr val="bg1">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5" name="Oval 154"/>
            <p:cNvSpPr/>
            <p:nvPr/>
          </p:nvSpPr>
          <p:spPr bwMode="auto">
            <a:xfrm>
              <a:off x="1017126" y="2282767"/>
              <a:ext cx="352107" cy="469354"/>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lumMod val="85000"/>
                    </a:schemeClr>
                  </a:solidFill>
                  <a:latin typeface="Arial Black" pitchFamily="34" charset="0"/>
                </a:rPr>
                <a:t>?</a:t>
              </a:r>
            </a:p>
          </p:txBody>
        </p:sp>
      </p:grpSp>
      <p:sp>
        <p:nvSpPr>
          <p:cNvPr id="123" name="Freeform 122"/>
          <p:cNvSpPr/>
          <p:nvPr/>
        </p:nvSpPr>
        <p:spPr>
          <a:xfrm>
            <a:off x="5344347" y="5441711"/>
            <a:ext cx="2257672" cy="528382"/>
          </a:xfrm>
          <a:custGeom>
            <a:avLst/>
            <a:gdLst>
              <a:gd name="connsiteX0" fmla="*/ 0 w 2137144"/>
              <a:gd name="connsiteY0" fmla="*/ 297712 h 409823"/>
              <a:gd name="connsiteX1" fmla="*/ 584791 w 2137144"/>
              <a:gd name="connsiteY1" fmla="*/ 74428 h 409823"/>
              <a:gd name="connsiteX2" fmla="*/ 1424763 w 2137144"/>
              <a:gd name="connsiteY2" fmla="*/ 382772 h 409823"/>
              <a:gd name="connsiteX3" fmla="*/ 1871330 w 2137144"/>
              <a:gd name="connsiteY3" fmla="*/ 350874 h 409823"/>
              <a:gd name="connsiteX4" fmla="*/ 2137144 w 2137144"/>
              <a:gd name="connsiteY4" fmla="*/ 0 h 409823"/>
              <a:gd name="connsiteX0" fmla="*/ 0 w 1894611"/>
              <a:gd name="connsiteY0" fmla="*/ 224440 h 336551"/>
              <a:gd name="connsiteX1" fmla="*/ 584791 w 1894611"/>
              <a:gd name="connsiteY1" fmla="*/ 1156 h 336551"/>
              <a:gd name="connsiteX2" fmla="*/ 1424763 w 1894611"/>
              <a:gd name="connsiteY2" fmla="*/ 309500 h 336551"/>
              <a:gd name="connsiteX3" fmla="*/ 1871330 w 1894611"/>
              <a:gd name="connsiteY3" fmla="*/ 277602 h 336551"/>
              <a:gd name="connsiteX4" fmla="*/ 1685882 w 1894611"/>
              <a:gd name="connsiteY4" fmla="*/ 92983 h 336551"/>
              <a:gd name="connsiteX0" fmla="*/ 0 w 1685882"/>
              <a:gd name="connsiteY0" fmla="*/ 224440 h 310389"/>
              <a:gd name="connsiteX1" fmla="*/ 584791 w 1685882"/>
              <a:gd name="connsiteY1" fmla="*/ 1156 h 310389"/>
              <a:gd name="connsiteX2" fmla="*/ 1424763 w 1685882"/>
              <a:gd name="connsiteY2" fmla="*/ 309500 h 310389"/>
              <a:gd name="connsiteX3" fmla="*/ 1685882 w 1685882"/>
              <a:gd name="connsiteY3" fmla="*/ 92983 h 310389"/>
              <a:gd name="connsiteX0" fmla="*/ 0 w 1685882"/>
              <a:gd name="connsiteY0" fmla="*/ 223321 h 238515"/>
              <a:gd name="connsiteX1" fmla="*/ 584791 w 1685882"/>
              <a:gd name="connsiteY1" fmla="*/ 37 h 238515"/>
              <a:gd name="connsiteX2" fmla="*/ 1306009 w 1685882"/>
              <a:gd name="connsiteY2" fmla="*/ 237129 h 238515"/>
              <a:gd name="connsiteX3" fmla="*/ 1685882 w 1685882"/>
              <a:gd name="connsiteY3" fmla="*/ 91864 h 238515"/>
              <a:gd name="connsiteX0" fmla="*/ 0 w 1698883"/>
              <a:gd name="connsiteY0" fmla="*/ 275418 h 275418"/>
              <a:gd name="connsiteX1" fmla="*/ 597792 w 1698883"/>
              <a:gd name="connsiteY1" fmla="*/ 130 h 275418"/>
              <a:gd name="connsiteX2" fmla="*/ 1319010 w 1698883"/>
              <a:gd name="connsiteY2" fmla="*/ 237222 h 275418"/>
              <a:gd name="connsiteX3" fmla="*/ 1698883 w 1698883"/>
              <a:gd name="connsiteY3" fmla="*/ 91957 h 275418"/>
              <a:gd name="connsiteX0" fmla="*/ 0 w 1672881"/>
              <a:gd name="connsiteY0" fmla="*/ 266700 h 266700"/>
              <a:gd name="connsiteX1" fmla="*/ 571790 w 1672881"/>
              <a:gd name="connsiteY1" fmla="*/ 79 h 266700"/>
              <a:gd name="connsiteX2" fmla="*/ 1293008 w 1672881"/>
              <a:gd name="connsiteY2" fmla="*/ 237171 h 266700"/>
              <a:gd name="connsiteX3" fmla="*/ 1672881 w 1672881"/>
              <a:gd name="connsiteY3" fmla="*/ 91906 h 266700"/>
              <a:gd name="connsiteX0" fmla="*/ 0 w 2257671"/>
              <a:gd name="connsiteY0" fmla="*/ 483138 h 483138"/>
              <a:gd name="connsiteX1" fmla="*/ 571790 w 2257671"/>
              <a:gd name="connsiteY1" fmla="*/ 216517 h 483138"/>
              <a:gd name="connsiteX2" fmla="*/ 1293008 w 2257671"/>
              <a:gd name="connsiteY2" fmla="*/ 453609 h 483138"/>
              <a:gd name="connsiteX3" fmla="*/ 2257671 w 2257671"/>
              <a:gd name="connsiteY3" fmla="*/ 0 h 483138"/>
              <a:gd name="connsiteX0" fmla="*/ 0 w 2257671"/>
              <a:gd name="connsiteY0" fmla="*/ 483138 h 528382"/>
              <a:gd name="connsiteX1" fmla="*/ 571790 w 2257671"/>
              <a:gd name="connsiteY1" fmla="*/ 216517 h 528382"/>
              <a:gd name="connsiteX2" fmla="*/ 1697044 w 2257671"/>
              <a:gd name="connsiteY2" fmla="*/ 528037 h 528382"/>
              <a:gd name="connsiteX3" fmla="*/ 2257671 w 2257671"/>
              <a:gd name="connsiteY3" fmla="*/ 0 h 528382"/>
            </a:gdLst>
            <a:ahLst/>
            <a:cxnLst>
              <a:cxn ang="0">
                <a:pos x="connsiteX0" y="connsiteY0"/>
              </a:cxn>
              <a:cxn ang="0">
                <a:pos x="connsiteX1" y="connsiteY1"/>
              </a:cxn>
              <a:cxn ang="0">
                <a:pos x="connsiteX2" y="connsiteY2"/>
              </a:cxn>
              <a:cxn ang="0">
                <a:pos x="connsiteX3" y="connsiteY3"/>
              </a:cxn>
            </a:cxnLst>
            <a:rect l="l" t="t" r="r" b="b"/>
            <a:pathLst>
              <a:path w="2257671" h="528382">
                <a:moveTo>
                  <a:pt x="0" y="483138"/>
                </a:moveTo>
                <a:cubicBezTo>
                  <a:pt x="173665" y="364407"/>
                  <a:pt x="288949" y="209034"/>
                  <a:pt x="571790" y="216517"/>
                </a:cubicBezTo>
                <a:cubicBezTo>
                  <a:pt x="854631" y="224000"/>
                  <a:pt x="1513529" y="512733"/>
                  <a:pt x="1697044" y="528037"/>
                </a:cubicBezTo>
                <a:cubicBezTo>
                  <a:pt x="1880559" y="543342"/>
                  <a:pt x="2203271" y="45108"/>
                  <a:pt x="2257671" y="0"/>
                </a:cubicBezTo>
              </a:path>
            </a:pathLst>
          </a:custGeom>
          <a:ln w="38100">
            <a:solidFill>
              <a:srgbClr val="F8F57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7" name="Freeform 146"/>
          <p:cNvSpPr/>
          <p:nvPr/>
        </p:nvSpPr>
        <p:spPr>
          <a:xfrm>
            <a:off x="6175094" y="4978662"/>
            <a:ext cx="1413002" cy="490847"/>
          </a:xfrm>
          <a:custGeom>
            <a:avLst/>
            <a:gdLst>
              <a:gd name="connsiteX0" fmla="*/ 194278 w 807736"/>
              <a:gd name="connsiteY0" fmla="*/ 0 h 650600"/>
              <a:gd name="connsiteX1" fmla="*/ 9083 w 807736"/>
              <a:gd name="connsiteY1" fmla="*/ 416689 h 650600"/>
              <a:gd name="connsiteX2" fmla="*/ 448921 w 807736"/>
              <a:gd name="connsiteY2" fmla="*/ 648182 h 650600"/>
              <a:gd name="connsiteX3" fmla="*/ 807736 w 807736"/>
              <a:gd name="connsiteY3" fmla="*/ 544010 h 650600"/>
              <a:gd name="connsiteX0" fmla="*/ 194278 w 1552015"/>
              <a:gd name="connsiteY0" fmla="*/ 0 h 649933"/>
              <a:gd name="connsiteX1" fmla="*/ 9083 w 1552015"/>
              <a:gd name="connsiteY1" fmla="*/ 416689 h 649933"/>
              <a:gd name="connsiteX2" fmla="*/ 448921 w 1552015"/>
              <a:gd name="connsiteY2" fmla="*/ 648182 h 649933"/>
              <a:gd name="connsiteX3" fmla="*/ 1552015 w 1552015"/>
              <a:gd name="connsiteY3" fmla="*/ 490847 h 649933"/>
              <a:gd name="connsiteX0" fmla="*/ 236602 w 1594339"/>
              <a:gd name="connsiteY0" fmla="*/ 0 h 490847"/>
              <a:gd name="connsiteX1" fmla="*/ 51407 w 1594339"/>
              <a:gd name="connsiteY1" fmla="*/ 416689 h 490847"/>
              <a:gd name="connsiteX2" fmla="*/ 1150463 w 1594339"/>
              <a:gd name="connsiteY2" fmla="*/ 212247 h 490847"/>
              <a:gd name="connsiteX3" fmla="*/ 1594339 w 1594339"/>
              <a:gd name="connsiteY3" fmla="*/ 490847 h 490847"/>
              <a:gd name="connsiteX0" fmla="*/ 55265 w 1413002"/>
              <a:gd name="connsiteY0" fmla="*/ 0 h 490847"/>
              <a:gd name="connsiteX1" fmla="*/ 167781 w 1413002"/>
              <a:gd name="connsiteY1" fmla="*/ 406057 h 490847"/>
              <a:gd name="connsiteX2" fmla="*/ 969126 w 1413002"/>
              <a:gd name="connsiteY2" fmla="*/ 212247 h 490847"/>
              <a:gd name="connsiteX3" fmla="*/ 1413002 w 1413002"/>
              <a:gd name="connsiteY3" fmla="*/ 490847 h 490847"/>
            </a:gdLst>
            <a:ahLst/>
            <a:cxnLst>
              <a:cxn ang="0">
                <a:pos x="connsiteX0" y="connsiteY0"/>
              </a:cxn>
              <a:cxn ang="0">
                <a:pos x="connsiteX1" y="connsiteY1"/>
              </a:cxn>
              <a:cxn ang="0">
                <a:pos x="connsiteX2" y="connsiteY2"/>
              </a:cxn>
              <a:cxn ang="0">
                <a:pos x="connsiteX3" y="connsiteY3"/>
              </a:cxn>
            </a:cxnLst>
            <a:rect l="l" t="t" r="r" b="b"/>
            <a:pathLst>
              <a:path w="1413002" h="490847">
                <a:moveTo>
                  <a:pt x="55265" y="0"/>
                </a:moveTo>
                <a:cubicBezTo>
                  <a:pt x="-58553" y="154329"/>
                  <a:pt x="15471" y="370683"/>
                  <a:pt x="167781" y="406057"/>
                </a:cubicBezTo>
                <a:cubicBezTo>
                  <a:pt x="320091" y="441431"/>
                  <a:pt x="836017" y="191027"/>
                  <a:pt x="969126" y="212247"/>
                </a:cubicBezTo>
                <a:cubicBezTo>
                  <a:pt x="1102235" y="233467"/>
                  <a:pt x="1413002" y="490847"/>
                  <a:pt x="1413002" y="490847"/>
                </a:cubicBezTo>
              </a:path>
            </a:pathLst>
          </a:custGeom>
          <a:ln w="38100">
            <a:solidFill>
              <a:srgbClr val="F8F57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52" name="Picture 2" descr="\\eventsql\dvd\Online_ART\DVD_ART36\Artwork_Imagery\Icons - Illustrations\_ XML ICONS\XML web services icon open end.png"/>
          <p:cNvPicPr>
            <a:picLocks noChangeAspect="1" noChangeArrowheads="1"/>
          </p:cNvPicPr>
          <p:nvPr/>
        </p:nvPicPr>
        <p:blipFill>
          <a:blip r:embed="rId9" cstate="print"/>
          <a:srcRect/>
          <a:stretch>
            <a:fillRect/>
          </a:stretch>
        </p:blipFill>
        <p:spPr bwMode="auto">
          <a:xfrm>
            <a:off x="5569706" y="1404122"/>
            <a:ext cx="447811" cy="438191"/>
          </a:xfrm>
          <a:prstGeom prst="rect">
            <a:avLst/>
          </a:prstGeom>
          <a:noFill/>
        </p:spPr>
      </p:pic>
      <p:pic>
        <p:nvPicPr>
          <p:cNvPr id="156" name="Picture 2" descr="\\eventsql\dvd\Online_ART\DVD_ART36\Artwork_Imagery\Icons - Illustrations\_ XML ICONS\XML web services icon open end.png"/>
          <p:cNvPicPr>
            <a:picLocks noChangeAspect="1" noChangeArrowheads="1"/>
          </p:cNvPicPr>
          <p:nvPr/>
        </p:nvPicPr>
        <p:blipFill>
          <a:blip r:embed="rId9" cstate="print"/>
          <a:srcRect/>
          <a:stretch>
            <a:fillRect/>
          </a:stretch>
        </p:blipFill>
        <p:spPr bwMode="auto">
          <a:xfrm>
            <a:off x="6804285" y="2451530"/>
            <a:ext cx="447811" cy="438190"/>
          </a:xfrm>
          <a:prstGeom prst="rect">
            <a:avLst/>
          </a:prstGeom>
          <a:noFill/>
        </p:spPr>
      </p:pic>
      <p:cxnSp>
        <p:nvCxnSpPr>
          <p:cNvPr id="157" name="Straight Arrow Connector 156"/>
          <p:cNvCxnSpPr/>
          <p:nvPr/>
        </p:nvCxnSpPr>
        <p:spPr>
          <a:xfrm flipV="1">
            <a:off x="7170771" y="2600179"/>
            <a:ext cx="432429" cy="74206"/>
          </a:xfrm>
          <a:prstGeom prst="straightConnector1">
            <a:avLst/>
          </a:prstGeom>
          <a:ln w="38100">
            <a:solidFill>
              <a:srgbClr val="F8F57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4313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par>
                                <p:cTn id="8" presetID="10" presetClass="entr" presetSubtype="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10" presetClass="entr" presetSubtype="0" fill="hold" nodeType="with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500"/>
                                        <p:tgtEl>
                                          <p:spTgt spid="1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0"/>
                                        </p:tgtEl>
                                        <p:attrNameLst>
                                          <p:attrName>style.visibility</p:attrName>
                                        </p:attrNameLst>
                                      </p:cBhvr>
                                      <p:to>
                                        <p:strVal val="visible"/>
                                      </p:to>
                                    </p:set>
                                    <p:animEffect transition="in" filter="fade">
                                      <p:cBhvr>
                                        <p:cTn id="16" dur="500"/>
                                        <p:tgtEl>
                                          <p:spTgt spid="110"/>
                                        </p:tgtEl>
                                      </p:cBhvr>
                                    </p:animEffect>
                                  </p:childTnLst>
                                </p:cTn>
                              </p:par>
                              <p:par>
                                <p:cTn id="17" presetID="10" presetClass="entr" presetSubtype="0" fill="hold" nodeType="with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nodeType="with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fade">
                                      <p:cBhvr>
                                        <p:cTn id="22" dur="500"/>
                                        <p:tgtEl>
                                          <p:spTgt spid="125"/>
                                        </p:tgtEl>
                                      </p:cBhvr>
                                    </p:animEffect>
                                  </p:childTnLst>
                                </p:cTn>
                              </p:par>
                              <p:par>
                                <p:cTn id="23" presetID="10" presetClass="entr" presetSubtype="0" fill="hold" nodeType="withEffect">
                                  <p:stCondLst>
                                    <p:cond delay="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500"/>
                                        <p:tgtEl>
                                          <p:spTgt spid="1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3"/>
                                        </p:tgtEl>
                                        <p:attrNameLst>
                                          <p:attrName>style.visibility</p:attrName>
                                        </p:attrNameLst>
                                      </p:cBhvr>
                                      <p:to>
                                        <p:strVal val="visible"/>
                                      </p:to>
                                    </p:set>
                                    <p:animEffect transition="in" filter="fade">
                                      <p:cBhvr>
                                        <p:cTn id="28" dur="500"/>
                                        <p:tgtEl>
                                          <p:spTgt spid="1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4"/>
                                        </p:tgtEl>
                                        <p:attrNameLst>
                                          <p:attrName>style.visibility</p:attrName>
                                        </p:attrNameLst>
                                      </p:cBhvr>
                                      <p:to>
                                        <p:strVal val="visible"/>
                                      </p:to>
                                    </p:set>
                                    <p:animEffect transition="in" filter="fade">
                                      <p:cBhvr>
                                        <p:cTn id="33" dur="500"/>
                                        <p:tgtEl>
                                          <p:spTgt spid="14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6"/>
                                        </p:tgtEl>
                                        <p:attrNameLst>
                                          <p:attrName>style.visibility</p:attrName>
                                        </p:attrNameLst>
                                      </p:cBhvr>
                                      <p:to>
                                        <p:strVal val="visible"/>
                                      </p:to>
                                    </p:set>
                                    <p:animEffect transition="in" filter="fade">
                                      <p:cBhvr>
                                        <p:cTn id="38" dur="500"/>
                                        <p:tgtEl>
                                          <p:spTgt spid="156"/>
                                        </p:tgtEl>
                                      </p:cBhvr>
                                    </p:animEffect>
                                  </p:childTnLst>
                                </p:cTn>
                              </p:par>
                              <p:par>
                                <p:cTn id="39" presetID="10" presetClass="entr" presetSubtype="0" fill="hold" nodeType="withEffect">
                                  <p:stCondLst>
                                    <p:cond delay="0"/>
                                  </p:stCondLst>
                                  <p:childTnLst>
                                    <p:set>
                                      <p:cBhvr>
                                        <p:cTn id="40" dur="1" fill="hold">
                                          <p:stCondLst>
                                            <p:cond delay="0"/>
                                          </p:stCondLst>
                                        </p:cTn>
                                        <p:tgtEl>
                                          <p:spTgt spid="157"/>
                                        </p:tgtEl>
                                        <p:attrNameLst>
                                          <p:attrName>style.visibility</p:attrName>
                                        </p:attrNameLst>
                                      </p:cBhvr>
                                      <p:to>
                                        <p:strVal val="visible"/>
                                      </p:to>
                                    </p:set>
                                    <p:animEffect transition="in" filter="fade">
                                      <p:cBhvr>
                                        <p:cTn id="41" dur="500"/>
                                        <p:tgtEl>
                                          <p:spTgt spid="15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52"/>
                                        </p:tgtEl>
                                        <p:attrNameLst>
                                          <p:attrName>style.visibility</p:attrName>
                                        </p:attrNameLst>
                                      </p:cBhvr>
                                      <p:to>
                                        <p:strVal val="visible"/>
                                      </p:to>
                                    </p:set>
                                    <p:animEffect transition="in" filter="fade">
                                      <p:cBhvr>
                                        <p:cTn id="46" dur="500"/>
                                        <p:tgtEl>
                                          <p:spTgt spid="15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2"/>
                                        </p:tgtEl>
                                        <p:attrNameLst>
                                          <p:attrName>style.visibility</p:attrName>
                                        </p:attrNameLst>
                                      </p:cBhvr>
                                      <p:to>
                                        <p:strVal val="visible"/>
                                      </p:to>
                                    </p:set>
                                    <p:animEffect transition="in" filter="fade">
                                      <p:cBhvr>
                                        <p:cTn id="51" dur="500"/>
                                        <p:tgtEl>
                                          <p:spTgt spid="14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45"/>
                                        </p:tgtEl>
                                        <p:attrNameLst>
                                          <p:attrName>style.visibility</p:attrName>
                                        </p:attrNameLst>
                                      </p:cBhvr>
                                      <p:to>
                                        <p:strVal val="visible"/>
                                      </p:to>
                                    </p:set>
                                    <p:animEffect transition="in" filter="fade">
                                      <p:cBhvr>
                                        <p:cTn id="56" dur="500"/>
                                        <p:tgtEl>
                                          <p:spTgt spid="145"/>
                                        </p:tgtEl>
                                      </p:cBhvr>
                                    </p:animEffect>
                                  </p:childTnLst>
                                </p:cTn>
                              </p:par>
                              <p:par>
                                <p:cTn id="57" presetID="10" presetClass="entr" presetSubtype="0" fill="hold" nodeType="with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fade">
                                      <p:cBhvr>
                                        <p:cTn id="59" dur="500"/>
                                        <p:tgtEl>
                                          <p:spTgt spid="146"/>
                                        </p:tgtEl>
                                      </p:cBhvr>
                                    </p:animEffect>
                                  </p:childTnLst>
                                </p:cTn>
                              </p:par>
                              <p:par>
                                <p:cTn id="60" presetID="10"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1"/>
                                        </p:tgtEl>
                                        <p:attrNameLst>
                                          <p:attrName>style.visibility</p:attrName>
                                        </p:attrNameLst>
                                      </p:cBhvr>
                                      <p:to>
                                        <p:strVal val="visible"/>
                                      </p:to>
                                    </p:set>
                                    <p:animEffect transition="in" filter="fade">
                                      <p:cBhvr>
                                        <p:cTn id="65" dur="500"/>
                                        <p:tgtEl>
                                          <p:spTgt spid="151"/>
                                        </p:tgtEl>
                                      </p:cBhvr>
                                    </p:animEffect>
                                  </p:childTnLst>
                                </p:cTn>
                              </p:par>
                              <p:par>
                                <p:cTn id="66" presetID="10" presetClass="entr" presetSubtype="0" fill="hold" nodeType="with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fade">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42"/>
                                        </p:tgtEl>
                                        <p:attrNameLst>
                                          <p:attrName>style.visibility</p:attrName>
                                        </p:attrNameLst>
                                      </p:cBhvr>
                                      <p:to>
                                        <p:strVal val="visible"/>
                                      </p:to>
                                    </p:set>
                                    <p:animEffect transition="in" filter="fade">
                                      <p:cBhvr>
                                        <p:cTn id="73" dur="500"/>
                                        <p:tgtEl>
                                          <p:spTgt spid="24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72"/>
                                        </p:tgtEl>
                                        <p:attrNameLst>
                                          <p:attrName>style.visibility</p:attrName>
                                        </p:attrNameLst>
                                      </p:cBhvr>
                                      <p:to>
                                        <p:strVal val="visible"/>
                                      </p:to>
                                    </p:set>
                                    <p:animEffect transition="in" filter="fade">
                                      <p:cBhvr>
                                        <p:cTn id="78" dur="500"/>
                                        <p:tgtEl>
                                          <p:spTgt spid="272"/>
                                        </p:tgtEl>
                                      </p:cBhvr>
                                    </p:animEffect>
                                  </p:childTnLst>
                                </p:cTn>
                              </p:par>
                              <p:par>
                                <p:cTn id="79" presetID="10" presetClass="entr" presetSubtype="0" fill="hold" nodeType="withEffect">
                                  <p:stCondLst>
                                    <p:cond delay="0"/>
                                  </p:stCondLst>
                                  <p:childTnLst>
                                    <p:set>
                                      <p:cBhvr>
                                        <p:cTn id="80" dur="1" fill="hold">
                                          <p:stCondLst>
                                            <p:cond delay="0"/>
                                          </p:stCondLst>
                                        </p:cTn>
                                        <p:tgtEl>
                                          <p:spTgt spid="276"/>
                                        </p:tgtEl>
                                        <p:attrNameLst>
                                          <p:attrName>style.visibility</p:attrName>
                                        </p:attrNameLst>
                                      </p:cBhvr>
                                      <p:to>
                                        <p:strVal val="visible"/>
                                      </p:to>
                                    </p:set>
                                    <p:animEffect transition="in" filter="fade">
                                      <p:cBhvr>
                                        <p:cTn id="81" dur="500"/>
                                        <p:tgtEl>
                                          <p:spTgt spid="276"/>
                                        </p:tgtEl>
                                      </p:cBhvr>
                                    </p:animEffect>
                                  </p:childTnLst>
                                </p:cTn>
                              </p:par>
                              <p:par>
                                <p:cTn id="82" presetID="10" presetClass="entr" presetSubtype="0" fill="hold" nodeType="withEffect">
                                  <p:stCondLst>
                                    <p:cond delay="0"/>
                                  </p:stCondLst>
                                  <p:childTnLst>
                                    <p:set>
                                      <p:cBhvr>
                                        <p:cTn id="83" dur="1" fill="hold">
                                          <p:stCondLst>
                                            <p:cond delay="0"/>
                                          </p:stCondLst>
                                        </p:cTn>
                                        <p:tgtEl>
                                          <p:spTgt spid="320"/>
                                        </p:tgtEl>
                                        <p:attrNameLst>
                                          <p:attrName>style.visibility</p:attrName>
                                        </p:attrNameLst>
                                      </p:cBhvr>
                                      <p:to>
                                        <p:strVal val="visible"/>
                                      </p:to>
                                    </p:set>
                                    <p:animEffect transition="in" filter="fade">
                                      <p:cBhvr>
                                        <p:cTn id="84" dur="500"/>
                                        <p:tgtEl>
                                          <p:spTgt spid="32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28"/>
                                        </p:tgtEl>
                                        <p:attrNameLst>
                                          <p:attrName>style.visibility</p:attrName>
                                        </p:attrNameLst>
                                      </p:cBhvr>
                                      <p:to>
                                        <p:strVal val="visible"/>
                                      </p:to>
                                    </p:set>
                                    <p:animEffect transition="in" filter="fade">
                                      <p:cBhvr>
                                        <p:cTn id="87" dur="500"/>
                                        <p:tgtEl>
                                          <p:spTgt spid="328"/>
                                        </p:tgtEl>
                                      </p:cBhvr>
                                    </p:animEffect>
                                  </p:childTnLst>
                                </p:cTn>
                              </p:par>
                              <p:par>
                                <p:cTn id="88" presetID="10" presetClass="entr" presetSubtype="0" fill="hold" nodeType="withEffect">
                                  <p:stCondLst>
                                    <p:cond delay="0"/>
                                  </p:stCondLst>
                                  <p:childTnLst>
                                    <p:set>
                                      <p:cBhvr>
                                        <p:cTn id="89" dur="1" fill="hold">
                                          <p:stCondLst>
                                            <p:cond delay="0"/>
                                          </p:stCondLst>
                                        </p:cTn>
                                        <p:tgtEl>
                                          <p:spTgt spid="329"/>
                                        </p:tgtEl>
                                        <p:attrNameLst>
                                          <p:attrName>style.visibility</p:attrName>
                                        </p:attrNameLst>
                                      </p:cBhvr>
                                      <p:to>
                                        <p:strVal val="visible"/>
                                      </p:to>
                                    </p:set>
                                    <p:animEffect transition="in" filter="fade">
                                      <p:cBhvr>
                                        <p:cTn id="90" dur="500"/>
                                        <p:tgtEl>
                                          <p:spTgt spid="329"/>
                                        </p:tgtEl>
                                      </p:cBhvr>
                                    </p:animEffect>
                                  </p:childTnLst>
                                </p:cTn>
                              </p:par>
                              <p:par>
                                <p:cTn id="91" presetID="10" presetClass="entr" presetSubtype="0" fill="hold"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500"/>
                                        <p:tgtEl>
                                          <p:spTgt spid="12"/>
                                        </p:tgtEl>
                                      </p:cBhvr>
                                    </p:animEffect>
                                  </p:childTnLst>
                                </p:cTn>
                              </p:par>
                              <p:par>
                                <p:cTn id="94" presetID="10" presetClass="entr" presetSubtype="0" fill="hold" nodeType="with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500"/>
                                        <p:tgtEl>
                                          <p:spTgt spid="1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fade">
                                      <p:cBhvr>
                                        <p:cTn id="99" dur="500"/>
                                        <p:tgtEl>
                                          <p:spTgt spid="9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23"/>
                                        </p:tgtEl>
                                        <p:attrNameLst>
                                          <p:attrName>style.visibility</p:attrName>
                                        </p:attrNameLst>
                                      </p:cBhvr>
                                      <p:to>
                                        <p:strVal val="visible"/>
                                      </p:to>
                                    </p:set>
                                    <p:animEffect transition="in" filter="fade">
                                      <p:cBhvr>
                                        <p:cTn id="102" dur="500"/>
                                        <p:tgtEl>
                                          <p:spTgt spid="12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47"/>
                                        </p:tgtEl>
                                        <p:attrNameLst>
                                          <p:attrName>style.visibility</p:attrName>
                                        </p:attrNameLst>
                                      </p:cBhvr>
                                      <p:to>
                                        <p:strVal val="visible"/>
                                      </p:to>
                                    </p:set>
                                    <p:animEffect transition="in" filter="fade">
                                      <p:cBhvr>
                                        <p:cTn id="105" dur="500"/>
                                        <p:tgtEl>
                                          <p:spTgt spid="147"/>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308"/>
                                        </p:tgtEl>
                                        <p:attrNameLst>
                                          <p:attrName>style.visibility</p:attrName>
                                        </p:attrNameLst>
                                      </p:cBhvr>
                                      <p:to>
                                        <p:strVal val="visible"/>
                                      </p:to>
                                    </p:set>
                                    <p:animEffect transition="in" filter="fade">
                                      <p:cBhvr>
                                        <p:cTn id="110" dur="500"/>
                                        <p:tgtEl>
                                          <p:spTgt spid="308"/>
                                        </p:tgtEl>
                                      </p:cBhvr>
                                    </p:animEffect>
                                  </p:childTnLst>
                                </p:cTn>
                              </p:par>
                            </p:childTnLst>
                          </p:cTn>
                        </p:par>
                        <p:par>
                          <p:cTn id="111" fill="hold">
                            <p:stCondLst>
                              <p:cond delay="500"/>
                            </p:stCondLst>
                            <p:childTnLst>
                              <p:par>
                                <p:cTn id="112" presetID="22" presetClass="entr" presetSubtype="2" fill="hold" grpId="0" nodeType="after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wipe(right)">
                                      <p:cBhvr>
                                        <p:cTn id="114" dur="750"/>
                                        <p:tgtEl>
                                          <p:spTgt spid="16"/>
                                        </p:tgtEl>
                                      </p:cBhvr>
                                    </p:animEffect>
                                  </p:childTnLst>
                                </p:cTn>
                              </p:par>
                            </p:childTnLst>
                          </p:cTn>
                        </p:par>
                        <p:par>
                          <p:cTn id="115" fill="hold">
                            <p:stCondLst>
                              <p:cond delay="1250"/>
                            </p:stCondLst>
                            <p:childTnLst>
                              <p:par>
                                <p:cTn id="116" presetID="10" presetClass="entr" presetSubtype="0" fill="hold" nodeType="afterEffect">
                                  <p:stCondLst>
                                    <p:cond delay="0"/>
                                  </p:stCondLst>
                                  <p:childTnLst>
                                    <p:set>
                                      <p:cBhvr>
                                        <p:cTn id="117" dur="1" fill="hold">
                                          <p:stCondLst>
                                            <p:cond delay="0"/>
                                          </p:stCondLst>
                                        </p:cTn>
                                        <p:tgtEl>
                                          <p:spTgt spid="361"/>
                                        </p:tgtEl>
                                        <p:attrNameLst>
                                          <p:attrName>style.visibility</p:attrName>
                                        </p:attrNameLst>
                                      </p:cBhvr>
                                      <p:to>
                                        <p:strVal val="visible"/>
                                      </p:to>
                                    </p:set>
                                    <p:animEffect transition="in" filter="fade">
                                      <p:cBhvr>
                                        <p:cTn id="118" dur="500"/>
                                        <p:tgtEl>
                                          <p:spTgt spid="361"/>
                                        </p:tgtEl>
                                      </p:cBhvr>
                                    </p:animEffect>
                                  </p:childTnLst>
                                </p:cTn>
                              </p:par>
                            </p:childTnLst>
                          </p:cTn>
                        </p:par>
                        <p:par>
                          <p:cTn id="119" fill="hold">
                            <p:stCondLst>
                              <p:cond delay="1750"/>
                            </p:stCondLst>
                            <p:childTnLst>
                              <p:par>
                                <p:cTn id="120" presetID="22" presetClass="entr" presetSubtype="2" fill="hold" grpId="1" nodeType="after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right)">
                                      <p:cBhvr>
                                        <p:cTn id="122" dur="750"/>
                                        <p:tgtEl>
                                          <p:spTgt spid="18"/>
                                        </p:tgtEl>
                                      </p:cBhvr>
                                    </p:animEffect>
                                  </p:childTnLst>
                                </p:cTn>
                              </p:par>
                            </p:childTnLst>
                          </p:cTn>
                        </p:par>
                        <p:par>
                          <p:cTn id="123" fill="hold">
                            <p:stCondLst>
                              <p:cond delay="2500"/>
                            </p:stCondLst>
                            <p:childTnLst>
                              <p:par>
                                <p:cTn id="124" presetID="10" presetClass="entr" presetSubtype="0" fill="hold" nodeType="afterEffect">
                                  <p:stCondLst>
                                    <p:cond delay="0"/>
                                  </p:stCondLst>
                                  <p:childTnLst>
                                    <p:set>
                                      <p:cBhvr>
                                        <p:cTn id="125" dur="1" fill="hold">
                                          <p:stCondLst>
                                            <p:cond delay="0"/>
                                          </p:stCondLst>
                                        </p:cTn>
                                        <p:tgtEl>
                                          <p:spTgt spid="362"/>
                                        </p:tgtEl>
                                        <p:attrNameLst>
                                          <p:attrName>style.visibility</p:attrName>
                                        </p:attrNameLst>
                                      </p:cBhvr>
                                      <p:to>
                                        <p:strVal val="visible"/>
                                      </p:to>
                                    </p:set>
                                    <p:animEffect transition="in" filter="fade">
                                      <p:cBhvr>
                                        <p:cTn id="126" dur="500"/>
                                        <p:tgtEl>
                                          <p:spTgt spid="362"/>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nodeType="clickEffect">
                                  <p:stCondLst>
                                    <p:cond delay="0"/>
                                  </p:stCondLst>
                                  <p:childTnLst>
                                    <p:set>
                                      <p:cBhvr>
                                        <p:cTn id="130" dur="1" fill="hold">
                                          <p:stCondLst>
                                            <p:cond delay="0"/>
                                          </p:stCondLst>
                                        </p:cTn>
                                        <p:tgtEl>
                                          <p:spTgt spid="307"/>
                                        </p:tgtEl>
                                        <p:attrNameLst>
                                          <p:attrName>style.visibility</p:attrName>
                                        </p:attrNameLst>
                                      </p:cBhvr>
                                      <p:to>
                                        <p:strVal val="visible"/>
                                      </p:to>
                                    </p:set>
                                    <p:animEffect transition="in" filter="fade">
                                      <p:cBhvr>
                                        <p:cTn id="131" dur="500"/>
                                        <p:tgtEl>
                                          <p:spTgt spid="307"/>
                                        </p:tgtEl>
                                      </p:cBhvr>
                                    </p:animEffect>
                                  </p:childTnLst>
                                </p:cTn>
                              </p:par>
                            </p:childTnLst>
                          </p:cTn>
                        </p:par>
                        <p:par>
                          <p:cTn id="132" fill="hold">
                            <p:stCondLst>
                              <p:cond delay="500"/>
                            </p:stCondLst>
                            <p:childTnLst>
                              <p:par>
                                <p:cTn id="133" presetID="10" presetClass="entr" presetSubtype="0" fill="hold" grpId="0" nodeType="afterEffect">
                                  <p:stCondLst>
                                    <p:cond delay="0"/>
                                  </p:stCondLst>
                                  <p:childTnLst>
                                    <p:set>
                                      <p:cBhvr>
                                        <p:cTn id="134" dur="1" fill="hold">
                                          <p:stCondLst>
                                            <p:cond delay="0"/>
                                          </p:stCondLst>
                                        </p:cTn>
                                        <p:tgtEl>
                                          <p:spTgt spid="314"/>
                                        </p:tgtEl>
                                        <p:attrNameLst>
                                          <p:attrName>style.visibility</p:attrName>
                                        </p:attrNameLst>
                                      </p:cBhvr>
                                      <p:to>
                                        <p:strVal val="visible"/>
                                      </p:to>
                                    </p:set>
                                    <p:animEffect transition="in" filter="fade">
                                      <p:cBhvr>
                                        <p:cTn id="135" dur="500"/>
                                        <p:tgtEl>
                                          <p:spTgt spid="314"/>
                                        </p:tgtEl>
                                      </p:cBhvr>
                                    </p:animEffect>
                                  </p:childTnLst>
                                </p:cTn>
                              </p:par>
                            </p:childTnLst>
                          </p:cTn>
                        </p:par>
                        <p:par>
                          <p:cTn id="136" fill="hold">
                            <p:stCondLst>
                              <p:cond delay="1000"/>
                            </p:stCondLst>
                            <p:childTnLst>
                              <p:par>
                                <p:cTn id="137" presetID="10" presetClass="entr" presetSubtype="0" fill="hold" grpId="0" nodeType="after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fade">
                                      <p:cBhvr>
                                        <p:cTn id="139" dur="500"/>
                                        <p:tgtEl>
                                          <p:spTgt spid="19"/>
                                        </p:tgtEl>
                                      </p:cBhvr>
                                    </p:animEffect>
                                  </p:childTnLst>
                                </p:cTn>
                              </p:par>
                            </p:childTnLst>
                          </p:cTn>
                        </p:par>
                        <p:par>
                          <p:cTn id="140" fill="hold">
                            <p:stCondLst>
                              <p:cond delay="1500"/>
                            </p:stCondLst>
                            <p:childTnLst>
                              <p:par>
                                <p:cTn id="141" presetID="10" presetClass="entr" presetSubtype="0" fill="hold" grpId="0" nodeType="afterEffect">
                                  <p:stCondLst>
                                    <p:cond delay="0"/>
                                  </p:stCondLst>
                                  <p:childTnLst>
                                    <p:set>
                                      <p:cBhvr>
                                        <p:cTn id="142" dur="1" fill="hold">
                                          <p:stCondLst>
                                            <p:cond delay="0"/>
                                          </p:stCondLst>
                                        </p:cTn>
                                        <p:tgtEl>
                                          <p:spTgt spid="20"/>
                                        </p:tgtEl>
                                        <p:attrNameLst>
                                          <p:attrName>style.visibility</p:attrName>
                                        </p:attrNameLst>
                                      </p:cBhvr>
                                      <p:to>
                                        <p:strVal val="visible"/>
                                      </p:to>
                                    </p:set>
                                    <p:animEffect transition="in" filter="fade">
                                      <p:cBhvr>
                                        <p:cTn id="143" dur="500"/>
                                        <p:tgtEl>
                                          <p:spTgt spid="20"/>
                                        </p:tgtEl>
                                      </p:cBhvr>
                                    </p:animEffect>
                                  </p:childTnLst>
                                </p:cTn>
                              </p:par>
                            </p:childTnLst>
                          </p:cTn>
                        </p:par>
                        <p:par>
                          <p:cTn id="144" fill="hold">
                            <p:stCondLst>
                              <p:cond delay="2000"/>
                            </p:stCondLst>
                            <p:childTnLst>
                              <p:par>
                                <p:cTn id="145" presetID="10" presetClass="entr" presetSubtype="0" fill="hold" grpId="0" nodeType="afterEffect">
                                  <p:stCondLst>
                                    <p:cond delay="0"/>
                                  </p:stCondLst>
                                  <p:childTnLst>
                                    <p:set>
                                      <p:cBhvr>
                                        <p:cTn id="146" dur="1" fill="hold">
                                          <p:stCondLst>
                                            <p:cond delay="0"/>
                                          </p:stCondLst>
                                        </p:cTn>
                                        <p:tgtEl>
                                          <p:spTgt spid="309"/>
                                        </p:tgtEl>
                                        <p:attrNameLst>
                                          <p:attrName>style.visibility</p:attrName>
                                        </p:attrNameLst>
                                      </p:cBhvr>
                                      <p:to>
                                        <p:strVal val="visible"/>
                                      </p:to>
                                    </p:set>
                                    <p:animEffect transition="in" filter="fade">
                                      <p:cBhvr>
                                        <p:cTn id="147" dur="500"/>
                                        <p:tgtEl>
                                          <p:spTgt spid="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P spid="272" grpId="0" animBg="1"/>
      <p:bldP spid="309" grpId="0"/>
      <p:bldP spid="314" grpId="0"/>
      <p:bldP spid="328" grpId="0"/>
      <p:bldP spid="16" grpId="0" animBg="1"/>
      <p:bldP spid="18" grpId="1" animBg="1"/>
      <p:bldP spid="19" grpId="0" animBg="1"/>
      <p:bldP spid="20" grpId="0" animBg="1"/>
      <p:bldP spid="99" grpId="0"/>
      <p:bldP spid="100" grpId="0" animBg="1"/>
      <p:bldP spid="110" grpId="0"/>
      <p:bldP spid="142" grpId="0" animBg="1"/>
      <p:bldP spid="143" grpId="0"/>
      <p:bldP spid="144" grpId="0" animBg="1"/>
      <p:bldP spid="151" grpId="0"/>
      <p:bldP spid="123" grpId="0" animBg="1"/>
      <p:bldP spid="14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498598"/>
          </a:xfrm>
          <a:noFill/>
          <a:ln>
            <a:noFill/>
          </a:ln>
        </p:spPr>
        <p:txBody>
          <a:bodyPr vert="horz" wrap="square" lIns="0" tIns="0" rIns="0" bIns="0" numCol="1" anchor="t" anchorCtr="0" compatLnSpc="1">
            <a:prstTxWarp prst="textNoShape">
              <a:avLst/>
            </a:prstTxWarp>
            <a:spAutoFit/>
          </a:bodyPr>
          <a:lstStyle/>
          <a:p>
            <a:r>
              <a:rPr lang="en-US" sz="3600" dirty="0" smtClean="0"/>
              <a:t>The Application Platform</a:t>
            </a:r>
            <a:endParaRPr lang="en-US" sz="3600" dirty="0"/>
          </a:p>
        </p:txBody>
      </p:sp>
      <p:grpSp>
        <p:nvGrpSpPr>
          <p:cNvPr id="5" name="Group 92"/>
          <p:cNvGrpSpPr/>
          <p:nvPr/>
        </p:nvGrpSpPr>
        <p:grpSpPr>
          <a:xfrm>
            <a:off x="903359" y="4061633"/>
            <a:ext cx="10168157" cy="3017561"/>
            <a:chOff x="217806" y="4061632"/>
            <a:chExt cx="7628104" cy="3017561"/>
          </a:xfrm>
        </p:grpSpPr>
        <p:sp>
          <p:nvSpPr>
            <p:cNvPr id="6" name="arrow_disc_shadow"/>
            <p:cNvSpPr/>
            <p:nvPr/>
          </p:nvSpPr>
          <p:spPr bwMode="auto">
            <a:xfrm>
              <a:off x="384372" y="4756157"/>
              <a:ext cx="7302048" cy="2323036"/>
            </a:xfrm>
            <a:prstGeom prst="ellipse">
              <a:avLst/>
            </a:prstGeom>
            <a:solidFill>
              <a:schemeClr val="bg2">
                <a:alpha val="34000"/>
              </a:schemeClr>
            </a:solidFill>
            <a:ln w="9525" cap="flat" cmpd="sng" algn="ctr">
              <a:noFill/>
              <a:prstDash val="solid"/>
              <a:round/>
              <a:headEnd type="none" w="med" len="med"/>
              <a:tailEnd type="none" w="med" len="med"/>
            </a:ln>
            <a:effectLst>
              <a:softEdge rad="127000"/>
            </a:effectLst>
            <a:scene3d>
              <a:camera prst="perspectiveRelaxed"/>
              <a:lightRig rig="threePt" dir="t"/>
            </a:scene3d>
            <a:sp3d prstMaterial="matte"/>
          </p:spPr>
          <p:txBody>
            <a:bodyPr vert="horz" wrap="none" lIns="0" tIns="0" rIns="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p:txBody>
        </p:sp>
        <p:sp>
          <p:nvSpPr>
            <p:cNvPr id="8" name="arrow_disc"/>
            <p:cNvSpPr/>
            <p:nvPr/>
          </p:nvSpPr>
          <p:spPr bwMode="auto">
            <a:xfrm>
              <a:off x="217806" y="4061632"/>
              <a:ext cx="7628104" cy="2690043"/>
            </a:xfrm>
            <a:prstGeom prst="ellipse">
              <a:avLst/>
            </a:prstGeom>
            <a:gradFill flip="none" rotWithShape="1">
              <a:gsLst>
                <a:gs pos="0">
                  <a:srgbClr val="19222B"/>
                </a:gs>
                <a:gs pos="50000">
                  <a:srgbClr val="324456"/>
                </a:gs>
                <a:gs pos="100000">
                  <a:srgbClr val="3A4F63"/>
                </a:gs>
              </a:gsLst>
              <a:lin ang="5400000" scaled="1"/>
              <a:tileRect/>
            </a:gradFill>
            <a:ln w="3175" cap="flat" cmpd="sng" algn="ctr">
              <a:solidFill>
                <a:schemeClr val="tx1"/>
              </a:solidFill>
              <a:prstDash val="solid"/>
              <a:round/>
              <a:headEnd type="none" w="med" len="med"/>
              <a:tailEnd type="none" w="med" len="med"/>
            </a:ln>
            <a:effectLst/>
            <a:scene3d>
              <a:camera prst="perspectiveRelaxed">
                <a:rot lat="19200000" lon="0" rev="0"/>
              </a:camera>
              <a:lightRig rig="threePt" dir="t"/>
            </a:scene3d>
            <a:sp3d prstMaterial="matte"/>
          </p:spPr>
          <p:txBody>
            <a:bodyPr vert="horz" wrap="none" lIns="0" tIns="0" rIns="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p:txBody>
        </p:sp>
      </p:grpSp>
      <p:sp>
        <p:nvSpPr>
          <p:cNvPr id="9" name="arrow"/>
          <p:cNvSpPr>
            <a:spLocks/>
          </p:cNvSpPr>
          <p:nvPr/>
        </p:nvSpPr>
        <p:spPr bwMode="auto">
          <a:xfrm>
            <a:off x="1293439" y="4533832"/>
            <a:ext cx="9408249" cy="1930763"/>
          </a:xfrm>
          <a:custGeom>
            <a:avLst/>
            <a:gdLst/>
            <a:ahLst/>
            <a:cxnLst>
              <a:cxn ang="0">
                <a:pos x="4270" y="226"/>
              </a:cxn>
              <a:cxn ang="0">
                <a:pos x="4062" y="126"/>
              </a:cxn>
              <a:cxn ang="0">
                <a:pos x="4062" y="160"/>
              </a:cxn>
              <a:cxn ang="0">
                <a:pos x="4254" y="254"/>
              </a:cxn>
              <a:cxn ang="0">
                <a:pos x="4328" y="308"/>
              </a:cxn>
              <a:cxn ang="0">
                <a:pos x="4398" y="392"/>
              </a:cxn>
              <a:cxn ang="0">
                <a:pos x="4414" y="456"/>
              </a:cxn>
              <a:cxn ang="0">
                <a:pos x="4404" y="508"/>
              </a:cxn>
              <a:cxn ang="0">
                <a:pos x="4352" y="584"/>
              </a:cxn>
              <a:cxn ang="0">
                <a:pos x="4232" y="672"/>
              </a:cxn>
              <a:cxn ang="0">
                <a:pos x="4054" y="756"/>
              </a:cxn>
              <a:cxn ang="0">
                <a:pos x="3824" y="830"/>
              </a:cxn>
              <a:cxn ang="0">
                <a:pos x="3624" y="878"/>
              </a:cxn>
              <a:cxn ang="0">
                <a:pos x="3154" y="954"/>
              </a:cxn>
              <a:cxn ang="0">
                <a:pos x="2420" y="1004"/>
              </a:cxn>
              <a:cxn ang="0">
                <a:pos x="1998" y="1004"/>
              </a:cxn>
              <a:cxn ang="0">
                <a:pos x="1568" y="982"/>
              </a:cxn>
              <a:cxn ang="0">
                <a:pos x="1172" y="938"/>
              </a:cxn>
              <a:cxn ang="0">
                <a:pos x="822" y="878"/>
              </a:cxn>
              <a:cxn ang="0">
                <a:pos x="594" y="822"/>
              </a:cxn>
              <a:cxn ang="0">
                <a:pos x="342" y="736"/>
              </a:cxn>
              <a:cxn ang="0">
                <a:pos x="198" y="664"/>
              </a:cxn>
              <a:cxn ang="0">
                <a:pos x="74" y="560"/>
              </a:cxn>
              <a:cxn ang="0">
                <a:pos x="38" y="496"/>
              </a:cxn>
              <a:cxn ang="0">
                <a:pos x="32" y="456"/>
              </a:cxn>
              <a:cxn ang="0">
                <a:pos x="60" y="370"/>
              </a:cxn>
              <a:cxn ang="0">
                <a:pos x="146" y="284"/>
              </a:cxn>
              <a:cxn ang="0">
                <a:pos x="250" y="220"/>
              </a:cxn>
              <a:cxn ang="0">
                <a:pos x="642" y="148"/>
              </a:cxn>
              <a:cxn ang="0">
                <a:pos x="310" y="156"/>
              </a:cxn>
              <a:cxn ang="0">
                <a:pos x="152" y="242"/>
              </a:cxn>
              <a:cxn ang="0">
                <a:pos x="72" y="304"/>
              </a:cxn>
              <a:cxn ang="0">
                <a:pos x="8" y="404"/>
              </a:cxn>
              <a:cxn ang="0">
                <a:pos x="0" y="472"/>
              </a:cxn>
              <a:cxn ang="0">
                <a:pos x="20" y="536"/>
              </a:cxn>
              <a:cxn ang="0">
                <a:pos x="48" y="580"/>
              </a:cxn>
              <a:cxn ang="0">
                <a:pos x="160" y="678"/>
              </a:cxn>
              <a:cxn ang="0">
                <a:pos x="330" y="766"/>
              </a:cxn>
              <a:cxn ang="0">
                <a:pos x="550" y="842"/>
              </a:cxn>
              <a:cxn ang="0">
                <a:pos x="816" y="910"/>
              </a:cxn>
              <a:cxn ang="0">
                <a:pos x="1122" y="964"/>
              </a:cxn>
              <a:cxn ang="0">
                <a:pos x="1832" y="1030"/>
              </a:cxn>
              <a:cxn ang="0">
                <a:pos x="2336" y="1038"/>
              </a:cxn>
              <a:cxn ang="0">
                <a:pos x="2776" y="1022"/>
              </a:cxn>
              <a:cxn ang="0">
                <a:pos x="3182" y="982"/>
              </a:cxn>
              <a:cxn ang="0">
                <a:pos x="3546" y="926"/>
              </a:cxn>
              <a:cxn ang="0">
                <a:pos x="3788" y="872"/>
              </a:cxn>
              <a:cxn ang="0">
                <a:pos x="4058" y="788"/>
              </a:cxn>
              <a:cxn ang="0">
                <a:pos x="4264" y="690"/>
              </a:cxn>
              <a:cxn ang="0">
                <a:pos x="4372" y="610"/>
              </a:cxn>
              <a:cxn ang="0">
                <a:pos x="4418" y="550"/>
              </a:cxn>
              <a:cxn ang="0">
                <a:pos x="4442" y="488"/>
              </a:cxn>
              <a:cxn ang="0">
                <a:pos x="4444" y="430"/>
              </a:cxn>
              <a:cxn ang="0">
                <a:pos x="4396" y="330"/>
              </a:cxn>
              <a:cxn ang="0">
                <a:pos x="4322" y="262"/>
              </a:cxn>
            </a:cxnLst>
            <a:rect l="0" t="0" r="r" b="b"/>
            <a:pathLst>
              <a:path w="4446" h="1038">
                <a:moveTo>
                  <a:pt x="4322" y="262"/>
                </a:moveTo>
                <a:lnTo>
                  <a:pt x="4322" y="262"/>
                </a:lnTo>
                <a:lnTo>
                  <a:pt x="4296" y="244"/>
                </a:lnTo>
                <a:lnTo>
                  <a:pt x="4270" y="226"/>
                </a:lnTo>
                <a:lnTo>
                  <a:pt x="4240" y="208"/>
                </a:lnTo>
                <a:lnTo>
                  <a:pt x="4208" y="190"/>
                </a:lnTo>
                <a:lnTo>
                  <a:pt x="4138" y="158"/>
                </a:lnTo>
                <a:lnTo>
                  <a:pt x="4062" y="126"/>
                </a:lnTo>
                <a:lnTo>
                  <a:pt x="4062" y="0"/>
                </a:lnTo>
                <a:lnTo>
                  <a:pt x="3804" y="148"/>
                </a:lnTo>
                <a:lnTo>
                  <a:pt x="4062" y="296"/>
                </a:lnTo>
                <a:lnTo>
                  <a:pt x="4062" y="160"/>
                </a:lnTo>
                <a:lnTo>
                  <a:pt x="4062" y="160"/>
                </a:lnTo>
                <a:lnTo>
                  <a:pt x="4134" y="190"/>
                </a:lnTo>
                <a:lnTo>
                  <a:pt x="4198" y="222"/>
                </a:lnTo>
                <a:lnTo>
                  <a:pt x="4254" y="254"/>
                </a:lnTo>
                <a:lnTo>
                  <a:pt x="4280" y="270"/>
                </a:lnTo>
                <a:lnTo>
                  <a:pt x="4304" y="288"/>
                </a:lnTo>
                <a:lnTo>
                  <a:pt x="4304" y="288"/>
                </a:lnTo>
                <a:lnTo>
                  <a:pt x="4328" y="308"/>
                </a:lnTo>
                <a:lnTo>
                  <a:pt x="4352" y="330"/>
                </a:lnTo>
                <a:lnTo>
                  <a:pt x="4370" y="350"/>
                </a:lnTo>
                <a:lnTo>
                  <a:pt x="4386" y="372"/>
                </a:lnTo>
                <a:lnTo>
                  <a:pt x="4398" y="392"/>
                </a:lnTo>
                <a:lnTo>
                  <a:pt x="4406" y="414"/>
                </a:lnTo>
                <a:lnTo>
                  <a:pt x="4412" y="436"/>
                </a:lnTo>
                <a:lnTo>
                  <a:pt x="4414" y="456"/>
                </a:lnTo>
                <a:lnTo>
                  <a:pt x="4414" y="456"/>
                </a:lnTo>
                <a:lnTo>
                  <a:pt x="4412" y="470"/>
                </a:lnTo>
                <a:lnTo>
                  <a:pt x="4410" y="482"/>
                </a:lnTo>
                <a:lnTo>
                  <a:pt x="4408" y="496"/>
                </a:lnTo>
                <a:lnTo>
                  <a:pt x="4404" y="508"/>
                </a:lnTo>
                <a:lnTo>
                  <a:pt x="4390" y="534"/>
                </a:lnTo>
                <a:lnTo>
                  <a:pt x="4372" y="560"/>
                </a:lnTo>
                <a:lnTo>
                  <a:pt x="4372" y="560"/>
                </a:lnTo>
                <a:lnTo>
                  <a:pt x="4352" y="584"/>
                </a:lnTo>
                <a:lnTo>
                  <a:pt x="4328" y="606"/>
                </a:lnTo>
                <a:lnTo>
                  <a:pt x="4300" y="628"/>
                </a:lnTo>
                <a:lnTo>
                  <a:pt x="4268" y="650"/>
                </a:lnTo>
                <a:lnTo>
                  <a:pt x="4232" y="672"/>
                </a:lnTo>
                <a:lnTo>
                  <a:pt x="4192" y="694"/>
                </a:lnTo>
                <a:lnTo>
                  <a:pt x="4150" y="714"/>
                </a:lnTo>
                <a:lnTo>
                  <a:pt x="4104" y="736"/>
                </a:lnTo>
                <a:lnTo>
                  <a:pt x="4054" y="756"/>
                </a:lnTo>
                <a:lnTo>
                  <a:pt x="4002" y="774"/>
                </a:lnTo>
                <a:lnTo>
                  <a:pt x="3946" y="794"/>
                </a:lnTo>
                <a:lnTo>
                  <a:pt x="3886" y="812"/>
                </a:lnTo>
                <a:lnTo>
                  <a:pt x="3824" y="830"/>
                </a:lnTo>
                <a:lnTo>
                  <a:pt x="3760" y="846"/>
                </a:lnTo>
                <a:lnTo>
                  <a:pt x="3692" y="862"/>
                </a:lnTo>
                <a:lnTo>
                  <a:pt x="3624" y="878"/>
                </a:lnTo>
                <a:lnTo>
                  <a:pt x="3624" y="878"/>
                </a:lnTo>
                <a:lnTo>
                  <a:pt x="3550" y="892"/>
                </a:lnTo>
                <a:lnTo>
                  <a:pt x="3476" y="906"/>
                </a:lnTo>
                <a:lnTo>
                  <a:pt x="3318" y="932"/>
                </a:lnTo>
                <a:lnTo>
                  <a:pt x="3154" y="954"/>
                </a:lnTo>
                <a:lnTo>
                  <a:pt x="2980" y="972"/>
                </a:lnTo>
                <a:lnTo>
                  <a:pt x="2800" y="988"/>
                </a:lnTo>
                <a:lnTo>
                  <a:pt x="2612" y="998"/>
                </a:lnTo>
                <a:lnTo>
                  <a:pt x="2420" y="1004"/>
                </a:lnTo>
                <a:lnTo>
                  <a:pt x="2222" y="1006"/>
                </a:lnTo>
                <a:lnTo>
                  <a:pt x="2222" y="1006"/>
                </a:lnTo>
                <a:lnTo>
                  <a:pt x="2110" y="1006"/>
                </a:lnTo>
                <a:lnTo>
                  <a:pt x="1998" y="1004"/>
                </a:lnTo>
                <a:lnTo>
                  <a:pt x="1888" y="1000"/>
                </a:lnTo>
                <a:lnTo>
                  <a:pt x="1778" y="996"/>
                </a:lnTo>
                <a:lnTo>
                  <a:pt x="1672" y="990"/>
                </a:lnTo>
                <a:lnTo>
                  <a:pt x="1568" y="982"/>
                </a:lnTo>
                <a:lnTo>
                  <a:pt x="1466" y="972"/>
                </a:lnTo>
                <a:lnTo>
                  <a:pt x="1366" y="962"/>
                </a:lnTo>
                <a:lnTo>
                  <a:pt x="1268" y="952"/>
                </a:lnTo>
                <a:lnTo>
                  <a:pt x="1172" y="938"/>
                </a:lnTo>
                <a:lnTo>
                  <a:pt x="1080" y="926"/>
                </a:lnTo>
                <a:lnTo>
                  <a:pt x="992" y="910"/>
                </a:lnTo>
                <a:lnTo>
                  <a:pt x="906" y="894"/>
                </a:lnTo>
                <a:lnTo>
                  <a:pt x="822" y="878"/>
                </a:lnTo>
                <a:lnTo>
                  <a:pt x="742" y="860"/>
                </a:lnTo>
                <a:lnTo>
                  <a:pt x="666" y="842"/>
                </a:lnTo>
                <a:lnTo>
                  <a:pt x="666" y="842"/>
                </a:lnTo>
                <a:lnTo>
                  <a:pt x="594" y="822"/>
                </a:lnTo>
                <a:lnTo>
                  <a:pt x="524" y="802"/>
                </a:lnTo>
                <a:lnTo>
                  <a:pt x="460" y="780"/>
                </a:lnTo>
                <a:lnTo>
                  <a:pt x="398" y="758"/>
                </a:lnTo>
                <a:lnTo>
                  <a:pt x="342" y="736"/>
                </a:lnTo>
                <a:lnTo>
                  <a:pt x="290" y="712"/>
                </a:lnTo>
                <a:lnTo>
                  <a:pt x="242" y="688"/>
                </a:lnTo>
                <a:lnTo>
                  <a:pt x="198" y="664"/>
                </a:lnTo>
                <a:lnTo>
                  <a:pt x="198" y="664"/>
                </a:lnTo>
                <a:lnTo>
                  <a:pt x="160" y="638"/>
                </a:lnTo>
                <a:lnTo>
                  <a:pt x="126" y="612"/>
                </a:lnTo>
                <a:lnTo>
                  <a:pt x="96" y="586"/>
                </a:lnTo>
                <a:lnTo>
                  <a:pt x="74" y="560"/>
                </a:lnTo>
                <a:lnTo>
                  <a:pt x="74" y="560"/>
                </a:lnTo>
                <a:lnTo>
                  <a:pt x="56" y="534"/>
                </a:lnTo>
                <a:lnTo>
                  <a:pt x="42" y="508"/>
                </a:lnTo>
                <a:lnTo>
                  <a:pt x="38" y="496"/>
                </a:lnTo>
                <a:lnTo>
                  <a:pt x="34" y="482"/>
                </a:lnTo>
                <a:lnTo>
                  <a:pt x="32" y="470"/>
                </a:lnTo>
                <a:lnTo>
                  <a:pt x="32" y="456"/>
                </a:lnTo>
                <a:lnTo>
                  <a:pt x="32" y="456"/>
                </a:lnTo>
                <a:lnTo>
                  <a:pt x="34" y="436"/>
                </a:lnTo>
                <a:lnTo>
                  <a:pt x="38" y="414"/>
                </a:lnTo>
                <a:lnTo>
                  <a:pt x="48" y="392"/>
                </a:lnTo>
                <a:lnTo>
                  <a:pt x="60" y="370"/>
                </a:lnTo>
                <a:lnTo>
                  <a:pt x="76" y="348"/>
                </a:lnTo>
                <a:lnTo>
                  <a:pt x="96" y="328"/>
                </a:lnTo>
                <a:lnTo>
                  <a:pt x="118" y="306"/>
                </a:lnTo>
                <a:lnTo>
                  <a:pt x="146" y="284"/>
                </a:lnTo>
                <a:lnTo>
                  <a:pt x="146" y="284"/>
                </a:lnTo>
                <a:lnTo>
                  <a:pt x="168" y="268"/>
                </a:lnTo>
                <a:lnTo>
                  <a:pt x="194" y="252"/>
                </a:lnTo>
                <a:lnTo>
                  <a:pt x="250" y="220"/>
                </a:lnTo>
                <a:lnTo>
                  <a:pt x="314" y="190"/>
                </a:lnTo>
                <a:lnTo>
                  <a:pt x="386" y="160"/>
                </a:lnTo>
                <a:lnTo>
                  <a:pt x="386" y="296"/>
                </a:lnTo>
                <a:lnTo>
                  <a:pt x="642" y="148"/>
                </a:lnTo>
                <a:lnTo>
                  <a:pt x="386" y="0"/>
                </a:lnTo>
                <a:lnTo>
                  <a:pt x="386" y="126"/>
                </a:lnTo>
                <a:lnTo>
                  <a:pt x="386" y="126"/>
                </a:lnTo>
                <a:lnTo>
                  <a:pt x="310" y="156"/>
                </a:lnTo>
                <a:lnTo>
                  <a:pt x="240" y="190"/>
                </a:lnTo>
                <a:lnTo>
                  <a:pt x="208" y="206"/>
                </a:lnTo>
                <a:lnTo>
                  <a:pt x="180" y="224"/>
                </a:lnTo>
                <a:lnTo>
                  <a:pt x="152" y="242"/>
                </a:lnTo>
                <a:lnTo>
                  <a:pt x="126" y="260"/>
                </a:lnTo>
                <a:lnTo>
                  <a:pt x="126" y="260"/>
                </a:lnTo>
                <a:lnTo>
                  <a:pt x="98" y="282"/>
                </a:lnTo>
                <a:lnTo>
                  <a:pt x="72" y="304"/>
                </a:lnTo>
                <a:lnTo>
                  <a:pt x="52" y="328"/>
                </a:lnTo>
                <a:lnTo>
                  <a:pt x="34" y="352"/>
                </a:lnTo>
                <a:lnTo>
                  <a:pt x="18" y="378"/>
                </a:lnTo>
                <a:lnTo>
                  <a:pt x="8" y="404"/>
                </a:lnTo>
                <a:lnTo>
                  <a:pt x="2" y="430"/>
                </a:lnTo>
                <a:lnTo>
                  <a:pt x="0" y="456"/>
                </a:lnTo>
                <a:lnTo>
                  <a:pt x="0" y="456"/>
                </a:lnTo>
                <a:lnTo>
                  <a:pt x="0" y="472"/>
                </a:lnTo>
                <a:lnTo>
                  <a:pt x="4" y="488"/>
                </a:lnTo>
                <a:lnTo>
                  <a:pt x="8" y="504"/>
                </a:lnTo>
                <a:lnTo>
                  <a:pt x="12" y="520"/>
                </a:lnTo>
                <a:lnTo>
                  <a:pt x="20" y="536"/>
                </a:lnTo>
                <a:lnTo>
                  <a:pt x="28" y="550"/>
                </a:lnTo>
                <a:lnTo>
                  <a:pt x="38" y="566"/>
                </a:lnTo>
                <a:lnTo>
                  <a:pt x="48" y="580"/>
                </a:lnTo>
                <a:lnTo>
                  <a:pt x="48" y="580"/>
                </a:lnTo>
                <a:lnTo>
                  <a:pt x="70" y="606"/>
                </a:lnTo>
                <a:lnTo>
                  <a:pt x="96" y="630"/>
                </a:lnTo>
                <a:lnTo>
                  <a:pt x="126" y="654"/>
                </a:lnTo>
                <a:lnTo>
                  <a:pt x="160" y="678"/>
                </a:lnTo>
                <a:lnTo>
                  <a:pt x="198" y="700"/>
                </a:lnTo>
                <a:lnTo>
                  <a:pt x="238" y="722"/>
                </a:lnTo>
                <a:lnTo>
                  <a:pt x="282" y="744"/>
                </a:lnTo>
                <a:lnTo>
                  <a:pt x="330" y="766"/>
                </a:lnTo>
                <a:lnTo>
                  <a:pt x="380" y="786"/>
                </a:lnTo>
                <a:lnTo>
                  <a:pt x="434" y="806"/>
                </a:lnTo>
                <a:lnTo>
                  <a:pt x="490" y="824"/>
                </a:lnTo>
                <a:lnTo>
                  <a:pt x="550" y="842"/>
                </a:lnTo>
                <a:lnTo>
                  <a:pt x="612" y="860"/>
                </a:lnTo>
                <a:lnTo>
                  <a:pt x="678" y="878"/>
                </a:lnTo>
                <a:lnTo>
                  <a:pt x="746" y="894"/>
                </a:lnTo>
                <a:lnTo>
                  <a:pt x="816" y="910"/>
                </a:lnTo>
                <a:lnTo>
                  <a:pt x="816" y="910"/>
                </a:lnTo>
                <a:lnTo>
                  <a:pt x="888" y="924"/>
                </a:lnTo>
                <a:lnTo>
                  <a:pt x="964" y="938"/>
                </a:lnTo>
                <a:lnTo>
                  <a:pt x="1122" y="964"/>
                </a:lnTo>
                <a:lnTo>
                  <a:pt x="1288" y="986"/>
                </a:lnTo>
                <a:lnTo>
                  <a:pt x="1462" y="1004"/>
                </a:lnTo>
                <a:lnTo>
                  <a:pt x="1644" y="1020"/>
                </a:lnTo>
                <a:lnTo>
                  <a:pt x="1832" y="1030"/>
                </a:lnTo>
                <a:lnTo>
                  <a:pt x="2024" y="1036"/>
                </a:lnTo>
                <a:lnTo>
                  <a:pt x="2222" y="1038"/>
                </a:lnTo>
                <a:lnTo>
                  <a:pt x="2222" y="1038"/>
                </a:lnTo>
                <a:lnTo>
                  <a:pt x="2336" y="1038"/>
                </a:lnTo>
                <a:lnTo>
                  <a:pt x="2448" y="1036"/>
                </a:lnTo>
                <a:lnTo>
                  <a:pt x="2560" y="1032"/>
                </a:lnTo>
                <a:lnTo>
                  <a:pt x="2668" y="1028"/>
                </a:lnTo>
                <a:lnTo>
                  <a:pt x="2776" y="1022"/>
                </a:lnTo>
                <a:lnTo>
                  <a:pt x="2880" y="1014"/>
                </a:lnTo>
                <a:lnTo>
                  <a:pt x="2982" y="1004"/>
                </a:lnTo>
                <a:lnTo>
                  <a:pt x="3084" y="994"/>
                </a:lnTo>
                <a:lnTo>
                  <a:pt x="3182" y="982"/>
                </a:lnTo>
                <a:lnTo>
                  <a:pt x="3276" y="970"/>
                </a:lnTo>
                <a:lnTo>
                  <a:pt x="3370" y="956"/>
                </a:lnTo>
                <a:lnTo>
                  <a:pt x="3460" y="942"/>
                </a:lnTo>
                <a:lnTo>
                  <a:pt x="3546" y="926"/>
                </a:lnTo>
                <a:lnTo>
                  <a:pt x="3630" y="910"/>
                </a:lnTo>
                <a:lnTo>
                  <a:pt x="3710" y="892"/>
                </a:lnTo>
                <a:lnTo>
                  <a:pt x="3788" y="872"/>
                </a:lnTo>
                <a:lnTo>
                  <a:pt x="3788" y="872"/>
                </a:lnTo>
                <a:lnTo>
                  <a:pt x="3860" y="852"/>
                </a:lnTo>
                <a:lnTo>
                  <a:pt x="3930" y="832"/>
                </a:lnTo>
                <a:lnTo>
                  <a:pt x="3996" y="810"/>
                </a:lnTo>
                <a:lnTo>
                  <a:pt x="4058" y="788"/>
                </a:lnTo>
                <a:lnTo>
                  <a:pt x="4116" y="764"/>
                </a:lnTo>
                <a:lnTo>
                  <a:pt x="4170" y="740"/>
                </a:lnTo>
                <a:lnTo>
                  <a:pt x="4220" y="716"/>
                </a:lnTo>
                <a:lnTo>
                  <a:pt x="4264" y="690"/>
                </a:lnTo>
                <a:lnTo>
                  <a:pt x="4264" y="690"/>
                </a:lnTo>
                <a:lnTo>
                  <a:pt x="4304" y="664"/>
                </a:lnTo>
                <a:lnTo>
                  <a:pt x="4340" y="638"/>
                </a:lnTo>
                <a:lnTo>
                  <a:pt x="4372" y="610"/>
                </a:lnTo>
                <a:lnTo>
                  <a:pt x="4398" y="580"/>
                </a:lnTo>
                <a:lnTo>
                  <a:pt x="4398" y="580"/>
                </a:lnTo>
                <a:lnTo>
                  <a:pt x="4408" y="566"/>
                </a:lnTo>
                <a:lnTo>
                  <a:pt x="4418" y="550"/>
                </a:lnTo>
                <a:lnTo>
                  <a:pt x="4426" y="536"/>
                </a:lnTo>
                <a:lnTo>
                  <a:pt x="4432" y="520"/>
                </a:lnTo>
                <a:lnTo>
                  <a:pt x="4438" y="504"/>
                </a:lnTo>
                <a:lnTo>
                  <a:pt x="4442" y="488"/>
                </a:lnTo>
                <a:lnTo>
                  <a:pt x="4444" y="472"/>
                </a:lnTo>
                <a:lnTo>
                  <a:pt x="4446" y="456"/>
                </a:lnTo>
                <a:lnTo>
                  <a:pt x="4446" y="456"/>
                </a:lnTo>
                <a:lnTo>
                  <a:pt x="4444" y="430"/>
                </a:lnTo>
                <a:lnTo>
                  <a:pt x="4436" y="404"/>
                </a:lnTo>
                <a:lnTo>
                  <a:pt x="4426" y="380"/>
                </a:lnTo>
                <a:lnTo>
                  <a:pt x="4412" y="354"/>
                </a:lnTo>
                <a:lnTo>
                  <a:pt x="4396" y="330"/>
                </a:lnTo>
                <a:lnTo>
                  <a:pt x="4374" y="306"/>
                </a:lnTo>
                <a:lnTo>
                  <a:pt x="4350" y="284"/>
                </a:lnTo>
                <a:lnTo>
                  <a:pt x="4322" y="262"/>
                </a:lnTo>
                <a:lnTo>
                  <a:pt x="4322" y="262"/>
                </a:lnTo>
                <a:close/>
              </a:path>
            </a:pathLst>
          </a:custGeom>
          <a:solidFill>
            <a:schemeClr val="tx1">
              <a:lumMod val="85000"/>
            </a:schemeClr>
          </a:solidFill>
          <a:ln w="9525">
            <a:noFill/>
            <a:round/>
            <a:headEnd/>
            <a:tailEnd/>
          </a:ln>
          <a:scene3d>
            <a:camera prst="perspectiveRelaxed">
              <a:rot lat="19200000" lon="0" rev="0"/>
            </a:camera>
            <a:lightRig rig="threePt" dir="t"/>
          </a:scene3d>
          <a:sp3d prstMaterial="matte"/>
        </p:spPr>
        <p:txBody>
          <a:bodyPr vert="horz" wrap="square" lIns="91440" tIns="45720" rIns="91440" bIns="45720" numCol="1" anchor="t" anchorCtr="0" compatLnSpc="1">
            <a:prstTxWarp prst="textNoShape">
              <a:avLst/>
            </a:prstTxWarp>
          </a:bodyPr>
          <a:lstStyle/>
          <a:p>
            <a:endParaRPr lang="en-US" dirty="0"/>
          </a:p>
        </p:txBody>
      </p:sp>
      <p:sp>
        <p:nvSpPr>
          <p:cNvPr id="12" name="top back behind"/>
          <p:cNvSpPr>
            <a:spLocks/>
          </p:cNvSpPr>
          <p:nvPr/>
        </p:nvSpPr>
        <p:spPr bwMode="auto">
          <a:xfrm>
            <a:off x="2792287" y="885384"/>
            <a:ext cx="6382204" cy="4175125"/>
          </a:xfrm>
          <a:custGeom>
            <a:avLst/>
            <a:gdLst/>
            <a:ahLst/>
            <a:cxnLst>
              <a:cxn ang="0">
                <a:pos x="3016" y="2630"/>
              </a:cxn>
              <a:cxn ang="0">
                <a:pos x="1508" y="2245"/>
              </a:cxn>
              <a:cxn ang="0">
                <a:pos x="0" y="2630"/>
              </a:cxn>
              <a:cxn ang="0">
                <a:pos x="0" y="386"/>
              </a:cxn>
              <a:cxn ang="0">
                <a:pos x="1508" y="0"/>
              </a:cxn>
              <a:cxn ang="0">
                <a:pos x="3016" y="386"/>
              </a:cxn>
              <a:cxn ang="0">
                <a:pos x="3016" y="2630"/>
              </a:cxn>
            </a:cxnLst>
            <a:rect l="0" t="0" r="r" b="b"/>
            <a:pathLst>
              <a:path w="3016" h="2630">
                <a:moveTo>
                  <a:pt x="3016" y="2630"/>
                </a:moveTo>
                <a:lnTo>
                  <a:pt x="1508" y="2245"/>
                </a:lnTo>
                <a:lnTo>
                  <a:pt x="0" y="2630"/>
                </a:lnTo>
                <a:lnTo>
                  <a:pt x="0" y="386"/>
                </a:lnTo>
                <a:lnTo>
                  <a:pt x="1508" y="0"/>
                </a:lnTo>
                <a:lnTo>
                  <a:pt x="3016" y="386"/>
                </a:lnTo>
                <a:lnTo>
                  <a:pt x="3016" y="2630"/>
                </a:lnTo>
                <a:close/>
              </a:path>
            </a:pathLst>
          </a:custGeom>
          <a:solidFill>
            <a:srgbClr val="CCCCCC"/>
          </a:solidFill>
          <a:ln w="9525">
            <a:gradFill>
              <a:gsLst>
                <a:gs pos="0">
                  <a:schemeClr val="tx1">
                    <a:lumMod val="50000"/>
                  </a:schemeClr>
                </a:gs>
                <a:gs pos="28000">
                  <a:schemeClr val="tx1">
                    <a:lumMod val="95000"/>
                  </a:schemeClr>
                </a:gs>
                <a:gs pos="100000">
                  <a:schemeClr val="accent1">
                    <a:tint val="23500"/>
                    <a:satMod val="160000"/>
                    <a:alpha val="0"/>
                  </a:schemeClr>
                </a:gs>
              </a:gsLst>
              <a:lin ang="5400000" scaled="0"/>
            </a:gra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3" name="Group 91"/>
          <p:cNvGrpSpPr/>
          <p:nvPr/>
        </p:nvGrpSpPr>
        <p:grpSpPr>
          <a:xfrm>
            <a:off x="3197218" y="2668868"/>
            <a:ext cx="5570978" cy="2755350"/>
            <a:chOff x="1938648" y="2668868"/>
            <a:chExt cx="4179322" cy="2755350"/>
          </a:xfrm>
        </p:grpSpPr>
        <p:sp>
          <p:nvSpPr>
            <p:cNvPr id="14" name="bottom shade"/>
            <p:cNvSpPr>
              <a:spLocks/>
            </p:cNvSpPr>
            <p:nvPr/>
          </p:nvSpPr>
          <p:spPr bwMode="auto">
            <a:xfrm>
              <a:off x="1941257" y="4293407"/>
              <a:ext cx="4175125" cy="1130811"/>
            </a:xfrm>
            <a:custGeom>
              <a:avLst/>
              <a:gdLst/>
              <a:ahLst/>
              <a:cxnLst>
                <a:cxn ang="0">
                  <a:pos x="2630" y="338"/>
                </a:cxn>
                <a:cxn ang="0">
                  <a:pos x="1315" y="0"/>
                </a:cxn>
                <a:cxn ang="0">
                  <a:pos x="0" y="338"/>
                </a:cxn>
                <a:cxn ang="0">
                  <a:pos x="1315" y="673"/>
                </a:cxn>
                <a:cxn ang="0">
                  <a:pos x="2630" y="338"/>
                </a:cxn>
              </a:cxnLst>
              <a:rect l="0" t="0" r="r" b="b"/>
              <a:pathLst>
                <a:path w="2630" h="673">
                  <a:moveTo>
                    <a:pt x="2630" y="338"/>
                  </a:moveTo>
                  <a:lnTo>
                    <a:pt x="1315" y="0"/>
                  </a:lnTo>
                  <a:lnTo>
                    <a:pt x="0" y="338"/>
                  </a:lnTo>
                  <a:lnTo>
                    <a:pt x="1315" y="673"/>
                  </a:lnTo>
                  <a:lnTo>
                    <a:pt x="2630" y="338"/>
                  </a:lnTo>
                  <a:close/>
                </a:path>
              </a:pathLst>
            </a:custGeom>
            <a:solidFill>
              <a:schemeClr val="tx1">
                <a:lumMod val="50000"/>
              </a:schemeClr>
            </a:solidFill>
            <a:ln w="9525">
              <a:noFill/>
              <a:round/>
              <a:headEnd/>
              <a:tailEnd/>
            </a:ln>
            <a:effectLst>
              <a:outerShdw blurRad="508000" dist="406400" dir="5400000" sx="108000" sy="108000" algn="t" rotWithShape="0">
                <a:prstClr val="black">
                  <a:alpha val="55000"/>
                </a:prstClr>
              </a:outerShdw>
            </a:effectLst>
          </p:spPr>
          <p:txBody>
            <a:bodyPr vert="horz" wrap="square" lIns="91440" tIns="45720" rIns="91440" bIns="45720" numCol="1" anchor="t" anchorCtr="0" compatLnSpc="1">
              <a:prstTxWarp prst="textNoShape">
                <a:avLst/>
              </a:prstTxWarp>
            </a:bodyPr>
            <a:lstStyle/>
            <a:p>
              <a:endParaRPr lang="en-US" dirty="0"/>
            </a:p>
          </p:txBody>
        </p:sp>
        <p:sp>
          <p:nvSpPr>
            <p:cNvPr id="15" name="R_1"/>
            <p:cNvSpPr>
              <a:spLocks/>
            </p:cNvSpPr>
            <p:nvPr/>
          </p:nvSpPr>
          <p:spPr bwMode="auto">
            <a:xfrm>
              <a:off x="4031492" y="4145795"/>
              <a:ext cx="2086478" cy="1273213"/>
            </a:xfrm>
            <a:custGeom>
              <a:avLst/>
              <a:gdLst/>
              <a:ahLst/>
              <a:cxnLst>
                <a:cxn ang="0">
                  <a:pos x="0" y="800"/>
                </a:cxn>
                <a:cxn ang="0">
                  <a:pos x="1311" y="463"/>
                </a:cxn>
                <a:cxn ang="0">
                  <a:pos x="1311" y="0"/>
                </a:cxn>
                <a:cxn ang="0">
                  <a:pos x="0" y="335"/>
                </a:cxn>
                <a:cxn ang="0">
                  <a:pos x="0" y="800"/>
                </a:cxn>
              </a:cxnLst>
              <a:rect l="0" t="0" r="r" b="b"/>
              <a:pathLst>
                <a:path w="1311" h="800">
                  <a:moveTo>
                    <a:pt x="0" y="800"/>
                  </a:moveTo>
                  <a:lnTo>
                    <a:pt x="1311" y="463"/>
                  </a:lnTo>
                  <a:lnTo>
                    <a:pt x="1311" y="0"/>
                  </a:lnTo>
                  <a:lnTo>
                    <a:pt x="0" y="335"/>
                  </a:lnTo>
                  <a:lnTo>
                    <a:pt x="0" y="800"/>
                  </a:lnTo>
                  <a:close/>
                </a:path>
              </a:pathLst>
            </a:custGeom>
            <a:gradFill flip="none" rotWithShape="1">
              <a:gsLst>
                <a:gs pos="0">
                  <a:srgbClr val="212F3E"/>
                </a:gs>
                <a:gs pos="50000">
                  <a:srgbClr val="435D7B"/>
                </a:gs>
                <a:gs pos="100000">
                  <a:srgbClr val="496888"/>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R_2"/>
            <p:cNvSpPr>
              <a:spLocks/>
            </p:cNvSpPr>
            <p:nvPr/>
          </p:nvSpPr>
          <p:spPr bwMode="auto">
            <a:xfrm>
              <a:off x="4031492" y="3405740"/>
              <a:ext cx="2086478" cy="1270030"/>
            </a:xfrm>
            <a:custGeom>
              <a:avLst/>
              <a:gdLst/>
              <a:ahLst/>
              <a:cxnLst>
                <a:cxn ang="0">
                  <a:pos x="0" y="798"/>
                </a:cxn>
                <a:cxn ang="0">
                  <a:pos x="1311" y="463"/>
                </a:cxn>
                <a:cxn ang="0">
                  <a:pos x="1311" y="465"/>
                </a:cxn>
                <a:cxn ang="0">
                  <a:pos x="1311" y="0"/>
                </a:cxn>
                <a:cxn ang="0">
                  <a:pos x="0" y="337"/>
                </a:cxn>
                <a:cxn ang="0">
                  <a:pos x="0" y="798"/>
                </a:cxn>
              </a:cxnLst>
              <a:rect l="0" t="0" r="r" b="b"/>
              <a:pathLst>
                <a:path w="1311" h="798">
                  <a:moveTo>
                    <a:pt x="0" y="798"/>
                  </a:moveTo>
                  <a:lnTo>
                    <a:pt x="1311" y="463"/>
                  </a:lnTo>
                  <a:lnTo>
                    <a:pt x="1311" y="465"/>
                  </a:lnTo>
                  <a:lnTo>
                    <a:pt x="1311" y="0"/>
                  </a:lnTo>
                  <a:lnTo>
                    <a:pt x="0" y="337"/>
                  </a:lnTo>
                  <a:lnTo>
                    <a:pt x="0" y="798"/>
                  </a:lnTo>
                  <a:close/>
                </a:path>
              </a:pathLst>
            </a:custGeom>
            <a:gradFill flip="none" rotWithShape="1">
              <a:gsLst>
                <a:gs pos="0">
                  <a:srgbClr val="363F4E"/>
                </a:gs>
                <a:gs pos="50000">
                  <a:srgbClr val="60718D"/>
                </a:gs>
                <a:gs pos="100000">
                  <a:srgbClr val="687C9A"/>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_3"/>
            <p:cNvSpPr>
              <a:spLocks/>
            </p:cNvSpPr>
            <p:nvPr/>
          </p:nvSpPr>
          <p:spPr bwMode="auto">
            <a:xfrm>
              <a:off x="4031492" y="2668868"/>
              <a:ext cx="2086478" cy="1270030"/>
            </a:xfrm>
            <a:custGeom>
              <a:avLst/>
              <a:gdLst/>
              <a:ahLst/>
              <a:cxnLst>
                <a:cxn ang="0">
                  <a:pos x="0" y="798"/>
                </a:cxn>
                <a:cxn ang="0">
                  <a:pos x="1311" y="461"/>
                </a:cxn>
                <a:cxn ang="0">
                  <a:pos x="1311" y="463"/>
                </a:cxn>
                <a:cxn ang="0">
                  <a:pos x="1311" y="0"/>
                </a:cxn>
                <a:cxn ang="0">
                  <a:pos x="0" y="335"/>
                </a:cxn>
                <a:cxn ang="0">
                  <a:pos x="0" y="798"/>
                </a:cxn>
              </a:cxnLst>
              <a:rect l="0" t="0" r="r" b="b"/>
              <a:pathLst>
                <a:path w="1311" h="798">
                  <a:moveTo>
                    <a:pt x="0" y="798"/>
                  </a:moveTo>
                  <a:lnTo>
                    <a:pt x="1311" y="461"/>
                  </a:lnTo>
                  <a:lnTo>
                    <a:pt x="1311" y="463"/>
                  </a:lnTo>
                  <a:lnTo>
                    <a:pt x="1311" y="0"/>
                  </a:lnTo>
                  <a:lnTo>
                    <a:pt x="0" y="335"/>
                  </a:lnTo>
                  <a:lnTo>
                    <a:pt x="0" y="798"/>
                  </a:lnTo>
                  <a:close/>
                </a:path>
              </a:pathLst>
            </a:custGeom>
            <a:gradFill flip="none" rotWithShape="1">
              <a:gsLst>
                <a:gs pos="0">
                  <a:srgbClr val="4B5464"/>
                </a:gs>
                <a:gs pos="50000">
                  <a:srgbClr val="7989A3"/>
                </a:gs>
                <a:gs pos="100000">
                  <a:srgbClr val="8194B0"/>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Infrastructure"/>
            <p:cNvSpPr>
              <a:spLocks/>
            </p:cNvSpPr>
            <p:nvPr/>
          </p:nvSpPr>
          <p:spPr bwMode="auto">
            <a:xfrm>
              <a:off x="1938648" y="4145795"/>
              <a:ext cx="2089661" cy="1273213"/>
            </a:xfrm>
            <a:custGeom>
              <a:avLst/>
              <a:gdLst/>
              <a:ahLst/>
              <a:cxnLst>
                <a:cxn ang="0">
                  <a:pos x="0" y="463"/>
                </a:cxn>
                <a:cxn ang="0">
                  <a:pos x="1313" y="800"/>
                </a:cxn>
                <a:cxn ang="0">
                  <a:pos x="1313" y="335"/>
                </a:cxn>
                <a:cxn ang="0">
                  <a:pos x="0" y="0"/>
                </a:cxn>
                <a:cxn ang="0">
                  <a:pos x="0" y="463"/>
                </a:cxn>
              </a:cxnLst>
              <a:rect l="0" t="0" r="r" b="b"/>
              <a:pathLst>
                <a:path w="1313" h="800">
                  <a:moveTo>
                    <a:pt x="0" y="463"/>
                  </a:moveTo>
                  <a:lnTo>
                    <a:pt x="1313" y="800"/>
                  </a:lnTo>
                  <a:lnTo>
                    <a:pt x="1313" y="335"/>
                  </a:lnTo>
                  <a:lnTo>
                    <a:pt x="0" y="0"/>
                  </a:lnTo>
                  <a:lnTo>
                    <a:pt x="0" y="463"/>
                  </a:lnTo>
                  <a:close/>
                </a:path>
              </a:pathLst>
            </a:custGeom>
            <a:gradFill flip="none" rotWithShape="1">
              <a:gsLst>
                <a:gs pos="0">
                  <a:srgbClr val="212F3E"/>
                </a:gs>
                <a:gs pos="50000">
                  <a:srgbClr val="435D7B"/>
                </a:gs>
                <a:gs pos="100000">
                  <a:srgbClr val="496888"/>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Database"/>
            <p:cNvSpPr>
              <a:spLocks/>
            </p:cNvSpPr>
            <p:nvPr/>
          </p:nvSpPr>
          <p:spPr bwMode="auto">
            <a:xfrm>
              <a:off x="1938648" y="3405740"/>
              <a:ext cx="2089661" cy="1270030"/>
            </a:xfrm>
            <a:custGeom>
              <a:avLst/>
              <a:gdLst/>
              <a:ahLst/>
              <a:cxnLst>
                <a:cxn ang="0">
                  <a:pos x="0" y="463"/>
                </a:cxn>
                <a:cxn ang="0">
                  <a:pos x="0" y="463"/>
                </a:cxn>
                <a:cxn ang="0">
                  <a:pos x="1313" y="798"/>
                </a:cxn>
                <a:cxn ang="0">
                  <a:pos x="1313" y="337"/>
                </a:cxn>
                <a:cxn ang="0">
                  <a:pos x="0" y="0"/>
                </a:cxn>
                <a:cxn ang="0">
                  <a:pos x="0" y="463"/>
                </a:cxn>
              </a:cxnLst>
              <a:rect l="0" t="0" r="r" b="b"/>
              <a:pathLst>
                <a:path w="1313" h="798">
                  <a:moveTo>
                    <a:pt x="0" y="463"/>
                  </a:moveTo>
                  <a:lnTo>
                    <a:pt x="0" y="463"/>
                  </a:lnTo>
                  <a:lnTo>
                    <a:pt x="1313" y="798"/>
                  </a:lnTo>
                  <a:lnTo>
                    <a:pt x="1313" y="337"/>
                  </a:lnTo>
                  <a:lnTo>
                    <a:pt x="0" y="0"/>
                  </a:lnTo>
                  <a:lnTo>
                    <a:pt x="0" y="463"/>
                  </a:lnTo>
                  <a:close/>
                </a:path>
              </a:pathLst>
            </a:custGeom>
            <a:gradFill flip="none" rotWithShape="1">
              <a:gsLst>
                <a:gs pos="0">
                  <a:srgbClr val="363F4E"/>
                </a:gs>
                <a:gs pos="50000">
                  <a:srgbClr val="60718D"/>
                </a:gs>
                <a:gs pos="100000">
                  <a:srgbClr val="687C9A"/>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Middle Tier"/>
            <p:cNvSpPr>
              <a:spLocks/>
            </p:cNvSpPr>
            <p:nvPr/>
          </p:nvSpPr>
          <p:spPr bwMode="auto">
            <a:xfrm>
              <a:off x="1938648" y="2668868"/>
              <a:ext cx="2089661" cy="1270030"/>
            </a:xfrm>
            <a:custGeom>
              <a:avLst/>
              <a:gdLst/>
              <a:ahLst/>
              <a:cxnLst>
                <a:cxn ang="0">
                  <a:pos x="0" y="463"/>
                </a:cxn>
                <a:cxn ang="0">
                  <a:pos x="0" y="461"/>
                </a:cxn>
                <a:cxn ang="0">
                  <a:pos x="1313" y="798"/>
                </a:cxn>
                <a:cxn ang="0">
                  <a:pos x="1313" y="335"/>
                </a:cxn>
                <a:cxn ang="0">
                  <a:pos x="0" y="0"/>
                </a:cxn>
                <a:cxn ang="0">
                  <a:pos x="0" y="463"/>
                </a:cxn>
              </a:cxnLst>
              <a:rect l="0" t="0" r="r" b="b"/>
              <a:pathLst>
                <a:path w="1313" h="798">
                  <a:moveTo>
                    <a:pt x="0" y="463"/>
                  </a:moveTo>
                  <a:lnTo>
                    <a:pt x="0" y="461"/>
                  </a:lnTo>
                  <a:lnTo>
                    <a:pt x="1313" y="798"/>
                  </a:lnTo>
                  <a:lnTo>
                    <a:pt x="1313" y="335"/>
                  </a:lnTo>
                  <a:lnTo>
                    <a:pt x="0" y="0"/>
                  </a:lnTo>
                  <a:lnTo>
                    <a:pt x="0" y="463"/>
                  </a:lnTo>
                  <a:close/>
                </a:path>
              </a:pathLst>
            </a:custGeom>
            <a:gradFill flip="none" rotWithShape="1">
              <a:gsLst>
                <a:gs pos="0">
                  <a:srgbClr val="4B5464"/>
                </a:gs>
                <a:gs pos="50000">
                  <a:srgbClr val="7989A3"/>
                </a:gs>
                <a:gs pos="100000">
                  <a:srgbClr val="8194B0"/>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89"/>
          <p:cNvGrpSpPr/>
          <p:nvPr/>
        </p:nvGrpSpPr>
        <p:grpSpPr>
          <a:xfrm>
            <a:off x="3197218" y="1385889"/>
            <a:ext cx="5570978" cy="1812955"/>
            <a:chOff x="1938648" y="1385888"/>
            <a:chExt cx="4179322" cy="1812955"/>
          </a:xfrm>
        </p:grpSpPr>
        <p:grpSp>
          <p:nvGrpSpPr>
            <p:cNvPr id="22" name="4"/>
            <p:cNvGrpSpPr/>
            <p:nvPr/>
          </p:nvGrpSpPr>
          <p:grpSpPr>
            <a:xfrm>
              <a:off x="1938648" y="1928813"/>
              <a:ext cx="4179322" cy="1270030"/>
              <a:chOff x="1938648" y="1928813"/>
              <a:chExt cx="4179322" cy="1270030"/>
            </a:xfrm>
          </p:grpSpPr>
          <p:sp>
            <p:nvSpPr>
              <p:cNvPr id="24" name="R_4"/>
              <p:cNvSpPr>
                <a:spLocks/>
              </p:cNvSpPr>
              <p:nvPr/>
            </p:nvSpPr>
            <p:spPr bwMode="auto">
              <a:xfrm>
                <a:off x="4028309" y="1928813"/>
                <a:ext cx="2089661" cy="1270030"/>
              </a:xfrm>
              <a:custGeom>
                <a:avLst/>
                <a:gdLst/>
                <a:ahLst/>
                <a:cxnLst>
                  <a:cxn ang="0">
                    <a:pos x="1313" y="0"/>
                  </a:cxn>
                  <a:cxn ang="0">
                    <a:pos x="0" y="335"/>
                  </a:cxn>
                  <a:cxn ang="0">
                    <a:pos x="2" y="335"/>
                  </a:cxn>
                  <a:cxn ang="0">
                    <a:pos x="2" y="798"/>
                  </a:cxn>
                  <a:cxn ang="0">
                    <a:pos x="1313" y="463"/>
                  </a:cxn>
                  <a:cxn ang="0">
                    <a:pos x="1313" y="463"/>
                  </a:cxn>
                  <a:cxn ang="0">
                    <a:pos x="1313" y="0"/>
                  </a:cxn>
                  <a:cxn ang="0">
                    <a:pos x="1313" y="0"/>
                  </a:cxn>
                </a:cxnLst>
                <a:rect l="0" t="0" r="r" b="b"/>
                <a:pathLst>
                  <a:path w="1313" h="798">
                    <a:moveTo>
                      <a:pt x="1313" y="0"/>
                    </a:moveTo>
                    <a:lnTo>
                      <a:pt x="0" y="335"/>
                    </a:lnTo>
                    <a:lnTo>
                      <a:pt x="2" y="335"/>
                    </a:lnTo>
                    <a:lnTo>
                      <a:pt x="2" y="798"/>
                    </a:lnTo>
                    <a:lnTo>
                      <a:pt x="1313" y="463"/>
                    </a:lnTo>
                    <a:lnTo>
                      <a:pt x="1313" y="463"/>
                    </a:lnTo>
                    <a:lnTo>
                      <a:pt x="1313" y="0"/>
                    </a:lnTo>
                    <a:lnTo>
                      <a:pt x="1313" y="0"/>
                    </a:lnTo>
                    <a:close/>
                  </a:path>
                </a:pathLst>
              </a:custGeom>
              <a:gradFill flip="none" rotWithShape="1">
                <a:gsLst>
                  <a:gs pos="0">
                    <a:srgbClr val="717982"/>
                  </a:gs>
                  <a:gs pos="50000">
                    <a:srgbClr val="A9B4C1"/>
                  </a:gs>
                  <a:gs pos="100000">
                    <a:srgbClr val="B3C0CE"/>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Business Apps"/>
              <p:cNvSpPr>
                <a:spLocks/>
              </p:cNvSpPr>
              <p:nvPr/>
            </p:nvSpPr>
            <p:spPr bwMode="auto">
              <a:xfrm>
                <a:off x="1938648" y="1928813"/>
                <a:ext cx="2089661" cy="1270030"/>
              </a:xfrm>
              <a:custGeom>
                <a:avLst/>
                <a:gdLst/>
                <a:ahLst/>
                <a:cxnLst>
                  <a:cxn ang="0">
                    <a:pos x="0" y="0"/>
                  </a:cxn>
                  <a:cxn ang="0">
                    <a:pos x="0" y="463"/>
                  </a:cxn>
                  <a:cxn ang="0">
                    <a:pos x="0" y="463"/>
                  </a:cxn>
                  <a:cxn ang="0">
                    <a:pos x="1313" y="798"/>
                  </a:cxn>
                  <a:cxn ang="0">
                    <a:pos x="1313" y="335"/>
                  </a:cxn>
                  <a:cxn ang="0">
                    <a:pos x="1313" y="335"/>
                  </a:cxn>
                  <a:cxn ang="0">
                    <a:pos x="0" y="0"/>
                  </a:cxn>
                  <a:cxn ang="0">
                    <a:pos x="0" y="0"/>
                  </a:cxn>
                </a:cxnLst>
                <a:rect l="0" t="0" r="r" b="b"/>
                <a:pathLst>
                  <a:path w="1313" h="798">
                    <a:moveTo>
                      <a:pt x="0" y="0"/>
                    </a:moveTo>
                    <a:lnTo>
                      <a:pt x="0" y="463"/>
                    </a:lnTo>
                    <a:lnTo>
                      <a:pt x="0" y="463"/>
                    </a:lnTo>
                    <a:lnTo>
                      <a:pt x="1313" y="798"/>
                    </a:lnTo>
                    <a:lnTo>
                      <a:pt x="1313" y="335"/>
                    </a:lnTo>
                    <a:lnTo>
                      <a:pt x="1313" y="335"/>
                    </a:lnTo>
                    <a:lnTo>
                      <a:pt x="0" y="0"/>
                    </a:lnTo>
                    <a:lnTo>
                      <a:pt x="0" y="0"/>
                    </a:lnTo>
                    <a:close/>
                  </a:path>
                </a:pathLst>
              </a:custGeom>
              <a:gradFill flip="none" rotWithShape="1">
                <a:gsLst>
                  <a:gs pos="0">
                    <a:srgbClr val="717982"/>
                  </a:gs>
                  <a:gs pos="50000">
                    <a:srgbClr val="A9B4C1"/>
                  </a:gs>
                  <a:gs pos="100000">
                    <a:srgbClr val="B3C0CE"/>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3" name="interior_Top_Lid"/>
            <p:cNvSpPr>
              <a:spLocks/>
            </p:cNvSpPr>
            <p:nvPr/>
          </p:nvSpPr>
          <p:spPr bwMode="auto">
            <a:xfrm>
              <a:off x="1941258" y="1385888"/>
              <a:ext cx="4175125" cy="1069975"/>
            </a:xfrm>
            <a:custGeom>
              <a:avLst/>
              <a:gdLst/>
              <a:ahLst/>
              <a:cxnLst>
                <a:cxn ang="0">
                  <a:pos x="2630" y="338"/>
                </a:cxn>
                <a:cxn ang="0">
                  <a:pos x="1315" y="0"/>
                </a:cxn>
                <a:cxn ang="0">
                  <a:pos x="0" y="338"/>
                </a:cxn>
                <a:cxn ang="0">
                  <a:pos x="1315" y="674"/>
                </a:cxn>
                <a:cxn ang="0">
                  <a:pos x="2630" y="338"/>
                </a:cxn>
              </a:cxnLst>
              <a:rect l="0" t="0" r="r" b="b"/>
              <a:pathLst>
                <a:path w="2630" h="674">
                  <a:moveTo>
                    <a:pt x="2630" y="338"/>
                  </a:moveTo>
                  <a:lnTo>
                    <a:pt x="1315" y="0"/>
                  </a:lnTo>
                  <a:lnTo>
                    <a:pt x="0" y="338"/>
                  </a:lnTo>
                  <a:lnTo>
                    <a:pt x="1315" y="674"/>
                  </a:lnTo>
                  <a:lnTo>
                    <a:pt x="2630" y="338"/>
                  </a:lnTo>
                  <a:close/>
                </a:path>
              </a:pathLst>
            </a:custGeom>
            <a:gradFill flip="none" rotWithShape="1">
              <a:gsLst>
                <a:gs pos="0">
                  <a:srgbClr val="808080">
                    <a:shade val="30000"/>
                    <a:satMod val="115000"/>
                  </a:srgbClr>
                </a:gs>
                <a:gs pos="50000">
                  <a:srgbClr val="808080">
                    <a:shade val="67500"/>
                    <a:satMod val="115000"/>
                  </a:srgbClr>
                </a:gs>
                <a:gs pos="100000">
                  <a:srgbClr val="808080">
                    <a:shade val="100000"/>
                    <a:satMod val="115000"/>
                  </a:srgbClr>
                </a:gs>
              </a:gsLst>
              <a:lin ang="5400000" scaled="1"/>
              <a:tileRect/>
            </a:gradFill>
            <a:ln w="9525">
              <a:solidFill>
                <a:schemeClr val="bg2">
                  <a:lumMod val="50000"/>
                  <a:lumOff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6" name="UX_Top_Lid"/>
          <p:cNvSpPr>
            <a:spLocks/>
          </p:cNvSpPr>
          <p:nvPr/>
        </p:nvSpPr>
        <p:spPr bwMode="auto">
          <a:xfrm>
            <a:off x="3200697" y="959468"/>
            <a:ext cx="5565384" cy="1068387"/>
          </a:xfrm>
          <a:custGeom>
            <a:avLst/>
            <a:gdLst/>
            <a:ahLst/>
            <a:cxnLst>
              <a:cxn ang="0">
                <a:pos x="2630" y="338"/>
              </a:cxn>
              <a:cxn ang="0">
                <a:pos x="1315" y="0"/>
              </a:cxn>
              <a:cxn ang="0">
                <a:pos x="0" y="338"/>
              </a:cxn>
              <a:cxn ang="0">
                <a:pos x="1315" y="673"/>
              </a:cxn>
              <a:cxn ang="0">
                <a:pos x="2630" y="338"/>
              </a:cxn>
            </a:cxnLst>
            <a:rect l="0" t="0" r="r" b="b"/>
            <a:pathLst>
              <a:path w="2630" h="673">
                <a:moveTo>
                  <a:pt x="2630" y="338"/>
                </a:moveTo>
                <a:lnTo>
                  <a:pt x="1315" y="0"/>
                </a:lnTo>
                <a:lnTo>
                  <a:pt x="0" y="338"/>
                </a:lnTo>
                <a:lnTo>
                  <a:pt x="1315" y="673"/>
                </a:lnTo>
                <a:lnTo>
                  <a:pt x="2630" y="338"/>
                </a:lnTo>
                <a:close/>
              </a:path>
            </a:pathLst>
          </a:custGeom>
          <a:gradFill flip="none" rotWithShape="1">
            <a:gsLst>
              <a:gs pos="0">
                <a:srgbClr val="9AA6B0"/>
              </a:gs>
              <a:gs pos="50000">
                <a:srgbClr val="C0CEDB"/>
              </a:gs>
              <a:gs pos="99000">
                <a:srgbClr val="CCDBE8"/>
              </a:gs>
            </a:gsLst>
            <a:lin ang="5400000" scaled="1"/>
            <a:tileRect/>
          </a:gradFill>
          <a:ln w="9525">
            <a:gradFill>
              <a:gsLst>
                <a:gs pos="0">
                  <a:schemeClr val="tx1">
                    <a:lumMod val="50000"/>
                  </a:schemeClr>
                </a:gs>
                <a:gs pos="50000">
                  <a:schemeClr val="tx1">
                    <a:lumMod val="95000"/>
                  </a:schemeClr>
                </a:gs>
                <a:gs pos="100000">
                  <a:schemeClr val="tx1"/>
                </a:gs>
              </a:gsLst>
              <a:lin ang="5400000" scaled="0"/>
            </a:gradFill>
            <a:round/>
            <a:headEnd/>
            <a:tailEnd/>
          </a:ln>
          <a:effectLst>
            <a:outerShdw blurRad="254000" dist="368300" dir="5400000" sx="87000" sy="87000" algn="t"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en-US" dirty="0"/>
          </a:p>
        </p:txBody>
      </p:sp>
      <p:sp>
        <p:nvSpPr>
          <p:cNvPr id="27" name="PHONE"/>
          <p:cNvSpPr/>
          <p:nvPr/>
        </p:nvSpPr>
        <p:spPr bwMode="auto">
          <a:xfrm>
            <a:off x="4671048" y="1276031"/>
            <a:ext cx="2639798" cy="264688"/>
          </a:xfrm>
          <a:prstGeom prst="rect">
            <a:avLst/>
          </a:prstGeom>
          <a:noFill/>
          <a:ln w="9525" cap="flat" cmpd="sng" algn="ctr">
            <a:noFill/>
            <a:prstDash val="solid"/>
            <a:round/>
            <a:headEnd type="none" w="med" len="med"/>
            <a:tailEnd type="none" w="med" len="med"/>
          </a:ln>
          <a:effectLst/>
        </p:spPr>
        <p:txBody>
          <a:bodyPr vert="horz" wrap="square" lIns="0" tIns="18288" rIns="0" bIns="0" numCol="1" rtlCol="0" anchor="t" anchorCtr="0" compatLnSpc="1">
            <a:prstTxWarp prst="textNoShape">
              <a:avLst/>
            </a:prstTxWarp>
            <a:spAutoFit/>
          </a:bodyPr>
          <a:lstStyle/>
          <a:p>
            <a:pPr algn="ctr"/>
            <a:r>
              <a:rPr lang="en-US" sz="1600" b="1" dirty="0" smtClean="0">
                <a:effectLst>
                  <a:outerShdw blurRad="60007" dist="101600" dir="15600000" sy="30000" kx="-1800000" algn="bl" rotWithShape="0">
                    <a:prstClr val="black">
                      <a:alpha val="32000"/>
                    </a:prstClr>
                  </a:outerShdw>
                </a:effectLst>
              </a:rPr>
              <a:t>PC, Phone, Browser</a:t>
            </a:r>
            <a:endParaRPr lang="en-US" sz="1600" b="1" dirty="0">
              <a:effectLst>
                <a:outerShdw blurRad="60007" dist="101600" dir="15600000" sy="30000" kx="-1800000" algn="bl" rotWithShape="0">
                  <a:prstClr val="black">
                    <a:alpha val="32000"/>
                  </a:prstClr>
                </a:outerShdw>
              </a:effectLst>
            </a:endParaRPr>
          </a:p>
        </p:txBody>
      </p:sp>
      <p:sp>
        <p:nvSpPr>
          <p:cNvPr id="28" name="Infrastructure_text"/>
          <p:cNvSpPr txBox="1"/>
          <p:nvPr/>
        </p:nvSpPr>
        <p:spPr>
          <a:xfrm>
            <a:off x="3266482" y="4573620"/>
            <a:ext cx="2545082" cy="400110"/>
          </a:xfrm>
          <a:prstGeom prst="rect">
            <a:avLst/>
          </a:prstGeom>
          <a:noFill/>
        </p:spPr>
        <p:txBody>
          <a:bodyPr wrap="square" rtlCol="0">
            <a:spAutoFit/>
            <a:scene3d>
              <a:camera prst="perspectiveContrastingLeftFacing">
                <a:rot lat="623785" lon="2636332" rev="21300000"/>
              </a:camera>
              <a:lightRig rig="threePt" dir="t"/>
            </a:scene3d>
          </a:bodyPr>
          <a:lstStyle/>
          <a:p>
            <a:pPr algn="ctr"/>
            <a:r>
              <a:rPr lang="en-US" sz="2000" b="1" dirty="0" smtClean="0">
                <a:effectLst>
                  <a:outerShdw blurRad="38100" dist="38100" dir="2700000" algn="tl">
                    <a:srgbClr val="000000">
                      <a:alpha val="64000"/>
                    </a:srgbClr>
                  </a:outerShdw>
                </a:effectLst>
              </a:rPr>
              <a:t>Infrastructure</a:t>
            </a:r>
            <a:endParaRPr lang="en-US" sz="2000" b="1" dirty="0">
              <a:effectLst>
                <a:outerShdw blurRad="38100" dist="38100" dir="2700000" algn="tl">
                  <a:srgbClr val="000000">
                    <a:alpha val="64000"/>
                  </a:srgbClr>
                </a:outerShdw>
              </a:effectLst>
            </a:endParaRPr>
          </a:p>
        </p:txBody>
      </p:sp>
      <p:sp>
        <p:nvSpPr>
          <p:cNvPr id="29" name="Database_text"/>
          <p:cNvSpPr txBox="1"/>
          <p:nvPr/>
        </p:nvSpPr>
        <p:spPr>
          <a:xfrm>
            <a:off x="3266482" y="3828333"/>
            <a:ext cx="2545082" cy="400110"/>
          </a:xfrm>
          <a:prstGeom prst="rect">
            <a:avLst/>
          </a:prstGeom>
          <a:noFill/>
        </p:spPr>
        <p:txBody>
          <a:bodyPr wrap="square" rtlCol="0">
            <a:spAutoFit/>
            <a:scene3d>
              <a:camera prst="perspectiveContrastingLeftFacing"/>
              <a:lightRig rig="threePt" dir="t"/>
            </a:scene3d>
          </a:bodyPr>
          <a:lstStyle/>
          <a:p>
            <a:pPr algn="ctr"/>
            <a:r>
              <a:rPr lang="en-US" sz="2000" b="1" dirty="0" smtClean="0">
                <a:effectLst>
                  <a:outerShdw blurRad="38100" dist="38100" dir="2700000" algn="tl">
                    <a:srgbClr val="000000">
                      <a:alpha val="64000"/>
                    </a:srgbClr>
                  </a:outerShdw>
                </a:effectLst>
              </a:rPr>
              <a:t>Database</a:t>
            </a:r>
            <a:endParaRPr lang="en-US" sz="2000" b="1" dirty="0">
              <a:effectLst>
                <a:outerShdw blurRad="38100" dist="38100" dir="2700000" algn="tl">
                  <a:srgbClr val="000000">
                    <a:alpha val="64000"/>
                  </a:srgbClr>
                </a:outerShdw>
              </a:effectLst>
            </a:endParaRPr>
          </a:p>
        </p:txBody>
      </p:sp>
      <p:sp>
        <p:nvSpPr>
          <p:cNvPr id="30" name="Middle Tier_text"/>
          <p:cNvSpPr txBox="1"/>
          <p:nvPr/>
        </p:nvSpPr>
        <p:spPr>
          <a:xfrm>
            <a:off x="3266482" y="3106662"/>
            <a:ext cx="2545082" cy="400110"/>
          </a:xfrm>
          <a:prstGeom prst="rect">
            <a:avLst/>
          </a:prstGeom>
          <a:noFill/>
        </p:spPr>
        <p:txBody>
          <a:bodyPr wrap="square" rtlCol="0">
            <a:spAutoFit/>
            <a:scene3d>
              <a:camera prst="perspectiveContrastingLeftFacing"/>
              <a:lightRig rig="threePt" dir="t"/>
            </a:scene3d>
          </a:bodyPr>
          <a:lstStyle/>
          <a:p>
            <a:pPr algn="ctr"/>
            <a:r>
              <a:rPr lang="en-US" sz="2000" b="1" dirty="0" smtClean="0">
                <a:effectLst>
                  <a:outerShdw blurRad="38100" dist="38100" dir="2700000" algn="tl">
                    <a:srgbClr val="000000">
                      <a:alpha val="64000"/>
                    </a:srgbClr>
                  </a:outerShdw>
                </a:effectLst>
              </a:rPr>
              <a:t>Middle Tier</a:t>
            </a:r>
            <a:endParaRPr lang="en-US" sz="2000" b="1" dirty="0">
              <a:effectLst>
                <a:outerShdw blurRad="38100" dist="38100" dir="2700000" algn="tl">
                  <a:srgbClr val="000000">
                    <a:alpha val="64000"/>
                  </a:srgbClr>
                </a:outerShdw>
              </a:effectLst>
            </a:endParaRPr>
          </a:p>
        </p:txBody>
      </p:sp>
      <p:sp>
        <p:nvSpPr>
          <p:cNvPr id="31" name="Business Apps_text"/>
          <p:cNvSpPr txBox="1"/>
          <p:nvPr/>
        </p:nvSpPr>
        <p:spPr>
          <a:xfrm>
            <a:off x="3106044" y="2357243"/>
            <a:ext cx="2865955" cy="400110"/>
          </a:xfrm>
          <a:prstGeom prst="rect">
            <a:avLst/>
          </a:prstGeom>
          <a:noFill/>
        </p:spPr>
        <p:txBody>
          <a:bodyPr wrap="square" rtlCol="0">
            <a:spAutoFit/>
            <a:scene3d>
              <a:camera prst="perspectiveContrastingLeftFacing"/>
              <a:lightRig rig="threePt" dir="t"/>
            </a:scene3d>
          </a:bodyPr>
          <a:lstStyle/>
          <a:p>
            <a:pPr algn="ctr"/>
            <a:r>
              <a:rPr lang="en-US" sz="2000" b="1" dirty="0" smtClean="0">
                <a:effectLst>
                  <a:outerShdw blurRad="38100" dist="38100" dir="2700000" algn="tl">
                    <a:srgbClr val="000000">
                      <a:alpha val="64000"/>
                    </a:srgbClr>
                  </a:outerShdw>
                </a:effectLst>
              </a:rPr>
              <a:t>Applications</a:t>
            </a:r>
            <a:endParaRPr lang="en-US" sz="2000" b="1" dirty="0">
              <a:effectLst>
                <a:outerShdw blurRad="38100" dist="38100" dir="2700000" algn="tl">
                  <a:srgbClr val="000000">
                    <a:alpha val="64000"/>
                  </a:srgbClr>
                </a:outerShdw>
              </a:effectLst>
            </a:endParaRPr>
          </a:p>
        </p:txBody>
      </p:sp>
      <p:sp>
        <p:nvSpPr>
          <p:cNvPr id="32" name="horizontal_1to2"/>
          <p:cNvSpPr>
            <a:spLocks/>
          </p:cNvSpPr>
          <p:nvPr/>
        </p:nvSpPr>
        <p:spPr bwMode="auto">
          <a:xfrm>
            <a:off x="3200697" y="4143376"/>
            <a:ext cx="5565384" cy="536575"/>
          </a:xfrm>
          <a:custGeom>
            <a:avLst/>
            <a:gdLst/>
            <a:ahLst/>
            <a:cxnLst>
              <a:cxn ang="0">
                <a:pos x="0" y="0"/>
              </a:cxn>
              <a:cxn ang="0">
                <a:pos x="1315" y="338"/>
              </a:cxn>
              <a:cxn ang="0">
                <a:pos x="2630" y="0"/>
              </a:cxn>
            </a:cxnLst>
            <a:rect l="0" t="0" r="r" b="b"/>
            <a:pathLst>
              <a:path w="2630" h="338">
                <a:moveTo>
                  <a:pt x="0" y="0"/>
                </a:moveTo>
                <a:lnTo>
                  <a:pt x="1315" y="338"/>
                </a:lnTo>
                <a:lnTo>
                  <a:pt x="2630" y="0"/>
                </a:lnTo>
              </a:path>
            </a:pathLst>
          </a:custGeom>
          <a:noFill/>
          <a:ln w="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horizontal_2to3"/>
          <p:cNvSpPr>
            <a:spLocks/>
          </p:cNvSpPr>
          <p:nvPr/>
        </p:nvSpPr>
        <p:spPr bwMode="auto">
          <a:xfrm>
            <a:off x="3200697" y="3406775"/>
            <a:ext cx="5565384" cy="533400"/>
          </a:xfrm>
          <a:custGeom>
            <a:avLst/>
            <a:gdLst/>
            <a:ahLst/>
            <a:cxnLst>
              <a:cxn ang="0">
                <a:pos x="0" y="0"/>
              </a:cxn>
              <a:cxn ang="0">
                <a:pos x="1315" y="336"/>
              </a:cxn>
              <a:cxn ang="0">
                <a:pos x="2630" y="0"/>
              </a:cxn>
            </a:cxnLst>
            <a:rect l="0" t="0" r="r" b="b"/>
            <a:pathLst>
              <a:path w="2630" h="336">
                <a:moveTo>
                  <a:pt x="0" y="0"/>
                </a:moveTo>
                <a:lnTo>
                  <a:pt x="1315" y="336"/>
                </a:lnTo>
                <a:lnTo>
                  <a:pt x="2630" y="0"/>
                </a:lnTo>
              </a:path>
            </a:pathLst>
          </a:custGeom>
          <a:noFill/>
          <a:ln w="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horizontal_3to4"/>
          <p:cNvSpPr>
            <a:spLocks/>
          </p:cNvSpPr>
          <p:nvPr/>
        </p:nvSpPr>
        <p:spPr bwMode="auto">
          <a:xfrm>
            <a:off x="3200697" y="2667001"/>
            <a:ext cx="5565384" cy="536575"/>
          </a:xfrm>
          <a:custGeom>
            <a:avLst/>
            <a:gdLst/>
            <a:ahLst/>
            <a:cxnLst>
              <a:cxn ang="0">
                <a:pos x="0" y="0"/>
              </a:cxn>
              <a:cxn ang="0">
                <a:pos x="1315" y="338"/>
              </a:cxn>
              <a:cxn ang="0">
                <a:pos x="2630" y="0"/>
              </a:cxn>
            </a:cxnLst>
            <a:rect l="0" t="0" r="r" b="b"/>
            <a:pathLst>
              <a:path w="2630" h="338">
                <a:moveTo>
                  <a:pt x="0" y="0"/>
                </a:moveTo>
                <a:lnTo>
                  <a:pt x="1315" y="338"/>
                </a:lnTo>
                <a:lnTo>
                  <a:pt x="2630" y="0"/>
                </a:lnTo>
              </a:path>
            </a:pathLst>
          </a:custGeom>
          <a:noFill/>
          <a:ln w="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cxnSp>
        <p:nvCxnSpPr>
          <p:cNvPr id="35" name="divider_line"/>
          <p:cNvCxnSpPr/>
          <p:nvPr/>
        </p:nvCxnSpPr>
        <p:spPr bwMode="auto">
          <a:xfrm rot="10800000" flipV="1">
            <a:off x="5983388" y="2461199"/>
            <a:ext cx="0" cy="2962656"/>
          </a:xfrm>
          <a:prstGeom prst="line">
            <a:avLst/>
          </a:prstGeom>
          <a:noFill/>
          <a:ln w="12700" cap="flat" cmpd="sng" algn="ctr">
            <a:solidFill>
              <a:schemeClr val="tx1">
                <a:lumMod val="85000"/>
              </a:schemeClr>
            </a:solidFill>
            <a:prstDash val="solid"/>
            <a:round/>
            <a:headEnd type="none" w="med" len="med"/>
            <a:tailEnd type="none" w="med" len="med"/>
          </a:ln>
          <a:effectLst/>
        </p:spPr>
      </p:cxnSp>
      <p:grpSp>
        <p:nvGrpSpPr>
          <p:cNvPr id="36" name="R_1"/>
          <p:cNvGrpSpPr/>
          <p:nvPr/>
        </p:nvGrpSpPr>
        <p:grpSpPr>
          <a:xfrm>
            <a:off x="5818588" y="4315438"/>
            <a:ext cx="3426665" cy="912104"/>
            <a:chOff x="3905188" y="4315438"/>
            <a:chExt cx="2570668" cy="912104"/>
          </a:xfrm>
        </p:grpSpPr>
        <p:sp>
          <p:nvSpPr>
            <p:cNvPr id="37" name="Networking_text"/>
            <p:cNvSpPr txBox="1"/>
            <p:nvPr/>
          </p:nvSpPr>
          <p:spPr>
            <a:xfrm>
              <a:off x="4868468" y="4676660"/>
              <a:ext cx="1607388"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Networking</a:t>
              </a:r>
              <a:endParaRPr lang="en-US" sz="1200" dirty="0">
                <a:effectLst>
                  <a:outerShdw blurRad="12700" dist="38100" dir="2700000" algn="tl" rotWithShape="0">
                    <a:prstClr val="black">
                      <a:alpha val="79000"/>
                    </a:prstClr>
                  </a:outerShdw>
                </a:effectLst>
              </a:endParaRPr>
            </a:p>
          </p:txBody>
        </p:sp>
        <p:sp>
          <p:nvSpPr>
            <p:cNvPr id="38" name="Virtualization_text"/>
            <p:cNvSpPr txBox="1"/>
            <p:nvPr/>
          </p:nvSpPr>
          <p:spPr>
            <a:xfrm>
              <a:off x="3905188" y="4950543"/>
              <a:ext cx="1434854"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Virtualization</a:t>
              </a:r>
              <a:endParaRPr lang="en-US" sz="1200" dirty="0">
                <a:effectLst>
                  <a:outerShdw blurRad="12700" dist="38100" dir="2700000" algn="tl" rotWithShape="0">
                    <a:prstClr val="black">
                      <a:alpha val="79000"/>
                    </a:prstClr>
                  </a:outerShdw>
                </a:effectLst>
              </a:endParaRPr>
            </a:p>
          </p:txBody>
        </p:sp>
        <p:sp>
          <p:nvSpPr>
            <p:cNvPr id="39" name="Identity &amp; Access_text"/>
            <p:cNvSpPr txBox="1"/>
            <p:nvPr/>
          </p:nvSpPr>
          <p:spPr>
            <a:xfrm>
              <a:off x="4856417" y="4315438"/>
              <a:ext cx="1607388"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Identity &amp; Access</a:t>
              </a:r>
              <a:endParaRPr lang="en-US" sz="1200" dirty="0">
                <a:effectLst>
                  <a:outerShdw blurRad="12700" dist="38100" dir="2700000" algn="tl" rotWithShape="0">
                    <a:prstClr val="black">
                      <a:alpha val="79000"/>
                    </a:prstClr>
                  </a:outerShdw>
                </a:effectLst>
              </a:endParaRPr>
            </a:p>
          </p:txBody>
        </p:sp>
        <p:sp>
          <p:nvSpPr>
            <p:cNvPr id="40" name="Security_text"/>
            <p:cNvSpPr txBox="1"/>
            <p:nvPr/>
          </p:nvSpPr>
          <p:spPr>
            <a:xfrm>
              <a:off x="4071950" y="4570635"/>
              <a:ext cx="1055299"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Security</a:t>
              </a:r>
              <a:endParaRPr lang="en-US" sz="1200" dirty="0">
                <a:effectLst>
                  <a:outerShdw blurRad="12700" dist="38100" dir="2700000" algn="tl" rotWithShape="0">
                    <a:prstClr val="black">
                      <a:alpha val="79000"/>
                    </a:prstClr>
                  </a:outerShdw>
                </a:effectLst>
              </a:endParaRPr>
            </a:p>
          </p:txBody>
        </p:sp>
        <p:cxnSp>
          <p:nvCxnSpPr>
            <p:cNvPr id="41" name="1b_line"/>
            <p:cNvCxnSpPr/>
            <p:nvPr/>
          </p:nvCxnSpPr>
          <p:spPr bwMode="auto">
            <a:xfrm rot="5400000">
              <a:off x="4801749" y="4756603"/>
              <a:ext cx="731520" cy="0"/>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42" name="1a_line"/>
            <p:cNvCxnSpPr/>
            <p:nvPr/>
          </p:nvCxnSpPr>
          <p:spPr bwMode="auto">
            <a:xfrm rot="21540000" flipV="1">
              <a:off x="4028820" y="4543425"/>
              <a:ext cx="2085975" cy="495300"/>
            </a:xfrm>
            <a:prstGeom prst="line">
              <a:avLst/>
            </a:prstGeom>
            <a:noFill/>
            <a:ln w="12700" cap="flat" cmpd="sng" algn="ctr">
              <a:solidFill>
                <a:schemeClr val="tx1">
                  <a:lumMod val="85000"/>
                </a:schemeClr>
              </a:solidFill>
              <a:prstDash val="solid"/>
              <a:round/>
              <a:headEnd type="none" w="med" len="med"/>
              <a:tailEnd type="none" w="med" len="med"/>
            </a:ln>
            <a:effectLst/>
          </p:spPr>
        </p:cxnSp>
      </p:grpSp>
      <p:grpSp>
        <p:nvGrpSpPr>
          <p:cNvPr id="43" name="R_2"/>
          <p:cNvGrpSpPr/>
          <p:nvPr/>
        </p:nvGrpSpPr>
        <p:grpSpPr>
          <a:xfrm>
            <a:off x="5728359" y="3572103"/>
            <a:ext cx="3326599" cy="922604"/>
            <a:chOff x="3837498" y="3572103"/>
            <a:chExt cx="2495599" cy="922604"/>
          </a:xfrm>
        </p:grpSpPr>
        <p:sp>
          <p:nvSpPr>
            <p:cNvPr id="44" name="Reporting &amp; Analysis_text"/>
            <p:cNvSpPr txBox="1"/>
            <p:nvPr/>
          </p:nvSpPr>
          <p:spPr>
            <a:xfrm>
              <a:off x="5254796" y="3615061"/>
              <a:ext cx="1078301" cy="461665"/>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Reporting</a:t>
              </a:r>
              <a:br>
                <a:rPr lang="en-US" sz="1200" dirty="0" smtClean="0">
                  <a:effectLst>
                    <a:outerShdw blurRad="12700" dist="38100" dir="2700000" algn="tl" rotWithShape="0">
                      <a:prstClr val="black">
                        <a:alpha val="79000"/>
                      </a:prstClr>
                    </a:outerShdw>
                  </a:effectLst>
                </a:rPr>
              </a:br>
              <a:r>
                <a:rPr lang="en-US" sz="1200" dirty="0" smtClean="0">
                  <a:effectLst>
                    <a:outerShdw blurRad="12700" dist="38100" dir="2700000" algn="tl" rotWithShape="0">
                      <a:prstClr val="black">
                        <a:alpha val="79000"/>
                      </a:prstClr>
                    </a:outerShdw>
                  </a:effectLst>
                </a:rPr>
                <a:t>&amp; Analysis</a:t>
              </a:r>
              <a:endParaRPr lang="en-US" sz="1200" dirty="0">
                <a:effectLst>
                  <a:outerShdw blurRad="12700" dist="38100" dir="2700000" algn="tl" rotWithShape="0">
                    <a:prstClr val="black">
                      <a:alpha val="79000"/>
                    </a:prstClr>
                  </a:outerShdw>
                </a:effectLst>
              </a:endParaRPr>
            </a:p>
          </p:txBody>
        </p:sp>
        <p:sp>
          <p:nvSpPr>
            <p:cNvPr id="45" name="Data Warehousing_text"/>
            <p:cNvSpPr txBox="1"/>
            <p:nvPr/>
          </p:nvSpPr>
          <p:spPr>
            <a:xfrm>
              <a:off x="4512960" y="3789236"/>
              <a:ext cx="1190447"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Data </a:t>
              </a:r>
              <a:r>
                <a:rPr lang="en-US" sz="1200" spc="-20" dirty="0" smtClean="0">
                  <a:effectLst>
                    <a:outerShdw blurRad="12700" dist="38100" dir="2700000" algn="tl" rotWithShape="0">
                      <a:prstClr val="black">
                        <a:alpha val="79000"/>
                      </a:prstClr>
                    </a:outerShdw>
                  </a:effectLst>
                </a:rPr>
                <a:t>Warehousing</a:t>
              </a:r>
              <a:endParaRPr lang="en-US" sz="1200" spc="-20" dirty="0">
                <a:effectLst>
                  <a:outerShdw blurRad="12700" dist="38100" dir="2700000" algn="tl" rotWithShape="0">
                    <a:prstClr val="black">
                      <a:alpha val="79000"/>
                    </a:prstClr>
                  </a:outerShdw>
                </a:effectLst>
              </a:endParaRPr>
            </a:p>
          </p:txBody>
        </p:sp>
        <p:sp>
          <p:nvSpPr>
            <p:cNvPr id="46" name="OLTP_text"/>
            <p:cNvSpPr txBox="1"/>
            <p:nvPr/>
          </p:nvSpPr>
          <p:spPr>
            <a:xfrm>
              <a:off x="3837498" y="3981986"/>
              <a:ext cx="1075742" cy="461665"/>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Transaction Processing</a:t>
              </a:r>
              <a:endParaRPr lang="en-US" sz="1200" dirty="0">
                <a:effectLst>
                  <a:outerShdw blurRad="12700" dist="38100" dir="2700000" algn="tl" rotWithShape="0">
                    <a:prstClr val="black">
                      <a:alpha val="79000"/>
                    </a:prstClr>
                  </a:outerShdw>
                </a:effectLst>
              </a:endParaRPr>
            </a:p>
          </p:txBody>
        </p:sp>
        <p:cxnSp>
          <p:nvCxnSpPr>
            <p:cNvPr id="47" name="2b_line"/>
            <p:cNvCxnSpPr/>
            <p:nvPr/>
          </p:nvCxnSpPr>
          <p:spPr bwMode="auto">
            <a:xfrm rot="16200000" flipH="1">
              <a:off x="5112958" y="3937862"/>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48" name="2a_line"/>
            <p:cNvCxnSpPr/>
            <p:nvPr/>
          </p:nvCxnSpPr>
          <p:spPr bwMode="auto">
            <a:xfrm rot="16200000" flipH="1">
              <a:off x="4377325" y="4128946"/>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grpSp>
      <p:grpSp>
        <p:nvGrpSpPr>
          <p:cNvPr id="49" name="R_3"/>
          <p:cNvGrpSpPr/>
          <p:nvPr/>
        </p:nvGrpSpPr>
        <p:grpSpPr>
          <a:xfrm>
            <a:off x="5558012" y="2839997"/>
            <a:ext cx="3575182" cy="919443"/>
            <a:chOff x="3709704" y="2839996"/>
            <a:chExt cx="2682085" cy="919443"/>
          </a:xfrm>
        </p:grpSpPr>
        <p:sp>
          <p:nvSpPr>
            <p:cNvPr id="50" name="Workflow_text"/>
            <p:cNvSpPr txBox="1"/>
            <p:nvPr/>
          </p:nvSpPr>
          <p:spPr>
            <a:xfrm>
              <a:off x="5218597" y="2965139"/>
              <a:ext cx="1173192"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Workflow</a:t>
              </a:r>
              <a:endParaRPr lang="en-US" sz="1200" dirty="0">
                <a:effectLst>
                  <a:outerShdw blurRad="12700" dist="38100" dir="2700000" algn="tl" rotWithShape="0">
                    <a:prstClr val="black">
                      <a:alpha val="79000"/>
                    </a:prstClr>
                  </a:outerShdw>
                </a:effectLst>
              </a:endParaRPr>
            </a:p>
          </p:txBody>
        </p:sp>
        <p:sp>
          <p:nvSpPr>
            <p:cNvPr id="51" name="App Logic_text"/>
            <p:cNvSpPr txBox="1"/>
            <p:nvPr/>
          </p:nvSpPr>
          <p:spPr>
            <a:xfrm>
              <a:off x="4531956" y="3103456"/>
              <a:ext cx="1173192"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Application Server</a:t>
              </a:r>
              <a:endParaRPr lang="en-US" sz="1200" dirty="0">
                <a:effectLst>
                  <a:outerShdw blurRad="12700" dist="38100" dir="2700000" algn="tl" rotWithShape="0">
                    <a:prstClr val="black">
                      <a:alpha val="79000"/>
                    </a:prstClr>
                  </a:outerShdw>
                </a:effectLst>
              </a:endParaRPr>
            </a:p>
          </p:txBody>
        </p:sp>
        <p:sp>
          <p:nvSpPr>
            <p:cNvPr id="52" name="EAI_text"/>
            <p:cNvSpPr txBox="1"/>
            <p:nvPr/>
          </p:nvSpPr>
          <p:spPr>
            <a:xfrm>
              <a:off x="3709704" y="3270828"/>
              <a:ext cx="1350217" cy="461665"/>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Enterprise </a:t>
              </a:r>
            </a:p>
            <a:p>
              <a:pPr algn="ctr"/>
              <a:r>
                <a:rPr lang="en-US" sz="1200" dirty="0" smtClean="0">
                  <a:effectLst>
                    <a:outerShdw blurRad="12700" dist="38100" dir="2700000" algn="tl" rotWithShape="0">
                      <a:prstClr val="black">
                        <a:alpha val="79000"/>
                      </a:prstClr>
                    </a:outerShdw>
                  </a:effectLst>
                </a:rPr>
                <a:t>Integration</a:t>
              </a:r>
              <a:endParaRPr lang="en-US" sz="1200" dirty="0">
                <a:effectLst>
                  <a:outerShdw blurRad="12700" dist="38100" dir="2700000" algn="tl" rotWithShape="0">
                    <a:prstClr val="black">
                      <a:alpha val="79000"/>
                    </a:prstClr>
                  </a:outerShdw>
                </a:effectLst>
              </a:endParaRPr>
            </a:p>
          </p:txBody>
        </p:sp>
        <p:cxnSp>
          <p:nvCxnSpPr>
            <p:cNvPr id="53" name="3c_line"/>
            <p:cNvCxnSpPr/>
            <p:nvPr/>
          </p:nvCxnSpPr>
          <p:spPr bwMode="auto">
            <a:xfrm rot="16200000" flipH="1">
              <a:off x="5115178" y="3205755"/>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54" name="3b_line"/>
            <p:cNvCxnSpPr/>
            <p:nvPr/>
          </p:nvCxnSpPr>
          <p:spPr bwMode="auto">
            <a:xfrm rot="16200000" flipH="1">
              <a:off x="4374519" y="3393678"/>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grpSp>
      <p:grpSp>
        <p:nvGrpSpPr>
          <p:cNvPr id="55" name="R_4"/>
          <p:cNvGrpSpPr/>
          <p:nvPr/>
        </p:nvGrpSpPr>
        <p:grpSpPr>
          <a:xfrm>
            <a:off x="5870436" y="2097714"/>
            <a:ext cx="3196215" cy="919695"/>
            <a:chOff x="3944084" y="2097713"/>
            <a:chExt cx="2397786" cy="919695"/>
          </a:xfrm>
        </p:grpSpPr>
        <p:sp>
          <p:nvSpPr>
            <p:cNvPr id="56" name="Web_text"/>
            <p:cNvSpPr txBox="1"/>
            <p:nvPr/>
          </p:nvSpPr>
          <p:spPr>
            <a:xfrm>
              <a:off x="5263569" y="2248658"/>
              <a:ext cx="1078301"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Web</a:t>
              </a:r>
              <a:endParaRPr lang="en-US" sz="1200" dirty="0">
                <a:effectLst>
                  <a:outerShdw blurRad="12700" dist="38100" dir="2700000" algn="tl" rotWithShape="0">
                    <a:prstClr val="black">
                      <a:alpha val="79000"/>
                    </a:prstClr>
                  </a:outerShdw>
                </a:effectLst>
              </a:endParaRPr>
            </a:p>
          </p:txBody>
        </p:sp>
        <p:sp>
          <p:nvSpPr>
            <p:cNvPr id="57" name="Custom_text"/>
            <p:cNvSpPr txBox="1"/>
            <p:nvPr/>
          </p:nvSpPr>
          <p:spPr>
            <a:xfrm>
              <a:off x="4532122" y="2417791"/>
              <a:ext cx="1190447"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Custom</a:t>
              </a:r>
              <a:endParaRPr lang="en-US" sz="1200" dirty="0">
                <a:effectLst>
                  <a:outerShdw blurRad="12700" dist="38100" dir="2700000" algn="tl" rotWithShape="0">
                    <a:prstClr val="black">
                      <a:alpha val="79000"/>
                    </a:prstClr>
                  </a:outerShdw>
                </a:effectLst>
              </a:endParaRPr>
            </a:p>
          </p:txBody>
        </p:sp>
        <p:sp>
          <p:nvSpPr>
            <p:cNvPr id="58" name="ISV_text"/>
            <p:cNvSpPr txBox="1"/>
            <p:nvPr/>
          </p:nvSpPr>
          <p:spPr>
            <a:xfrm>
              <a:off x="3944084" y="2597315"/>
              <a:ext cx="897954"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Packaged</a:t>
              </a:r>
              <a:endParaRPr lang="en-US" sz="1200" dirty="0">
                <a:effectLst>
                  <a:outerShdw blurRad="12700" dist="38100" dir="2700000" algn="tl" rotWithShape="0">
                    <a:prstClr val="black">
                      <a:alpha val="79000"/>
                    </a:prstClr>
                  </a:outerShdw>
                </a:effectLst>
              </a:endParaRPr>
            </a:p>
          </p:txBody>
        </p:sp>
        <p:cxnSp>
          <p:nvCxnSpPr>
            <p:cNvPr id="59" name="4b_line"/>
            <p:cNvCxnSpPr/>
            <p:nvPr/>
          </p:nvCxnSpPr>
          <p:spPr bwMode="auto">
            <a:xfrm rot="16200000" flipH="1">
              <a:off x="5115957" y="2463472"/>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60" name="4a_line"/>
            <p:cNvCxnSpPr/>
            <p:nvPr/>
          </p:nvCxnSpPr>
          <p:spPr bwMode="auto">
            <a:xfrm rot="16200000" flipH="1">
              <a:off x="4373819" y="2651647"/>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grpSp>
      <p:sp>
        <p:nvSpPr>
          <p:cNvPr id="61" name="Composite Apps_box"/>
          <p:cNvSpPr/>
          <p:nvPr/>
        </p:nvSpPr>
        <p:spPr bwMode="auto">
          <a:xfrm rot="20760000">
            <a:off x="6674404" y="2770477"/>
            <a:ext cx="1513926" cy="292037"/>
          </a:xfrm>
          <a:prstGeom prst="parallelogram">
            <a:avLst/>
          </a:prstGeom>
          <a:gradFill flip="none" rotWithShape="1">
            <a:gsLst>
              <a:gs pos="0">
                <a:srgbClr val="A9B4C1"/>
              </a:gs>
              <a:gs pos="100000">
                <a:srgbClr val="7989A3"/>
              </a:gs>
            </a:gsLst>
            <a:lin ang="4800000" scaled="0"/>
            <a:tileRect/>
          </a:gradFill>
          <a:ln w="12700">
            <a:solidFill>
              <a:schemeClr val="tx1">
                <a:lumMod val="85000"/>
              </a:schemeClr>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dirty="0" smtClean="0"/>
          </a:p>
        </p:txBody>
      </p:sp>
      <p:sp>
        <p:nvSpPr>
          <p:cNvPr id="62" name="Composite Apps"/>
          <p:cNvSpPr txBox="1"/>
          <p:nvPr/>
        </p:nvSpPr>
        <p:spPr>
          <a:xfrm>
            <a:off x="6691820" y="2815242"/>
            <a:ext cx="1488532" cy="184666"/>
          </a:xfrm>
          <a:custGeom>
            <a:avLst/>
            <a:gdLst>
              <a:gd name="connsiteX0" fmla="*/ 0 w 1289135"/>
              <a:gd name="connsiteY0" fmla="*/ 0 h 330786"/>
              <a:gd name="connsiteX1" fmla="*/ 1289135 w 1289135"/>
              <a:gd name="connsiteY1" fmla="*/ 0 h 330786"/>
              <a:gd name="connsiteX2" fmla="*/ 1289135 w 1289135"/>
              <a:gd name="connsiteY2" fmla="*/ 330786 h 330786"/>
              <a:gd name="connsiteX3" fmla="*/ 0 w 1289135"/>
              <a:gd name="connsiteY3" fmla="*/ 330786 h 330786"/>
              <a:gd name="connsiteX4" fmla="*/ 0 w 1289135"/>
              <a:gd name="connsiteY4" fmla="*/ 0 h 330786"/>
              <a:gd name="connsiteX0" fmla="*/ 0 w 1289135"/>
              <a:gd name="connsiteY0" fmla="*/ 117044 h 447830"/>
              <a:gd name="connsiteX1" fmla="*/ 1289135 w 1289135"/>
              <a:gd name="connsiteY1" fmla="*/ 0 h 447830"/>
              <a:gd name="connsiteX2" fmla="*/ 1289135 w 1289135"/>
              <a:gd name="connsiteY2" fmla="*/ 447830 h 447830"/>
              <a:gd name="connsiteX3" fmla="*/ 0 w 1289135"/>
              <a:gd name="connsiteY3" fmla="*/ 447830 h 447830"/>
              <a:gd name="connsiteX4" fmla="*/ 0 w 1289135"/>
              <a:gd name="connsiteY4" fmla="*/ 117044 h 447830"/>
              <a:gd name="connsiteX0" fmla="*/ 7315 w 1296450"/>
              <a:gd name="connsiteY0" fmla="*/ 117044 h 535612"/>
              <a:gd name="connsiteX1" fmla="*/ 1296450 w 1296450"/>
              <a:gd name="connsiteY1" fmla="*/ 0 h 535612"/>
              <a:gd name="connsiteX2" fmla="*/ 1296450 w 1296450"/>
              <a:gd name="connsiteY2" fmla="*/ 447830 h 535612"/>
              <a:gd name="connsiteX3" fmla="*/ 0 w 1296450"/>
              <a:gd name="connsiteY3" fmla="*/ 535612 h 535612"/>
              <a:gd name="connsiteX4" fmla="*/ 7315 w 1296450"/>
              <a:gd name="connsiteY4" fmla="*/ 117044 h 535612"/>
              <a:gd name="connsiteX0" fmla="*/ 7315 w 1300108"/>
              <a:gd name="connsiteY0" fmla="*/ 117044 h 535612"/>
              <a:gd name="connsiteX1" fmla="*/ 1296450 w 1300108"/>
              <a:gd name="connsiteY1" fmla="*/ 0 h 535612"/>
              <a:gd name="connsiteX2" fmla="*/ 1300108 w 1300108"/>
              <a:gd name="connsiteY2" fmla="*/ 294210 h 535612"/>
              <a:gd name="connsiteX3" fmla="*/ 0 w 1300108"/>
              <a:gd name="connsiteY3" fmla="*/ 535612 h 535612"/>
              <a:gd name="connsiteX4" fmla="*/ 7315 w 1300108"/>
              <a:gd name="connsiteY4" fmla="*/ 117044 h 535612"/>
              <a:gd name="connsiteX0" fmla="*/ 3657 w 1300108"/>
              <a:gd name="connsiteY0" fmla="*/ 270663 h 535612"/>
              <a:gd name="connsiteX1" fmla="*/ 1296450 w 1300108"/>
              <a:gd name="connsiteY1" fmla="*/ 0 h 535612"/>
              <a:gd name="connsiteX2" fmla="*/ 1300108 w 1300108"/>
              <a:gd name="connsiteY2" fmla="*/ 294210 h 535612"/>
              <a:gd name="connsiteX3" fmla="*/ 0 w 1300108"/>
              <a:gd name="connsiteY3" fmla="*/ 535612 h 535612"/>
              <a:gd name="connsiteX4" fmla="*/ 3657 w 1300108"/>
              <a:gd name="connsiteY4" fmla="*/ 270663 h 535612"/>
              <a:gd name="connsiteX0" fmla="*/ 3657 w 1300108"/>
              <a:gd name="connsiteY0" fmla="*/ 270663 h 535612"/>
              <a:gd name="connsiteX1" fmla="*/ 1296450 w 1300108"/>
              <a:gd name="connsiteY1" fmla="*/ 0 h 535612"/>
              <a:gd name="connsiteX2" fmla="*/ 1300108 w 1300108"/>
              <a:gd name="connsiteY2" fmla="*/ 264949 h 535612"/>
              <a:gd name="connsiteX3" fmla="*/ 0 w 1300108"/>
              <a:gd name="connsiteY3" fmla="*/ 535612 h 535612"/>
              <a:gd name="connsiteX4" fmla="*/ 3657 w 1300108"/>
              <a:gd name="connsiteY4" fmla="*/ 270663 h 535612"/>
              <a:gd name="connsiteX0" fmla="*/ 0 w 1296451"/>
              <a:gd name="connsiteY0" fmla="*/ 270663 h 546584"/>
              <a:gd name="connsiteX1" fmla="*/ 1292793 w 1296451"/>
              <a:gd name="connsiteY1" fmla="*/ 0 h 546584"/>
              <a:gd name="connsiteX2" fmla="*/ 1296451 w 1296451"/>
              <a:gd name="connsiteY2" fmla="*/ 264949 h 546584"/>
              <a:gd name="connsiteX3" fmla="*/ 7316 w 1296451"/>
              <a:gd name="connsiteY3" fmla="*/ 546584 h 546584"/>
              <a:gd name="connsiteX4" fmla="*/ 0 w 1296451"/>
              <a:gd name="connsiteY4" fmla="*/ 270663 h 546584"/>
              <a:gd name="connsiteX0" fmla="*/ 0 w 1296451"/>
              <a:gd name="connsiteY0" fmla="*/ 332843 h 546584"/>
              <a:gd name="connsiteX1" fmla="*/ 1292793 w 1296451"/>
              <a:gd name="connsiteY1" fmla="*/ 0 h 546584"/>
              <a:gd name="connsiteX2" fmla="*/ 1296451 w 1296451"/>
              <a:gd name="connsiteY2" fmla="*/ 264949 h 546584"/>
              <a:gd name="connsiteX3" fmla="*/ 7316 w 1296451"/>
              <a:gd name="connsiteY3" fmla="*/ 546584 h 546584"/>
              <a:gd name="connsiteX4" fmla="*/ 0 w 1296451"/>
              <a:gd name="connsiteY4" fmla="*/ 332843 h 546584"/>
              <a:gd name="connsiteX0" fmla="*/ 0 w 1297670"/>
              <a:gd name="connsiteY0" fmla="*/ 263349 h 477090"/>
              <a:gd name="connsiteX1" fmla="*/ 1296451 w 1297670"/>
              <a:gd name="connsiteY1" fmla="*/ 0 h 477090"/>
              <a:gd name="connsiteX2" fmla="*/ 1296451 w 1297670"/>
              <a:gd name="connsiteY2" fmla="*/ 195455 h 477090"/>
              <a:gd name="connsiteX3" fmla="*/ 7316 w 1297670"/>
              <a:gd name="connsiteY3" fmla="*/ 477090 h 477090"/>
              <a:gd name="connsiteX4" fmla="*/ 0 w 1297670"/>
              <a:gd name="connsiteY4" fmla="*/ 263349 h 477090"/>
              <a:gd name="connsiteX0" fmla="*/ 0 w 1297670"/>
              <a:gd name="connsiteY0" fmla="*/ 263349 h 477090"/>
              <a:gd name="connsiteX1" fmla="*/ 1296451 w 1297670"/>
              <a:gd name="connsiteY1" fmla="*/ 0 h 477090"/>
              <a:gd name="connsiteX2" fmla="*/ 1292793 w 1297670"/>
              <a:gd name="connsiteY2" fmla="*/ 169852 h 477090"/>
              <a:gd name="connsiteX3" fmla="*/ 7316 w 1297670"/>
              <a:gd name="connsiteY3" fmla="*/ 477090 h 477090"/>
              <a:gd name="connsiteX4" fmla="*/ 0 w 1297670"/>
              <a:gd name="connsiteY4" fmla="*/ 263349 h 477090"/>
              <a:gd name="connsiteX0" fmla="*/ 0 w 1297670"/>
              <a:gd name="connsiteY0" fmla="*/ 263349 h 495378"/>
              <a:gd name="connsiteX1" fmla="*/ 1296451 w 1297670"/>
              <a:gd name="connsiteY1" fmla="*/ 0 h 495378"/>
              <a:gd name="connsiteX2" fmla="*/ 1292793 w 1297670"/>
              <a:gd name="connsiteY2" fmla="*/ 169852 h 495378"/>
              <a:gd name="connsiteX3" fmla="*/ 3658 w 1297670"/>
              <a:gd name="connsiteY3" fmla="*/ 495378 h 495378"/>
              <a:gd name="connsiteX4" fmla="*/ 0 w 1297670"/>
              <a:gd name="connsiteY4" fmla="*/ 263349 h 495378"/>
              <a:gd name="connsiteX0" fmla="*/ 0 w 1292793"/>
              <a:gd name="connsiteY0" fmla="*/ 259692 h 491721"/>
              <a:gd name="connsiteX1" fmla="*/ 1289136 w 1292793"/>
              <a:gd name="connsiteY1" fmla="*/ 0 h 491721"/>
              <a:gd name="connsiteX2" fmla="*/ 1292793 w 1292793"/>
              <a:gd name="connsiteY2" fmla="*/ 166195 h 491721"/>
              <a:gd name="connsiteX3" fmla="*/ 3658 w 1292793"/>
              <a:gd name="connsiteY3" fmla="*/ 491721 h 491721"/>
              <a:gd name="connsiteX4" fmla="*/ 0 w 1292793"/>
              <a:gd name="connsiteY4" fmla="*/ 259692 h 491721"/>
              <a:gd name="connsiteX0" fmla="*/ 1218 w 1290354"/>
              <a:gd name="connsiteY0" fmla="*/ 332844 h 491721"/>
              <a:gd name="connsiteX1" fmla="*/ 1286697 w 1290354"/>
              <a:gd name="connsiteY1" fmla="*/ 0 h 491721"/>
              <a:gd name="connsiteX2" fmla="*/ 1290354 w 1290354"/>
              <a:gd name="connsiteY2" fmla="*/ 166195 h 491721"/>
              <a:gd name="connsiteX3" fmla="*/ 1219 w 1290354"/>
              <a:gd name="connsiteY3" fmla="*/ 491721 h 491721"/>
              <a:gd name="connsiteX4" fmla="*/ 1218 w 1290354"/>
              <a:gd name="connsiteY4" fmla="*/ 332844 h 491721"/>
              <a:gd name="connsiteX0" fmla="*/ 1218 w 1295231"/>
              <a:gd name="connsiteY0" fmla="*/ 303583 h 462460"/>
              <a:gd name="connsiteX1" fmla="*/ 1294012 w 1295231"/>
              <a:gd name="connsiteY1" fmla="*/ 0 h 462460"/>
              <a:gd name="connsiteX2" fmla="*/ 1290354 w 1295231"/>
              <a:gd name="connsiteY2" fmla="*/ 136934 h 462460"/>
              <a:gd name="connsiteX3" fmla="*/ 1219 w 1295231"/>
              <a:gd name="connsiteY3" fmla="*/ 462460 h 462460"/>
              <a:gd name="connsiteX4" fmla="*/ 1218 w 1295231"/>
              <a:gd name="connsiteY4" fmla="*/ 303583 h 462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231" h="462460">
                <a:moveTo>
                  <a:pt x="1218" y="303583"/>
                </a:moveTo>
                <a:lnTo>
                  <a:pt x="1294012" y="0"/>
                </a:lnTo>
                <a:cubicBezTo>
                  <a:pt x="1295231" y="98070"/>
                  <a:pt x="1289135" y="38864"/>
                  <a:pt x="1290354" y="136934"/>
                </a:cubicBezTo>
                <a:lnTo>
                  <a:pt x="1219" y="462460"/>
                </a:lnTo>
                <a:cubicBezTo>
                  <a:pt x="0" y="385117"/>
                  <a:pt x="2437" y="380926"/>
                  <a:pt x="1218" y="303583"/>
                </a:cubicBezTo>
                <a:close/>
              </a:path>
            </a:pathLst>
          </a:custGeom>
          <a:noFill/>
          <a:ln w="9525">
            <a:noFill/>
            <a:round/>
            <a:headEnd/>
            <a:tailEnd/>
          </a:ln>
        </p:spPr>
        <p:txBody>
          <a:bodyPr vert="horz" wrap="square" lIns="0" tIns="0" rIns="0" bIns="0" numCol="1" anchor="ctr" anchorCtr="0" compatLnSpc="1">
            <a:prstTxWarp prst="textNoShape">
              <a:avLst/>
            </a:prstTxWarp>
            <a:spAutoFit/>
            <a:scene3d>
              <a:camera prst="perspectiveContrastingRightFacing"/>
              <a:lightRig rig="threePt" dir="t"/>
            </a:scene3d>
          </a:bodyPr>
          <a:lstStyle/>
          <a:p>
            <a:pPr algn="ctr" fontAlgn="base">
              <a:spcBef>
                <a:spcPct val="0"/>
              </a:spcBef>
              <a:spcAft>
                <a:spcPct val="0"/>
              </a:spcAft>
            </a:pPr>
            <a:r>
              <a:rPr lang="en-US" sz="1200" dirty="0" smtClean="0">
                <a:effectLst>
                  <a:outerShdw blurRad="12700" dist="38100" dir="2700000" algn="tl" rotWithShape="0">
                    <a:prstClr val="black">
                      <a:alpha val="79000"/>
                    </a:prstClr>
                  </a:outerShdw>
                </a:effectLst>
              </a:rPr>
              <a:t>Composite Apps</a:t>
            </a:r>
          </a:p>
        </p:txBody>
      </p:sp>
      <p:sp>
        <p:nvSpPr>
          <p:cNvPr id="63" name="case_front"/>
          <p:cNvSpPr>
            <a:spLocks/>
          </p:cNvSpPr>
          <p:nvPr/>
        </p:nvSpPr>
        <p:spPr bwMode="auto">
          <a:xfrm rot="10800000">
            <a:off x="2799845" y="1493661"/>
            <a:ext cx="6382204" cy="4175125"/>
          </a:xfrm>
          <a:custGeom>
            <a:avLst/>
            <a:gdLst/>
            <a:ahLst/>
            <a:cxnLst>
              <a:cxn ang="0">
                <a:pos x="3016" y="2630"/>
              </a:cxn>
              <a:cxn ang="0">
                <a:pos x="1508" y="2245"/>
              </a:cxn>
              <a:cxn ang="0">
                <a:pos x="0" y="2630"/>
              </a:cxn>
              <a:cxn ang="0">
                <a:pos x="0" y="386"/>
              </a:cxn>
              <a:cxn ang="0">
                <a:pos x="1508" y="0"/>
              </a:cxn>
              <a:cxn ang="0">
                <a:pos x="3016" y="386"/>
              </a:cxn>
              <a:cxn ang="0">
                <a:pos x="3016" y="2630"/>
              </a:cxn>
            </a:cxnLst>
            <a:rect l="0" t="0" r="r" b="b"/>
            <a:pathLst>
              <a:path w="3016" h="2630">
                <a:moveTo>
                  <a:pt x="3016" y="2630"/>
                </a:moveTo>
                <a:lnTo>
                  <a:pt x="1508" y="2245"/>
                </a:lnTo>
                <a:lnTo>
                  <a:pt x="0" y="2630"/>
                </a:lnTo>
                <a:lnTo>
                  <a:pt x="0" y="386"/>
                </a:lnTo>
                <a:lnTo>
                  <a:pt x="1508" y="0"/>
                </a:lnTo>
                <a:lnTo>
                  <a:pt x="3016" y="386"/>
                </a:lnTo>
                <a:lnTo>
                  <a:pt x="3016" y="2630"/>
                </a:lnTo>
                <a:close/>
              </a:path>
            </a:pathLst>
          </a:custGeom>
          <a:gradFill flip="none" rotWithShape="1">
            <a:gsLst>
              <a:gs pos="0">
                <a:srgbClr val="CCCCCC"/>
              </a:gs>
              <a:gs pos="12000">
                <a:srgbClr val="CCCCCC">
                  <a:shade val="67500"/>
                  <a:satMod val="115000"/>
                  <a:alpha val="0"/>
                </a:srgbClr>
              </a:gs>
              <a:gs pos="46000">
                <a:srgbClr val="CCCCCC">
                  <a:shade val="67500"/>
                  <a:satMod val="115000"/>
                  <a:alpha val="0"/>
                </a:srgbClr>
              </a:gs>
              <a:gs pos="50000">
                <a:srgbClr val="CCCCCC">
                  <a:alpha val="40000"/>
                </a:srgbClr>
              </a:gs>
              <a:gs pos="54000">
                <a:srgbClr val="CCCCCC">
                  <a:alpha val="0"/>
                </a:srgbClr>
              </a:gs>
              <a:gs pos="88000">
                <a:srgbClr val="CCCCCC">
                  <a:shade val="100000"/>
                  <a:satMod val="115000"/>
                  <a:alpha val="0"/>
                </a:srgbClr>
              </a:gs>
              <a:gs pos="100000">
                <a:srgbClr val="CCCCCC">
                  <a:shade val="100000"/>
                  <a:satMod val="115000"/>
                </a:srgbClr>
              </a:gs>
            </a:gsLst>
            <a:lin ang="21594000" scaled="0"/>
            <a:tileRect/>
          </a:gradFill>
          <a:ln w="9525">
            <a:solidFill>
              <a:schemeClr val="tx1"/>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dirty="0"/>
          </a:p>
        </p:txBody>
      </p:sp>
      <p:sp>
        <p:nvSpPr>
          <p:cNvPr id="64" name="Management_text"/>
          <p:cNvSpPr txBox="1"/>
          <p:nvPr/>
        </p:nvSpPr>
        <p:spPr>
          <a:xfrm>
            <a:off x="5465949" y="1664265"/>
            <a:ext cx="4565060" cy="523220"/>
          </a:xfrm>
          <a:prstGeom prst="rect">
            <a:avLst/>
          </a:prstGeom>
          <a:noFill/>
        </p:spPr>
        <p:txBody>
          <a:bodyPr wrap="square" rtlCol="0">
            <a:spAutoFit/>
            <a:scene3d>
              <a:camera prst="perspectiveContrastingRightFacing">
                <a:rot lat="648000" lon="18963666" rev="213211"/>
              </a:camera>
              <a:lightRig rig="threePt" dir="t"/>
            </a:scene3d>
          </a:bodyPr>
          <a:lstStyle/>
          <a:p>
            <a:pPr algn="ctr"/>
            <a:r>
              <a:rPr lang="en-US" sz="2800" b="1" cap="small" dirty="0" smtClean="0">
                <a:effectLst>
                  <a:outerShdw blurRad="50800" dist="38100" dir="2700000" algn="tl" rotWithShape="0">
                    <a:prstClr val="black">
                      <a:alpha val="40000"/>
                    </a:prstClr>
                  </a:outerShdw>
                </a:effectLst>
              </a:rPr>
              <a:t>management tools</a:t>
            </a:r>
            <a:endParaRPr lang="en-US" sz="2800" b="1" cap="small" dirty="0">
              <a:effectLst>
                <a:outerShdw blurRad="50800" dist="38100" dir="2700000" algn="tl" rotWithShape="0">
                  <a:prstClr val="black">
                    <a:alpha val="40000"/>
                  </a:prstClr>
                </a:outerShdw>
              </a:effectLst>
            </a:endParaRPr>
          </a:p>
        </p:txBody>
      </p:sp>
      <p:sp>
        <p:nvSpPr>
          <p:cNvPr id="65" name="ALM_text"/>
          <p:cNvSpPr txBox="1"/>
          <p:nvPr/>
        </p:nvSpPr>
        <p:spPr>
          <a:xfrm>
            <a:off x="1818659" y="1606999"/>
            <a:ext cx="4207841" cy="523220"/>
          </a:xfrm>
          <a:prstGeom prst="rect">
            <a:avLst/>
          </a:prstGeom>
          <a:noFill/>
        </p:spPr>
        <p:txBody>
          <a:bodyPr wrap="square" rtlCol="0">
            <a:spAutoFit/>
            <a:scene3d>
              <a:camera prst="perspectiveContrastingLeftFacing">
                <a:rot lat="648000" lon="2636332" rev="21386789"/>
              </a:camera>
              <a:lightRig rig="threePt" dir="t"/>
            </a:scene3d>
          </a:bodyPr>
          <a:lstStyle/>
          <a:p>
            <a:pPr algn="ctr"/>
            <a:r>
              <a:rPr lang="en-US" sz="2800" b="1" cap="small" dirty="0" smtClean="0">
                <a:effectLst>
                  <a:outerShdw blurRad="50800" dist="38100" dir="8100000" algn="tr" rotWithShape="0">
                    <a:prstClr val="black">
                      <a:alpha val="40000"/>
                    </a:prstClr>
                  </a:outerShdw>
                </a:effectLst>
              </a:rPr>
              <a:t>alm </a:t>
            </a:r>
            <a:r>
              <a:rPr lang="en-US" sz="2400" b="1" dirty="0" smtClean="0">
                <a:effectLst>
                  <a:outerShdw blurRad="50800" dist="38100" dir="8100000" algn="tr" rotWithShape="0">
                    <a:prstClr val="black">
                      <a:alpha val="40000"/>
                    </a:prstClr>
                  </a:outerShdw>
                </a:effectLst>
              </a:rPr>
              <a:t>and</a:t>
            </a:r>
            <a:r>
              <a:rPr lang="en-US" sz="2800" b="1" cap="small" dirty="0" smtClean="0">
                <a:effectLst>
                  <a:outerShdw blurRad="50800" dist="38100" dir="8100000" algn="tr" rotWithShape="0">
                    <a:prstClr val="black">
                      <a:alpha val="40000"/>
                    </a:prstClr>
                  </a:outerShdw>
                </a:effectLst>
              </a:rPr>
              <a:t> tools</a:t>
            </a:r>
            <a:endParaRPr lang="en-US" sz="2800" b="1" cap="small" dirty="0">
              <a:effectLst>
                <a:outerShdw blurRad="50800" dist="38100" dir="8100000" algn="tr" rotWithShape="0">
                  <a:prstClr val="black">
                    <a:alpha val="40000"/>
                  </a:prstClr>
                </a:outerShdw>
              </a:effectLst>
            </a:endParaRPr>
          </a:p>
        </p:txBody>
      </p:sp>
      <p:grpSp>
        <p:nvGrpSpPr>
          <p:cNvPr id="66" name="Group 65"/>
          <p:cNvGrpSpPr/>
          <p:nvPr/>
        </p:nvGrpSpPr>
        <p:grpSpPr>
          <a:xfrm>
            <a:off x="88558" y="4160393"/>
            <a:ext cx="1835131" cy="2374847"/>
            <a:chOff x="8331395" y="1704373"/>
            <a:chExt cx="868113" cy="1123427"/>
          </a:xfrm>
        </p:grpSpPr>
        <p:pic>
          <p:nvPicPr>
            <p:cNvPr id="67"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331395" y="1817071"/>
              <a:ext cx="558800" cy="838200"/>
            </a:xfrm>
            <a:prstGeom prst="rect">
              <a:avLst/>
            </a:prstGeom>
            <a:noFill/>
          </p:spPr>
        </p:pic>
        <p:pic>
          <p:nvPicPr>
            <p:cNvPr id="68" name="Picture 67" descr="C:\Program Files\Microsoft Resource DVD Artwork\DVD_ART\Artwork_Imagery\Shapes and Graphics\Buidlings and dwellings\enterprise red.png"/>
            <p:cNvPicPr>
              <a:picLocks noChangeAspect="1" noChangeArrowheads="1"/>
            </p:cNvPicPr>
            <p:nvPr/>
          </p:nvPicPr>
          <p:blipFill>
            <a:blip r:embed="rId4" cstate="print"/>
            <a:srcRect/>
            <a:stretch>
              <a:fillRect/>
            </a:stretch>
          </p:blipFill>
          <p:spPr bwMode="auto">
            <a:xfrm>
              <a:off x="8594059" y="1704373"/>
              <a:ext cx="605449" cy="881063"/>
            </a:xfrm>
            <a:prstGeom prst="rect">
              <a:avLst/>
            </a:prstGeom>
            <a:noFill/>
          </p:spPr>
        </p:pic>
        <p:pic>
          <p:nvPicPr>
            <p:cNvPr id="69"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522174" y="1989600"/>
              <a:ext cx="558800" cy="838200"/>
            </a:xfrm>
            <a:prstGeom prst="rect">
              <a:avLst/>
            </a:prstGeom>
            <a:noFill/>
          </p:spPr>
        </p:pic>
      </p:grpSp>
      <p:sp>
        <p:nvSpPr>
          <p:cNvPr id="3" name="TextBox 2"/>
          <p:cNvSpPr txBox="1"/>
          <p:nvPr/>
        </p:nvSpPr>
        <p:spPr>
          <a:xfrm>
            <a:off x="1474200" y="5415000"/>
            <a:ext cx="1899559" cy="369332"/>
          </a:xfrm>
          <a:prstGeom prst="rect">
            <a:avLst/>
          </a:prstGeom>
          <a:noFill/>
        </p:spPr>
        <p:txBody>
          <a:bodyPr wrap="none" lIns="0" tIns="0" rIns="0" bIns="0" rtlCol="0">
            <a:spAutoFit/>
          </a:bodyPr>
          <a:lstStyle/>
          <a:p>
            <a:r>
              <a:rPr lang="en-US" sz="2400" b="1" dirty="0" smtClean="0">
                <a:gradFill>
                  <a:gsLst>
                    <a:gs pos="0">
                      <a:schemeClr val="tx1"/>
                    </a:gs>
                    <a:gs pos="86000">
                      <a:schemeClr val="tx1"/>
                    </a:gs>
                  </a:gsLst>
                  <a:lin ang="5400000" scaled="0"/>
                </a:gradFill>
                <a:latin typeface="Segoe Light" pitchFamily="34" charset="0"/>
              </a:rPr>
              <a:t>On-Premises</a:t>
            </a:r>
          </a:p>
        </p:txBody>
      </p:sp>
      <p:pic>
        <p:nvPicPr>
          <p:cNvPr id="70" name="Picture 69" descr="C:\Program Files\Microsoft Resource DVD Artwork\DVD_ART\Artwork_Imagery\HARDWARE_IMAGERY\Illustration - Misc Hardware\XML Icons\Internet cloud web.png"/>
          <p:cNvPicPr>
            <a:picLocks noChangeAspect="1" noChangeArrowheads="1"/>
          </p:cNvPicPr>
          <p:nvPr/>
        </p:nvPicPr>
        <p:blipFill>
          <a:blip r:embed="rId5" cstate="print"/>
          <a:srcRect/>
          <a:stretch>
            <a:fillRect/>
          </a:stretch>
        </p:blipFill>
        <p:spPr bwMode="auto">
          <a:xfrm>
            <a:off x="9804051" y="4508699"/>
            <a:ext cx="2372213" cy="990514"/>
          </a:xfrm>
          <a:prstGeom prst="rect">
            <a:avLst/>
          </a:prstGeom>
          <a:noFill/>
        </p:spPr>
      </p:pic>
      <p:sp>
        <p:nvSpPr>
          <p:cNvPr id="71" name="TextBox 70"/>
          <p:cNvSpPr txBox="1"/>
          <p:nvPr/>
        </p:nvSpPr>
        <p:spPr>
          <a:xfrm>
            <a:off x="8738331" y="5350571"/>
            <a:ext cx="1774525" cy="369332"/>
          </a:xfrm>
          <a:prstGeom prst="rect">
            <a:avLst/>
          </a:prstGeom>
          <a:noFill/>
        </p:spPr>
        <p:txBody>
          <a:bodyPr wrap="none" lIns="0" tIns="0" rIns="0" bIns="0" rtlCol="0">
            <a:spAutoFit/>
          </a:bodyPr>
          <a:lstStyle/>
          <a:p>
            <a:r>
              <a:rPr lang="en-US" sz="2400" b="1" dirty="0" smtClean="0">
                <a:gradFill>
                  <a:gsLst>
                    <a:gs pos="0">
                      <a:schemeClr val="tx1"/>
                    </a:gs>
                    <a:gs pos="86000">
                      <a:schemeClr val="tx1"/>
                    </a:gs>
                  </a:gsLst>
                  <a:lin ang="5400000" scaled="0"/>
                </a:gradFill>
                <a:latin typeface="Segoe Light" pitchFamily="34" charset="0"/>
              </a:rPr>
              <a:t>In the Cloud</a:t>
            </a:r>
          </a:p>
        </p:txBody>
      </p:sp>
    </p:spTree>
    <p:extLst>
      <p:ext uri="{BB962C8B-B14F-4D97-AF65-F5344CB8AC3E}">
        <p14:creationId xmlns:p14="http://schemas.microsoft.com/office/powerpoint/2010/main" val="154227021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up)">
                                      <p:cBhvr>
                                        <p:cTn id="25" dur="500"/>
                                        <p:tgtEl>
                                          <p:spTgt spid="3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par>
                                <p:cTn id="47" presetID="16" presetClass="entr" presetSubtype="37"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barn(outVertical)">
                                      <p:cBhvr>
                                        <p:cTn id="49" dur="500"/>
                                        <p:tgtEl>
                                          <p:spTgt spid="6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6" presetClass="entr" presetSubtype="32"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circle(out)">
                                      <p:cBhvr>
                                        <p:cTn id="55" dur="1000"/>
                                        <p:tgtEl>
                                          <p:spTgt spid="5"/>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down)">
                                      <p:cBhvr>
                                        <p:cTn id="64" dur="500"/>
                                        <p:tgtEl>
                                          <p:spTgt spid="27"/>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down)">
                                      <p:cBhvr>
                                        <p:cTn id="67" dur="500"/>
                                        <p:tgtEl>
                                          <p:spTgt spid="63"/>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down)">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fade">
                                      <p:cBhvr>
                                        <p:cTn id="73" dur="500"/>
                                        <p:tgtEl>
                                          <p:spTgt spid="6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fade">
                                      <p:cBhvr>
                                        <p:cTn id="76" dur="500"/>
                                        <p:tgtEl>
                                          <p:spTgt spid="65"/>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fade">
                                      <p:cBhvr>
                                        <p:cTn id="81" dur="750"/>
                                        <p:tgtEl>
                                          <p:spTgt spid="6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fade">
                                      <p:cBhvr>
                                        <p:cTn id="84" dur="750"/>
                                        <p:tgtEl>
                                          <p:spTgt spid="3"/>
                                        </p:tgtEl>
                                      </p:cBhvr>
                                    </p:animEffect>
                                  </p:childTnLst>
                                </p:cTn>
                              </p:par>
                            </p:childTnLst>
                          </p:cTn>
                        </p:par>
                        <p:par>
                          <p:cTn id="85" fill="hold">
                            <p:stCondLst>
                              <p:cond delay="750"/>
                            </p:stCondLst>
                            <p:childTnLst>
                              <p:par>
                                <p:cTn id="86" presetID="10" presetClass="entr" presetSubtype="0" fill="hold" nodeType="afterEffect">
                                  <p:stCondLst>
                                    <p:cond delay="250"/>
                                  </p:stCondLst>
                                  <p:childTnLst>
                                    <p:set>
                                      <p:cBhvr>
                                        <p:cTn id="87" dur="1" fill="hold">
                                          <p:stCondLst>
                                            <p:cond delay="0"/>
                                          </p:stCondLst>
                                        </p:cTn>
                                        <p:tgtEl>
                                          <p:spTgt spid="70"/>
                                        </p:tgtEl>
                                        <p:attrNameLst>
                                          <p:attrName>style.visibility</p:attrName>
                                        </p:attrNameLst>
                                      </p:cBhvr>
                                      <p:to>
                                        <p:strVal val="visible"/>
                                      </p:to>
                                    </p:set>
                                    <p:animEffect transition="in" filter="fade">
                                      <p:cBhvr>
                                        <p:cTn id="88" dur="750"/>
                                        <p:tgtEl>
                                          <p:spTgt spid="70"/>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71"/>
                                        </p:tgtEl>
                                        <p:attrNameLst>
                                          <p:attrName>style.visibility</p:attrName>
                                        </p:attrNameLst>
                                      </p:cBhvr>
                                      <p:to>
                                        <p:strVal val="visible"/>
                                      </p:to>
                                    </p:set>
                                    <p:animEffect transition="in" filter="fade">
                                      <p:cBhvr>
                                        <p:cTn id="91" dur="7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26" grpId="0" animBg="1"/>
      <p:bldP spid="27" grpId="0"/>
      <p:bldP spid="28" grpId="0"/>
      <p:bldP spid="29" grpId="0"/>
      <p:bldP spid="30" grpId="0"/>
      <p:bldP spid="31" grpId="0"/>
      <p:bldP spid="32" grpId="0" animBg="1"/>
      <p:bldP spid="33" grpId="0" animBg="1"/>
      <p:bldP spid="34" grpId="0" animBg="1"/>
      <p:bldP spid="61" grpId="0" animBg="1"/>
      <p:bldP spid="62" grpId="0"/>
      <p:bldP spid="63" grpId="0" animBg="1"/>
      <p:bldP spid="64" grpId="0"/>
      <p:bldP spid="65" grpId="0"/>
      <p:bldP spid="3" grpId="0"/>
      <p:bldP spid="7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 y="1763799"/>
            <a:ext cx="12188824" cy="1964987"/>
            <a:chOff x="0" y="1614935"/>
            <a:chExt cx="12188824" cy="1964987"/>
          </a:xfrm>
        </p:grpSpPr>
        <p:grpSp>
          <p:nvGrpSpPr>
            <p:cNvPr id="2" name="Group 1"/>
            <p:cNvGrpSpPr/>
            <p:nvPr/>
          </p:nvGrpSpPr>
          <p:grpSpPr>
            <a:xfrm>
              <a:off x="0" y="1614935"/>
              <a:ext cx="12188824" cy="1964987"/>
              <a:chOff x="0" y="1614935"/>
              <a:chExt cx="12188824" cy="1964987"/>
            </a:xfrm>
          </p:grpSpPr>
          <p:sp>
            <p:nvSpPr>
              <p:cNvPr id="59" name="Rectangle 58"/>
              <p:cNvSpPr/>
              <p:nvPr/>
            </p:nvSpPr>
            <p:spPr bwMode="auto">
              <a:xfrm flipH="1">
                <a:off x="0" y="1614935"/>
                <a:ext cx="12188824" cy="1964987"/>
              </a:xfrm>
              <a:prstGeom prst="rect">
                <a:avLst/>
              </a:prstGeom>
              <a:gradFill>
                <a:gsLst>
                  <a:gs pos="0">
                    <a:schemeClr val="tx1">
                      <a:alpha val="0"/>
                    </a:schemeClr>
                  </a:gs>
                  <a:gs pos="100000">
                    <a:schemeClr val="tx1">
                      <a:alpha val="23000"/>
                    </a:schemeClr>
                  </a:gs>
                </a:gsLst>
                <a:lin ang="0" scaled="0"/>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099" fontAlgn="base">
                  <a:spcBef>
                    <a:spcPct val="0"/>
                  </a:spcBef>
                  <a:spcAft>
                    <a:spcPct val="0"/>
                  </a:spcAft>
                </a:pPr>
                <a:endParaRPr lang="en-US" sz="2200" dirty="0" smtClean="0">
                  <a:solidFill>
                    <a:schemeClr val="bg1"/>
                  </a:solidFill>
                </a:endParaRPr>
              </a:p>
            </p:txBody>
          </p:sp>
          <p:sp>
            <p:nvSpPr>
              <p:cNvPr id="22" name="Rectangle 21"/>
              <p:cNvSpPr/>
              <p:nvPr/>
            </p:nvSpPr>
            <p:spPr>
              <a:xfrm>
                <a:off x="335273" y="2140893"/>
                <a:ext cx="1583832" cy="913070"/>
              </a:xfrm>
              <a:prstGeom prst="rect">
                <a:avLst/>
              </a:prstGeom>
            </p:spPr>
            <p:txBody>
              <a:bodyPr wrap="none">
                <a:spAutoFit/>
              </a:bodyPr>
              <a:lstStyle/>
              <a:p>
                <a:pPr>
                  <a:lnSpc>
                    <a:spcPts val="3200"/>
                  </a:lnSpc>
                </a:pPr>
                <a:r>
                  <a:rPr lang="en-US" sz="3200" spc="-90" dirty="0" smtClean="0">
                    <a:solidFill>
                      <a:schemeClr val="bg1"/>
                    </a:solidFill>
                    <a:latin typeface="Segoe Light" pitchFamily="34" charset="0"/>
                  </a:rPr>
                  <a:t>Services </a:t>
                </a:r>
                <a:br>
                  <a:rPr lang="en-US" sz="3200" spc="-90" dirty="0" smtClean="0">
                    <a:solidFill>
                      <a:schemeClr val="bg1"/>
                    </a:solidFill>
                    <a:latin typeface="Segoe Light" pitchFamily="34" charset="0"/>
                  </a:rPr>
                </a:br>
                <a:r>
                  <a:rPr lang="en-US" sz="3200" spc="-90" dirty="0" smtClean="0">
                    <a:solidFill>
                      <a:schemeClr val="bg1"/>
                    </a:solidFill>
                    <a:latin typeface="Segoe Light" pitchFamily="34" charset="0"/>
                  </a:rPr>
                  <a:t>Platform</a:t>
                </a:r>
                <a:endParaRPr lang="en-US" sz="3200" dirty="0">
                  <a:solidFill>
                    <a:schemeClr val="bg1"/>
                  </a:solidFill>
                </a:endParaRPr>
              </a:p>
            </p:txBody>
          </p:sp>
        </p:grpSp>
        <p:grpSp>
          <p:nvGrpSpPr>
            <p:cNvPr id="30" name="Group 29"/>
            <p:cNvGrpSpPr/>
            <p:nvPr/>
          </p:nvGrpSpPr>
          <p:grpSpPr>
            <a:xfrm>
              <a:off x="2374347" y="1818958"/>
              <a:ext cx="2434787" cy="1502410"/>
              <a:chOff x="2202897" y="1818958"/>
              <a:chExt cx="2434787" cy="1502410"/>
            </a:xfrm>
          </p:grpSpPr>
          <p:pic>
            <p:nvPicPr>
              <p:cNvPr id="36" name="Picture 35"/>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202897" y="1906125"/>
                <a:ext cx="2434787" cy="1415243"/>
              </a:xfrm>
              <a:prstGeom prst="rect">
                <a:avLst/>
              </a:prstGeom>
              <a:effectLst/>
            </p:spPr>
          </p:pic>
          <p:pic>
            <p:nvPicPr>
              <p:cNvPr id="39" name="Picture 3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16834" y="1818958"/>
                <a:ext cx="550733" cy="432513"/>
              </a:xfrm>
              <a:prstGeom prst="rect">
                <a:avLst/>
              </a:prstGeom>
            </p:spPr>
          </p:pic>
        </p:grpSp>
      </p:grpSp>
      <p:grpSp>
        <p:nvGrpSpPr>
          <p:cNvPr id="8" name="Group 7"/>
          <p:cNvGrpSpPr/>
          <p:nvPr/>
        </p:nvGrpSpPr>
        <p:grpSpPr>
          <a:xfrm>
            <a:off x="1" y="4059381"/>
            <a:ext cx="12188824" cy="1964988"/>
            <a:chOff x="0" y="3910519"/>
            <a:chExt cx="12188824" cy="1964988"/>
          </a:xfrm>
        </p:grpSpPr>
        <p:grpSp>
          <p:nvGrpSpPr>
            <p:cNvPr id="5" name="Group 4"/>
            <p:cNvGrpSpPr/>
            <p:nvPr/>
          </p:nvGrpSpPr>
          <p:grpSpPr>
            <a:xfrm>
              <a:off x="0" y="3910519"/>
              <a:ext cx="12188824" cy="1964988"/>
              <a:chOff x="0" y="3910519"/>
              <a:chExt cx="12188824" cy="1964988"/>
            </a:xfrm>
          </p:grpSpPr>
          <p:sp>
            <p:nvSpPr>
              <p:cNvPr id="96" name="Rectangle 95"/>
              <p:cNvSpPr/>
              <p:nvPr/>
            </p:nvSpPr>
            <p:spPr bwMode="auto">
              <a:xfrm flipH="1">
                <a:off x="0" y="3910519"/>
                <a:ext cx="12188824" cy="1964988"/>
              </a:xfrm>
              <a:prstGeom prst="rect">
                <a:avLst/>
              </a:prstGeom>
              <a:gradFill>
                <a:gsLst>
                  <a:gs pos="0">
                    <a:schemeClr val="tx1">
                      <a:alpha val="0"/>
                    </a:schemeClr>
                  </a:gs>
                  <a:gs pos="100000">
                    <a:schemeClr val="tx1">
                      <a:alpha val="23000"/>
                    </a:schemeClr>
                  </a:gs>
                </a:gsLst>
                <a:lin ang="0" scaled="0"/>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099" fontAlgn="base">
                  <a:spcBef>
                    <a:spcPct val="0"/>
                  </a:spcBef>
                  <a:spcAft>
                    <a:spcPct val="0"/>
                  </a:spcAft>
                </a:pPr>
                <a:endParaRPr lang="en-US" sz="2200" dirty="0" smtClean="0">
                  <a:solidFill>
                    <a:schemeClr val="bg1"/>
                  </a:solidFill>
                </a:endParaRPr>
              </a:p>
            </p:txBody>
          </p:sp>
          <p:sp>
            <p:nvSpPr>
              <p:cNvPr id="21" name="Rectangle 20"/>
              <p:cNvSpPr/>
              <p:nvPr/>
            </p:nvSpPr>
            <p:spPr>
              <a:xfrm>
                <a:off x="381374" y="4436189"/>
                <a:ext cx="1541832" cy="913070"/>
              </a:xfrm>
              <a:prstGeom prst="rect">
                <a:avLst/>
              </a:prstGeom>
            </p:spPr>
            <p:txBody>
              <a:bodyPr wrap="none">
                <a:spAutoFit/>
              </a:bodyPr>
              <a:lstStyle/>
              <a:p>
                <a:pPr>
                  <a:lnSpc>
                    <a:spcPts val="3200"/>
                  </a:lnSpc>
                </a:pPr>
                <a:r>
                  <a:rPr lang="en-US" sz="3200" spc="-90" dirty="0">
                    <a:solidFill>
                      <a:schemeClr val="bg1"/>
                    </a:solidFill>
                    <a:latin typeface="Segoe Light" pitchFamily="34" charset="0"/>
                  </a:rPr>
                  <a:t>Server</a:t>
                </a:r>
                <a:br>
                  <a:rPr lang="en-US" sz="3200" spc="-90" dirty="0">
                    <a:solidFill>
                      <a:schemeClr val="bg1"/>
                    </a:solidFill>
                    <a:latin typeface="Segoe Light" pitchFamily="34" charset="0"/>
                  </a:rPr>
                </a:br>
                <a:r>
                  <a:rPr lang="en-US" sz="3200" spc="-90" dirty="0">
                    <a:solidFill>
                      <a:schemeClr val="bg1"/>
                    </a:solidFill>
                    <a:latin typeface="Segoe Light" pitchFamily="34" charset="0"/>
                  </a:rPr>
                  <a:t>Platform</a:t>
                </a:r>
              </a:p>
            </p:txBody>
          </p:sp>
        </p:grpSp>
        <p:pic>
          <p:nvPicPr>
            <p:cNvPr id="27" name="Picture 26"/>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384979" y="4185392"/>
              <a:ext cx="2434787" cy="1415243"/>
            </a:xfrm>
            <a:prstGeom prst="rect">
              <a:avLst/>
            </a:prstGeom>
            <a:effectLst/>
          </p:spPr>
        </p:pic>
      </p:grpSp>
      <p:sp>
        <p:nvSpPr>
          <p:cNvPr id="57" name="Title 46"/>
          <p:cNvSpPr>
            <a:spLocks noGrp="1"/>
          </p:cNvSpPr>
          <p:nvPr>
            <p:ph type="title" idx="4294967295"/>
          </p:nvPr>
        </p:nvSpPr>
        <p:spPr>
          <a:xfrm>
            <a:off x="466337" y="228601"/>
            <a:ext cx="12188825" cy="609398"/>
          </a:xfrm>
        </p:spPr>
        <p:txBody>
          <a:bodyPr/>
          <a:lstStyle/>
          <a:p>
            <a:r>
              <a:rPr lang="en-US" spc="-90" dirty="0" smtClean="0">
                <a:latin typeface="Segoe Light" pitchFamily="34" charset="0"/>
              </a:rPr>
              <a:t>Today</a:t>
            </a:r>
            <a:endParaRPr lang="en-US" dirty="0"/>
          </a:p>
        </p:txBody>
      </p:sp>
      <p:sp>
        <p:nvSpPr>
          <p:cNvPr id="10" name="Rectangle 9"/>
          <p:cNvSpPr/>
          <p:nvPr/>
        </p:nvSpPr>
        <p:spPr bwMode="auto">
          <a:xfrm>
            <a:off x="6549656" y="1524000"/>
            <a:ext cx="5537596" cy="4642884"/>
          </a:xfrm>
          <a:prstGeom prst="rect">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0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12" name="TextBox 11"/>
          <p:cNvSpPr txBox="1"/>
          <p:nvPr/>
        </p:nvSpPr>
        <p:spPr>
          <a:xfrm>
            <a:off x="8753003" y="972816"/>
            <a:ext cx="1409329" cy="553998"/>
          </a:xfrm>
          <a:prstGeom prst="rect">
            <a:avLst/>
          </a:prstGeom>
          <a:noFill/>
        </p:spPr>
        <p:txBody>
          <a:bodyPr wrap="square" lIns="0" tIns="0" rIns="0" bIns="0" rtlCol="0">
            <a:spAutoFit/>
          </a:bodyPr>
          <a:lstStyle/>
          <a:p>
            <a:pPr algn="ctr"/>
            <a:r>
              <a:rPr lang="en-US" b="1" i="1" dirty="0" smtClean="0">
                <a:gradFill>
                  <a:gsLst>
                    <a:gs pos="0">
                      <a:schemeClr val="tx1"/>
                    </a:gs>
                    <a:gs pos="86000">
                      <a:schemeClr val="tx1"/>
                    </a:gs>
                  </a:gsLst>
                  <a:lin ang="5400000" scaled="0"/>
                </a:gradFill>
              </a:rPr>
              <a:t>Application Services</a:t>
            </a:r>
          </a:p>
        </p:txBody>
      </p:sp>
      <p:sp>
        <p:nvSpPr>
          <p:cNvPr id="37" name="Rectangle 36"/>
          <p:cNvSpPr/>
          <p:nvPr/>
        </p:nvSpPr>
        <p:spPr bwMode="auto">
          <a:xfrm>
            <a:off x="5069165" y="1524000"/>
            <a:ext cx="1353467" cy="4642884"/>
          </a:xfrm>
          <a:prstGeom prst="rect">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0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41" name="TextBox 40"/>
          <p:cNvSpPr txBox="1"/>
          <p:nvPr/>
        </p:nvSpPr>
        <p:spPr>
          <a:xfrm>
            <a:off x="5081220" y="977868"/>
            <a:ext cx="1596215" cy="553998"/>
          </a:xfrm>
          <a:prstGeom prst="rect">
            <a:avLst/>
          </a:prstGeom>
          <a:noFill/>
        </p:spPr>
        <p:txBody>
          <a:bodyPr wrap="square" lIns="0" tIns="0" rIns="0" bIns="0" rtlCol="0">
            <a:spAutoFit/>
          </a:bodyPr>
          <a:lstStyle/>
          <a:p>
            <a:pPr algn="ctr"/>
            <a:r>
              <a:rPr lang="en-US" b="1" i="1" dirty="0" smtClean="0">
                <a:gradFill>
                  <a:gsLst>
                    <a:gs pos="0">
                      <a:schemeClr val="tx1"/>
                    </a:gs>
                    <a:gs pos="86000">
                      <a:schemeClr val="tx1"/>
                    </a:gs>
                  </a:gsLst>
                  <a:lin ang="5400000" scaled="0"/>
                </a:gradFill>
              </a:rPr>
              <a:t>Development</a:t>
            </a:r>
            <a:br>
              <a:rPr lang="en-US" b="1" i="1" dirty="0" smtClean="0">
                <a:gradFill>
                  <a:gsLst>
                    <a:gs pos="0">
                      <a:schemeClr val="tx1"/>
                    </a:gs>
                    <a:gs pos="86000">
                      <a:schemeClr val="tx1"/>
                    </a:gs>
                  </a:gsLst>
                  <a:lin ang="5400000" scaled="0"/>
                </a:gradFill>
              </a:rPr>
            </a:br>
            <a:r>
              <a:rPr lang="en-US" b="1" i="1" dirty="0" smtClean="0">
                <a:gradFill>
                  <a:gsLst>
                    <a:gs pos="0">
                      <a:schemeClr val="tx1"/>
                    </a:gs>
                    <a:gs pos="86000">
                      <a:schemeClr val="tx1"/>
                    </a:gs>
                  </a:gsLst>
                  <a:lin ang="5400000" scaled="0"/>
                </a:gradFill>
              </a:rPr>
              <a:t>Model</a:t>
            </a:r>
          </a:p>
        </p:txBody>
      </p:sp>
      <p:grpSp>
        <p:nvGrpSpPr>
          <p:cNvPr id="14" name="Group 13"/>
          <p:cNvGrpSpPr/>
          <p:nvPr/>
        </p:nvGrpSpPr>
        <p:grpSpPr>
          <a:xfrm>
            <a:off x="6635292" y="1849430"/>
            <a:ext cx="2204146" cy="1915528"/>
            <a:chOff x="4977765" y="1664396"/>
            <a:chExt cx="1653540" cy="1915528"/>
          </a:xfrm>
        </p:grpSpPr>
        <p:sp>
          <p:nvSpPr>
            <p:cNvPr id="23" name="Up-Down Arrow 22"/>
            <p:cNvSpPr/>
            <p:nvPr/>
          </p:nvSpPr>
          <p:spPr bwMode="auto">
            <a:xfrm>
              <a:off x="4977765" y="1664396"/>
              <a:ext cx="866775" cy="1915528"/>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25" name="TextBox 24"/>
            <p:cNvSpPr txBox="1"/>
            <p:nvPr/>
          </p:nvSpPr>
          <p:spPr>
            <a:xfrm rot="16200000">
              <a:off x="4667433" y="2514856"/>
              <a:ext cx="1487438" cy="277071"/>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Connectivity &amp; Messaging</a:t>
              </a:r>
            </a:p>
          </p:txBody>
        </p:sp>
        <p:sp>
          <p:nvSpPr>
            <p:cNvPr id="26" name="Up-Down Arrow 25"/>
            <p:cNvSpPr/>
            <p:nvPr/>
          </p:nvSpPr>
          <p:spPr bwMode="auto">
            <a:xfrm>
              <a:off x="5764530" y="1664396"/>
              <a:ext cx="866775" cy="1915528"/>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28" name="TextBox 27"/>
            <p:cNvSpPr txBox="1"/>
            <p:nvPr/>
          </p:nvSpPr>
          <p:spPr>
            <a:xfrm rot="16200000">
              <a:off x="5454198" y="2573490"/>
              <a:ext cx="1487438" cy="138536"/>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Identity &amp; Access</a:t>
              </a:r>
            </a:p>
          </p:txBody>
        </p:sp>
      </p:grpSp>
      <p:grpSp>
        <p:nvGrpSpPr>
          <p:cNvPr id="4" name="Group 3"/>
          <p:cNvGrpSpPr/>
          <p:nvPr/>
        </p:nvGrpSpPr>
        <p:grpSpPr>
          <a:xfrm>
            <a:off x="8732786" y="3772594"/>
            <a:ext cx="3252893" cy="2394290"/>
            <a:chOff x="6551295" y="3962400"/>
            <a:chExt cx="2440305" cy="1524000"/>
          </a:xfrm>
        </p:grpSpPr>
        <p:sp>
          <p:nvSpPr>
            <p:cNvPr id="31" name="Up-Down Arrow 30"/>
            <p:cNvSpPr/>
            <p:nvPr/>
          </p:nvSpPr>
          <p:spPr bwMode="auto">
            <a:xfrm>
              <a:off x="6551295" y="3962400"/>
              <a:ext cx="866775" cy="1524000"/>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32" name="TextBox 31"/>
            <p:cNvSpPr txBox="1"/>
            <p:nvPr/>
          </p:nvSpPr>
          <p:spPr>
            <a:xfrm rot="16200000">
              <a:off x="6341042" y="4716502"/>
              <a:ext cx="1287281" cy="138536"/>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Caching</a:t>
              </a:r>
            </a:p>
          </p:txBody>
        </p:sp>
        <p:sp>
          <p:nvSpPr>
            <p:cNvPr id="34" name="Up-Down Arrow 33"/>
            <p:cNvSpPr/>
            <p:nvPr/>
          </p:nvSpPr>
          <p:spPr bwMode="auto">
            <a:xfrm>
              <a:off x="7338060" y="3962400"/>
              <a:ext cx="866775" cy="1524000"/>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35" name="TextBox 34"/>
            <p:cNvSpPr txBox="1"/>
            <p:nvPr/>
          </p:nvSpPr>
          <p:spPr>
            <a:xfrm rot="16200000">
              <a:off x="7207763" y="4612133"/>
              <a:ext cx="1127370" cy="277071"/>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Web Services</a:t>
              </a:r>
              <a:br>
                <a:rPr lang="en-US" dirty="0"/>
              </a:br>
              <a:r>
                <a:rPr lang="en-US" dirty="0"/>
                <a:t>/Workflows</a:t>
              </a:r>
            </a:p>
          </p:txBody>
        </p:sp>
        <p:sp>
          <p:nvSpPr>
            <p:cNvPr id="38" name="Up-Down Arrow 37"/>
            <p:cNvSpPr/>
            <p:nvPr/>
          </p:nvSpPr>
          <p:spPr bwMode="auto">
            <a:xfrm>
              <a:off x="8124825" y="3962400"/>
              <a:ext cx="866775" cy="1524000"/>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40" name="TextBox 39"/>
            <p:cNvSpPr txBox="1"/>
            <p:nvPr/>
          </p:nvSpPr>
          <p:spPr>
            <a:xfrm rot="16200000">
              <a:off x="7914572" y="4716502"/>
              <a:ext cx="1287281" cy="138536"/>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Integration</a:t>
              </a:r>
            </a:p>
          </p:txBody>
        </p:sp>
      </p:grpSp>
      <p:grpSp>
        <p:nvGrpSpPr>
          <p:cNvPr id="3" name="Group 2"/>
          <p:cNvGrpSpPr/>
          <p:nvPr/>
        </p:nvGrpSpPr>
        <p:grpSpPr>
          <a:xfrm>
            <a:off x="5170738" y="2003994"/>
            <a:ext cx="1155399" cy="3653519"/>
            <a:chOff x="4191000" y="1818959"/>
            <a:chExt cx="990600" cy="3667441"/>
          </a:xfrm>
          <a:solidFill>
            <a:schemeClr val="tx1">
              <a:lumMod val="65000"/>
            </a:schemeClr>
          </a:solidFill>
        </p:grpSpPr>
        <p:sp>
          <p:nvSpPr>
            <p:cNvPr id="6" name="Up-Down Arrow 5"/>
            <p:cNvSpPr/>
            <p:nvPr/>
          </p:nvSpPr>
          <p:spPr bwMode="auto">
            <a:xfrm>
              <a:off x="4191000" y="1818959"/>
              <a:ext cx="990600" cy="3667441"/>
            </a:xfrm>
            <a:prstGeom prst="upDownArrow">
              <a:avLst/>
            </a:prstGeom>
            <a:grpFill/>
            <a:ln>
              <a:solidFill>
                <a:schemeClr val="tx1">
                  <a:lumMod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smtClean="0">
                <a:gradFill>
                  <a:gsLst>
                    <a:gs pos="0">
                      <a:srgbClr val="FFFFFF"/>
                    </a:gs>
                    <a:gs pos="100000">
                      <a:srgbClr val="FFFFFF"/>
                    </a:gs>
                  </a:gsLst>
                  <a:lin ang="5400000" scaled="0"/>
                </a:gradFill>
              </a:endParaRPr>
            </a:p>
          </p:txBody>
        </p:sp>
        <p:sp>
          <p:nvSpPr>
            <p:cNvPr id="11" name="TextBox 10"/>
            <p:cNvSpPr txBox="1"/>
            <p:nvPr/>
          </p:nvSpPr>
          <p:spPr>
            <a:xfrm rot="16200000">
              <a:off x="3314701" y="3615054"/>
              <a:ext cx="2743200" cy="237490"/>
            </a:xfrm>
            <a:prstGeom prst="rect">
              <a:avLst/>
            </a:prstGeom>
            <a:grpFill/>
            <a:ln>
              <a:noFill/>
            </a:ln>
          </p:spPr>
          <p:txBody>
            <a:bodyPr wrap="square" lIns="0" tIns="0" rIns="0" bIns="0" rtlCol="0">
              <a:spAutoFit/>
            </a:bodyPr>
            <a:lstStyle/>
            <a:p>
              <a:pPr algn="ctr"/>
              <a:r>
                <a:rPr lang="en-US" dirty="0" smtClean="0">
                  <a:gradFill>
                    <a:gsLst>
                      <a:gs pos="0">
                        <a:schemeClr val="tx1"/>
                      </a:gs>
                      <a:gs pos="86000">
                        <a:schemeClr val="tx1"/>
                      </a:gs>
                    </a:gsLst>
                    <a:lin ang="5400000" scaled="0"/>
                  </a:gradFill>
                </a:rPr>
                <a:t>Frameworks</a:t>
              </a:r>
            </a:p>
          </p:txBody>
        </p:sp>
      </p:grpSp>
      <p:sp>
        <p:nvSpPr>
          <p:cNvPr id="46" name="TextBox 45"/>
          <p:cNvSpPr txBox="1"/>
          <p:nvPr/>
        </p:nvSpPr>
        <p:spPr>
          <a:xfrm>
            <a:off x="5475459" y="1633986"/>
            <a:ext cx="409086" cy="215444"/>
          </a:xfrm>
          <a:prstGeom prst="rect">
            <a:avLst/>
          </a:prstGeom>
          <a:noFill/>
        </p:spPr>
        <p:txBody>
          <a:bodyPr wrap="none" lIns="0" tIns="0" rIns="0" bIns="0" rtlCol="0">
            <a:spAutoFit/>
          </a:bodyPr>
          <a:lstStyle/>
          <a:p>
            <a:r>
              <a:rPr lang="en-US" sz="1400" dirty="0" smtClean="0">
                <a:gradFill>
                  <a:gsLst>
                    <a:gs pos="0">
                      <a:schemeClr val="tx1"/>
                    </a:gs>
                    <a:gs pos="86000">
                      <a:schemeClr val="tx1"/>
                    </a:gs>
                  </a:gsLst>
                  <a:lin ang="5400000" scaled="0"/>
                </a:gradFill>
              </a:rPr>
              <a:t>.NET </a:t>
            </a:r>
          </a:p>
        </p:txBody>
      </p:sp>
      <p:sp>
        <p:nvSpPr>
          <p:cNvPr id="47" name="TextBox 46"/>
          <p:cNvSpPr txBox="1"/>
          <p:nvPr/>
        </p:nvSpPr>
        <p:spPr>
          <a:xfrm>
            <a:off x="6805428" y="1606066"/>
            <a:ext cx="1927358" cy="756134"/>
          </a:xfrm>
          <a:prstGeom prst="rect">
            <a:avLst/>
          </a:prstGeom>
          <a:noFill/>
        </p:spPr>
        <p:txBody>
          <a:bodyPr wrap="square" lIns="0" tIns="0" rIns="0" bIns="0" rtlCol="0">
            <a:noAutofit/>
          </a:bodyPr>
          <a:lstStyle/>
          <a:p>
            <a:pPr algn="ctr"/>
            <a:r>
              <a:rPr lang="en-US" sz="1100" dirty="0" smtClean="0">
                <a:gradFill>
                  <a:gsLst>
                    <a:gs pos="0">
                      <a:schemeClr val="tx1"/>
                    </a:gs>
                    <a:gs pos="86000">
                      <a:schemeClr val="tx1"/>
                    </a:gs>
                  </a:gsLst>
                  <a:lin ang="5400000" scaled="0"/>
                </a:gradFill>
              </a:rPr>
              <a:t>Windows Azure AppFabric</a:t>
            </a:r>
          </a:p>
        </p:txBody>
      </p:sp>
      <p:sp>
        <p:nvSpPr>
          <p:cNvPr id="45" name="TextBox 44"/>
          <p:cNvSpPr txBox="1"/>
          <p:nvPr/>
        </p:nvSpPr>
        <p:spPr>
          <a:xfrm>
            <a:off x="9038477" y="3634479"/>
            <a:ext cx="1671932" cy="169277"/>
          </a:xfrm>
          <a:prstGeom prst="rect">
            <a:avLst/>
          </a:prstGeom>
          <a:noFill/>
        </p:spPr>
        <p:txBody>
          <a:bodyPr wrap="none" lIns="0" tIns="0" rIns="0" bIns="0" rtlCol="0">
            <a:spAutoFit/>
          </a:bodyPr>
          <a:lstStyle/>
          <a:p>
            <a:pPr algn="ctr"/>
            <a:r>
              <a:rPr lang="en-US" sz="1100" dirty="0" smtClean="0">
                <a:gradFill>
                  <a:gsLst>
                    <a:gs pos="0">
                      <a:schemeClr val="tx1"/>
                    </a:gs>
                    <a:gs pos="86000">
                      <a:schemeClr val="tx1"/>
                    </a:gs>
                  </a:gsLst>
                  <a:lin ang="5400000" scaled="0"/>
                </a:gradFill>
              </a:rPr>
              <a:t>Windows Server </a:t>
            </a:r>
            <a:r>
              <a:rPr lang="en-US" sz="1100" dirty="0" err="1" smtClean="0">
                <a:gradFill>
                  <a:gsLst>
                    <a:gs pos="0">
                      <a:schemeClr val="tx1"/>
                    </a:gs>
                    <a:gs pos="86000">
                      <a:schemeClr val="tx1"/>
                    </a:gs>
                  </a:gsLst>
                  <a:lin ang="5400000" scaled="0"/>
                </a:gradFill>
              </a:rPr>
              <a:t>AppFabric</a:t>
            </a:r>
            <a:endParaRPr lang="en-US" sz="1100" dirty="0" smtClean="0">
              <a:gradFill>
                <a:gsLst>
                  <a:gs pos="0">
                    <a:schemeClr val="tx1"/>
                  </a:gs>
                  <a:gs pos="86000">
                    <a:schemeClr val="tx1"/>
                  </a:gs>
                </a:gsLst>
                <a:lin ang="5400000" scaled="0"/>
              </a:gradFill>
            </a:endParaRPr>
          </a:p>
        </p:txBody>
      </p:sp>
      <p:grpSp>
        <p:nvGrpSpPr>
          <p:cNvPr id="42" name="Group 41"/>
          <p:cNvGrpSpPr/>
          <p:nvPr/>
        </p:nvGrpSpPr>
        <p:grpSpPr>
          <a:xfrm>
            <a:off x="7684039" y="3772594"/>
            <a:ext cx="1155399" cy="2394290"/>
            <a:chOff x="5764530" y="1818960"/>
            <a:chExt cx="866775" cy="1760964"/>
          </a:xfrm>
        </p:grpSpPr>
        <p:sp>
          <p:nvSpPr>
            <p:cNvPr id="48" name="Up-Down Arrow 47"/>
            <p:cNvSpPr/>
            <p:nvPr/>
          </p:nvSpPr>
          <p:spPr bwMode="auto">
            <a:xfrm>
              <a:off x="5764530" y="1818960"/>
              <a:ext cx="866775" cy="1760964"/>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49" name="TextBox 48"/>
            <p:cNvSpPr txBox="1"/>
            <p:nvPr/>
          </p:nvSpPr>
          <p:spPr>
            <a:xfrm rot="16200000">
              <a:off x="5454198" y="2701086"/>
              <a:ext cx="1487438" cy="138536"/>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Identity &amp; Access</a:t>
              </a:r>
            </a:p>
          </p:txBody>
        </p:sp>
      </p:grpSp>
      <p:sp>
        <p:nvSpPr>
          <p:cNvPr id="43" name="TextBox 42"/>
          <p:cNvSpPr txBox="1"/>
          <p:nvPr/>
        </p:nvSpPr>
        <p:spPr>
          <a:xfrm>
            <a:off x="10994537" y="3634791"/>
            <a:ext cx="856004" cy="169277"/>
          </a:xfrm>
          <a:prstGeom prst="rect">
            <a:avLst/>
          </a:prstGeom>
          <a:noFill/>
        </p:spPr>
        <p:txBody>
          <a:bodyPr wrap="none" lIns="0" tIns="0" rIns="0" bIns="0" rtlCol="0">
            <a:spAutoFit/>
          </a:bodyPr>
          <a:lstStyle/>
          <a:p>
            <a:pPr algn="ctr"/>
            <a:r>
              <a:rPr lang="en-US" sz="1100" dirty="0" smtClean="0">
                <a:gradFill>
                  <a:gsLst>
                    <a:gs pos="0">
                      <a:schemeClr val="tx1"/>
                    </a:gs>
                    <a:gs pos="86000">
                      <a:schemeClr val="tx1"/>
                    </a:gs>
                  </a:gsLst>
                  <a:lin ang="5400000" scaled="0"/>
                </a:gradFill>
              </a:rPr>
              <a:t>BizTalk Server</a:t>
            </a:r>
          </a:p>
        </p:txBody>
      </p:sp>
    </p:spTree>
    <p:extLst>
      <p:ext uri="{BB962C8B-B14F-4D97-AF65-F5344CB8AC3E}">
        <p14:creationId xmlns:p14="http://schemas.microsoft.com/office/powerpoint/2010/main" val="525189288"/>
      </p:ext>
    </p:extLst>
  </p:cSld>
  <p:clrMapOvr>
    <a:masterClrMapping/>
  </p:clrMapOvr>
  <mc:AlternateContent xmlns:mc="http://schemas.openxmlformats.org/markup-compatibility/2006" xmlns:p14="http://schemas.microsoft.com/office/powerpoint/2010/main">
    <mc:Choice Requires="p14">
      <p:transition spd="slow" p14:dur="800" advTm="155648">
        <p14:flythrough/>
      </p:transition>
    </mc:Choice>
    <mc:Fallback xmlns="">
      <p:transition spd="slow" advTm="155648">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 y="1763799"/>
            <a:ext cx="12188824" cy="1964987"/>
            <a:chOff x="0" y="1614935"/>
            <a:chExt cx="12188824" cy="1964987"/>
          </a:xfrm>
        </p:grpSpPr>
        <p:grpSp>
          <p:nvGrpSpPr>
            <p:cNvPr id="2" name="Group 1"/>
            <p:cNvGrpSpPr/>
            <p:nvPr/>
          </p:nvGrpSpPr>
          <p:grpSpPr>
            <a:xfrm>
              <a:off x="0" y="1614935"/>
              <a:ext cx="12188824" cy="1964987"/>
              <a:chOff x="0" y="1614935"/>
              <a:chExt cx="12188824" cy="1964987"/>
            </a:xfrm>
          </p:grpSpPr>
          <p:sp>
            <p:nvSpPr>
              <p:cNvPr id="59" name="Rectangle 58"/>
              <p:cNvSpPr/>
              <p:nvPr/>
            </p:nvSpPr>
            <p:spPr bwMode="auto">
              <a:xfrm flipH="1">
                <a:off x="0" y="1614935"/>
                <a:ext cx="12188824" cy="1964987"/>
              </a:xfrm>
              <a:prstGeom prst="rect">
                <a:avLst/>
              </a:prstGeom>
              <a:gradFill>
                <a:gsLst>
                  <a:gs pos="0">
                    <a:schemeClr val="tx1">
                      <a:alpha val="0"/>
                    </a:schemeClr>
                  </a:gs>
                  <a:gs pos="100000">
                    <a:schemeClr val="tx1">
                      <a:alpha val="23000"/>
                    </a:schemeClr>
                  </a:gs>
                </a:gsLst>
                <a:lin ang="0" scaled="0"/>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099" fontAlgn="base">
                  <a:spcBef>
                    <a:spcPct val="0"/>
                  </a:spcBef>
                  <a:spcAft>
                    <a:spcPct val="0"/>
                  </a:spcAft>
                </a:pPr>
                <a:endParaRPr lang="en-US" sz="2200" dirty="0" smtClean="0">
                  <a:solidFill>
                    <a:schemeClr val="bg1"/>
                  </a:solidFill>
                </a:endParaRPr>
              </a:p>
            </p:txBody>
          </p:sp>
          <p:sp>
            <p:nvSpPr>
              <p:cNvPr id="22" name="Rectangle 21"/>
              <p:cNvSpPr/>
              <p:nvPr/>
            </p:nvSpPr>
            <p:spPr>
              <a:xfrm>
                <a:off x="335273" y="2140893"/>
                <a:ext cx="1583832" cy="913070"/>
              </a:xfrm>
              <a:prstGeom prst="rect">
                <a:avLst/>
              </a:prstGeom>
            </p:spPr>
            <p:txBody>
              <a:bodyPr wrap="none">
                <a:spAutoFit/>
              </a:bodyPr>
              <a:lstStyle/>
              <a:p>
                <a:pPr>
                  <a:lnSpc>
                    <a:spcPts val="3200"/>
                  </a:lnSpc>
                </a:pPr>
                <a:r>
                  <a:rPr lang="en-US" sz="3200" spc="-90" dirty="0" smtClean="0">
                    <a:solidFill>
                      <a:schemeClr val="bg1"/>
                    </a:solidFill>
                    <a:latin typeface="Segoe Light" pitchFamily="34" charset="0"/>
                  </a:rPr>
                  <a:t>Services </a:t>
                </a:r>
                <a:br>
                  <a:rPr lang="en-US" sz="3200" spc="-90" dirty="0" smtClean="0">
                    <a:solidFill>
                      <a:schemeClr val="bg1"/>
                    </a:solidFill>
                    <a:latin typeface="Segoe Light" pitchFamily="34" charset="0"/>
                  </a:rPr>
                </a:br>
                <a:r>
                  <a:rPr lang="en-US" sz="3200" spc="-90" dirty="0" smtClean="0">
                    <a:solidFill>
                      <a:schemeClr val="bg1"/>
                    </a:solidFill>
                    <a:latin typeface="Segoe Light" pitchFamily="34" charset="0"/>
                  </a:rPr>
                  <a:t>Platform</a:t>
                </a:r>
                <a:endParaRPr lang="en-US" sz="3200" dirty="0">
                  <a:solidFill>
                    <a:schemeClr val="bg1"/>
                  </a:solidFill>
                </a:endParaRPr>
              </a:p>
            </p:txBody>
          </p:sp>
        </p:grpSp>
        <p:grpSp>
          <p:nvGrpSpPr>
            <p:cNvPr id="30" name="Group 29"/>
            <p:cNvGrpSpPr/>
            <p:nvPr/>
          </p:nvGrpSpPr>
          <p:grpSpPr>
            <a:xfrm>
              <a:off x="2374347" y="1818958"/>
              <a:ext cx="2434787" cy="1502410"/>
              <a:chOff x="2202897" y="1818958"/>
              <a:chExt cx="2434787" cy="1502410"/>
            </a:xfrm>
          </p:grpSpPr>
          <p:pic>
            <p:nvPicPr>
              <p:cNvPr id="36" name="Picture 35"/>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202897" y="1906125"/>
                <a:ext cx="2434787" cy="1415243"/>
              </a:xfrm>
              <a:prstGeom prst="rect">
                <a:avLst/>
              </a:prstGeom>
              <a:effectLst/>
            </p:spPr>
          </p:pic>
          <p:pic>
            <p:nvPicPr>
              <p:cNvPr id="39" name="Picture 3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16834" y="1818958"/>
                <a:ext cx="550733" cy="432513"/>
              </a:xfrm>
              <a:prstGeom prst="rect">
                <a:avLst/>
              </a:prstGeom>
            </p:spPr>
          </p:pic>
        </p:grpSp>
      </p:grpSp>
      <p:grpSp>
        <p:nvGrpSpPr>
          <p:cNvPr id="8" name="Group 7"/>
          <p:cNvGrpSpPr/>
          <p:nvPr/>
        </p:nvGrpSpPr>
        <p:grpSpPr>
          <a:xfrm>
            <a:off x="1" y="4059381"/>
            <a:ext cx="12188824" cy="1964988"/>
            <a:chOff x="0" y="3910519"/>
            <a:chExt cx="12188824" cy="1964988"/>
          </a:xfrm>
        </p:grpSpPr>
        <p:grpSp>
          <p:nvGrpSpPr>
            <p:cNvPr id="5" name="Group 4"/>
            <p:cNvGrpSpPr/>
            <p:nvPr/>
          </p:nvGrpSpPr>
          <p:grpSpPr>
            <a:xfrm>
              <a:off x="0" y="3910519"/>
              <a:ext cx="12188824" cy="1964988"/>
              <a:chOff x="0" y="3910519"/>
              <a:chExt cx="12188824" cy="1964988"/>
            </a:xfrm>
          </p:grpSpPr>
          <p:sp>
            <p:nvSpPr>
              <p:cNvPr id="96" name="Rectangle 95"/>
              <p:cNvSpPr/>
              <p:nvPr/>
            </p:nvSpPr>
            <p:spPr bwMode="auto">
              <a:xfrm flipH="1">
                <a:off x="0" y="3910519"/>
                <a:ext cx="12188824" cy="1964988"/>
              </a:xfrm>
              <a:prstGeom prst="rect">
                <a:avLst/>
              </a:prstGeom>
              <a:gradFill>
                <a:gsLst>
                  <a:gs pos="0">
                    <a:schemeClr val="tx1">
                      <a:alpha val="0"/>
                    </a:schemeClr>
                  </a:gs>
                  <a:gs pos="100000">
                    <a:schemeClr val="tx1">
                      <a:alpha val="23000"/>
                    </a:schemeClr>
                  </a:gs>
                </a:gsLst>
                <a:lin ang="0" scaled="0"/>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099" fontAlgn="base">
                  <a:spcBef>
                    <a:spcPct val="0"/>
                  </a:spcBef>
                  <a:spcAft>
                    <a:spcPct val="0"/>
                  </a:spcAft>
                </a:pPr>
                <a:endParaRPr lang="en-US" sz="2200" dirty="0" smtClean="0">
                  <a:solidFill>
                    <a:schemeClr val="bg1"/>
                  </a:solidFill>
                </a:endParaRPr>
              </a:p>
            </p:txBody>
          </p:sp>
          <p:sp>
            <p:nvSpPr>
              <p:cNvPr id="21" name="Rectangle 20"/>
              <p:cNvSpPr/>
              <p:nvPr/>
            </p:nvSpPr>
            <p:spPr>
              <a:xfrm>
                <a:off x="381374" y="4436189"/>
                <a:ext cx="1541832" cy="913070"/>
              </a:xfrm>
              <a:prstGeom prst="rect">
                <a:avLst/>
              </a:prstGeom>
            </p:spPr>
            <p:txBody>
              <a:bodyPr wrap="none">
                <a:spAutoFit/>
              </a:bodyPr>
              <a:lstStyle/>
              <a:p>
                <a:pPr>
                  <a:lnSpc>
                    <a:spcPts val="3200"/>
                  </a:lnSpc>
                </a:pPr>
                <a:r>
                  <a:rPr lang="en-US" sz="3200" spc="-90" dirty="0">
                    <a:solidFill>
                      <a:schemeClr val="bg1"/>
                    </a:solidFill>
                    <a:latin typeface="Segoe Light" pitchFamily="34" charset="0"/>
                  </a:rPr>
                  <a:t>Server</a:t>
                </a:r>
                <a:br>
                  <a:rPr lang="en-US" sz="3200" spc="-90" dirty="0">
                    <a:solidFill>
                      <a:schemeClr val="bg1"/>
                    </a:solidFill>
                    <a:latin typeface="Segoe Light" pitchFamily="34" charset="0"/>
                  </a:rPr>
                </a:br>
                <a:r>
                  <a:rPr lang="en-US" sz="3200" spc="-90" dirty="0">
                    <a:solidFill>
                      <a:schemeClr val="bg1"/>
                    </a:solidFill>
                    <a:latin typeface="Segoe Light" pitchFamily="34" charset="0"/>
                  </a:rPr>
                  <a:t>Platform</a:t>
                </a:r>
              </a:p>
            </p:txBody>
          </p:sp>
        </p:grpSp>
        <p:pic>
          <p:nvPicPr>
            <p:cNvPr id="27" name="Picture 26"/>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384979" y="4185392"/>
              <a:ext cx="2434787" cy="1415243"/>
            </a:xfrm>
            <a:prstGeom prst="rect">
              <a:avLst/>
            </a:prstGeom>
            <a:effectLst/>
          </p:spPr>
        </p:pic>
      </p:grpSp>
      <p:sp>
        <p:nvSpPr>
          <p:cNvPr id="57" name="Title 46"/>
          <p:cNvSpPr>
            <a:spLocks noGrp="1"/>
          </p:cNvSpPr>
          <p:nvPr>
            <p:ph type="title" idx="4294967295"/>
          </p:nvPr>
        </p:nvSpPr>
        <p:spPr>
          <a:xfrm>
            <a:off x="466337" y="228601"/>
            <a:ext cx="12188825" cy="609398"/>
          </a:xfrm>
        </p:spPr>
        <p:txBody>
          <a:bodyPr/>
          <a:lstStyle/>
          <a:p>
            <a:r>
              <a:rPr lang="en-US" spc="-90" dirty="0" smtClean="0"/>
              <a:t>We need to get here…</a:t>
            </a:r>
            <a:endParaRPr lang="en-US" dirty="0"/>
          </a:p>
        </p:txBody>
      </p:sp>
      <p:sp>
        <p:nvSpPr>
          <p:cNvPr id="10" name="Rectangle 9"/>
          <p:cNvSpPr/>
          <p:nvPr/>
        </p:nvSpPr>
        <p:spPr bwMode="auto">
          <a:xfrm>
            <a:off x="6549656" y="1524000"/>
            <a:ext cx="5537596" cy="4642884"/>
          </a:xfrm>
          <a:prstGeom prst="rect">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0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12" name="TextBox 11"/>
          <p:cNvSpPr txBox="1"/>
          <p:nvPr/>
        </p:nvSpPr>
        <p:spPr>
          <a:xfrm>
            <a:off x="8753003" y="972816"/>
            <a:ext cx="1409329" cy="553998"/>
          </a:xfrm>
          <a:prstGeom prst="rect">
            <a:avLst/>
          </a:prstGeom>
          <a:noFill/>
        </p:spPr>
        <p:txBody>
          <a:bodyPr wrap="square" lIns="0" tIns="0" rIns="0" bIns="0" rtlCol="0">
            <a:spAutoFit/>
          </a:bodyPr>
          <a:lstStyle/>
          <a:p>
            <a:pPr algn="ctr"/>
            <a:r>
              <a:rPr lang="en-US" b="1" i="1" dirty="0" smtClean="0">
                <a:gradFill>
                  <a:gsLst>
                    <a:gs pos="0">
                      <a:schemeClr val="tx1"/>
                    </a:gs>
                    <a:gs pos="86000">
                      <a:schemeClr val="tx1"/>
                    </a:gs>
                  </a:gsLst>
                  <a:lin ang="5400000" scaled="0"/>
                </a:gradFill>
              </a:rPr>
              <a:t>Application Services</a:t>
            </a:r>
          </a:p>
        </p:txBody>
      </p:sp>
      <p:sp>
        <p:nvSpPr>
          <p:cNvPr id="37" name="Rectangle 36"/>
          <p:cNvSpPr/>
          <p:nvPr/>
        </p:nvSpPr>
        <p:spPr bwMode="auto">
          <a:xfrm>
            <a:off x="5069165" y="1524000"/>
            <a:ext cx="1353467" cy="4642884"/>
          </a:xfrm>
          <a:prstGeom prst="rect">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0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41" name="TextBox 40"/>
          <p:cNvSpPr txBox="1"/>
          <p:nvPr/>
        </p:nvSpPr>
        <p:spPr>
          <a:xfrm>
            <a:off x="5081220" y="977868"/>
            <a:ext cx="1596215" cy="553998"/>
          </a:xfrm>
          <a:prstGeom prst="rect">
            <a:avLst/>
          </a:prstGeom>
          <a:noFill/>
        </p:spPr>
        <p:txBody>
          <a:bodyPr wrap="square" lIns="0" tIns="0" rIns="0" bIns="0" rtlCol="0">
            <a:spAutoFit/>
          </a:bodyPr>
          <a:lstStyle/>
          <a:p>
            <a:pPr algn="ctr"/>
            <a:r>
              <a:rPr lang="en-US" b="1" i="1" dirty="0" smtClean="0">
                <a:gradFill>
                  <a:gsLst>
                    <a:gs pos="0">
                      <a:schemeClr val="tx1"/>
                    </a:gs>
                    <a:gs pos="86000">
                      <a:schemeClr val="tx1"/>
                    </a:gs>
                  </a:gsLst>
                  <a:lin ang="5400000" scaled="0"/>
                </a:gradFill>
              </a:rPr>
              <a:t>Development</a:t>
            </a:r>
            <a:br>
              <a:rPr lang="en-US" b="1" i="1" dirty="0" smtClean="0">
                <a:gradFill>
                  <a:gsLst>
                    <a:gs pos="0">
                      <a:schemeClr val="tx1"/>
                    </a:gs>
                    <a:gs pos="86000">
                      <a:schemeClr val="tx1"/>
                    </a:gs>
                  </a:gsLst>
                  <a:lin ang="5400000" scaled="0"/>
                </a:gradFill>
              </a:rPr>
            </a:br>
            <a:r>
              <a:rPr lang="en-US" b="1" i="1" dirty="0" smtClean="0">
                <a:gradFill>
                  <a:gsLst>
                    <a:gs pos="0">
                      <a:schemeClr val="tx1"/>
                    </a:gs>
                    <a:gs pos="86000">
                      <a:schemeClr val="tx1"/>
                    </a:gs>
                  </a:gsLst>
                  <a:lin ang="5400000" scaled="0"/>
                </a:gradFill>
              </a:rPr>
              <a:t>Model</a:t>
            </a:r>
          </a:p>
        </p:txBody>
      </p:sp>
      <p:grpSp>
        <p:nvGrpSpPr>
          <p:cNvPr id="14" name="Group 13"/>
          <p:cNvGrpSpPr/>
          <p:nvPr/>
        </p:nvGrpSpPr>
        <p:grpSpPr>
          <a:xfrm>
            <a:off x="6635292" y="1849430"/>
            <a:ext cx="1155399" cy="4317454"/>
            <a:chOff x="4977765" y="1664396"/>
            <a:chExt cx="866775" cy="1915528"/>
          </a:xfrm>
        </p:grpSpPr>
        <p:sp>
          <p:nvSpPr>
            <p:cNvPr id="23" name="Up-Down Arrow 22"/>
            <p:cNvSpPr/>
            <p:nvPr/>
          </p:nvSpPr>
          <p:spPr bwMode="auto">
            <a:xfrm>
              <a:off x="4977765" y="1664396"/>
              <a:ext cx="866775" cy="1915528"/>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25" name="TextBox 24"/>
            <p:cNvSpPr txBox="1"/>
            <p:nvPr/>
          </p:nvSpPr>
          <p:spPr>
            <a:xfrm rot="16200000">
              <a:off x="4667433" y="2514856"/>
              <a:ext cx="1487438" cy="277071"/>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Connectivity &amp; Messaging</a:t>
              </a:r>
            </a:p>
          </p:txBody>
        </p:sp>
      </p:grpSp>
      <p:grpSp>
        <p:nvGrpSpPr>
          <p:cNvPr id="4" name="Group 3"/>
          <p:cNvGrpSpPr/>
          <p:nvPr/>
        </p:nvGrpSpPr>
        <p:grpSpPr>
          <a:xfrm>
            <a:off x="8732786" y="1849430"/>
            <a:ext cx="3252893" cy="4317454"/>
            <a:chOff x="6551295" y="3962400"/>
            <a:chExt cx="2440305" cy="1524000"/>
          </a:xfrm>
        </p:grpSpPr>
        <p:sp>
          <p:nvSpPr>
            <p:cNvPr id="31" name="Up-Down Arrow 30"/>
            <p:cNvSpPr/>
            <p:nvPr/>
          </p:nvSpPr>
          <p:spPr bwMode="auto">
            <a:xfrm>
              <a:off x="6551295" y="3962400"/>
              <a:ext cx="866775" cy="1524000"/>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32" name="TextBox 31"/>
            <p:cNvSpPr txBox="1"/>
            <p:nvPr/>
          </p:nvSpPr>
          <p:spPr>
            <a:xfrm rot="16200000">
              <a:off x="6341042" y="4716502"/>
              <a:ext cx="1287281" cy="138536"/>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Caching</a:t>
              </a:r>
            </a:p>
          </p:txBody>
        </p:sp>
        <p:sp>
          <p:nvSpPr>
            <p:cNvPr id="34" name="Up-Down Arrow 33"/>
            <p:cNvSpPr/>
            <p:nvPr/>
          </p:nvSpPr>
          <p:spPr bwMode="auto">
            <a:xfrm>
              <a:off x="7338060" y="3962400"/>
              <a:ext cx="866775" cy="1524000"/>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35" name="TextBox 34"/>
            <p:cNvSpPr txBox="1"/>
            <p:nvPr/>
          </p:nvSpPr>
          <p:spPr>
            <a:xfrm rot="16200000">
              <a:off x="7207763" y="4612133"/>
              <a:ext cx="1127370" cy="277071"/>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Web Services</a:t>
              </a:r>
              <a:br>
                <a:rPr lang="en-US" dirty="0"/>
              </a:br>
              <a:r>
                <a:rPr lang="en-US" dirty="0"/>
                <a:t>/Workflows</a:t>
              </a:r>
            </a:p>
          </p:txBody>
        </p:sp>
        <p:sp>
          <p:nvSpPr>
            <p:cNvPr id="38" name="Up-Down Arrow 37"/>
            <p:cNvSpPr/>
            <p:nvPr/>
          </p:nvSpPr>
          <p:spPr bwMode="auto">
            <a:xfrm>
              <a:off x="8124825" y="3962400"/>
              <a:ext cx="866775" cy="1524000"/>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40" name="TextBox 39"/>
            <p:cNvSpPr txBox="1"/>
            <p:nvPr/>
          </p:nvSpPr>
          <p:spPr>
            <a:xfrm rot="16200000">
              <a:off x="7914572" y="4716502"/>
              <a:ext cx="1287281" cy="138536"/>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Integration</a:t>
              </a:r>
            </a:p>
          </p:txBody>
        </p:sp>
      </p:grpSp>
      <p:grpSp>
        <p:nvGrpSpPr>
          <p:cNvPr id="3" name="Group 2"/>
          <p:cNvGrpSpPr/>
          <p:nvPr/>
        </p:nvGrpSpPr>
        <p:grpSpPr>
          <a:xfrm>
            <a:off x="5170738" y="2003994"/>
            <a:ext cx="1155399" cy="3653519"/>
            <a:chOff x="4191000" y="1818959"/>
            <a:chExt cx="990600" cy="3667441"/>
          </a:xfrm>
          <a:solidFill>
            <a:schemeClr val="tx1">
              <a:lumMod val="65000"/>
            </a:schemeClr>
          </a:solidFill>
        </p:grpSpPr>
        <p:sp>
          <p:nvSpPr>
            <p:cNvPr id="6" name="Up-Down Arrow 5"/>
            <p:cNvSpPr/>
            <p:nvPr/>
          </p:nvSpPr>
          <p:spPr bwMode="auto">
            <a:xfrm>
              <a:off x="4191000" y="1818959"/>
              <a:ext cx="990600" cy="3667441"/>
            </a:xfrm>
            <a:prstGeom prst="upDownArrow">
              <a:avLst/>
            </a:prstGeom>
            <a:grpFill/>
            <a:ln>
              <a:solidFill>
                <a:schemeClr val="tx1">
                  <a:lumMod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smtClean="0">
                <a:gradFill>
                  <a:gsLst>
                    <a:gs pos="0">
                      <a:srgbClr val="FFFFFF"/>
                    </a:gs>
                    <a:gs pos="100000">
                      <a:srgbClr val="FFFFFF"/>
                    </a:gs>
                  </a:gsLst>
                  <a:lin ang="5400000" scaled="0"/>
                </a:gradFill>
              </a:endParaRPr>
            </a:p>
          </p:txBody>
        </p:sp>
        <p:sp>
          <p:nvSpPr>
            <p:cNvPr id="11" name="TextBox 10"/>
            <p:cNvSpPr txBox="1"/>
            <p:nvPr/>
          </p:nvSpPr>
          <p:spPr>
            <a:xfrm rot="16200000">
              <a:off x="3314701" y="3509503"/>
              <a:ext cx="2743200" cy="448591"/>
            </a:xfrm>
            <a:prstGeom prst="rect">
              <a:avLst/>
            </a:prstGeom>
            <a:grpFill/>
            <a:ln>
              <a:noFill/>
            </a:ln>
          </p:spPr>
          <p:txBody>
            <a:bodyPr wrap="square" lIns="0" tIns="0" rIns="0" bIns="0" rtlCol="0">
              <a:spAutoFit/>
            </a:bodyPr>
            <a:lstStyle/>
            <a:p>
              <a:pPr algn="ctr"/>
              <a:r>
                <a:rPr lang="en-US" dirty="0" smtClean="0">
                  <a:gradFill>
                    <a:gsLst>
                      <a:gs pos="0">
                        <a:schemeClr val="tx1"/>
                      </a:gs>
                      <a:gs pos="86000">
                        <a:schemeClr val="tx1"/>
                      </a:gs>
                    </a:gsLst>
                    <a:lin ang="5400000" scaled="0"/>
                  </a:gradFill>
                </a:rPr>
                <a:t>Frameworks</a:t>
              </a:r>
            </a:p>
            <a:p>
              <a:pPr algn="ctr"/>
              <a:r>
                <a:rPr lang="en-US" sz="1600" dirty="0" smtClean="0">
                  <a:gradFill>
                    <a:gsLst>
                      <a:gs pos="0">
                        <a:schemeClr val="tx1"/>
                      </a:gs>
                      <a:gs pos="86000">
                        <a:schemeClr val="tx1"/>
                      </a:gs>
                    </a:gsLst>
                    <a:lin ang="5400000" scaled="0"/>
                  </a:gradFill>
                </a:rPr>
                <a:t>(+ Composition Model/Tools)</a:t>
              </a:r>
            </a:p>
          </p:txBody>
        </p:sp>
      </p:grpSp>
      <p:sp>
        <p:nvSpPr>
          <p:cNvPr id="46" name="TextBox 45"/>
          <p:cNvSpPr txBox="1"/>
          <p:nvPr/>
        </p:nvSpPr>
        <p:spPr>
          <a:xfrm>
            <a:off x="5475459" y="1633986"/>
            <a:ext cx="409086" cy="215444"/>
          </a:xfrm>
          <a:prstGeom prst="rect">
            <a:avLst/>
          </a:prstGeom>
          <a:noFill/>
        </p:spPr>
        <p:txBody>
          <a:bodyPr wrap="none" lIns="0" tIns="0" rIns="0" bIns="0" rtlCol="0">
            <a:spAutoFit/>
          </a:bodyPr>
          <a:lstStyle/>
          <a:p>
            <a:r>
              <a:rPr lang="en-US" sz="1400" dirty="0" smtClean="0">
                <a:gradFill>
                  <a:gsLst>
                    <a:gs pos="0">
                      <a:schemeClr val="tx1"/>
                    </a:gs>
                    <a:gs pos="86000">
                      <a:schemeClr val="tx1"/>
                    </a:gs>
                  </a:gsLst>
                  <a:lin ang="5400000" scaled="0"/>
                </a:gradFill>
              </a:rPr>
              <a:t>.NET </a:t>
            </a:r>
          </a:p>
        </p:txBody>
      </p:sp>
      <p:grpSp>
        <p:nvGrpSpPr>
          <p:cNvPr id="42" name="Group 41"/>
          <p:cNvGrpSpPr/>
          <p:nvPr/>
        </p:nvGrpSpPr>
        <p:grpSpPr>
          <a:xfrm>
            <a:off x="7684039" y="1849430"/>
            <a:ext cx="1155399" cy="4317454"/>
            <a:chOff x="5764530" y="1818960"/>
            <a:chExt cx="866775" cy="1760964"/>
          </a:xfrm>
        </p:grpSpPr>
        <p:sp>
          <p:nvSpPr>
            <p:cNvPr id="48" name="Up-Down Arrow 47"/>
            <p:cNvSpPr/>
            <p:nvPr/>
          </p:nvSpPr>
          <p:spPr bwMode="auto">
            <a:xfrm>
              <a:off x="5764530" y="1818960"/>
              <a:ext cx="866775" cy="1760964"/>
            </a:xfrm>
            <a:prstGeom prst="upDownArrow">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endParaRPr lang="en-US" sz="1400" dirty="0">
                <a:ea typeface="Segoe UI" pitchFamily="34" charset="0"/>
                <a:cs typeface="Segoe UI" pitchFamily="34" charset="0"/>
              </a:endParaRPr>
            </a:p>
          </p:txBody>
        </p:sp>
        <p:sp>
          <p:nvSpPr>
            <p:cNvPr id="49" name="TextBox 48"/>
            <p:cNvSpPr txBox="1"/>
            <p:nvPr/>
          </p:nvSpPr>
          <p:spPr>
            <a:xfrm rot="16200000">
              <a:off x="5454198" y="2701086"/>
              <a:ext cx="1487438" cy="138536"/>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defPPr>
                <a:defRPr lang="en-US"/>
              </a:defPPr>
              <a:lvl1pPr algn="ctr" defTabSz="914099">
                <a:defRPr sz="1400">
                  <a:solidFill>
                    <a:schemeClr val="lt1"/>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Identity &amp; Access</a:t>
              </a:r>
            </a:p>
          </p:txBody>
        </p:sp>
      </p:grpSp>
    </p:spTree>
    <p:extLst>
      <p:ext uri="{BB962C8B-B14F-4D97-AF65-F5344CB8AC3E}">
        <p14:creationId xmlns:p14="http://schemas.microsoft.com/office/powerpoint/2010/main" val="874260842"/>
      </p:ext>
    </p:extLst>
  </p:cSld>
  <p:clrMapOvr>
    <a:masterClrMapping/>
  </p:clrMapOvr>
  <mc:AlternateContent xmlns:mc="http://schemas.openxmlformats.org/markup-compatibility/2006" xmlns:p14="http://schemas.microsoft.com/office/powerpoint/2010/main">
    <mc:Choice Requires="p14">
      <p:transition spd="slow" p14:dur="800" advTm="155648">
        <p14:flythrough/>
      </p:transition>
    </mc:Choice>
    <mc:Fallback xmlns="">
      <p:transition spd="slow" advTm="155648">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1588" y="5575056"/>
            <a:ext cx="6742630" cy="645459"/>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endParaRPr lang="en-US" sz="16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14" name="Rounded Rectangle 13"/>
          <p:cNvSpPr/>
          <p:nvPr/>
        </p:nvSpPr>
        <p:spPr bwMode="auto">
          <a:xfrm>
            <a:off x="6373504" y="1676401"/>
            <a:ext cx="5512109" cy="2667000"/>
          </a:xfrm>
          <a:prstGeom prst="roundRect">
            <a:avLst>
              <a:gd name="adj" fmla="val 0"/>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0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2" name="Title 1"/>
          <p:cNvSpPr>
            <a:spLocks noGrp="1"/>
          </p:cNvSpPr>
          <p:nvPr>
            <p:ph type="title"/>
          </p:nvPr>
        </p:nvSpPr>
        <p:spPr/>
        <p:txBody>
          <a:bodyPr/>
          <a:lstStyle/>
          <a:p>
            <a:r>
              <a:rPr lang="en-US" dirty="0" smtClean="0"/>
              <a:t>Announcing </a:t>
            </a:r>
            <a:r>
              <a:rPr lang="en-US" dirty="0" err="1" smtClean="0"/>
              <a:t>AppFabric</a:t>
            </a:r>
            <a:r>
              <a:rPr lang="en-US" dirty="0" smtClean="0"/>
              <a:t> – New Middle-Tier</a:t>
            </a:r>
            <a:endParaRPr lang="en-US" dirty="0"/>
          </a:p>
        </p:txBody>
      </p:sp>
      <p:sp>
        <p:nvSpPr>
          <p:cNvPr id="3" name="Text Placeholder 2"/>
          <p:cNvSpPr>
            <a:spLocks noGrp="1"/>
          </p:cNvSpPr>
          <p:nvPr>
            <p:ph type="body" sz="quarter" idx="10"/>
          </p:nvPr>
        </p:nvSpPr>
        <p:spPr>
          <a:xfrm>
            <a:off x="519113" y="1447799"/>
            <a:ext cx="5956299" cy="4678204"/>
          </a:xfrm>
        </p:spPr>
        <p:txBody>
          <a:bodyPr/>
          <a:lstStyle/>
          <a:p>
            <a:r>
              <a:rPr lang="en-US" sz="2800" dirty="0" smtClean="0"/>
              <a:t>Application Services</a:t>
            </a:r>
          </a:p>
          <a:p>
            <a:pPr lvl="1"/>
            <a:r>
              <a:rPr lang="en-US" sz="2400" dirty="0" smtClean="0"/>
              <a:t>Middleware capabilities as services</a:t>
            </a:r>
          </a:p>
          <a:p>
            <a:r>
              <a:rPr lang="en-US" sz="2800" dirty="0" smtClean="0"/>
              <a:t>Composite Applications</a:t>
            </a:r>
            <a:endParaRPr lang="en-US" sz="2400" dirty="0" smtClean="0"/>
          </a:p>
          <a:p>
            <a:pPr lvl="1"/>
            <a:r>
              <a:rPr lang="en-US" sz="2400" dirty="0"/>
              <a:t>New innovative frameworks, tools &amp; composition engine to easily assemble, deploy &amp; manage a composite app as a single entity</a:t>
            </a:r>
          </a:p>
          <a:p>
            <a:r>
              <a:rPr lang="en-US" sz="2800" dirty="0" smtClean="0"/>
              <a:t>Scalable Application Infrastructure</a:t>
            </a:r>
          </a:p>
          <a:p>
            <a:pPr lvl="1"/>
            <a:r>
              <a:rPr lang="en-US" sz="2400" dirty="0"/>
              <a:t>Cloud-scale optimized infrastructure for services &amp; mid-tier </a:t>
            </a:r>
            <a:r>
              <a:rPr lang="en-US" sz="2400" dirty="0" smtClean="0"/>
              <a:t>components</a:t>
            </a:r>
            <a:br>
              <a:rPr lang="en-US" sz="2400" dirty="0" smtClean="0"/>
            </a:br>
            <a:endParaRPr lang="en-US" i="1" dirty="0" smtClean="0"/>
          </a:p>
          <a:p>
            <a:pPr marL="0" indent="0">
              <a:buNone/>
            </a:pPr>
            <a:r>
              <a:rPr lang="en-US" sz="2400" b="1" i="1" dirty="0" smtClean="0">
                <a:solidFill>
                  <a:schemeClr val="tx1"/>
                </a:solidFill>
              </a:rPr>
              <a:t>… on Windows Azure &amp; Windows Server</a:t>
            </a:r>
            <a:endParaRPr lang="en-US" b="1" i="1" dirty="0" smtClean="0">
              <a:solidFill>
                <a:schemeClr val="tx1"/>
              </a:solidFill>
            </a:endParaRPr>
          </a:p>
        </p:txBody>
      </p:sp>
      <p:sp>
        <p:nvSpPr>
          <p:cNvPr id="5" name="Rounded Rectangle 4"/>
          <p:cNvSpPr/>
          <p:nvPr/>
        </p:nvSpPr>
        <p:spPr bwMode="auto">
          <a:xfrm>
            <a:off x="8016692" y="1783475"/>
            <a:ext cx="2271386" cy="584752"/>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Services</a:t>
            </a:r>
          </a:p>
        </p:txBody>
      </p:sp>
      <p:sp>
        <p:nvSpPr>
          <p:cNvPr id="7" name="Rounded Rectangle 6"/>
          <p:cNvSpPr/>
          <p:nvPr/>
        </p:nvSpPr>
        <p:spPr bwMode="auto">
          <a:xfrm>
            <a:off x="6482687" y="1783475"/>
            <a:ext cx="1463025" cy="1176799"/>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t>
            </a:r>
            <a:r>
              <a:rPr lang="en-US" sz="1400" dirty="0">
                <a:gradFill>
                  <a:gsLst>
                    <a:gs pos="0">
                      <a:srgbClr val="FFFFFF"/>
                    </a:gs>
                    <a:gs pos="100000">
                      <a:srgbClr val="FFFFFF"/>
                    </a:gs>
                  </a:gsLst>
                  <a:lin ang="5400000" scaled="0"/>
                </a:gradFill>
              </a:rPr>
              <a:t>NET + AppFabric Composition Model </a:t>
            </a:r>
            <a:r>
              <a:rPr lang="en-US" sz="1400" dirty="0" smtClean="0">
                <a:gradFill>
                  <a:gsLst>
                    <a:gs pos="0">
                      <a:srgbClr val="FFFFFF"/>
                    </a:gs>
                    <a:gs pos="100000">
                      <a:srgbClr val="FFFFFF"/>
                    </a:gs>
                  </a:gsLst>
                  <a:lin ang="5400000" scaled="0"/>
                </a:gradFill>
              </a:rPr>
              <a:t>&amp; Tools</a:t>
            </a:r>
            <a:endParaRPr lang="en-US" sz="1400" dirty="0">
              <a:gradFill>
                <a:gsLst>
                  <a:gs pos="0">
                    <a:srgbClr val="FFFFFF"/>
                  </a:gs>
                  <a:gs pos="100000">
                    <a:srgbClr val="FFFFFF"/>
                  </a:gs>
                </a:gsLst>
                <a:lin ang="5400000" scaled="0"/>
              </a:gradFill>
            </a:endParaRPr>
          </a:p>
        </p:txBody>
      </p:sp>
      <p:sp>
        <p:nvSpPr>
          <p:cNvPr id="8" name="Rounded Rectangle 7"/>
          <p:cNvSpPr/>
          <p:nvPr/>
        </p:nvSpPr>
        <p:spPr bwMode="auto">
          <a:xfrm>
            <a:off x="8016692" y="2451763"/>
            <a:ext cx="2271386" cy="508511"/>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Container</a:t>
            </a:r>
          </a:p>
        </p:txBody>
      </p:sp>
      <p:sp>
        <p:nvSpPr>
          <p:cNvPr id="6" name="Rounded Rectangle 5"/>
          <p:cNvSpPr/>
          <p:nvPr/>
        </p:nvSpPr>
        <p:spPr bwMode="auto">
          <a:xfrm>
            <a:off x="8016692" y="3163398"/>
            <a:ext cx="1092238"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SQL Azure</a:t>
            </a:r>
          </a:p>
        </p:txBody>
      </p:sp>
      <p:sp>
        <p:nvSpPr>
          <p:cNvPr id="10" name="Rounded Rectangle 9"/>
          <p:cNvSpPr/>
          <p:nvPr/>
        </p:nvSpPr>
        <p:spPr bwMode="auto">
          <a:xfrm>
            <a:off x="9152387" y="3163398"/>
            <a:ext cx="1135692"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SQL Server</a:t>
            </a:r>
          </a:p>
        </p:txBody>
      </p:sp>
      <p:sp>
        <p:nvSpPr>
          <p:cNvPr id="11" name="Rounded Rectangle 10"/>
          <p:cNvSpPr/>
          <p:nvPr/>
        </p:nvSpPr>
        <p:spPr bwMode="auto">
          <a:xfrm>
            <a:off x="8016692" y="3739236"/>
            <a:ext cx="1092238"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Windows Azure</a:t>
            </a:r>
          </a:p>
        </p:txBody>
      </p:sp>
      <p:sp>
        <p:nvSpPr>
          <p:cNvPr id="12" name="Rounded Rectangle 11"/>
          <p:cNvSpPr/>
          <p:nvPr/>
        </p:nvSpPr>
        <p:spPr bwMode="auto">
          <a:xfrm>
            <a:off x="9152387" y="3739236"/>
            <a:ext cx="1135693"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Windows Server</a:t>
            </a:r>
          </a:p>
        </p:txBody>
      </p:sp>
      <p:sp>
        <p:nvSpPr>
          <p:cNvPr id="13" name="Rounded Rectangle 12"/>
          <p:cNvSpPr/>
          <p:nvPr/>
        </p:nvSpPr>
        <p:spPr bwMode="auto">
          <a:xfrm>
            <a:off x="10359060" y="1783475"/>
            <a:ext cx="1419616" cy="1176799"/>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Management</a:t>
            </a:r>
          </a:p>
        </p:txBody>
      </p:sp>
    </p:spTree>
    <p:extLst>
      <p:ext uri="{BB962C8B-B14F-4D97-AF65-F5344CB8AC3E}">
        <p14:creationId xmlns:p14="http://schemas.microsoft.com/office/powerpoint/2010/main" val="19012742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500"/>
                                        <p:tgtEl>
                                          <p:spTgt spid="3">
                                            <p:txEl>
                                              <p:pRg st="6" end="6"/>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3" grpId="0" build="p"/>
      <p:bldP spid="5" grpId="0" animBg="1"/>
      <p:bldP spid="7" grpId="0" animBg="1"/>
      <p:bldP spid="8" grpId="0" animBg="1"/>
      <p:bldP spid="6" grpId="0" animBg="1"/>
      <p:bldP spid="10"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4"/>
          <p:cNvSpPr>
            <a:spLocks noGrp="1"/>
          </p:cNvSpPr>
          <p:nvPr>
            <p:ph type="title"/>
          </p:nvPr>
        </p:nvSpPr>
        <p:spPr/>
        <p:txBody>
          <a:bodyPr/>
          <a:lstStyle/>
          <a:p>
            <a:r>
              <a:rPr lang="en-US" dirty="0" smtClean="0"/>
              <a:t>AppFabric Services</a:t>
            </a:r>
            <a:endParaRPr lang="en-US" dirty="0"/>
          </a:p>
        </p:txBody>
      </p:sp>
      <p:sp>
        <p:nvSpPr>
          <p:cNvPr id="7" name="Content Placeholder 6"/>
          <p:cNvSpPr>
            <a:spLocks noGrp="1"/>
          </p:cNvSpPr>
          <p:nvPr>
            <p:ph idx="1"/>
          </p:nvPr>
        </p:nvSpPr>
        <p:spPr>
          <a:xfrm>
            <a:off x="519112" y="1065011"/>
            <a:ext cx="11453148" cy="738664"/>
          </a:xfrm>
        </p:spPr>
        <p:txBody>
          <a:bodyPr/>
          <a:lstStyle/>
          <a:p>
            <a:r>
              <a:rPr lang="en-US" sz="2400" dirty="0"/>
              <a:t>Key Platform Capabilities that raise the level of abstraction</a:t>
            </a:r>
          </a:p>
          <a:p>
            <a:r>
              <a:rPr lang="en-US" sz="2400" dirty="0"/>
              <a:t>Delivered first as Cloud Platform Services and then on Windows Server </a:t>
            </a:r>
          </a:p>
        </p:txBody>
      </p:sp>
      <p:grpSp>
        <p:nvGrpSpPr>
          <p:cNvPr id="70" name="Group 69"/>
          <p:cNvGrpSpPr/>
          <p:nvPr/>
        </p:nvGrpSpPr>
        <p:grpSpPr>
          <a:xfrm>
            <a:off x="620360" y="2168420"/>
            <a:ext cx="11136573" cy="1473946"/>
            <a:chOff x="1491167" y="1752114"/>
            <a:chExt cx="8883432" cy="1282877"/>
          </a:xfrm>
        </p:grpSpPr>
        <p:sp>
          <p:nvSpPr>
            <p:cNvPr id="71" name="Rectangle 70"/>
            <p:cNvSpPr/>
            <p:nvPr/>
          </p:nvSpPr>
          <p:spPr>
            <a:xfrm>
              <a:off x="1491168" y="1752114"/>
              <a:ext cx="8883431" cy="1282877"/>
            </a:xfrm>
            <a:prstGeom prst="rect">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400" dirty="0">
                <a:solidFill>
                  <a:schemeClr val="bg1"/>
                </a:solidFill>
                <a:ea typeface="Segoe UI" pitchFamily="34" charset="0"/>
                <a:cs typeface="Segoe UI" pitchFamily="34" charset="0"/>
              </a:endParaRPr>
            </a:p>
          </p:txBody>
        </p:sp>
        <p:sp>
          <p:nvSpPr>
            <p:cNvPr id="72" name="TextBox 71"/>
            <p:cNvSpPr txBox="1"/>
            <p:nvPr/>
          </p:nvSpPr>
          <p:spPr>
            <a:xfrm>
              <a:off x="1491167" y="1752114"/>
              <a:ext cx="6116575" cy="461665"/>
            </a:xfrm>
            <a:prstGeom prst="rect">
              <a:avLst/>
            </a:prstGeom>
            <a:noFill/>
          </p:spPr>
          <p:txBody>
            <a:bodyPr wrap="square" rtlCol="0">
              <a:spAutoFit/>
            </a:bodyPr>
            <a:lstStyle/>
            <a:p>
              <a:r>
                <a:rPr lang="en-US" sz="2400" spc="-100" dirty="0">
                  <a:ln w="3175">
                    <a:noFill/>
                  </a:ln>
                  <a:gradFill flip="none" rotWithShape="1">
                    <a:gsLst>
                      <a:gs pos="0">
                        <a:schemeClr val="tx1"/>
                      </a:gs>
                      <a:gs pos="86000">
                        <a:schemeClr val="tx1"/>
                      </a:gs>
                    </a:gsLst>
                    <a:lin ang="5400000" scaled="0"/>
                    <a:tileRect/>
                  </a:gradFill>
                  <a:latin typeface="+mj-lt"/>
                  <a:cs typeface="Arial" charset="0"/>
                </a:rPr>
                <a:t>AppFabric Services</a:t>
              </a:r>
            </a:p>
          </p:txBody>
        </p:sp>
        <p:sp>
          <p:nvSpPr>
            <p:cNvPr id="73" name="Rectangle 72"/>
            <p:cNvSpPr/>
            <p:nvPr/>
          </p:nvSpPr>
          <p:spPr>
            <a:xfrm>
              <a:off x="1629946" y="2241640"/>
              <a:ext cx="1401715" cy="640080"/>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Caching</a:t>
              </a:r>
              <a:endParaRPr lang="en-US" sz="1400" dirty="0">
                <a:ea typeface="Segoe UI" pitchFamily="34" charset="0"/>
                <a:cs typeface="Segoe UI" pitchFamily="34" charset="0"/>
              </a:endParaRPr>
            </a:p>
          </p:txBody>
        </p:sp>
        <p:sp>
          <p:nvSpPr>
            <p:cNvPr id="74" name="Rectangle 73"/>
            <p:cNvSpPr/>
            <p:nvPr/>
          </p:nvSpPr>
          <p:spPr>
            <a:xfrm>
              <a:off x="3077727" y="2241640"/>
              <a:ext cx="1401715" cy="640080"/>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smtClean="0">
                  <a:ea typeface="Segoe UI" pitchFamily="34" charset="0"/>
                  <a:cs typeface="Segoe UI" pitchFamily="34" charset="0"/>
                </a:rPr>
                <a:t>       Service Bus/</a:t>
              </a:r>
            </a:p>
            <a:p>
              <a:pPr algn="ctr"/>
              <a:r>
                <a:rPr lang="en-US" sz="1400" dirty="0">
                  <a:ea typeface="Segoe UI" pitchFamily="34" charset="0"/>
                  <a:cs typeface="Segoe UI" pitchFamily="34" charset="0"/>
                </a:rPr>
                <a:t> </a:t>
              </a:r>
              <a:r>
                <a:rPr lang="en-US" sz="1400" dirty="0" smtClean="0">
                  <a:ea typeface="Segoe UI" pitchFamily="34" charset="0"/>
                  <a:cs typeface="Segoe UI" pitchFamily="34" charset="0"/>
                </a:rPr>
                <a:t>     Messaging</a:t>
              </a:r>
              <a:endParaRPr lang="en-US" sz="1400" dirty="0">
                <a:ea typeface="Segoe UI" pitchFamily="34" charset="0"/>
                <a:cs typeface="Segoe UI" pitchFamily="34" charset="0"/>
              </a:endParaRPr>
            </a:p>
          </p:txBody>
        </p:sp>
        <p:sp>
          <p:nvSpPr>
            <p:cNvPr id="75" name="Rectangle 74"/>
            <p:cNvSpPr/>
            <p:nvPr/>
          </p:nvSpPr>
          <p:spPr>
            <a:xfrm>
              <a:off x="4525508" y="2241640"/>
              <a:ext cx="1778327" cy="640080"/>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smtClean="0">
                  <a:ea typeface="Segoe UI" pitchFamily="34" charset="0"/>
                  <a:cs typeface="Segoe UI" pitchFamily="34" charset="0"/>
                </a:rPr>
                <a:t>         Access Control</a:t>
              </a:r>
              <a:endParaRPr lang="en-US" sz="1400" dirty="0">
                <a:ea typeface="Segoe UI" pitchFamily="34" charset="0"/>
                <a:cs typeface="Segoe UI" pitchFamily="34" charset="0"/>
              </a:endParaRPr>
            </a:p>
          </p:txBody>
        </p:sp>
        <p:sp>
          <p:nvSpPr>
            <p:cNvPr id="76" name="Rectangle 75"/>
            <p:cNvSpPr/>
            <p:nvPr/>
          </p:nvSpPr>
          <p:spPr>
            <a:xfrm>
              <a:off x="6349901" y="2241640"/>
              <a:ext cx="1401715" cy="640080"/>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Integration</a:t>
              </a:r>
              <a:endParaRPr lang="en-US" sz="1400" dirty="0">
                <a:ea typeface="Segoe UI" pitchFamily="34" charset="0"/>
                <a:cs typeface="Segoe UI" pitchFamily="34" charset="0"/>
              </a:endParaRPr>
            </a:p>
          </p:txBody>
        </p:sp>
        <p:sp>
          <p:nvSpPr>
            <p:cNvPr id="77" name="Rectangle 76"/>
            <p:cNvSpPr/>
            <p:nvPr/>
          </p:nvSpPr>
          <p:spPr>
            <a:xfrm>
              <a:off x="7797683" y="2241640"/>
              <a:ext cx="2441464" cy="640080"/>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Composite App </a:t>
              </a:r>
              <a:endParaRPr lang="en-US" sz="1400" dirty="0">
                <a:ea typeface="Segoe UI" pitchFamily="34" charset="0"/>
                <a:cs typeface="Segoe UI" pitchFamily="34" charset="0"/>
              </a:endParaRPr>
            </a:p>
            <a:p>
              <a:pPr algn="ctr"/>
              <a:r>
                <a:rPr lang="en-US" sz="1400" dirty="0" smtClean="0">
                  <a:ea typeface="Segoe UI" pitchFamily="34" charset="0"/>
                  <a:cs typeface="Segoe UI" pitchFamily="34" charset="0"/>
                </a:rPr>
                <a:t>[Workflow, Web Services]</a:t>
              </a:r>
              <a:endParaRPr lang="en-US" sz="1400" dirty="0">
                <a:ea typeface="Segoe UI" pitchFamily="34" charset="0"/>
                <a:cs typeface="Segoe UI" pitchFamily="34" charset="0"/>
              </a:endParaRPr>
            </a:p>
          </p:txBody>
        </p:sp>
        <p:pic>
          <p:nvPicPr>
            <p:cNvPr id="7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683" y="2344681"/>
              <a:ext cx="433998" cy="43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6207" y="2361281"/>
              <a:ext cx="358676" cy="35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9607" y="2382342"/>
              <a:ext cx="358676" cy="35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51007" y="2383372"/>
              <a:ext cx="356616" cy="356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3223" y="2361281"/>
              <a:ext cx="356616" cy="356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7" name="Rounded Rectangle 26"/>
          <p:cNvSpPr/>
          <p:nvPr/>
        </p:nvSpPr>
        <p:spPr bwMode="auto">
          <a:xfrm>
            <a:off x="3018666" y="3956531"/>
            <a:ext cx="5512109" cy="2667000"/>
          </a:xfrm>
          <a:prstGeom prst="roundRect">
            <a:avLst>
              <a:gd name="adj" fmla="val 0"/>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0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28" name="Rounded Rectangle 27"/>
          <p:cNvSpPr/>
          <p:nvPr/>
        </p:nvSpPr>
        <p:spPr bwMode="auto">
          <a:xfrm>
            <a:off x="4661854" y="4063605"/>
            <a:ext cx="2271386" cy="584752"/>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Services</a:t>
            </a:r>
          </a:p>
        </p:txBody>
      </p:sp>
      <p:sp>
        <p:nvSpPr>
          <p:cNvPr id="29" name="Rounded Rectangle 28"/>
          <p:cNvSpPr/>
          <p:nvPr/>
        </p:nvSpPr>
        <p:spPr bwMode="auto">
          <a:xfrm>
            <a:off x="3127849" y="4063605"/>
            <a:ext cx="1463025" cy="1176799"/>
          </a:xfrm>
          <a:prstGeom prst="roundRect">
            <a:avLst>
              <a:gd name="adj" fmla="val 0"/>
            </a:avLst>
          </a:prstGeom>
          <a:solidFill>
            <a:schemeClr val="accent1">
              <a:alpha val="1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t>
            </a:r>
            <a:r>
              <a:rPr lang="en-US" sz="1400" dirty="0">
                <a:gradFill>
                  <a:gsLst>
                    <a:gs pos="0">
                      <a:srgbClr val="FFFFFF"/>
                    </a:gs>
                    <a:gs pos="100000">
                      <a:srgbClr val="FFFFFF"/>
                    </a:gs>
                  </a:gsLst>
                  <a:lin ang="5400000" scaled="0"/>
                </a:gradFill>
              </a:rPr>
              <a:t>NET + AppFabric Composition Model </a:t>
            </a:r>
            <a:r>
              <a:rPr lang="en-US" sz="1400" dirty="0" smtClean="0">
                <a:gradFill>
                  <a:gsLst>
                    <a:gs pos="0">
                      <a:srgbClr val="FFFFFF"/>
                    </a:gs>
                    <a:gs pos="100000">
                      <a:srgbClr val="FFFFFF"/>
                    </a:gs>
                  </a:gsLst>
                  <a:lin ang="5400000" scaled="0"/>
                </a:gradFill>
              </a:rPr>
              <a:t>&amp; Tools</a:t>
            </a:r>
            <a:endParaRPr lang="en-US" sz="1400" dirty="0">
              <a:gradFill>
                <a:gsLst>
                  <a:gs pos="0">
                    <a:srgbClr val="FFFFFF"/>
                  </a:gs>
                  <a:gs pos="100000">
                    <a:srgbClr val="FFFFFF"/>
                  </a:gs>
                </a:gsLst>
                <a:lin ang="5400000" scaled="0"/>
              </a:gradFill>
            </a:endParaRPr>
          </a:p>
        </p:txBody>
      </p:sp>
      <p:sp>
        <p:nvSpPr>
          <p:cNvPr id="30" name="Rounded Rectangle 29"/>
          <p:cNvSpPr/>
          <p:nvPr/>
        </p:nvSpPr>
        <p:spPr bwMode="auto">
          <a:xfrm>
            <a:off x="4661854" y="4731893"/>
            <a:ext cx="2271386" cy="508511"/>
          </a:xfrm>
          <a:prstGeom prst="roundRect">
            <a:avLst>
              <a:gd name="adj" fmla="val 0"/>
            </a:avLst>
          </a:prstGeom>
          <a:solidFill>
            <a:schemeClr val="accent1">
              <a:alpha val="1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Container</a:t>
            </a:r>
          </a:p>
        </p:txBody>
      </p:sp>
      <p:sp>
        <p:nvSpPr>
          <p:cNvPr id="31" name="Rounded Rectangle 30"/>
          <p:cNvSpPr/>
          <p:nvPr/>
        </p:nvSpPr>
        <p:spPr bwMode="auto">
          <a:xfrm>
            <a:off x="4661854" y="5443528"/>
            <a:ext cx="1092238" cy="495458"/>
          </a:xfrm>
          <a:prstGeom prst="roundRect">
            <a:avLst>
              <a:gd name="adj" fmla="val 0"/>
            </a:avLst>
          </a:prstGeom>
          <a:solidFill>
            <a:schemeClr val="accent1">
              <a:alpha val="1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SQL Azure</a:t>
            </a:r>
          </a:p>
        </p:txBody>
      </p:sp>
      <p:sp>
        <p:nvSpPr>
          <p:cNvPr id="32" name="Rounded Rectangle 31"/>
          <p:cNvSpPr/>
          <p:nvPr/>
        </p:nvSpPr>
        <p:spPr bwMode="auto">
          <a:xfrm>
            <a:off x="5797549" y="5443528"/>
            <a:ext cx="1135692" cy="495458"/>
          </a:xfrm>
          <a:prstGeom prst="roundRect">
            <a:avLst>
              <a:gd name="adj" fmla="val 0"/>
            </a:avLst>
          </a:prstGeom>
          <a:solidFill>
            <a:schemeClr val="accent1">
              <a:alpha val="1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SQL Server</a:t>
            </a:r>
          </a:p>
        </p:txBody>
      </p:sp>
      <p:sp>
        <p:nvSpPr>
          <p:cNvPr id="33" name="Rounded Rectangle 32"/>
          <p:cNvSpPr/>
          <p:nvPr/>
        </p:nvSpPr>
        <p:spPr bwMode="auto">
          <a:xfrm>
            <a:off x="4661854" y="6019366"/>
            <a:ext cx="1092238" cy="495458"/>
          </a:xfrm>
          <a:prstGeom prst="roundRect">
            <a:avLst>
              <a:gd name="adj" fmla="val 0"/>
            </a:avLst>
          </a:prstGeom>
          <a:solidFill>
            <a:schemeClr val="accent1">
              <a:alpha val="1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Windows Azure</a:t>
            </a:r>
          </a:p>
        </p:txBody>
      </p:sp>
      <p:sp>
        <p:nvSpPr>
          <p:cNvPr id="34" name="Rounded Rectangle 33"/>
          <p:cNvSpPr/>
          <p:nvPr/>
        </p:nvSpPr>
        <p:spPr bwMode="auto">
          <a:xfrm>
            <a:off x="5797549" y="6019366"/>
            <a:ext cx="1135693" cy="495458"/>
          </a:xfrm>
          <a:prstGeom prst="roundRect">
            <a:avLst>
              <a:gd name="adj" fmla="val 0"/>
            </a:avLst>
          </a:prstGeom>
          <a:solidFill>
            <a:schemeClr val="accent1">
              <a:alpha val="1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Windows Server</a:t>
            </a:r>
          </a:p>
        </p:txBody>
      </p:sp>
      <p:sp>
        <p:nvSpPr>
          <p:cNvPr id="35" name="Rounded Rectangle 34"/>
          <p:cNvSpPr/>
          <p:nvPr/>
        </p:nvSpPr>
        <p:spPr bwMode="auto">
          <a:xfrm>
            <a:off x="7004222" y="4063605"/>
            <a:ext cx="1419616" cy="1176799"/>
          </a:xfrm>
          <a:prstGeom prst="roundRect">
            <a:avLst>
              <a:gd name="adj" fmla="val 0"/>
            </a:avLst>
          </a:prstGeom>
          <a:solidFill>
            <a:schemeClr val="accent1">
              <a:alpha val="1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Management</a:t>
            </a:r>
          </a:p>
        </p:txBody>
      </p:sp>
      <p:cxnSp>
        <p:nvCxnSpPr>
          <p:cNvPr id="3" name="Straight Connector 2"/>
          <p:cNvCxnSpPr/>
          <p:nvPr/>
        </p:nvCxnSpPr>
        <p:spPr>
          <a:xfrm flipV="1">
            <a:off x="6933240" y="3642366"/>
            <a:ext cx="4823693" cy="421239"/>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flipV="1">
            <a:off x="620362" y="3642367"/>
            <a:ext cx="4041492" cy="42123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12473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mph" presetSubtype="0" grpId="1" nodeType="clickEffect">
                                  <p:stCondLst>
                                    <p:cond delay="0"/>
                                  </p:stCondLst>
                                  <p:childTnLst>
                                    <p:set>
                                      <p:cBhvr rctx="PPT">
                                        <p:cTn id="35" dur="indefinite"/>
                                        <p:tgtEl>
                                          <p:spTgt spid="29"/>
                                        </p:tgtEl>
                                        <p:attrNameLst>
                                          <p:attrName>style.opacity</p:attrName>
                                        </p:attrNameLst>
                                      </p:cBhvr>
                                      <p:to>
                                        <p:strVal val="0.25"/>
                                      </p:to>
                                    </p:set>
                                    <p:animEffect filter="image" prLst="opacity: 0.25">
                                      <p:cBhvr rctx="IE">
                                        <p:cTn id="36" dur="indefinite"/>
                                        <p:tgtEl>
                                          <p:spTgt spid="29"/>
                                        </p:tgtEl>
                                      </p:cBhvr>
                                    </p:animEffect>
                                  </p:childTnLst>
                                </p:cTn>
                              </p:par>
                              <p:par>
                                <p:cTn id="37" presetID="9" presetClass="emph" presetSubtype="0" grpId="1" nodeType="withEffect">
                                  <p:stCondLst>
                                    <p:cond delay="0"/>
                                  </p:stCondLst>
                                  <p:childTnLst>
                                    <p:set>
                                      <p:cBhvr rctx="PPT">
                                        <p:cTn id="38" dur="indefinite"/>
                                        <p:tgtEl>
                                          <p:spTgt spid="35"/>
                                        </p:tgtEl>
                                        <p:attrNameLst>
                                          <p:attrName>style.opacity</p:attrName>
                                        </p:attrNameLst>
                                      </p:cBhvr>
                                      <p:to>
                                        <p:strVal val="0.25"/>
                                      </p:to>
                                    </p:set>
                                    <p:animEffect filter="image" prLst="opacity: 0.25">
                                      <p:cBhvr rctx="IE">
                                        <p:cTn id="39" dur="indefinite"/>
                                        <p:tgtEl>
                                          <p:spTgt spid="35"/>
                                        </p:tgtEl>
                                      </p:cBhvr>
                                    </p:animEffect>
                                  </p:childTnLst>
                                </p:cTn>
                              </p:par>
                              <p:par>
                                <p:cTn id="40" presetID="9" presetClass="emph" presetSubtype="0" grpId="1" nodeType="withEffect">
                                  <p:stCondLst>
                                    <p:cond delay="0"/>
                                  </p:stCondLst>
                                  <p:childTnLst>
                                    <p:set>
                                      <p:cBhvr rctx="PPT">
                                        <p:cTn id="41" dur="indefinite"/>
                                        <p:tgtEl>
                                          <p:spTgt spid="30"/>
                                        </p:tgtEl>
                                        <p:attrNameLst>
                                          <p:attrName>style.opacity</p:attrName>
                                        </p:attrNameLst>
                                      </p:cBhvr>
                                      <p:to>
                                        <p:strVal val="0.25"/>
                                      </p:to>
                                    </p:set>
                                    <p:animEffect filter="image" prLst="opacity: 0.25">
                                      <p:cBhvr rctx="IE">
                                        <p:cTn id="42" dur="indefinite"/>
                                        <p:tgtEl>
                                          <p:spTgt spid="30"/>
                                        </p:tgtEl>
                                      </p:cBhvr>
                                    </p:animEffect>
                                  </p:childTnLst>
                                </p:cTn>
                              </p:par>
                              <p:par>
                                <p:cTn id="43" presetID="9" presetClass="emph" presetSubtype="0" grpId="1" nodeType="withEffect">
                                  <p:stCondLst>
                                    <p:cond delay="0"/>
                                  </p:stCondLst>
                                  <p:childTnLst>
                                    <p:set>
                                      <p:cBhvr rctx="PPT">
                                        <p:cTn id="44" dur="indefinite"/>
                                        <p:tgtEl>
                                          <p:spTgt spid="31"/>
                                        </p:tgtEl>
                                        <p:attrNameLst>
                                          <p:attrName>style.opacity</p:attrName>
                                        </p:attrNameLst>
                                      </p:cBhvr>
                                      <p:to>
                                        <p:strVal val="0.25"/>
                                      </p:to>
                                    </p:set>
                                    <p:animEffect filter="image" prLst="opacity: 0.25">
                                      <p:cBhvr rctx="IE">
                                        <p:cTn id="45" dur="indefinite"/>
                                        <p:tgtEl>
                                          <p:spTgt spid="31"/>
                                        </p:tgtEl>
                                      </p:cBhvr>
                                    </p:animEffect>
                                  </p:childTnLst>
                                </p:cTn>
                              </p:par>
                              <p:par>
                                <p:cTn id="46" presetID="9" presetClass="emph" presetSubtype="0" grpId="1" nodeType="withEffect">
                                  <p:stCondLst>
                                    <p:cond delay="0"/>
                                  </p:stCondLst>
                                  <p:childTnLst>
                                    <p:set>
                                      <p:cBhvr rctx="PPT">
                                        <p:cTn id="47" dur="indefinite"/>
                                        <p:tgtEl>
                                          <p:spTgt spid="32"/>
                                        </p:tgtEl>
                                        <p:attrNameLst>
                                          <p:attrName>style.opacity</p:attrName>
                                        </p:attrNameLst>
                                      </p:cBhvr>
                                      <p:to>
                                        <p:strVal val="0.25"/>
                                      </p:to>
                                    </p:set>
                                    <p:animEffect filter="image" prLst="opacity: 0.25">
                                      <p:cBhvr rctx="IE">
                                        <p:cTn id="48" dur="indefinite"/>
                                        <p:tgtEl>
                                          <p:spTgt spid="32"/>
                                        </p:tgtEl>
                                      </p:cBhvr>
                                    </p:animEffect>
                                  </p:childTnLst>
                                </p:cTn>
                              </p:par>
                              <p:par>
                                <p:cTn id="49" presetID="9" presetClass="emph" presetSubtype="0" grpId="1" nodeType="withEffect">
                                  <p:stCondLst>
                                    <p:cond delay="0"/>
                                  </p:stCondLst>
                                  <p:childTnLst>
                                    <p:set>
                                      <p:cBhvr rctx="PPT">
                                        <p:cTn id="50" dur="indefinite"/>
                                        <p:tgtEl>
                                          <p:spTgt spid="33"/>
                                        </p:tgtEl>
                                        <p:attrNameLst>
                                          <p:attrName>style.opacity</p:attrName>
                                        </p:attrNameLst>
                                      </p:cBhvr>
                                      <p:to>
                                        <p:strVal val="0.25"/>
                                      </p:to>
                                    </p:set>
                                    <p:animEffect filter="image" prLst="opacity: 0.25">
                                      <p:cBhvr rctx="IE">
                                        <p:cTn id="51" dur="indefinite"/>
                                        <p:tgtEl>
                                          <p:spTgt spid="33"/>
                                        </p:tgtEl>
                                      </p:cBhvr>
                                    </p:animEffect>
                                  </p:childTnLst>
                                </p:cTn>
                              </p:par>
                              <p:par>
                                <p:cTn id="52" presetID="9" presetClass="emph" presetSubtype="0" grpId="1" nodeType="withEffect">
                                  <p:stCondLst>
                                    <p:cond delay="0"/>
                                  </p:stCondLst>
                                  <p:childTnLst>
                                    <p:set>
                                      <p:cBhvr rctx="PPT">
                                        <p:cTn id="53" dur="indefinite"/>
                                        <p:tgtEl>
                                          <p:spTgt spid="34"/>
                                        </p:tgtEl>
                                        <p:attrNameLst>
                                          <p:attrName>style.opacity</p:attrName>
                                        </p:attrNameLst>
                                      </p:cBhvr>
                                      <p:to>
                                        <p:strVal val="0.25"/>
                                      </p:to>
                                    </p:set>
                                    <p:animEffect filter="image" prLst="opacity: 0.25">
                                      <p:cBhvr rctx="IE">
                                        <p:cTn id="54" dur="indefinite"/>
                                        <p:tgtEl>
                                          <p:spTgt spid="34"/>
                                        </p:tgtEl>
                                      </p:cBhvr>
                                    </p:animEffect>
                                  </p:childTnLst>
                                </p:cTn>
                              </p:par>
                              <p:par>
                                <p:cTn id="55" presetID="9" presetClass="emph" presetSubtype="0" grpId="1" nodeType="withEffect">
                                  <p:stCondLst>
                                    <p:cond delay="0"/>
                                  </p:stCondLst>
                                  <p:childTnLst>
                                    <p:set>
                                      <p:cBhvr rctx="PPT">
                                        <p:cTn id="56" dur="indefinite"/>
                                        <p:tgtEl>
                                          <p:spTgt spid="27"/>
                                        </p:tgtEl>
                                        <p:attrNameLst>
                                          <p:attrName>style.opacity</p:attrName>
                                        </p:attrNameLst>
                                      </p:cBhvr>
                                      <p:to>
                                        <p:strVal val="0.25"/>
                                      </p:to>
                                    </p:set>
                                    <p:animEffect filter="image" prLst="opacity: 0.25">
                                      <p:cBhvr rctx="IE">
                                        <p:cTn id="57" dur="indefinite"/>
                                        <p:tgtEl>
                                          <p:spTgt spid="27"/>
                                        </p:tgtEl>
                                      </p:cBhvr>
                                    </p:animEffect>
                                  </p:childTnLst>
                                </p:cTn>
                              </p:par>
                            </p:childTnLst>
                          </p:cTn>
                        </p:par>
                        <p:par>
                          <p:cTn id="58" fill="hold">
                            <p:stCondLst>
                              <p:cond delay="0"/>
                            </p:stCondLst>
                            <p:childTnLst>
                              <p:par>
                                <p:cTn id="59" presetID="10" presetClass="entr" presetSubtype="0"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500"/>
                                        <p:tgtEl>
                                          <p:spTgt spid="3"/>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par>
                          <p:cTn id="66" fill="hold">
                            <p:stCondLst>
                              <p:cond delay="1000"/>
                            </p:stCondLst>
                            <p:childTnLst>
                              <p:par>
                                <p:cTn id="67" presetID="10" presetClass="entr" presetSubtype="0" fill="hold" nodeType="after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fade">
                                      <p:cBhvr>
                                        <p:cTn id="6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8" grpId="0"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3206" y="204729"/>
            <a:ext cx="11136572" cy="1473946"/>
          </a:xfrm>
          <a:prstGeom prst="rect">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400" dirty="0">
              <a:solidFill>
                <a:schemeClr val="bg1"/>
              </a:solidFill>
              <a:ea typeface="Segoe UI" pitchFamily="34" charset="0"/>
              <a:cs typeface="Segoe UI" pitchFamily="34" charset="0"/>
            </a:endParaRPr>
          </a:p>
        </p:txBody>
      </p:sp>
      <p:sp>
        <p:nvSpPr>
          <p:cNvPr id="7" name="TextBox 6"/>
          <p:cNvSpPr txBox="1"/>
          <p:nvPr/>
        </p:nvSpPr>
        <p:spPr>
          <a:xfrm>
            <a:off x="573205" y="204729"/>
            <a:ext cx="7667947" cy="530424"/>
          </a:xfrm>
          <a:prstGeom prst="rect">
            <a:avLst/>
          </a:prstGeom>
          <a:noFill/>
        </p:spPr>
        <p:txBody>
          <a:bodyPr wrap="square" rtlCol="0">
            <a:spAutoFit/>
          </a:bodyPr>
          <a:lstStyle/>
          <a:p>
            <a:r>
              <a:rPr lang="en-US" sz="2400" spc="-100" dirty="0">
                <a:ln w="3175">
                  <a:noFill/>
                </a:ln>
                <a:gradFill flip="none" rotWithShape="1">
                  <a:gsLst>
                    <a:gs pos="0">
                      <a:schemeClr val="tx1"/>
                    </a:gs>
                    <a:gs pos="86000">
                      <a:schemeClr val="tx1"/>
                    </a:gs>
                  </a:gsLst>
                  <a:lin ang="5400000" scaled="0"/>
                  <a:tileRect/>
                </a:gradFill>
                <a:latin typeface="+mj-lt"/>
                <a:cs typeface="Arial" charset="0"/>
              </a:rPr>
              <a:t>AppFabric Services</a:t>
            </a:r>
          </a:p>
        </p:txBody>
      </p:sp>
      <p:sp>
        <p:nvSpPr>
          <p:cNvPr id="8" name="Rectangle 7"/>
          <p:cNvSpPr/>
          <p:nvPr/>
        </p:nvSpPr>
        <p:spPr>
          <a:xfrm>
            <a:off x="747183" y="767164"/>
            <a:ext cx="1757238"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Caching</a:t>
            </a:r>
            <a:endParaRPr lang="en-US" sz="1400" dirty="0">
              <a:ea typeface="Segoe UI" pitchFamily="34" charset="0"/>
              <a:cs typeface="Segoe UI" pitchFamily="34" charset="0"/>
            </a:endParaRPr>
          </a:p>
        </p:txBody>
      </p:sp>
      <p:sp>
        <p:nvSpPr>
          <p:cNvPr id="9" name="Rectangle 8"/>
          <p:cNvSpPr/>
          <p:nvPr/>
        </p:nvSpPr>
        <p:spPr>
          <a:xfrm>
            <a:off x="2562171" y="767164"/>
            <a:ext cx="1757238"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smtClean="0">
                <a:ea typeface="Segoe UI" pitchFamily="34" charset="0"/>
                <a:cs typeface="Segoe UI" pitchFamily="34" charset="0"/>
              </a:rPr>
              <a:t>       Service Bus</a:t>
            </a:r>
            <a:endParaRPr lang="en-US" sz="1400" dirty="0">
              <a:ea typeface="Segoe UI" pitchFamily="34" charset="0"/>
              <a:cs typeface="Segoe UI" pitchFamily="34" charset="0"/>
            </a:endParaRPr>
          </a:p>
        </p:txBody>
      </p:sp>
      <p:sp>
        <p:nvSpPr>
          <p:cNvPr id="10" name="Rectangle 9"/>
          <p:cNvSpPr/>
          <p:nvPr/>
        </p:nvSpPr>
        <p:spPr>
          <a:xfrm>
            <a:off x="4377158" y="767164"/>
            <a:ext cx="2229371"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smtClean="0">
                <a:ea typeface="Segoe UI" pitchFamily="34" charset="0"/>
                <a:cs typeface="Segoe UI" pitchFamily="34" charset="0"/>
              </a:rPr>
              <a:t>         Access Control</a:t>
            </a:r>
            <a:endParaRPr lang="en-US" sz="1400" dirty="0">
              <a:ea typeface="Segoe UI" pitchFamily="34" charset="0"/>
              <a:cs typeface="Segoe UI" pitchFamily="34" charset="0"/>
            </a:endParaRPr>
          </a:p>
        </p:txBody>
      </p:sp>
      <p:sp>
        <p:nvSpPr>
          <p:cNvPr id="11" name="Rectangle 10"/>
          <p:cNvSpPr/>
          <p:nvPr/>
        </p:nvSpPr>
        <p:spPr>
          <a:xfrm>
            <a:off x="6664279" y="767164"/>
            <a:ext cx="1757238"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Integration</a:t>
            </a:r>
            <a:endParaRPr lang="en-US" sz="1400" dirty="0">
              <a:ea typeface="Segoe UI" pitchFamily="34" charset="0"/>
              <a:cs typeface="Segoe UI" pitchFamily="34" charset="0"/>
            </a:endParaRPr>
          </a:p>
        </p:txBody>
      </p:sp>
      <p:sp>
        <p:nvSpPr>
          <p:cNvPr id="12" name="Rectangle 11"/>
          <p:cNvSpPr/>
          <p:nvPr/>
        </p:nvSpPr>
        <p:spPr>
          <a:xfrm>
            <a:off x="8479268" y="767164"/>
            <a:ext cx="3060702"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Composite App </a:t>
            </a:r>
            <a:endParaRPr lang="en-US" sz="1400" dirty="0">
              <a:ea typeface="Segoe UI" pitchFamily="34" charset="0"/>
              <a:cs typeface="Segoe UI" pitchFamily="34" charset="0"/>
            </a:endParaRPr>
          </a:p>
          <a:p>
            <a:pPr algn="ctr"/>
            <a:r>
              <a:rPr lang="en-US" sz="1400" dirty="0" smtClean="0">
                <a:ea typeface="Segoe UI" pitchFamily="34" charset="0"/>
                <a:cs typeface="Segoe UI" pitchFamily="34" charset="0"/>
              </a:rPr>
              <a:t>[Workflow, Web Services]</a:t>
            </a:r>
            <a:endParaRPr lang="en-US" sz="1400" dirty="0">
              <a:ea typeface="Segoe UI" pitchFamily="34" charset="0"/>
              <a:cs typeface="Segoe UI" pitchFamily="34" charset="0"/>
            </a:endParaRPr>
          </a:p>
        </p:txBody>
      </p:sp>
      <p:pic>
        <p:nvPicPr>
          <p:cNvPr id="1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115" y="885552"/>
            <a:ext cx="544075" cy="49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2781" y="904624"/>
            <a:ext cx="449648" cy="412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124" y="928822"/>
            <a:ext cx="449648" cy="412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4037" y="930005"/>
            <a:ext cx="447066" cy="40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1126" y="904624"/>
            <a:ext cx="447066" cy="40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6311" y="1544494"/>
            <a:ext cx="8516203" cy="5156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712138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afterEffect">
                                  <p:stCondLst>
                                    <p:cond delay="750"/>
                                  </p:stCondLst>
                                  <p:childTnLst>
                                    <p:set>
                                      <p:cBhvr rctx="PPT">
                                        <p:cTn id="6" dur="indefinite"/>
                                        <p:tgtEl>
                                          <p:spTgt spid="8"/>
                                        </p:tgtEl>
                                        <p:attrNameLst>
                                          <p:attrName>style.opacity</p:attrName>
                                        </p:attrNameLst>
                                      </p:cBhvr>
                                      <p:to>
                                        <p:strVal val="0.25"/>
                                      </p:to>
                                    </p:set>
                                    <p:animEffect filter="image" prLst="opacity: 0.25">
                                      <p:cBhvr rctx="IE">
                                        <p:cTn id="7" dur="indefinite"/>
                                        <p:tgtEl>
                                          <p:spTgt spid="8"/>
                                        </p:tgtEl>
                                      </p:cBhvr>
                                    </p:animEffect>
                                  </p:childTnLst>
                                </p:cTn>
                              </p:par>
                            </p:childTnLst>
                          </p:cTn>
                        </p:par>
                        <p:par>
                          <p:cTn id="8" fill="hold">
                            <p:stCondLst>
                              <p:cond delay="750"/>
                            </p:stCondLst>
                            <p:childTnLst>
                              <p:par>
                                <p:cTn id="9" presetID="9" presetClass="emph" presetSubtype="0" grpId="0" nodeType="afterEffect">
                                  <p:stCondLst>
                                    <p:cond delay="0"/>
                                  </p:stCondLst>
                                  <p:childTnLst>
                                    <p:set>
                                      <p:cBhvr rctx="PPT">
                                        <p:cTn id="10" dur="indefinite"/>
                                        <p:tgtEl>
                                          <p:spTgt spid="9"/>
                                        </p:tgtEl>
                                        <p:attrNameLst>
                                          <p:attrName>style.opacity</p:attrName>
                                        </p:attrNameLst>
                                      </p:cBhvr>
                                      <p:to>
                                        <p:strVal val="0.25"/>
                                      </p:to>
                                    </p:set>
                                    <p:animEffect filter="image" prLst="opacity: 0.25">
                                      <p:cBhvr rctx="IE">
                                        <p:cTn id="11" dur="indefinite"/>
                                        <p:tgtEl>
                                          <p:spTgt spid="9"/>
                                        </p:tgtEl>
                                      </p:cBhvr>
                                    </p:animEffect>
                                  </p:childTnLst>
                                </p:cTn>
                              </p:par>
                            </p:childTnLst>
                          </p:cTn>
                        </p:par>
                        <p:par>
                          <p:cTn id="12" fill="hold">
                            <p:stCondLst>
                              <p:cond delay="750"/>
                            </p:stCondLst>
                            <p:childTnLst>
                              <p:par>
                                <p:cTn id="13" presetID="9" presetClass="emph" presetSubtype="0" grpId="0" nodeType="afterEffect">
                                  <p:stCondLst>
                                    <p:cond delay="0"/>
                                  </p:stCondLst>
                                  <p:childTnLst>
                                    <p:set>
                                      <p:cBhvr rctx="PPT">
                                        <p:cTn id="14" dur="indefinite"/>
                                        <p:tgtEl>
                                          <p:spTgt spid="10"/>
                                        </p:tgtEl>
                                        <p:attrNameLst>
                                          <p:attrName>style.opacity</p:attrName>
                                        </p:attrNameLst>
                                      </p:cBhvr>
                                      <p:to>
                                        <p:strVal val="0.25"/>
                                      </p:to>
                                    </p:set>
                                    <p:animEffect filter="image" prLst="opacity: 0.25">
                                      <p:cBhvr rctx="IE">
                                        <p:cTn id="15" dur="indefinite"/>
                                        <p:tgtEl>
                                          <p:spTgt spid="10"/>
                                        </p:tgtEl>
                                      </p:cBhvr>
                                    </p:animEffect>
                                  </p:childTnLst>
                                </p:cTn>
                              </p:par>
                            </p:childTnLst>
                          </p:cTn>
                        </p:par>
                        <p:par>
                          <p:cTn id="16" fill="hold">
                            <p:stCondLst>
                              <p:cond delay="750"/>
                            </p:stCondLst>
                            <p:childTnLst>
                              <p:par>
                                <p:cTn id="17" presetID="9" presetClass="emph" presetSubtype="0" nodeType="afterEffect">
                                  <p:stCondLst>
                                    <p:cond delay="0"/>
                                  </p:stCondLst>
                                  <p:childTnLst>
                                    <p:set>
                                      <p:cBhvr rctx="PPT">
                                        <p:cTn id="18" dur="indefinite"/>
                                        <p:tgtEl>
                                          <p:spTgt spid="13"/>
                                        </p:tgtEl>
                                        <p:attrNameLst>
                                          <p:attrName>style.opacity</p:attrName>
                                        </p:attrNameLst>
                                      </p:cBhvr>
                                      <p:to>
                                        <p:strVal val="0.25"/>
                                      </p:to>
                                    </p:set>
                                    <p:animEffect filter="image" prLst="opacity: 0.25">
                                      <p:cBhvr rctx="IE">
                                        <p:cTn id="19" dur="indefinite"/>
                                        <p:tgtEl>
                                          <p:spTgt spid="13"/>
                                        </p:tgtEl>
                                      </p:cBhvr>
                                    </p:animEffect>
                                  </p:childTnLst>
                                </p:cTn>
                              </p:par>
                            </p:childTnLst>
                          </p:cTn>
                        </p:par>
                        <p:par>
                          <p:cTn id="20" fill="hold">
                            <p:stCondLst>
                              <p:cond delay="750"/>
                            </p:stCondLst>
                            <p:childTnLst>
                              <p:par>
                                <p:cTn id="21" presetID="9" presetClass="emph" presetSubtype="0" nodeType="afterEffect">
                                  <p:stCondLst>
                                    <p:cond delay="0"/>
                                  </p:stCondLst>
                                  <p:childTnLst>
                                    <p:set>
                                      <p:cBhvr rctx="PPT">
                                        <p:cTn id="22" dur="indefinite"/>
                                        <p:tgtEl>
                                          <p:spTgt spid="15"/>
                                        </p:tgtEl>
                                        <p:attrNameLst>
                                          <p:attrName>style.opacity</p:attrName>
                                        </p:attrNameLst>
                                      </p:cBhvr>
                                      <p:to>
                                        <p:strVal val="0.25"/>
                                      </p:to>
                                    </p:set>
                                    <p:animEffect filter="image" prLst="opacity: 0.25">
                                      <p:cBhvr rctx="IE">
                                        <p:cTn id="23" dur="indefinite"/>
                                        <p:tgtEl>
                                          <p:spTgt spid="15"/>
                                        </p:tgtEl>
                                      </p:cBhvr>
                                    </p:animEffect>
                                  </p:childTnLst>
                                </p:cTn>
                              </p:par>
                            </p:childTnLst>
                          </p:cTn>
                        </p:par>
                        <p:par>
                          <p:cTn id="24" fill="hold">
                            <p:stCondLst>
                              <p:cond delay="750"/>
                            </p:stCondLst>
                            <p:childTnLst>
                              <p:par>
                                <p:cTn id="25" presetID="9" presetClass="emph" presetSubtype="0" nodeType="afterEffect">
                                  <p:stCondLst>
                                    <p:cond delay="0"/>
                                  </p:stCondLst>
                                  <p:childTnLst>
                                    <p:set>
                                      <p:cBhvr rctx="PPT">
                                        <p:cTn id="26" dur="indefinite"/>
                                        <p:tgtEl>
                                          <p:spTgt spid="16"/>
                                        </p:tgtEl>
                                        <p:attrNameLst>
                                          <p:attrName>style.opacity</p:attrName>
                                        </p:attrNameLst>
                                      </p:cBhvr>
                                      <p:to>
                                        <p:strVal val="0.25"/>
                                      </p:to>
                                    </p:set>
                                    <p:animEffect filter="image" prLst="opacity: 0.25">
                                      <p:cBhvr rctx="IE">
                                        <p:cTn id="27" dur="indefinite"/>
                                        <p:tgtEl>
                                          <p:spTgt spid="16"/>
                                        </p:tgtEl>
                                      </p:cBhvr>
                                    </p:animEffect>
                                  </p:childTnLst>
                                </p:cTn>
                              </p:par>
                            </p:childTnLst>
                          </p:cTn>
                        </p:par>
                        <p:par>
                          <p:cTn id="28" fill="hold">
                            <p:stCondLst>
                              <p:cond delay="750"/>
                            </p:stCondLst>
                            <p:childTnLst>
                              <p:par>
                                <p:cTn id="29" presetID="9" presetClass="emph" presetSubtype="0" grpId="0" nodeType="afterEffect">
                                  <p:stCondLst>
                                    <p:cond delay="0"/>
                                  </p:stCondLst>
                                  <p:childTnLst>
                                    <p:set>
                                      <p:cBhvr rctx="PPT">
                                        <p:cTn id="30" dur="indefinite"/>
                                        <p:tgtEl>
                                          <p:spTgt spid="12"/>
                                        </p:tgtEl>
                                        <p:attrNameLst>
                                          <p:attrName>style.opacity</p:attrName>
                                        </p:attrNameLst>
                                      </p:cBhvr>
                                      <p:to>
                                        <p:strVal val="0.25"/>
                                      </p:to>
                                    </p:set>
                                    <p:animEffect filter="image" prLst="opacity: 0.25">
                                      <p:cBhvr rctx="IE">
                                        <p:cTn id="31" dur="indefinite"/>
                                        <p:tgtEl>
                                          <p:spTgt spid="12"/>
                                        </p:tgtEl>
                                      </p:cBhvr>
                                    </p:animEffect>
                                  </p:childTnLst>
                                </p:cTn>
                              </p:par>
                            </p:childTnLst>
                          </p:cTn>
                        </p:par>
                        <p:par>
                          <p:cTn id="32" fill="hold">
                            <p:stCondLst>
                              <p:cond delay="750"/>
                            </p:stCondLst>
                            <p:childTnLst>
                              <p:par>
                                <p:cTn id="33" presetID="9" presetClass="emph" presetSubtype="0" nodeType="afterEffect">
                                  <p:stCondLst>
                                    <p:cond delay="0"/>
                                  </p:stCondLst>
                                  <p:childTnLst>
                                    <p:set>
                                      <p:cBhvr rctx="PPT">
                                        <p:cTn id="34" dur="indefinite"/>
                                        <p:tgtEl>
                                          <p:spTgt spid="14"/>
                                        </p:tgtEl>
                                        <p:attrNameLst>
                                          <p:attrName>style.opacity</p:attrName>
                                        </p:attrNameLst>
                                      </p:cBhvr>
                                      <p:to>
                                        <p:strVal val="0.25"/>
                                      </p:to>
                                    </p:set>
                                    <p:animEffect filter="image" prLst="opacity: 0.25">
                                      <p:cBhvr rctx="IE">
                                        <p:cTn id="35" dur="indefinite"/>
                                        <p:tgtEl>
                                          <p:spTgt spid="14"/>
                                        </p:tgtEl>
                                      </p:cBhvr>
                                    </p:animEffect>
                                  </p:childTnLst>
                                </p:cTn>
                              </p:par>
                            </p:childTnLst>
                          </p:cTn>
                        </p:par>
                        <p:par>
                          <p:cTn id="36" fill="hold">
                            <p:stCondLst>
                              <p:cond delay="750"/>
                            </p:stCondLst>
                            <p:childTnLst>
                              <p:par>
                                <p:cTn id="37" presetID="10" presetClass="entr" presetSubtype="0" fill="hold" nodeType="afterEffect">
                                  <p:stCondLst>
                                    <p:cond delay="5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capabilities in cloud</a:t>
            </a:r>
            <a:endParaRPr lang="en-US" dirty="0"/>
          </a:p>
        </p:txBody>
      </p:sp>
      <p:sp>
        <p:nvSpPr>
          <p:cNvPr id="3" name="Content Placeholder 2"/>
          <p:cNvSpPr>
            <a:spLocks noGrp="1"/>
          </p:cNvSpPr>
          <p:nvPr>
            <p:ph idx="1"/>
          </p:nvPr>
        </p:nvSpPr>
        <p:spPr>
          <a:xfrm>
            <a:off x="519113" y="1227076"/>
            <a:ext cx="11149013" cy="4998291"/>
          </a:xfrm>
        </p:spPr>
        <p:txBody>
          <a:bodyPr/>
          <a:lstStyle/>
          <a:p>
            <a:pPr>
              <a:spcAft>
                <a:spcPts val="1200"/>
              </a:spcAft>
            </a:pPr>
            <a:r>
              <a:rPr lang="en-US" dirty="0">
                <a:solidFill>
                  <a:schemeClr val="tx1"/>
                </a:solidFill>
              </a:rPr>
              <a:t>Common Integration capabilities (pipeline, transforms, adapters</a:t>
            </a:r>
            <a:r>
              <a:rPr lang="en-US" dirty="0" smtClean="0">
                <a:solidFill>
                  <a:schemeClr val="tx1"/>
                </a:solidFill>
              </a:rPr>
              <a:t>)</a:t>
            </a:r>
            <a:endParaRPr lang="en-US" dirty="0">
              <a:solidFill>
                <a:schemeClr val="tx1"/>
              </a:solidFill>
            </a:endParaRPr>
          </a:p>
          <a:p>
            <a:pPr>
              <a:spcAft>
                <a:spcPts val="1200"/>
              </a:spcAft>
            </a:pPr>
            <a:r>
              <a:rPr lang="en-US" dirty="0">
                <a:solidFill>
                  <a:schemeClr val="tx1"/>
                </a:solidFill>
              </a:rPr>
              <a:t>Out-of-box integration patterns to accelerate and simplify development</a:t>
            </a:r>
          </a:p>
          <a:p>
            <a:pPr>
              <a:spcAft>
                <a:spcPts val="1200"/>
              </a:spcAft>
            </a:pPr>
            <a:r>
              <a:rPr lang="en-US" dirty="0">
                <a:solidFill>
                  <a:schemeClr val="tx1"/>
                </a:solidFill>
              </a:rPr>
              <a:t>Connectivity to </a:t>
            </a:r>
            <a:r>
              <a:rPr lang="en-US" dirty="0" smtClean="0">
                <a:solidFill>
                  <a:schemeClr val="tx1"/>
                </a:solidFill>
              </a:rPr>
              <a:t>on-premise </a:t>
            </a:r>
            <a:r>
              <a:rPr lang="en-US" dirty="0">
                <a:solidFill>
                  <a:schemeClr val="tx1"/>
                </a:solidFill>
              </a:rPr>
              <a:t>LOB systems and </a:t>
            </a:r>
            <a:r>
              <a:rPr lang="en-US" dirty="0" smtClean="0">
                <a:solidFill>
                  <a:schemeClr val="tx1"/>
                </a:solidFill>
              </a:rPr>
              <a:t>BizTalk orchestrations</a:t>
            </a:r>
            <a:endParaRPr lang="en-US" dirty="0">
              <a:solidFill>
                <a:schemeClr val="tx1"/>
              </a:solidFill>
            </a:endParaRPr>
          </a:p>
          <a:p>
            <a:pPr>
              <a:spcAft>
                <a:spcPts val="1200"/>
              </a:spcAft>
            </a:pPr>
            <a:r>
              <a:rPr lang="en-US" dirty="0">
                <a:solidFill>
                  <a:schemeClr val="tx1"/>
                </a:solidFill>
              </a:rPr>
              <a:t>Business Activity Monitoring and Rules </a:t>
            </a:r>
            <a:r>
              <a:rPr lang="en-US" dirty="0" smtClean="0">
                <a:solidFill>
                  <a:schemeClr val="tx1"/>
                </a:solidFill>
              </a:rPr>
              <a:t>capabilities</a:t>
            </a:r>
            <a:endParaRPr lang="en-US" dirty="0">
              <a:solidFill>
                <a:schemeClr val="tx1"/>
              </a:solidFill>
            </a:endParaRPr>
          </a:p>
          <a:p>
            <a:pPr>
              <a:spcAft>
                <a:spcPts val="1200"/>
              </a:spcAft>
            </a:pPr>
            <a:r>
              <a:rPr lang="en-US" dirty="0" smtClean="0">
                <a:solidFill>
                  <a:schemeClr val="tx1"/>
                </a:solidFill>
              </a:rPr>
              <a:t>Self Service Trading </a:t>
            </a:r>
            <a:r>
              <a:rPr lang="en-US" dirty="0">
                <a:solidFill>
                  <a:schemeClr val="tx1"/>
                </a:solidFill>
              </a:rPr>
              <a:t>partner community </a:t>
            </a:r>
            <a:r>
              <a:rPr lang="en-US" dirty="0" smtClean="0">
                <a:solidFill>
                  <a:schemeClr val="tx1"/>
                </a:solidFill>
              </a:rPr>
              <a:t>portal and provisioning </a:t>
            </a:r>
            <a:r>
              <a:rPr lang="en-US" dirty="0">
                <a:solidFill>
                  <a:schemeClr val="tx1"/>
                </a:solidFill>
              </a:rPr>
              <a:t>B2B </a:t>
            </a:r>
            <a:r>
              <a:rPr lang="en-US" dirty="0" smtClean="0">
                <a:solidFill>
                  <a:schemeClr val="tx1"/>
                </a:solidFill>
              </a:rPr>
              <a:t>pipelines</a:t>
            </a:r>
            <a:endParaRPr lang="en-US" dirty="0">
              <a:solidFill>
                <a:schemeClr val="tx1"/>
              </a:solidFill>
            </a:endParaRPr>
          </a:p>
        </p:txBody>
      </p:sp>
    </p:spTree>
    <p:extLst>
      <p:ext uri="{BB962C8B-B14F-4D97-AF65-F5344CB8AC3E}">
        <p14:creationId xmlns:p14="http://schemas.microsoft.com/office/powerpoint/2010/main" val="101769379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Rectangle 17"/>
          <p:cNvSpPr>
            <a:spLocks noChangeArrowheads="1"/>
          </p:cNvSpPr>
          <p:nvPr/>
        </p:nvSpPr>
        <p:spPr bwMode="auto">
          <a:xfrm>
            <a:off x="3444949" y="5393764"/>
            <a:ext cx="5282198" cy="900906"/>
          </a:xfrm>
          <a:prstGeom prst="roundRect">
            <a:avLst>
              <a:gd name="adj" fmla="val 5406"/>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pic>
        <p:nvPicPr>
          <p:cNvPr id="22557" name="Picture 16" descr="sm yellow straight down arrow"/>
          <p:cNvPicPr>
            <a:picLocks noChangeAspect="1" noChangeArrowheads="1"/>
          </p:cNvPicPr>
          <p:nvPr/>
        </p:nvPicPr>
        <p:blipFill>
          <a:blip r:embed="rId3" cstate="print">
            <a:grayscl/>
          </a:blip>
          <a:srcRect/>
          <a:stretch>
            <a:fillRect/>
          </a:stretch>
        </p:blipFill>
        <p:spPr bwMode="auto">
          <a:xfrm rot="19394031">
            <a:off x="3232974" y="4520035"/>
            <a:ext cx="419368" cy="1661268"/>
          </a:xfrm>
          <a:prstGeom prst="rect">
            <a:avLst/>
          </a:prstGeom>
          <a:noFill/>
          <a:ln w="9525">
            <a:noFill/>
            <a:miter lim="800000"/>
            <a:headEnd/>
            <a:tailEnd/>
          </a:ln>
        </p:spPr>
      </p:pic>
      <p:grpSp>
        <p:nvGrpSpPr>
          <p:cNvPr id="11" name="Group 10"/>
          <p:cNvGrpSpPr/>
          <p:nvPr/>
        </p:nvGrpSpPr>
        <p:grpSpPr>
          <a:xfrm>
            <a:off x="4898809" y="2944288"/>
            <a:ext cx="2374282" cy="2190750"/>
            <a:chOff x="4898809" y="2944288"/>
            <a:chExt cx="2374282" cy="2190750"/>
          </a:xfrm>
        </p:grpSpPr>
        <p:sp>
          <p:nvSpPr>
            <p:cNvPr id="22555" name="AutoShape 14"/>
            <p:cNvSpPr>
              <a:spLocks noChangeArrowheads="1"/>
            </p:cNvSpPr>
            <p:nvPr/>
          </p:nvSpPr>
          <p:spPr bwMode="auto">
            <a:xfrm>
              <a:off x="4898809" y="2944288"/>
              <a:ext cx="2374282" cy="2190750"/>
            </a:xfrm>
            <a:prstGeom prst="roundRect">
              <a:avLst>
                <a:gd name="adj" fmla="val 4666"/>
              </a:avLst>
            </a:prstGeom>
            <a:solidFill>
              <a:schemeClr val="tx1">
                <a:alpha val="50000"/>
              </a:schemeClr>
            </a:soli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spcBef>
                  <a:spcPct val="20000"/>
                </a:spcBef>
                <a:buClr>
                  <a:srgbClr val="777777"/>
                </a:buClr>
                <a:defRPr/>
              </a:pPr>
              <a:endParaRPr lang="en-US" sz="1400">
                <a:gradFill>
                  <a:gsLst>
                    <a:gs pos="0">
                      <a:schemeClr val="bg1"/>
                    </a:gs>
                    <a:gs pos="100000">
                      <a:schemeClr val="bg1">
                        <a:lumMod val="75000"/>
                      </a:schemeClr>
                    </a:gs>
                  </a:gsLst>
                  <a:lin ang="16200000" scaled="1"/>
                </a:gradFill>
                <a:latin typeface="Segoe UI" pitchFamily="34" charset="0"/>
                <a:cs typeface="Segoe UI" pitchFamily="34" charset="0"/>
              </a:endParaRPr>
            </a:p>
          </p:txBody>
        </p:sp>
        <p:sp>
          <p:nvSpPr>
            <p:cNvPr id="22558" name="Rectangle 17"/>
            <p:cNvSpPr>
              <a:spLocks noChangeArrowheads="1"/>
            </p:cNvSpPr>
            <p:nvPr/>
          </p:nvSpPr>
          <p:spPr bwMode="auto">
            <a:xfrm>
              <a:off x="5017311" y="3001438"/>
              <a:ext cx="2137277" cy="1801812"/>
            </a:xfrm>
            <a:prstGeom prst="roundRect">
              <a:avLst>
                <a:gd name="adj" fmla="val 5406"/>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75" name="Text Box 34"/>
            <p:cNvSpPr txBox="1">
              <a:spLocks noChangeArrowheads="1"/>
            </p:cNvSpPr>
            <p:nvPr/>
          </p:nvSpPr>
          <p:spPr bwMode="auto">
            <a:xfrm>
              <a:off x="5144278" y="3077638"/>
              <a:ext cx="1881227" cy="339725"/>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Process Engine</a:t>
              </a:r>
              <a:endParaRPr lang="en-US" sz="14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nvGrpSpPr>
            <p:cNvPr id="3" name="Group 35"/>
            <p:cNvGrpSpPr>
              <a:grpSpLocks/>
            </p:cNvGrpSpPr>
            <p:nvPr/>
          </p:nvGrpSpPr>
          <p:grpSpPr bwMode="auto">
            <a:xfrm>
              <a:off x="5597127" y="3584050"/>
              <a:ext cx="1015736" cy="1143000"/>
              <a:chOff x="1315" y="1152"/>
              <a:chExt cx="720" cy="1008"/>
            </a:xfrm>
          </p:grpSpPr>
          <p:pic>
            <p:nvPicPr>
              <p:cNvPr id="22577" name="Picture 36" descr="GEL Diamond fuchsia"/>
              <p:cNvPicPr>
                <a:picLocks noChangeAspect="1" noChangeArrowheads="1"/>
              </p:cNvPicPr>
              <p:nvPr/>
            </p:nvPicPr>
            <p:blipFill>
              <a:blip r:embed="rId4" cstate="print">
                <a:duotone>
                  <a:schemeClr val="accent5">
                    <a:shade val="45000"/>
                    <a:satMod val="135000"/>
                  </a:schemeClr>
                  <a:prstClr val="white"/>
                </a:duotone>
              </a:blip>
              <a:srcRect/>
              <a:stretch>
                <a:fillRect/>
              </a:stretch>
            </p:blipFill>
            <p:spPr bwMode="auto">
              <a:xfrm>
                <a:off x="1604" y="1344"/>
                <a:ext cx="145" cy="144"/>
              </a:xfrm>
              <a:prstGeom prst="rect">
                <a:avLst/>
              </a:prstGeom>
              <a:noFill/>
              <a:ln w="9525">
                <a:noFill/>
                <a:miter lim="800000"/>
                <a:headEnd/>
                <a:tailEnd/>
              </a:ln>
            </p:spPr>
          </p:pic>
          <p:pic>
            <p:nvPicPr>
              <p:cNvPr id="22578" name="Picture 37" descr="GEL Rounded Rectangle fuchsia"/>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auto">
              <a:xfrm>
                <a:off x="1701" y="1632"/>
                <a:ext cx="334" cy="182"/>
              </a:xfrm>
              <a:prstGeom prst="rect">
                <a:avLst/>
              </a:prstGeom>
              <a:noFill/>
              <a:ln w="9525">
                <a:noFill/>
                <a:miter lim="800000"/>
                <a:headEnd/>
                <a:tailEnd/>
              </a:ln>
            </p:spPr>
          </p:pic>
          <p:pic>
            <p:nvPicPr>
              <p:cNvPr id="22579" name="Picture 38" descr="GEL Rounded Rectangle fuchsia"/>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auto">
              <a:xfrm>
                <a:off x="1318" y="1536"/>
                <a:ext cx="334" cy="182"/>
              </a:xfrm>
              <a:prstGeom prst="rect">
                <a:avLst/>
              </a:prstGeom>
              <a:noFill/>
              <a:ln w="9525">
                <a:noFill/>
                <a:miter lim="800000"/>
                <a:headEnd/>
                <a:tailEnd/>
              </a:ln>
            </p:spPr>
          </p:pic>
          <p:pic>
            <p:nvPicPr>
              <p:cNvPr id="22580" name="Picture 39" descr="GEL Circle fuchsia"/>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1604" y="2016"/>
                <a:ext cx="145" cy="144"/>
              </a:xfrm>
              <a:prstGeom prst="rect">
                <a:avLst/>
              </a:prstGeom>
              <a:noFill/>
              <a:ln w="9525">
                <a:noFill/>
                <a:miter lim="800000"/>
                <a:headEnd/>
                <a:tailEnd/>
              </a:ln>
            </p:spPr>
          </p:pic>
          <p:cxnSp>
            <p:nvCxnSpPr>
              <p:cNvPr id="22581" name="AutoShape 40"/>
              <p:cNvCxnSpPr>
                <a:cxnSpLocks noChangeShapeType="1"/>
              </p:cNvCxnSpPr>
              <p:nvPr/>
            </p:nvCxnSpPr>
            <p:spPr bwMode="auto">
              <a:xfrm rot="16200000">
                <a:off x="1485" y="1417"/>
                <a:ext cx="120" cy="118"/>
              </a:xfrm>
              <a:prstGeom prst="bentConnector2">
                <a:avLst/>
              </a:prstGeom>
              <a:noFill/>
              <a:ln w="25400">
                <a:solidFill>
                  <a:schemeClr val="tx2"/>
                </a:solidFill>
                <a:miter lim="800000"/>
                <a:headEnd/>
                <a:tailEnd/>
              </a:ln>
            </p:spPr>
          </p:cxnSp>
          <p:cxnSp>
            <p:nvCxnSpPr>
              <p:cNvPr id="22582" name="AutoShape 41"/>
              <p:cNvCxnSpPr>
                <a:cxnSpLocks noChangeShapeType="1"/>
              </p:cNvCxnSpPr>
              <p:nvPr/>
            </p:nvCxnSpPr>
            <p:spPr bwMode="auto">
              <a:xfrm>
                <a:off x="1749" y="1416"/>
                <a:ext cx="119" cy="216"/>
              </a:xfrm>
              <a:prstGeom prst="bentConnector2">
                <a:avLst/>
              </a:prstGeom>
              <a:noFill/>
              <a:ln w="25400">
                <a:solidFill>
                  <a:schemeClr val="tx2"/>
                </a:solidFill>
                <a:miter lim="800000"/>
                <a:headEnd/>
                <a:tailEnd/>
              </a:ln>
            </p:spPr>
          </p:cxnSp>
          <p:cxnSp>
            <p:nvCxnSpPr>
              <p:cNvPr id="22583" name="AutoShape 42"/>
              <p:cNvCxnSpPr>
                <a:cxnSpLocks noChangeShapeType="1"/>
              </p:cNvCxnSpPr>
              <p:nvPr/>
            </p:nvCxnSpPr>
            <p:spPr bwMode="auto">
              <a:xfrm>
                <a:off x="1370" y="1718"/>
                <a:ext cx="0" cy="0"/>
              </a:xfrm>
              <a:prstGeom prst="straightConnector1">
                <a:avLst/>
              </a:prstGeom>
              <a:noFill/>
              <a:ln w="12700">
                <a:solidFill>
                  <a:schemeClr val="accent2"/>
                </a:solidFill>
                <a:round/>
                <a:headEnd/>
                <a:tailEnd/>
              </a:ln>
            </p:spPr>
          </p:cxnSp>
          <p:cxnSp>
            <p:nvCxnSpPr>
              <p:cNvPr id="22584" name="AutoShape 43"/>
              <p:cNvCxnSpPr>
                <a:cxnSpLocks noChangeShapeType="1"/>
              </p:cNvCxnSpPr>
              <p:nvPr/>
            </p:nvCxnSpPr>
            <p:spPr bwMode="auto">
              <a:xfrm>
                <a:off x="1370" y="1718"/>
                <a:ext cx="0" cy="0"/>
              </a:xfrm>
              <a:prstGeom prst="straightConnector1">
                <a:avLst/>
              </a:prstGeom>
              <a:noFill/>
              <a:ln w="12700">
                <a:solidFill>
                  <a:schemeClr val="accent2"/>
                </a:solidFill>
                <a:round/>
                <a:headEnd/>
                <a:tailEnd/>
              </a:ln>
            </p:spPr>
          </p:cxnSp>
          <p:cxnSp>
            <p:nvCxnSpPr>
              <p:cNvPr id="22585" name="AutoShape 44"/>
              <p:cNvCxnSpPr>
                <a:cxnSpLocks noChangeShapeType="1"/>
              </p:cNvCxnSpPr>
              <p:nvPr/>
            </p:nvCxnSpPr>
            <p:spPr bwMode="auto">
              <a:xfrm rot="16200000" flipH="1">
                <a:off x="1532" y="1871"/>
                <a:ext cx="96" cy="194"/>
              </a:xfrm>
              <a:prstGeom prst="bentConnector3">
                <a:avLst>
                  <a:gd name="adj1" fmla="val 50000"/>
                </a:avLst>
              </a:prstGeom>
              <a:noFill/>
              <a:ln w="25400">
                <a:solidFill>
                  <a:schemeClr val="tx2"/>
                </a:solidFill>
                <a:miter lim="800000"/>
                <a:headEnd/>
                <a:tailEnd/>
              </a:ln>
            </p:spPr>
          </p:cxnSp>
          <p:pic>
            <p:nvPicPr>
              <p:cNvPr id="22586" name="Picture 45" descr="GEL Rounded Square fuchsia"/>
              <p:cNvPicPr>
                <a:picLocks noChangeAspect="1" noChangeArrowheads="1"/>
              </p:cNvPicPr>
              <p:nvPr/>
            </p:nvPicPr>
            <p:blipFill>
              <a:blip r:embed="rId7" cstate="print">
                <a:duotone>
                  <a:schemeClr val="accent5">
                    <a:shade val="45000"/>
                    <a:satMod val="135000"/>
                  </a:schemeClr>
                  <a:prstClr val="white"/>
                </a:duotone>
              </a:blip>
              <a:srcRect/>
              <a:stretch>
                <a:fillRect/>
              </a:stretch>
            </p:blipFill>
            <p:spPr bwMode="auto">
              <a:xfrm>
                <a:off x="1604" y="1152"/>
                <a:ext cx="145" cy="144"/>
              </a:xfrm>
              <a:prstGeom prst="rect">
                <a:avLst/>
              </a:prstGeom>
              <a:noFill/>
              <a:ln w="9525">
                <a:noFill/>
                <a:miter lim="800000"/>
                <a:headEnd/>
                <a:tailEnd/>
              </a:ln>
            </p:spPr>
          </p:pic>
          <p:cxnSp>
            <p:nvCxnSpPr>
              <p:cNvPr id="22587" name="AutoShape 46"/>
              <p:cNvCxnSpPr>
                <a:cxnSpLocks noChangeShapeType="1"/>
              </p:cNvCxnSpPr>
              <p:nvPr/>
            </p:nvCxnSpPr>
            <p:spPr bwMode="auto">
              <a:xfrm>
                <a:off x="1677" y="1296"/>
                <a:ext cx="0" cy="48"/>
              </a:xfrm>
              <a:prstGeom prst="straightConnector1">
                <a:avLst/>
              </a:prstGeom>
              <a:noFill/>
              <a:ln w="25400">
                <a:solidFill>
                  <a:schemeClr val="tx2"/>
                </a:solidFill>
                <a:round/>
                <a:headEnd/>
                <a:tailEnd/>
              </a:ln>
            </p:spPr>
          </p:cxnSp>
          <p:pic>
            <p:nvPicPr>
              <p:cNvPr id="22588" name="Picture 47" descr="GEL Rounded Rectangle fuchsia"/>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auto">
              <a:xfrm>
                <a:off x="1315" y="1738"/>
                <a:ext cx="334" cy="182"/>
              </a:xfrm>
              <a:prstGeom prst="rect">
                <a:avLst/>
              </a:prstGeom>
              <a:noFill/>
              <a:ln w="9525">
                <a:noFill/>
                <a:miter lim="800000"/>
                <a:headEnd/>
                <a:tailEnd/>
              </a:ln>
            </p:spPr>
          </p:pic>
          <p:cxnSp>
            <p:nvCxnSpPr>
              <p:cNvPr id="22589" name="AutoShape 48"/>
              <p:cNvCxnSpPr>
                <a:cxnSpLocks noChangeShapeType="1"/>
                <a:stCxn id="22579" idx="2"/>
                <a:endCxn id="22588" idx="0"/>
              </p:cNvCxnSpPr>
              <p:nvPr/>
            </p:nvCxnSpPr>
            <p:spPr bwMode="auto">
              <a:xfrm flipH="1">
                <a:off x="1482" y="1718"/>
                <a:ext cx="3" cy="20"/>
              </a:xfrm>
              <a:prstGeom prst="straightConnector1">
                <a:avLst/>
              </a:prstGeom>
              <a:noFill/>
              <a:ln w="25400">
                <a:solidFill>
                  <a:schemeClr val="tx2"/>
                </a:solidFill>
                <a:round/>
                <a:headEnd/>
                <a:tailEnd/>
              </a:ln>
            </p:spPr>
          </p:cxnSp>
          <p:cxnSp>
            <p:nvCxnSpPr>
              <p:cNvPr id="22590" name="AutoShape 49"/>
              <p:cNvCxnSpPr>
                <a:cxnSpLocks noChangeShapeType="1"/>
              </p:cNvCxnSpPr>
              <p:nvPr/>
            </p:nvCxnSpPr>
            <p:spPr bwMode="auto">
              <a:xfrm flipV="1">
                <a:off x="1652" y="1814"/>
                <a:ext cx="216" cy="154"/>
              </a:xfrm>
              <a:prstGeom prst="bentConnector2">
                <a:avLst/>
              </a:prstGeom>
              <a:noFill/>
              <a:ln w="25400">
                <a:solidFill>
                  <a:schemeClr val="tx2"/>
                </a:solidFill>
                <a:miter lim="800000"/>
                <a:headEnd/>
                <a:tailEnd/>
              </a:ln>
            </p:spPr>
          </p:cxnSp>
        </p:grpSp>
      </p:grpSp>
      <p:grpSp>
        <p:nvGrpSpPr>
          <p:cNvPr id="161" name="Group 160"/>
          <p:cNvGrpSpPr/>
          <p:nvPr/>
        </p:nvGrpSpPr>
        <p:grpSpPr>
          <a:xfrm>
            <a:off x="3444949" y="2542661"/>
            <a:ext cx="1326886" cy="704850"/>
            <a:chOff x="5057517" y="1601458"/>
            <a:chExt cx="2056864" cy="704850"/>
          </a:xfrm>
        </p:grpSpPr>
        <p:sp>
          <p:nvSpPr>
            <p:cNvPr id="162"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6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Trading</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Partner</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Management</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64" name="Group 163"/>
          <p:cNvGrpSpPr/>
          <p:nvPr/>
        </p:nvGrpSpPr>
        <p:grpSpPr>
          <a:xfrm>
            <a:off x="3444949" y="3394911"/>
            <a:ext cx="1326886" cy="704850"/>
            <a:chOff x="5057517" y="1601458"/>
            <a:chExt cx="2056864" cy="704850"/>
          </a:xfrm>
        </p:grpSpPr>
        <p:sp>
          <p:nvSpPr>
            <p:cNvPr id="165"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66"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RFID</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89" name="Group 188"/>
          <p:cNvGrpSpPr/>
          <p:nvPr/>
        </p:nvGrpSpPr>
        <p:grpSpPr>
          <a:xfrm>
            <a:off x="7400261" y="2542661"/>
            <a:ext cx="1326886" cy="704850"/>
            <a:chOff x="5057517" y="1601458"/>
            <a:chExt cx="2056864" cy="704850"/>
          </a:xfrm>
        </p:grpSpPr>
        <p:sp>
          <p:nvSpPr>
            <p:cNvPr id="190"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9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EDI/B2B</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94" name="Group 193"/>
          <p:cNvGrpSpPr/>
          <p:nvPr/>
        </p:nvGrpSpPr>
        <p:grpSpPr>
          <a:xfrm>
            <a:off x="3444949" y="4212886"/>
            <a:ext cx="1326886" cy="704850"/>
            <a:chOff x="5057517" y="1601458"/>
            <a:chExt cx="2056864" cy="704850"/>
          </a:xfrm>
        </p:grpSpPr>
        <p:sp>
          <p:nvSpPr>
            <p:cNvPr id="195"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98"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Adapters &amp;</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Adapter SDK</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99" name="Group 198"/>
          <p:cNvGrpSpPr/>
          <p:nvPr/>
        </p:nvGrpSpPr>
        <p:grpSpPr>
          <a:xfrm>
            <a:off x="7400261" y="3374726"/>
            <a:ext cx="1326886" cy="704850"/>
            <a:chOff x="5057517" y="1601458"/>
            <a:chExt cx="2056864" cy="704850"/>
          </a:xfrm>
        </p:grpSpPr>
        <p:sp>
          <p:nvSpPr>
            <p:cNvPr id="202"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0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Business</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Activity</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Monitoring</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206" name="Group 205"/>
          <p:cNvGrpSpPr/>
          <p:nvPr/>
        </p:nvGrpSpPr>
        <p:grpSpPr>
          <a:xfrm>
            <a:off x="7400261" y="4225802"/>
            <a:ext cx="1326886" cy="704850"/>
            <a:chOff x="5057517" y="1601458"/>
            <a:chExt cx="2056864" cy="704850"/>
          </a:xfrm>
        </p:grpSpPr>
        <p:sp>
          <p:nvSpPr>
            <p:cNvPr id="207"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08"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Accelerators</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(SWIFT/HL7)</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sp>
        <p:nvSpPr>
          <p:cNvPr id="209" name="Text Box 34"/>
          <p:cNvSpPr txBox="1">
            <a:spLocks noChangeArrowheads="1"/>
          </p:cNvSpPr>
          <p:nvPr/>
        </p:nvSpPr>
        <p:spPr bwMode="auto">
          <a:xfrm>
            <a:off x="3523218" y="5464764"/>
            <a:ext cx="5134309" cy="339725"/>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Pub/Sub Message Engine</a:t>
            </a:r>
            <a:endParaRPr lang="en-US" sz="14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pic>
        <p:nvPicPr>
          <p:cNvPr id="210" name="Picture 9" descr="sm yellow straight down arrow"/>
          <p:cNvPicPr>
            <a:picLocks noChangeAspect="1" noChangeArrowheads="1"/>
          </p:cNvPicPr>
          <p:nvPr/>
        </p:nvPicPr>
        <p:blipFill>
          <a:blip r:embed="rId3" cstate="print">
            <a:grayscl/>
          </a:blip>
          <a:srcRect/>
          <a:stretch>
            <a:fillRect/>
          </a:stretch>
        </p:blipFill>
        <p:spPr bwMode="auto">
          <a:xfrm rot="11684696">
            <a:off x="5745920" y="4836007"/>
            <a:ext cx="218012" cy="863622"/>
          </a:xfrm>
          <a:prstGeom prst="rect">
            <a:avLst/>
          </a:prstGeom>
          <a:noFill/>
          <a:ln w="9525">
            <a:noFill/>
            <a:miter lim="800000"/>
            <a:headEnd/>
            <a:tailEnd/>
          </a:ln>
        </p:spPr>
      </p:pic>
      <p:pic>
        <p:nvPicPr>
          <p:cNvPr id="211" name="Picture 9" descr="sm yellow straight down arrow"/>
          <p:cNvPicPr>
            <a:picLocks noChangeAspect="1" noChangeArrowheads="1"/>
          </p:cNvPicPr>
          <p:nvPr/>
        </p:nvPicPr>
        <p:blipFill>
          <a:blip r:embed="rId3" cstate="print">
            <a:grayscl/>
          </a:blip>
          <a:srcRect/>
          <a:stretch>
            <a:fillRect/>
          </a:stretch>
        </p:blipFill>
        <p:spPr bwMode="auto">
          <a:xfrm rot="21146161">
            <a:off x="6092476" y="4656508"/>
            <a:ext cx="233830" cy="926284"/>
          </a:xfrm>
          <a:prstGeom prst="rect">
            <a:avLst/>
          </a:prstGeom>
          <a:noFill/>
          <a:ln w="9525">
            <a:noFill/>
            <a:miter lim="800000"/>
            <a:headEnd/>
            <a:tailEnd/>
          </a:ln>
        </p:spPr>
      </p:pic>
      <p:grpSp>
        <p:nvGrpSpPr>
          <p:cNvPr id="212" name="Group 211"/>
          <p:cNvGrpSpPr/>
          <p:nvPr/>
        </p:nvGrpSpPr>
        <p:grpSpPr>
          <a:xfrm>
            <a:off x="2259906" y="4394640"/>
            <a:ext cx="1035200" cy="704850"/>
            <a:chOff x="5057517" y="1601458"/>
            <a:chExt cx="2056864" cy="704850"/>
          </a:xfrm>
        </p:grpSpPr>
        <p:sp>
          <p:nvSpPr>
            <p:cNvPr id="213"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14" name="Text Box 33"/>
            <p:cNvSpPr txBox="1">
              <a:spLocks noChangeArrowheads="1"/>
            </p:cNvSpPr>
            <p:nvPr/>
          </p:nvSpPr>
          <p:spPr bwMode="auto">
            <a:xfrm>
              <a:off x="5165441" y="1664958"/>
              <a:ext cx="1931755"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Message</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Transform</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215" name="Group 214"/>
          <p:cNvGrpSpPr/>
          <p:nvPr/>
        </p:nvGrpSpPr>
        <p:grpSpPr>
          <a:xfrm>
            <a:off x="8841459" y="4394640"/>
            <a:ext cx="1035200" cy="704850"/>
            <a:chOff x="5057517" y="1601458"/>
            <a:chExt cx="2056864" cy="704850"/>
          </a:xfrm>
        </p:grpSpPr>
        <p:sp>
          <p:nvSpPr>
            <p:cNvPr id="216"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17" name="Text Box 33"/>
            <p:cNvSpPr txBox="1">
              <a:spLocks noChangeArrowheads="1"/>
            </p:cNvSpPr>
            <p:nvPr/>
          </p:nvSpPr>
          <p:spPr bwMode="auto">
            <a:xfrm>
              <a:off x="5165441" y="1664958"/>
              <a:ext cx="1931755"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Message</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Transform</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pic>
        <p:nvPicPr>
          <p:cNvPr id="22550" name="Picture 9" descr="sm yellow straight down arrow"/>
          <p:cNvPicPr>
            <a:picLocks noChangeAspect="1" noChangeArrowheads="1"/>
          </p:cNvPicPr>
          <p:nvPr/>
        </p:nvPicPr>
        <p:blipFill>
          <a:blip r:embed="rId3" cstate="print">
            <a:grayscl/>
          </a:blip>
          <a:srcRect/>
          <a:stretch>
            <a:fillRect/>
          </a:stretch>
        </p:blipFill>
        <p:spPr bwMode="auto">
          <a:xfrm rot="12874982">
            <a:off x="8531915" y="4773338"/>
            <a:ext cx="451989" cy="1790491"/>
          </a:xfrm>
          <a:prstGeom prst="rect">
            <a:avLst/>
          </a:prstGeom>
          <a:noFill/>
          <a:ln w="9525">
            <a:noFill/>
            <a:miter lim="800000"/>
            <a:headEnd/>
            <a:tailEnd/>
          </a:ln>
        </p:spPr>
      </p:pic>
      <p:pic>
        <p:nvPicPr>
          <p:cNvPr id="218" name="Picture 16" descr="sm yellow straight down arrow"/>
          <p:cNvPicPr>
            <a:picLocks noChangeAspect="1" noChangeArrowheads="1"/>
          </p:cNvPicPr>
          <p:nvPr/>
        </p:nvPicPr>
        <p:blipFill>
          <a:blip r:embed="rId3" cstate="print">
            <a:grayscl/>
          </a:blip>
          <a:srcRect/>
          <a:stretch>
            <a:fillRect/>
          </a:stretch>
        </p:blipFill>
        <p:spPr bwMode="auto">
          <a:xfrm>
            <a:off x="2590656" y="2872030"/>
            <a:ext cx="419368" cy="1661268"/>
          </a:xfrm>
          <a:prstGeom prst="rect">
            <a:avLst/>
          </a:prstGeom>
          <a:noFill/>
          <a:ln w="9525">
            <a:noFill/>
            <a:miter lim="800000"/>
            <a:headEnd/>
            <a:tailEnd/>
          </a:ln>
        </p:spPr>
      </p:pic>
      <p:pic>
        <p:nvPicPr>
          <p:cNvPr id="219" name="Picture 9" descr="sm yellow straight down arrow"/>
          <p:cNvPicPr>
            <a:picLocks noChangeAspect="1" noChangeArrowheads="1"/>
          </p:cNvPicPr>
          <p:nvPr/>
        </p:nvPicPr>
        <p:blipFill>
          <a:blip r:embed="rId3" cstate="print">
            <a:grayscl/>
          </a:blip>
          <a:srcRect/>
          <a:stretch>
            <a:fillRect/>
          </a:stretch>
        </p:blipFill>
        <p:spPr bwMode="auto">
          <a:xfrm rot="10800000">
            <a:off x="9137954" y="3114624"/>
            <a:ext cx="451989" cy="1790491"/>
          </a:xfrm>
          <a:prstGeom prst="rect">
            <a:avLst/>
          </a:prstGeom>
          <a:noFill/>
          <a:ln w="9525">
            <a:noFill/>
            <a:miter lim="800000"/>
            <a:headEnd/>
            <a:tailEnd/>
          </a:ln>
        </p:spPr>
      </p:pic>
      <p:grpSp>
        <p:nvGrpSpPr>
          <p:cNvPr id="56" name="Group 55"/>
          <p:cNvGrpSpPr/>
          <p:nvPr/>
        </p:nvGrpSpPr>
        <p:grpSpPr>
          <a:xfrm>
            <a:off x="4898022" y="2133108"/>
            <a:ext cx="1084157" cy="704850"/>
            <a:chOff x="5057517" y="1601458"/>
            <a:chExt cx="2056864" cy="704850"/>
          </a:xfrm>
        </p:grpSpPr>
        <p:sp>
          <p:nvSpPr>
            <p:cNvPr id="57"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58" name="Text Box 33"/>
            <p:cNvSpPr txBox="1">
              <a:spLocks noChangeArrowheads="1"/>
            </p:cNvSpPr>
            <p:nvPr/>
          </p:nvSpPr>
          <p:spPr bwMode="auto">
            <a:xfrm>
              <a:off x="5165438" y="1664958"/>
              <a:ext cx="1818120"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Business Rules </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Engine</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59" name="Group 58"/>
          <p:cNvGrpSpPr/>
          <p:nvPr/>
        </p:nvGrpSpPr>
        <p:grpSpPr>
          <a:xfrm>
            <a:off x="6147753" y="2133108"/>
            <a:ext cx="1084157" cy="704850"/>
            <a:chOff x="5057517" y="1601458"/>
            <a:chExt cx="2056864" cy="704850"/>
          </a:xfrm>
        </p:grpSpPr>
        <p:sp>
          <p:nvSpPr>
            <p:cNvPr id="60"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61" name="Text Box 33"/>
            <p:cNvSpPr txBox="1">
              <a:spLocks noChangeArrowheads="1"/>
            </p:cNvSpPr>
            <p:nvPr/>
          </p:nvSpPr>
          <p:spPr bwMode="auto">
            <a:xfrm>
              <a:off x="5165438" y="1664958"/>
              <a:ext cx="1818120"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Enterprise Service Bus</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sp>
        <p:nvSpPr>
          <p:cNvPr id="2" name="Rounded Rectangle 1"/>
          <p:cNvSpPr/>
          <p:nvPr/>
        </p:nvSpPr>
        <p:spPr bwMode="auto">
          <a:xfrm>
            <a:off x="3147513" y="5267818"/>
            <a:ext cx="5904916" cy="1164880"/>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nvGrpSpPr>
          <p:cNvPr id="10" name="Group 9"/>
          <p:cNvGrpSpPr/>
          <p:nvPr/>
        </p:nvGrpSpPr>
        <p:grpSpPr>
          <a:xfrm>
            <a:off x="573205" y="204729"/>
            <a:ext cx="11136573" cy="1473946"/>
            <a:chOff x="573205" y="204729"/>
            <a:chExt cx="11136573" cy="1473946"/>
          </a:xfrm>
        </p:grpSpPr>
        <p:sp>
          <p:nvSpPr>
            <p:cNvPr id="63" name="Rectangle 62"/>
            <p:cNvSpPr/>
            <p:nvPr/>
          </p:nvSpPr>
          <p:spPr>
            <a:xfrm>
              <a:off x="573206" y="204729"/>
              <a:ext cx="11136572" cy="1473946"/>
            </a:xfrm>
            <a:prstGeom prst="rect">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400" dirty="0">
                <a:solidFill>
                  <a:schemeClr val="bg1"/>
                </a:solidFill>
                <a:ea typeface="Segoe UI" pitchFamily="34" charset="0"/>
                <a:cs typeface="Segoe UI" pitchFamily="34" charset="0"/>
              </a:endParaRPr>
            </a:p>
          </p:txBody>
        </p:sp>
        <p:sp>
          <p:nvSpPr>
            <p:cNvPr id="64" name="TextBox 63"/>
            <p:cNvSpPr txBox="1"/>
            <p:nvPr/>
          </p:nvSpPr>
          <p:spPr>
            <a:xfrm>
              <a:off x="573205" y="204729"/>
              <a:ext cx="7667947" cy="530424"/>
            </a:xfrm>
            <a:prstGeom prst="rect">
              <a:avLst/>
            </a:prstGeom>
            <a:noFill/>
          </p:spPr>
          <p:txBody>
            <a:bodyPr wrap="square" rtlCol="0">
              <a:spAutoFit/>
            </a:bodyPr>
            <a:lstStyle/>
            <a:p>
              <a:r>
                <a:rPr lang="en-US" sz="2400" spc="-100" dirty="0">
                  <a:ln w="3175">
                    <a:noFill/>
                  </a:ln>
                  <a:gradFill flip="none" rotWithShape="1">
                    <a:gsLst>
                      <a:gs pos="0">
                        <a:schemeClr val="tx1"/>
                      </a:gs>
                      <a:gs pos="86000">
                        <a:schemeClr val="tx1"/>
                      </a:gs>
                    </a:gsLst>
                    <a:lin ang="5400000" scaled="0"/>
                    <a:tileRect/>
                  </a:gradFill>
                  <a:latin typeface="+mj-lt"/>
                  <a:cs typeface="Arial" charset="0"/>
                </a:rPr>
                <a:t>AppFabric Services</a:t>
              </a:r>
            </a:p>
          </p:txBody>
        </p:sp>
      </p:grpSp>
      <p:grpSp>
        <p:nvGrpSpPr>
          <p:cNvPr id="9" name="Group 8"/>
          <p:cNvGrpSpPr/>
          <p:nvPr/>
        </p:nvGrpSpPr>
        <p:grpSpPr>
          <a:xfrm>
            <a:off x="747183" y="767164"/>
            <a:ext cx="1757238" cy="735412"/>
            <a:chOff x="747183" y="767164"/>
            <a:chExt cx="1757238" cy="735412"/>
          </a:xfrm>
        </p:grpSpPr>
        <p:sp>
          <p:nvSpPr>
            <p:cNvPr id="65" name="Rectangle 64"/>
            <p:cNvSpPr/>
            <p:nvPr/>
          </p:nvSpPr>
          <p:spPr>
            <a:xfrm>
              <a:off x="747183" y="767164"/>
              <a:ext cx="1757238"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Caching</a:t>
              </a:r>
              <a:endParaRPr lang="en-US" sz="1400" dirty="0">
                <a:ea typeface="Segoe UI" pitchFamily="34" charset="0"/>
                <a:cs typeface="Segoe UI" pitchFamily="34" charset="0"/>
              </a:endParaRPr>
            </a:p>
          </p:txBody>
        </p:sp>
        <p:pic>
          <p:nvPicPr>
            <p:cNvPr id="7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7115" y="885552"/>
              <a:ext cx="544075" cy="49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p:nvPr/>
        </p:nvGrpSpPr>
        <p:grpSpPr>
          <a:xfrm>
            <a:off x="8479268" y="767164"/>
            <a:ext cx="3060702" cy="735412"/>
            <a:chOff x="8479268" y="767164"/>
            <a:chExt cx="3060702" cy="735412"/>
          </a:xfrm>
        </p:grpSpPr>
        <p:sp>
          <p:nvSpPr>
            <p:cNvPr id="69" name="Rectangle 68"/>
            <p:cNvSpPr/>
            <p:nvPr/>
          </p:nvSpPr>
          <p:spPr>
            <a:xfrm>
              <a:off x="8479268" y="767164"/>
              <a:ext cx="3060702"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Composite App </a:t>
              </a:r>
              <a:endParaRPr lang="en-US" sz="1400" dirty="0">
                <a:ea typeface="Segoe UI" pitchFamily="34" charset="0"/>
                <a:cs typeface="Segoe UI" pitchFamily="34" charset="0"/>
              </a:endParaRPr>
            </a:p>
            <a:p>
              <a:pPr algn="ctr"/>
              <a:r>
                <a:rPr lang="en-US" sz="1400" dirty="0" smtClean="0">
                  <a:ea typeface="Segoe UI" pitchFamily="34" charset="0"/>
                  <a:cs typeface="Segoe UI" pitchFamily="34" charset="0"/>
                </a:rPr>
                <a:t>[Workflow, Web Services]</a:t>
              </a:r>
              <a:endParaRPr lang="en-US" sz="1400" dirty="0">
                <a:ea typeface="Segoe UI" pitchFamily="34" charset="0"/>
                <a:cs typeface="Segoe UI" pitchFamily="34" charset="0"/>
              </a:endParaRPr>
            </a:p>
          </p:txBody>
        </p:sp>
        <p:pic>
          <p:nvPicPr>
            <p:cNvPr id="71"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02781" y="904624"/>
              <a:ext cx="449648" cy="412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p:nvPr/>
        </p:nvGrpSpPr>
        <p:grpSpPr>
          <a:xfrm>
            <a:off x="4377158" y="767164"/>
            <a:ext cx="2229371" cy="735412"/>
            <a:chOff x="4377158" y="767164"/>
            <a:chExt cx="2229371" cy="735412"/>
          </a:xfrm>
        </p:grpSpPr>
        <p:sp>
          <p:nvSpPr>
            <p:cNvPr id="67" name="Rectangle 66"/>
            <p:cNvSpPr/>
            <p:nvPr/>
          </p:nvSpPr>
          <p:spPr>
            <a:xfrm>
              <a:off x="4377158" y="767164"/>
              <a:ext cx="2229371"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smtClean="0">
                  <a:ea typeface="Segoe UI" pitchFamily="34" charset="0"/>
                  <a:cs typeface="Segoe UI" pitchFamily="34" charset="0"/>
                </a:rPr>
                <a:t>         Access Control</a:t>
              </a:r>
              <a:endParaRPr lang="en-US" sz="1400" dirty="0">
                <a:ea typeface="Segoe UI" pitchFamily="34" charset="0"/>
                <a:cs typeface="Segoe UI" pitchFamily="34" charset="0"/>
              </a:endParaRPr>
            </a:p>
          </p:txBody>
        </p:sp>
        <p:pic>
          <p:nvPicPr>
            <p:cNvPr id="72"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95124" y="928822"/>
              <a:ext cx="449648" cy="412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p:cNvGrpSpPr/>
          <p:nvPr/>
        </p:nvGrpSpPr>
        <p:grpSpPr>
          <a:xfrm>
            <a:off x="2562171" y="767164"/>
            <a:ext cx="1757238" cy="735412"/>
            <a:chOff x="2562171" y="767164"/>
            <a:chExt cx="1757238" cy="735412"/>
          </a:xfrm>
        </p:grpSpPr>
        <p:sp>
          <p:nvSpPr>
            <p:cNvPr id="66" name="Rectangle 65"/>
            <p:cNvSpPr/>
            <p:nvPr/>
          </p:nvSpPr>
          <p:spPr>
            <a:xfrm>
              <a:off x="2562171" y="767164"/>
              <a:ext cx="1757238"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smtClean="0">
                  <a:ea typeface="Segoe UI" pitchFamily="34" charset="0"/>
                  <a:cs typeface="Segoe UI" pitchFamily="34" charset="0"/>
                </a:rPr>
                <a:t>       Service Bus/</a:t>
              </a:r>
              <a:br>
                <a:rPr lang="en-US" sz="1400" dirty="0" smtClean="0">
                  <a:ea typeface="Segoe UI" pitchFamily="34" charset="0"/>
                  <a:cs typeface="Segoe UI" pitchFamily="34" charset="0"/>
                </a:rPr>
              </a:br>
              <a:r>
                <a:rPr lang="en-US" sz="1400" dirty="0" smtClean="0">
                  <a:ea typeface="Segoe UI" pitchFamily="34" charset="0"/>
                  <a:cs typeface="Segoe UI" pitchFamily="34" charset="0"/>
                </a:rPr>
                <a:t>      Messaging</a:t>
              </a:r>
              <a:endParaRPr lang="en-US" sz="1400" dirty="0">
                <a:ea typeface="Segoe UI" pitchFamily="34" charset="0"/>
                <a:cs typeface="Segoe UI" pitchFamily="34" charset="0"/>
              </a:endParaRPr>
            </a:p>
          </p:txBody>
        </p:sp>
        <p:pic>
          <p:nvPicPr>
            <p:cNvPr id="73"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54037" y="930005"/>
              <a:ext cx="447066" cy="40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p:nvPr/>
        </p:nvGrpSpPr>
        <p:grpSpPr>
          <a:xfrm>
            <a:off x="6664279" y="767164"/>
            <a:ext cx="1757238" cy="735412"/>
            <a:chOff x="6664279" y="767164"/>
            <a:chExt cx="1757238" cy="735412"/>
          </a:xfrm>
        </p:grpSpPr>
        <p:sp>
          <p:nvSpPr>
            <p:cNvPr id="68" name="Rectangle 67"/>
            <p:cNvSpPr/>
            <p:nvPr/>
          </p:nvSpPr>
          <p:spPr>
            <a:xfrm>
              <a:off x="6664279" y="767164"/>
              <a:ext cx="1757238" cy="735412"/>
            </a:xfrm>
            <a:prstGeom prst="rect">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r>
                <a:rPr lang="en-US" sz="1400" dirty="0" smtClean="0">
                  <a:ea typeface="Segoe UI" pitchFamily="34" charset="0"/>
                  <a:cs typeface="Segoe UI" pitchFamily="34" charset="0"/>
                </a:rPr>
                <a:t>         Integration</a:t>
              </a:r>
              <a:endParaRPr lang="en-US" sz="1400" dirty="0">
                <a:ea typeface="Segoe UI" pitchFamily="34" charset="0"/>
                <a:cs typeface="Segoe UI" pitchFamily="34" charset="0"/>
              </a:endParaRPr>
            </a:p>
          </p:txBody>
        </p:sp>
        <p:pic>
          <p:nvPicPr>
            <p:cNvPr id="74"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31126" y="904624"/>
              <a:ext cx="447066" cy="40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3" name="Rounded Rectangle 82"/>
          <p:cNvSpPr/>
          <p:nvPr/>
        </p:nvSpPr>
        <p:spPr bwMode="auto">
          <a:xfrm>
            <a:off x="2504421" y="735153"/>
            <a:ext cx="1872737" cy="767424"/>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84" name="Rounded Rectangle 83"/>
          <p:cNvSpPr/>
          <p:nvPr/>
        </p:nvSpPr>
        <p:spPr bwMode="auto">
          <a:xfrm>
            <a:off x="4771836" y="2854598"/>
            <a:ext cx="2628426" cy="2413219"/>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85" name="Rounded Rectangle 84"/>
          <p:cNvSpPr/>
          <p:nvPr/>
        </p:nvSpPr>
        <p:spPr bwMode="auto">
          <a:xfrm>
            <a:off x="8479268" y="735153"/>
            <a:ext cx="3060702" cy="767424"/>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86" name="Rounded Rectangle 85"/>
          <p:cNvSpPr/>
          <p:nvPr/>
        </p:nvSpPr>
        <p:spPr bwMode="auto">
          <a:xfrm>
            <a:off x="1972244" y="2040753"/>
            <a:ext cx="8192482" cy="3227064"/>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87" name="Rounded Rectangle 86"/>
          <p:cNvSpPr/>
          <p:nvPr/>
        </p:nvSpPr>
        <p:spPr bwMode="auto">
          <a:xfrm>
            <a:off x="6612863" y="735153"/>
            <a:ext cx="1866405" cy="767424"/>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nvGrpSpPr>
          <p:cNvPr id="12" name="Group 11"/>
          <p:cNvGrpSpPr/>
          <p:nvPr/>
        </p:nvGrpSpPr>
        <p:grpSpPr>
          <a:xfrm>
            <a:off x="3440789" y="2155483"/>
            <a:ext cx="5512109" cy="2667000"/>
            <a:chOff x="3252355" y="6563021"/>
            <a:chExt cx="5512109" cy="2667000"/>
          </a:xfrm>
        </p:grpSpPr>
        <p:sp>
          <p:nvSpPr>
            <p:cNvPr id="88" name="Rounded Rectangle 87"/>
            <p:cNvSpPr/>
            <p:nvPr/>
          </p:nvSpPr>
          <p:spPr bwMode="auto">
            <a:xfrm>
              <a:off x="3252355" y="6563021"/>
              <a:ext cx="5512109" cy="2667000"/>
            </a:xfrm>
            <a:prstGeom prst="roundRect">
              <a:avLst>
                <a:gd name="adj" fmla="val 0"/>
              </a:avLst>
            </a:prstGeom>
            <a:solidFill>
              <a:schemeClr val="accent3">
                <a:lumMod val="5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000" spc="-100" dirty="0">
                <a:ln w="3175">
                  <a:noFill/>
                </a:ln>
                <a:gradFill flip="none" rotWithShape="1">
                  <a:gsLst>
                    <a:gs pos="0">
                      <a:schemeClr val="tx1"/>
                    </a:gs>
                    <a:gs pos="86000">
                      <a:schemeClr val="tx1"/>
                    </a:gs>
                  </a:gsLst>
                  <a:lin ang="5400000" scaled="0"/>
                  <a:tileRect/>
                </a:gradFill>
                <a:latin typeface="+mj-lt"/>
                <a:cs typeface="Arial" charset="0"/>
              </a:endParaRPr>
            </a:p>
          </p:txBody>
        </p:sp>
        <p:sp>
          <p:nvSpPr>
            <p:cNvPr id="89" name="Rounded Rectangle 88"/>
            <p:cNvSpPr/>
            <p:nvPr/>
          </p:nvSpPr>
          <p:spPr bwMode="auto">
            <a:xfrm>
              <a:off x="4895543" y="6670095"/>
              <a:ext cx="2271386" cy="584752"/>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Services</a:t>
              </a:r>
            </a:p>
          </p:txBody>
        </p:sp>
        <p:sp>
          <p:nvSpPr>
            <p:cNvPr id="90" name="Rounded Rectangle 89"/>
            <p:cNvSpPr/>
            <p:nvPr/>
          </p:nvSpPr>
          <p:spPr bwMode="auto">
            <a:xfrm>
              <a:off x="3361538" y="6670095"/>
              <a:ext cx="1463025" cy="1176799"/>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t>
              </a:r>
              <a:r>
                <a:rPr lang="en-US" sz="1400" dirty="0">
                  <a:gradFill>
                    <a:gsLst>
                      <a:gs pos="0">
                        <a:srgbClr val="FFFFFF"/>
                      </a:gs>
                      <a:gs pos="100000">
                        <a:srgbClr val="FFFFFF"/>
                      </a:gs>
                    </a:gsLst>
                    <a:lin ang="5400000" scaled="0"/>
                  </a:gradFill>
                </a:rPr>
                <a:t>NET + AppFabric Composition Model </a:t>
              </a:r>
              <a:r>
                <a:rPr lang="en-US" sz="1400" dirty="0" smtClean="0">
                  <a:gradFill>
                    <a:gsLst>
                      <a:gs pos="0">
                        <a:srgbClr val="FFFFFF"/>
                      </a:gs>
                      <a:gs pos="100000">
                        <a:srgbClr val="FFFFFF"/>
                      </a:gs>
                    </a:gsLst>
                    <a:lin ang="5400000" scaled="0"/>
                  </a:gradFill>
                </a:rPr>
                <a:t>&amp; Tools</a:t>
              </a:r>
              <a:endParaRPr lang="en-US" sz="1400" dirty="0">
                <a:gradFill>
                  <a:gsLst>
                    <a:gs pos="0">
                      <a:srgbClr val="FFFFFF"/>
                    </a:gs>
                    <a:gs pos="100000">
                      <a:srgbClr val="FFFFFF"/>
                    </a:gs>
                  </a:gsLst>
                  <a:lin ang="5400000" scaled="0"/>
                </a:gradFill>
              </a:endParaRPr>
            </a:p>
          </p:txBody>
        </p:sp>
        <p:sp>
          <p:nvSpPr>
            <p:cNvPr id="91" name="Rounded Rectangle 90"/>
            <p:cNvSpPr/>
            <p:nvPr/>
          </p:nvSpPr>
          <p:spPr bwMode="auto">
            <a:xfrm>
              <a:off x="4895543" y="7338383"/>
              <a:ext cx="2271386" cy="508511"/>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Container</a:t>
              </a:r>
            </a:p>
          </p:txBody>
        </p:sp>
        <p:sp>
          <p:nvSpPr>
            <p:cNvPr id="92" name="Rounded Rectangle 91"/>
            <p:cNvSpPr/>
            <p:nvPr/>
          </p:nvSpPr>
          <p:spPr bwMode="auto">
            <a:xfrm>
              <a:off x="4895543" y="8050018"/>
              <a:ext cx="1092238"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SQL Azure</a:t>
              </a:r>
            </a:p>
          </p:txBody>
        </p:sp>
        <p:sp>
          <p:nvSpPr>
            <p:cNvPr id="93" name="Rounded Rectangle 92"/>
            <p:cNvSpPr/>
            <p:nvPr/>
          </p:nvSpPr>
          <p:spPr bwMode="auto">
            <a:xfrm>
              <a:off x="6031238" y="8050018"/>
              <a:ext cx="1135692"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SQL Server</a:t>
              </a:r>
            </a:p>
          </p:txBody>
        </p:sp>
        <p:sp>
          <p:nvSpPr>
            <p:cNvPr id="94" name="Rounded Rectangle 93"/>
            <p:cNvSpPr/>
            <p:nvPr/>
          </p:nvSpPr>
          <p:spPr bwMode="auto">
            <a:xfrm>
              <a:off x="4895543" y="8625856"/>
              <a:ext cx="1092238"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Windows Azure</a:t>
              </a:r>
            </a:p>
          </p:txBody>
        </p:sp>
        <p:sp>
          <p:nvSpPr>
            <p:cNvPr id="95" name="Rounded Rectangle 94"/>
            <p:cNvSpPr/>
            <p:nvPr/>
          </p:nvSpPr>
          <p:spPr bwMode="auto">
            <a:xfrm>
              <a:off x="6031238" y="8625856"/>
              <a:ext cx="1135693" cy="495458"/>
            </a:xfrm>
            <a:prstGeom prst="roundRect">
              <a:avLst>
                <a:gd name="adj" fmla="val 0"/>
              </a:avLst>
            </a:prstGeom>
            <a:solidFill>
              <a:schemeClr val="accent1">
                <a:lumMod val="75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
                <a:rot lat="0" lon="0" rev="20400000"/>
              </a:lightRig>
            </a:scene3d>
            <a:sp3d contourW="6350">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fontAlgn="base">
                <a:spcBef>
                  <a:spcPct val="0"/>
                </a:spcBef>
                <a:spcAft>
                  <a:spcPct val="0"/>
                </a:spcAft>
              </a:pPr>
              <a:r>
                <a:rPr lang="en-US" sz="1600" spc="-100" dirty="0">
                  <a:ln w="3175">
                    <a:noFill/>
                  </a:ln>
                  <a:gradFill flip="none" rotWithShape="1">
                    <a:gsLst>
                      <a:gs pos="0">
                        <a:schemeClr val="tx1"/>
                      </a:gs>
                      <a:gs pos="86000">
                        <a:schemeClr val="tx1"/>
                      </a:gs>
                    </a:gsLst>
                    <a:lin ang="5400000" scaled="0"/>
                    <a:tileRect/>
                  </a:gradFill>
                  <a:latin typeface="+mj-lt"/>
                  <a:cs typeface="Arial" charset="0"/>
                </a:rPr>
                <a:t>Windows Server</a:t>
              </a:r>
            </a:p>
          </p:txBody>
        </p:sp>
        <p:sp>
          <p:nvSpPr>
            <p:cNvPr id="96" name="Rounded Rectangle 95"/>
            <p:cNvSpPr/>
            <p:nvPr/>
          </p:nvSpPr>
          <p:spPr bwMode="auto">
            <a:xfrm>
              <a:off x="7237911" y="6670095"/>
              <a:ext cx="1419616" cy="1176799"/>
            </a:xfrm>
            <a:prstGeom prst="roundRect">
              <a:avLst>
                <a:gd name="adj" fmla="val 0"/>
              </a:avLst>
            </a:pr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182880" rtlCol="0" anchor="ctr"/>
            <a:lstStyle/>
            <a:p>
              <a:pPr algn="ctr" defTabSz="914099"/>
              <a:r>
                <a:rPr lang="en-US" sz="1400" dirty="0">
                  <a:ea typeface="Segoe UI" pitchFamily="34" charset="0"/>
                  <a:cs typeface="Segoe UI" pitchFamily="34" charset="0"/>
                </a:rPr>
                <a:t>AppFabric Management</a:t>
              </a:r>
            </a:p>
          </p:txBody>
        </p:sp>
      </p:grpSp>
      <p:sp>
        <p:nvSpPr>
          <p:cNvPr id="99" name="Rounded Rectangle 98"/>
          <p:cNvSpPr/>
          <p:nvPr/>
        </p:nvSpPr>
        <p:spPr bwMode="auto">
          <a:xfrm>
            <a:off x="5023841" y="2886048"/>
            <a:ext cx="2376420" cy="602935"/>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00" name="Rounded Rectangle 99"/>
          <p:cNvSpPr/>
          <p:nvPr/>
        </p:nvSpPr>
        <p:spPr bwMode="auto">
          <a:xfrm>
            <a:off x="7375227" y="2208744"/>
            <a:ext cx="1520549" cy="1280239"/>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01" name="Rounded Rectangle 100"/>
          <p:cNvSpPr/>
          <p:nvPr/>
        </p:nvSpPr>
        <p:spPr bwMode="auto">
          <a:xfrm>
            <a:off x="3514570" y="2208744"/>
            <a:ext cx="1520549" cy="1280239"/>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02" name="Rounded Rectangle 101"/>
          <p:cNvSpPr/>
          <p:nvPr/>
        </p:nvSpPr>
        <p:spPr bwMode="auto">
          <a:xfrm>
            <a:off x="5012997" y="3558920"/>
            <a:ext cx="2456885" cy="1280239"/>
          </a:xfrm>
          <a:prstGeom prst="roundRect">
            <a:avLst/>
          </a:prstGeom>
          <a:noFill/>
          <a:ln w="38100">
            <a:solidFill>
              <a:schemeClr val="tx1"/>
            </a:solidFill>
            <a:prstDash val="sysDash"/>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Tree>
    <p:extLst>
      <p:ext uri="{BB962C8B-B14F-4D97-AF65-F5344CB8AC3E}">
        <p14:creationId xmlns:p14="http://schemas.microsoft.com/office/powerpoint/2010/main" val="38325673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animEffect transition="in" filter="fade">
                                      <p:cBhvr>
                                        <p:cTn id="7" dur="250"/>
                                        <p:tgtEl>
                                          <p:spTgt spid="218"/>
                                        </p:tgtEl>
                                      </p:cBhvr>
                                    </p:animEffect>
                                  </p:childTnLst>
                                </p:cTn>
                              </p:par>
                            </p:childTnLst>
                          </p:cTn>
                        </p:par>
                        <p:par>
                          <p:cTn id="8" fill="hold">
                            <p:stCondLst>
                              <p:cond delay="250"/>
                            </p:stCondLst>
                            <p:childTnLst>
                              <p:par>
                                <p:cTn id="9" presetID="10" presetClass="entr" presetSubtype="0" fill="hold" nodeType="afterEffect">
                                  <p:stCondLst>
                                    <p:cond delay="150"/>
                                  </p:stCondLst>
                                  <p:childTnLst>
                                    <p:set>
                                      <p:cBhvr>
                                        <p:cTn id="10" dur="1" fill="hold">
                                          <p:stCondLst>
                                            <p:cond delay="0"/>
                                          </p:stCondLst>
                                        </p:cTn>
                                        <p:tgtEl>
                                          <p:spTgt spid="212"/>
                                        </p:tgtEl>
                                        <p:attrNameLst>
                                          <p:attrName>style.visibility</p:attrName>
                                        </p:attrNameLst>
                                      </p:cBhvr>
                                      <p:to>
                                        <p:strVal val="visible"/>
                                      </p:to>
                                    </p:set>
                                    <p:animEffect transition="in" filter="fade">
                                      <p:cBhvr>
                                        <p:cTn id="11" dur="250"/>
                                        <p:tgtEl>
                                          <p:spTgt spid="212"/>
                                        </p:tgtEl>
                                      </p:cBhvr>
                                    </p:animEffect>
                                  </p:childTnLst>
                                </p:cTn>
                              </p:par>
                            </p:childTnLst>
                          </p:cTn>
                        </p:par>
                        <p:par>
                          <p:cTn id="12" fill="hold">
                            <p:stCondLst>
                              <p:cond delay="650"/>
                            </p:stCondLst>
                            <p:childTnLst>
                              <p:par>
                                <p:cTn id="13" presetID="10" presetClass="entr" presetSubtype="0" fill="hold" nodeType="afterEffect">
                                  <p:stCondLst>
                                    <p:cond delay="150"/>
                                  </p:stCondLst>
                                  <p:childTnLst>
                                    <p:set>
                                      <p:cBhvr>
                                        <p:cTn id="14" dur="1" fill="hold">
                                          <p:stCondLst>
                                            <p:cond delay="0"/>
                                          </p:stCondLst>
                                        </p:cTn>
                                        <p:tgtEl>
                                          <p:spTgt spid="22557"/>
                                        </p:tgtEl>
                                        <p:attrNameLst>
                                          <p:attrName>style.visibility</p:attrName>
                                        </p:attrNameLst>
                                      </p:cBhvr>
                                      <p:to>
                                        <p:strVal val="visible"/>
                                      </p:to>
                                    </p:set>
                                    <p:animEffect transition="in" filter="fade">
                                      <p:cBhvr>
                                        <p:cTn id="15" dur="250"/>
                                        <p:tgtEl>
                                          <p:spTgt spid="22557"/>
                                        </p:tgtEl>
                                      </p:cBhvr>
                                    </p:animEffect>
                                  </p:childTnLst>
                                </p:cTn>
                              </p:par>
                            </p:childTnLst>
                          </p:cTn>
                        </p:par>
                        <p:par>
                          <p:cTn id="16" fill="hold">
                            <p:stCondLst>
                              <p:cond delay="1050"/>
                            </p:stCondLst>
                            <p:childTnLst>
                              <p:par>
                                <p:cTn id="17" presetID="10" presetClass="entr" presetSubtype="0" fill="hold" grpId="0" nodeType="afterEffect">
                                  <p:stCondLst>
                                    <p:cond delay="150"/>
                                  </p:stCondLst>
                                  <p:childTnLst>
                                    <p:set>
                                      <p:cBhvr>
                                        <p:cTn id="18" dur="1" fill="hold">
                                          <p:stCondLst>
                                            <p:cond delay="0"/>
                                          </p:stCondLst>
                                        </p:cTn>
                                        <p:tgtEl>
                                          <p:spTgt spid="204"/>
                                        </p:tgtEl>
                                        <p:attrNameLst>
                                          <p:attrName>style.visibility</p:attrName>
                                        </p:attrNameLst>
                                      </p:cBhvr>
                                      <p:to>
                                        <p:strVal val="visible"/>
                                      </p:to>
                                    </p:set>
                                    <p:animEffect transition="in" filter="fade">
                                      <p:cBhvr>
                                        <p:cTn id="19" dur="250"/>
                                        <p:tgtEl>
                                          <p:spTgt spid="204"/>
                                        </p:tgtEl>
                                      </p:cBhvr>
                                    </p:animEffect>
                                  </p:childTnLst>
                                </p:cTn>
                              </p:par>
                            </p:childTnLst>
                          </p:cTn>
                        </p:par>
                        <p:par>
                          <p:cTn id="20" fill="hold">
                            <p:stCondLst>
                              <p:cond delay="1450"/>
                            </p:stCondLst>
                            <p:childTnLst>
                              <p:par>
                                <p:cTn id="21" presetID="10" presetClass="entr" presetSubtype="0" fill="hold" grpId="0" nodeType="afterEffect">
                                  <p:stCondLst>
                                    <p:cond delay="150"/>
                                  </p:stCondLst>
                                  <p:childTnLst>
                                    <p:set>
                                      <p:cBhvr>
                                        <p:cTn id="22" dur="1" fill="hold">
                                          <p:stCondLst>
                                            <p:cond delay="0"/>
                                          </p:stCondLst>
                                        </p:cTn>
                                        <p:tgtEl>
                                          <p:spTgt spid="209"/>
                                        </p:tgtEl>
                                        <p:attrNameLst>
                                          <p:attrName>style.visibility</p:attrName>
                                        </p:attrNameLst>
                                      </p:cBhvr>
                                      <p:to>
                                        <p:strVal val="visible"/>
                                      </p:to>
                                    </p:set>
                                    <p:animEffect transition="in" filter="fade">
                                      <p:cBhvr>
                                        <p:cTn id="23" dur="250"/>
                                        <p:tgtEl>
                                          <p:spTgt spid="209"/>
                                        </p:tgtEl>
                                      </p:cBhvr>
                                    </p:animEffect>
                                  </p:childTnLst>
                                </p:cTn>
                              </p:par>
                            </p:childTnLst>
                          </p:cTn>
                        </p:par>
                        <p:par>
                          <p:cTn id="24" fill="hold">
                            <p:stCondLst>
                              <p:cond delay="1850"/>
                            </p:stCondLst>
                            <p:childTnLst>
                              <p:par>
                                <p:cTn id="25" presetID="10" presetClass="entr" presetSubtype="0" fill="hold" nodeType="afterEffect">
                                  <p:stCondLst>
                                    <p:cond delay="150"/>
                                  </p:stCondLst>
                                  <p:childTnLst>
                                    <p:set>
                                      <p:cBhvr>
                                        <p:cTn id="26" dur="1" fill="hold">
                                          <p:stCondLst>
                                            <p:cond delay="0"/>
                                          </p:stCondLst>
                                        </p:cTn>
                                        <p:tgtEl>
                                          <p:spTgt spid="22550"/>
                                        </p:tgtEl>
                                        <p:attrNameLst>
                                          <p:attrName>style.visibility</p:attrName>
                                        </p:attrNameLst>
                                      </p:cBhvr>
                                      <p:to>
                                        <p:strVal val="visible"/>
                                      </p:to>
                                    </p:set>
                                    <p:animEffect transition="in" filter="fade">
                                      <p:cBhvr>
                                        <p:cTn id="27" dur="250"/>
                                        <p:tgtEl>
                                          <p:spTgt spid="22550"/>
                                        </p:tgtEl>
                                      </p:cBhvr>
                                    </p:animEffect>
                                  </p:childTnLst>
                                </p:cTn>
                              </p:par>
                            </p:childTnLst>
                          </p:cTn>
                        </p:par>
                        <p:par>
                          <p:cTn id="28" fill="hold">
                            <p:stCondLst>
                              <p:cond delay="2250"/>
                            </p:stCondLst>
                            <p:childTnLst>
                              <p:par>
                                <p:cTn id="29" presetID="10" presetClass="entr" presetSubtype="0" fill="hold" nodeType="afterEffect">
                                  <p:stCondLst>
                                    <p:cond delay="150"/>
                                  </p:stCondLst>
                                  <p:childTnLst>
                                    <p:set>
                                      <p:cBhvr>
                                        <p:cTn id="30" dur="1" fill="hold">
                                          <p:stCondLst>
                                            <p:cond delay="0"/>
                                          </p:stCondLst>
                                        </p:cTn>
                                        <p:tgtEl>
                                          <p:spTgt spid="215"/>
                                        </p:tgtEl>
                                        <p:attrNameLst>
                                          <p:attrName>style.visibility</p:attrName>
                                        </p:attrNameLst>
                                      </p:cBhvr>
                                      <p:to>
                                        <p:strVal val="visible"/>
                                      </p:to>
                                    </p:set>
                                    <p:animEffect transition="in" filter="fade">
                                      <p:cBhvr>
                                        <p:cTn id="31" dur="250"/>
                                        <p:tgtEl>
                                          <p:spTgt spid="215"/>
                                        </p:tgtEl>
                                      </p:cBhvr>
                                    </p:animEffect>
                                  </p:childTnLst>
                                </p:cTn>
                              </p:par>
                            </p:childTnLst>
                          </p:cTn>
                        </p:par>
                        <p:par>
                          <p:cTn id="32" fill="hold">
                            <p:stCondLst>
                              <p:cond delay="2650"/>
                            </p:stCondLst>
                            <p:childTnLst>
                              <p:par>
                                <p:cTn id="33" presetID="10" presetClass="entr" presetSubtype="0" fill="hold" nodeType="afterEffect">
                                  <p:stCondLst>
                                    <p:cond delay="150"/>
                                  </p:stCondLst>
                                  <p:childTnLst>
                                    <p:set>
                                      <p:cBhvr>
                                        <p:cTn id="34" dur="1" fill="hold">
                                          <p:stCondLst>
                                            <p:cond delay="0"/>
                                          </p:stCondLst>
                                        </p:cTn>
                                        <p:tgtEl>
                                          <p:spTgt spid="219"/>
                                        </p:tgtEl>
                                        <p:attrNameLst>
                                          <p:attrName>style.visibility</p:attrName>
                                        </p:attrNameLst>
                                      </p:cBhvr>
                                      <p:to>
                                        <p:strVal val="visible"/>
                                      </p:to>
                                    </p:set>
                                    <p:animEffect transition="in" filter="fade">
                                      <p:cBhvr>
                                        <p:cTn id="35" dur="250"/>
                                        <p:tgtEl>
                                          <p:spTgt spid="2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10"/>
                                        </p:tgtEl>
                                        <p:attrNameLst>
                                          <p:attrName>style.visibility</p:attrName>
                                        </p:attrNameLst>
                                      </p:cBhvr>
                                      <p:to>
                                        <p:strVal val="visible"/>
                                      </p:to>
                                    </p:set>
                                    <p:animEffect transition="in" filter="fade">
                                      <p:cBhvr>
                                        <p:cTn id="40" dur="250"/>
                                        <p:tgtEl>
                                          <p:spTgt spid="210"/>
                                        </p:tgtEl>
                                      </p:cBhvr>
                                    </p:animEffect>
                                  </p:childTnLst>
                                </p:cTn>
                              </p:par>
                            </p:childTnLst>
                          </p:cTn>
                        </p:par>
                        <p:par>
                          <p:cTn id="41" fill="hold">
                            <p:stCondLst>
                              <p:cond delay="250"/>
                            </p:stCondLst>
                            <p:childTnLst>
                              <p:par>
                                <p:cTn id="42" presetID="10"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250"/>
                                        <p:tgtEl>
                                          <p:spTgt spid="11"/>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211"/>
                                        </p:tgtEl>
                                        <p:attrNameLst>
                                          <p:attrName>style.visibility</p:attrName>
                                        </p:attrNameLst>
                                      </p:cBhvr>
                                      <p:to>
                                        <p:strVal val="visible"/>
                                      </p:to>
                                    </p:set>
                                    <p:animEffect transition="in" filter="fade">
                                      <p:cBhvr>
                                        <p:cTn id="48" dur="250"/>
                                        <p:tgtEl>
                                          <p:spTgt spid="21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94"/>
                                        </p:tgtEl>
                                        <p:attrNameLst>
                                          <p:attrName>style.visibility</p:attrName>
                                        </p:attrNameLst>
                                      </p:cBhvr>
                                      <p:to>
                                        <p:strVal val="visible"/>
                                      </p:to>
                                    </p:set>
                                    <p:animEffect transition="in" filter="fade">
                                      <p:cBhvr>
                                        <p:cTn id="53" dur="500"/>
                                        <p:tgtEl>
                                          <p:spTgt spid="194"/>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64"/>
                                        </p:tgtEl>
                                        <p:attrNameLst>
                                          <p:attrName>style.visibility</p:attrName>
                                        </p:attrNameLst>
                                      </p:cBhvr>
                                      <p:to>
                                        <p:strVal val="visible"/>
                                      </p:to>
                                    </p:set>
                                    <p:animEffect transition="in" filter="fade">
                                      <p:cBhvr>
                                        <p:cTn id="57" dur="500"/>
                                        <p:tgtEl>
                                          <p:spTgt spid="164"/>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61"/>
                                        </p:tgtEl>
                                        <p:attrNameLst>
                                          <p:attrName>style.visibility</p:attrName>
                                        </p:attrNameLst>
                                      </p:cBhvr>
                                      <p:to>
                                        <p:strVal val="visible"/>
                                      </p:to>
                                    </p:set>
                                    <p:animEffect transition="in" filter="fade">
                                      <p:cBhvr>
                                        <p:cTn id="61" dur="500"/>
                                        <p:tgtEl>
                                          <p:spTgt spid="161"/>
                                        </p:tgtEl>
                                      </p:cBhvr>
                                    </p:animEffect>
                                  </p:childTnLst>
                                </p:cTn>
                              </p:par>
                            </p:childTnLst>
                          </p:cTn>
                        </p:par>
                        <p:par>
                          <p:cTn id="62" fill="hold">
                            <p:stCondLst>
                              <p:cond delay="1500"/>
                            </p:stCondLst>
                            <p:childTnLst>
                              <p:par>
                                <p:cTn id="63" presetID="10" presetClass="entr" presetSubtype="0" fill="hold" nodeType="after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500"/>
                                        <p:tgtEl>
                                          <p:spTgt spid="56"/>
                                        </p:tgtEl>
                                      </p:cBhvr>
                                    </p:animEffect>
                                  </p:childTnLst>
                                </p:cTn>
                              </p:par>
                            </p:childTnLst>
                          </p:cTn>
                        </p:par>
                        <p:par>
                          <p:cTn id="66" fill="hold">
                            <p:stCondLst>
                              <p:cond delay="2000"/>
                            </p:stCondLst>
                            <p:childTnLst>
                              <p:par>
                                <p:cTn id="67" presetID="10" presetClass="entr" presetSubtype="0" fill="hold" nodeType="after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fade">
                                      <p:cBhvr>
                                        <p:cTn id="69" dur="500"/>
                                        <p:tgtEl>
                                          <p:spTgt spid="59"/>
                                        </p:tgtEl>
                                      </p:cBhvr>
                                    </p:animEffect>
                                  </p:childTnLst>
                                </p:cTn>
                              </p:par>
                            </p:childTnLst>
                          </p:cTn>
                        </p:par>
                        <p:par>
                          <p:cTn id="70" fill="hold">
                            <p:stCondLst>
                              <p:cond delay="2500"/>
                            </p:stCondLst>
                            <p:childTnLst>
                              <p:par>
                                <p:cTn id="71" presetID="10" presetClass="entr" presetSubtype="0" fill="hold" nodeType="afterEffect">
                                  <p:stCondLst>
                                    <p:cond delay="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childTnLst>
                          </p:cTn>
                        </p:par>
                        <p:par>
                          <p:cTn id="74" fill="hold">
                            <p:stCondLst>
                              <p:cond delay="3000"/>
                            </p:stCondLst>
                            <p:childTnLst>
                              <p:par>
                                <p:cTn id="75" presetID="10" presetClass="entr" presetSubtype="0" fill="hold" nodeType="afterEffect">
                                  <p:stCondLst>
                                    <p:cond delay="0"/>
                                  </p:stCondLst>
                                  <p:childTnLst>
                                    <p:set>
                                      <p:cBhvr>
                                        <p:cTn id="76" dur="1" fill="hold">
                                          <p:stCondLst>
                                            <p:cond delay="0"/>
                                          </p:stCondLst>
                                        </p:cTn>
                                        <p:tgtEl>
                                          <p:spTgt spid="199"/>
                                        </p:tgtEl>
                                        <p:attrNameLst>
                                          <p:attrName>style.visibility</p:attrName>
                                        </p:attrNameLst>
                                      </p:cBhvr>
                                      <p:to>
                                        <p:strVal val="visible"/>
                                      </p:to>
                                    </p:set>
                                    <p:animEffect transition="in" filter="fade">
                                      <p:cBhvr>
                                        <p:cTn id="77" dur="500"/>
                                        <p:tgtEl>
                                          <p:spTgt spid="199"/>
                                        </p:tgtEl>
                                      </p:cBhvr>
                                    </p:animEffect>
                                  </p:childTnLst>
                                </p:cTn>
                              </p:par>
                            </p:childTnLst>
                          </p:cTn>
                        </p:par>
                        <p:par>
                          <p:cTn id="78" fill="hold">
                            <p:stCondLst>
                              <p:cond delay="3500"/>
                            </p:stCondLst>
                            <p:childTnLst>
                              <p:par>
                                <p:cTn id="79" presetID="10" presetClass="entr" presetSubtype="0" fill="hold" nodeType="after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fade">
                                      <p:cBhvr>
                                        <p:cTn id="81" dur="500"/>
                                        <p:tgtEl>
                                          <p:spTgt spid="206"/>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500"/>
                                        <p:tgtEl>
                                          <p:spTgt spid="10"/>
                                        </p:tgtEl>
                                      </p:cBhvr>
                                    </p:animEffec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500"/>
                                        <p:tgtEl>
                                          <p:spTgt spid="8"/>
                                        </p:tgtEl>
                                      </p:cBhvr>
                                    </p:animEffect>
                                  </p:childTnLst>
                                </p:cTn>
                              </p:par>
                            </p:childTnLst>
                          </p:cTn>
                        </p:par>
                        <p:par>
                          <p:cTn id="95" fill="hold">
                            <p:stCondLst>
                              <p:cond delay="1500"/>
                            </p:stCondLst>
                            <p:childTnLst>
                              <p:par>
                                <p:cTn id="96" presetID="10" presetClass="entr" presetSubtype="0" fill="hold" nodeType="after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fade">
                                      <p:cBhvr>
                                        <p:cTn id="98" dur="500"/>
                                        <p:tgtEl>
                                          <p:spTgt spid="7"/>
                                        </p:tgtEl>
                                      </p:cBhvr>
                                    </p:animEffect>
                                  </p:childTnLst>
                                </p:cTn>
                              </p:par>
                            </p:childTnLst>
                          </p:cTn>
                        </p:par>
                        <p:par>
                          <p:cTn id="99" fill="hold">
                            <p:stCondLst>
                              <p:cond delay="2000"/>
                            </p:stCondLst>
                            <p:childTnLst>
                              <p:par>
                                <p:cTn id="100" presetID="10" presetClass="entr" presetSubtype="0" fill="hold" nodeType="after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fade">
                                      <p:cBhvr>
                                        <p:cTn id="102" dur="500"/>
                                        <p:tgtEl>
                                          <p:spTgt spid="6"/>
                                        </p:tgtEl>
                                      </p:cBhvr>
                                    </p:animEffect>
                                  </p:childTnLst>
                                </p:cTn>
                              </p:par>
                            </p:childTnLst>
                          </p:cTn>
                        </p:par>
                        <p:par>
                          <p:cTn id="103" fill="hold">
                            <p:stCondLst>
                              <p:cond delay="2500"/>
                            </p:stCondLst>
                            <p:childTnLst>
                              <p:par>
                                <p:cTn id="104" presetID="10" presetClass="entr" presetSubtype="0"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Effect transition="in" filter="fade">
                                      <p:cBhvr>
                                        <p:cTn id="106" dur="500"/>
                                        <p:tgtEl>
                                          <p:spTgt spid="5"/>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2"/>
                                        </p:tgtEl>
                                        <p:attrNameLst>
                                          <p:attrName>style.visibility</p:attrName>
                                        </p:attrNameLst>
                                      </p:cBhvr>
                                      <p:to>
                                        <p:strVal val="visible"/>
                                      </p:to>
                                    </p:set>
                                    <p:animEffect transition="in" filter="fade">
                                      <p:cBhvr>
                                        <p:cTn id="111" dur="500"/>
                                        <p:tgtEl>
                                          <p:spTgt spid="2"/>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83"/>
                                        </p:tgtEl>
                                        <p:attrNameLst>
                                          <p:attrName>style.visibility</p:attrName>
                                        </p:attrNameLst>
                                      </p:cBhvr>
                                      <p:to>
                                        <p:strVal val="visible"/>
                                      </p:to>
                                    </p:set>
                                    <p:animEffect transition="in" filter="fade">
                                      <p:cBhvr>
                                        <p:cTn id="116" dur="500"/>
                                        <p:tgtEl>
                                          <p:spTgt spid="83"/>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nodeType="clickEffect">
                                  <p:stCondLst>
                                    <p:cond delay="0"/>
                                  </p:stCondLst>
                                  <p:childTnLst>
                                    <p:animEffect transition="out" filter="fade">
                                      <p:cBhvr>
                                        <p:cTn id="120" dur="500"/>
                                        <p:tgtEl>
                                          <p:spTgt spid="218"/>
                                        </p:tgtEl>
                                      </p:cBhvr>
                                    </p:animEffect>
                                    <p:set>
                                      <p:cBhvr>
                                        <p:cTn id="121" dur="1" fill="hold">
                                          <p:stCondLst>
                                            <p:cond delay="499"/>
                                          </p:stCondLst>
                                        </p:cTn>
                                        <p:tgtEl>
                                          <p:spTgt spid="218"/>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22557"/>
                                        </p:tgtEl>
                                      </p:cBhvr>
                                    </p:animEffect>
                                    <p:set>
                                      <p:cBhvr>
                                        <p:cTn id="124" dur="1" fill="hold">
                                          <p:stCondLst>
                                            <p:cond delay="499"/>
                                          </p:stCondLst>
                                        </p:cTn>
                                        <p:tgtEl>
                                          <p:spTgt spid="22557"/>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204"/>
                                        </p:tgtEl>
                                      </p:cBhvr>
                                    </p:animEffect>
                                    <p:set>
                                      <p:cBhvr>
                                        <p:cTn id="127" dur="1" fill="hold">
                                          <p:stCondLst>
                                            <p:cond delay="499"/>
                                          </p:stCondLst>
                                        </p:cTn>
                                        <p:tgtEl>
                                          <p:spTgt spid="204"/>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209"/>
                                        </p:tgtEl>
                                      </p:cBhvr>
                                    </p:animEffect>
                                    <p:set>
                                      <p:cBhvr>
                                        <p:cTn id="130" dur="1" fill="hold">
                                          <p:stCondLst>
                                            <p:cond delay="499"/>
                                          </p:stCondLst>
                                        </p:cTn>
                                        <p:tgtEl>
                                          <p:spTgt spid="209"/>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22550"/>
                                        </p:tgtEl>
                                      </p:cBhvr>
                                    </p:animEffect>
                                    <p:set>
                                      <p:cBhvr>
                                        <p:cTn id="133" dur="1" fill="hold">
                                          <p:stCondLst>
                                            <p:cond delay="499"/>
                                          </p:stCondLst>
                                        </p:cTn>
                                        <p:tgtEl>
                                          <p:spTgt spid="22550"/>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219"/>
                                        </p:tgtEl>
                                      </p:cBhvr>
                                    </p:animEffect>
                                    <p:set>
                                      <p:cBhvr>
                                        <p:cTn id="136" dur="1" fill="hold">
                                          <p:stCondLst>
                                            <p:cond delay="499"/>
                                          </p:stCondLst>
                                        </p:cTn>
                                        <p:tgtEl>
                                          <p:spTgt spid="219"/>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500"/>
                                        <p:tgtEl>
                                          <p:spTgt spid="210"/>
                                        </p:tgtEl>
                                      </p:cBhvr>
                                    </p:animEffect>
                                    <p:set>
                                      <p:cBhvr>
                                        <p:cTn id="139" dur="1" fill="hold">
                                          <p:stCondLst>
                                            <p:cond delay="499"/>
                                          </p:stCondLst>
                                        </p:cTn>
                                        <p:tgtEl>
                                          <p:spTgt spid="210"/>
                                        </p:tgtEl>
                                        <p:attrNameLst>
                                          <p:attrName>style.visibility</p:attrName>
                                        </p:attrNameLst>
                                      </p:cBhvr>
                                      <p:to>
                                        <p:strVal val="hidden"/>
                                      </p:to>
                                    </p:set>
                                  </p:childTnLst>
                                </p:cTn>
                              </p:par>
                              <p:par>
                                <p:cTn id="140" presetID="10" presetClass="exit" presetSubtype="0" fill="hold" nodeType="withEffect">
                                  <p:stCondLst>
                                    <p:cond delay="0"/>
                                  </p:stCondLst>
                                  <p:childTnLst>
                                    <p:animEffect transition="out" filter="fade">
                                      <p:cBhvr>
                                        <p:cTn id="141" dur="500"/>
                                        <p:tgtEl>
                                          <p:spTgt spid="211"/>
                                        </p:tgtEl>
                                      </p:cBhvr>
                                    </p:animEffect>
                                    <p:set>
                                      <p:cBhvr>
                                        <p:cTn id="142" dur="1" fill="hold">
                                          <p:stCondLst>
                                            <p:cond delay="499"/>
                                          </p:stCondLst>
                                        </p:cTn>
                                        <p:tgtEl>
                                          <p:spTgt spid="211"/>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2"/>
                                        </p:tgtEl>
                                      </p:cBhvr>
                                    </p:animEffect>
                                    <p:set>
                                      <p:cBhvr>
                                        <p:cTn id="145" dur="1" fill="hold">
                                          <p:stCondLst>
                                            <p:cond delay="499"/>
                                          </p:stCondLst>
                                        </p:cTn>
                                        <p:tgtEl>
                                          <p:spTgt spid="2"/>
                                        </p:tgtEl>
                                        <p:attrNameLst>
                                          <p:attrName>style.visibility</p:attrName>
                                        </p:attrNameLst>
                                      </p:cBhvr>
                                      <p:to>
                                        <p:strVal val="hidden"/>
                                      </p:to>
                                    </p:set>
                                  </p:childTnLst>
                                </p:cTn>
                              </p:par>
                            </p:childTnLst>
                          </p:cTn>
                        </p:par>
                        <p:par>
                          <p:cTn id="146" fill="hold">
                            <p:stCondLst>
                              <p:cond delay="500"/>
                            </p:stCondLst>
                            <p:childTnLst>
                              <p:par>
                                <p:cTn id="147" presetID="10" presetClass="entr" presetSubtype="0" fill="hold" grpId="0" nodeType="afterEffect">
                                  <p:stCondLst>
                                    <p:cond delay="0"/>
                                  </p:stCondLst>
                                  <p:childTnLst>
                                    <p:set>
                                      <p:cBhvr>
                                        <p:cTn id="148" dur="1" fill="hold">
                                          <p:stCondLst>
                                            <p:cond delay="0"/>
                                          </p:stCondLst>
                                        </p:cTn>
                                        <p:tgtEl>
                                          <p:spTgt spid="84"/>
                                        </p:tgtEl>
                                        <p:attrNameLst>
                                          <p:attrName>style.visibility</p:attrName>
                                        </p:attrNameLst>
                                      </p:cBhvr>
                                      <p:to>
                                        <p:strVal val="visible"/>
                                      </p:to>
                                    </p:set>
                                    <p:animEffect transition="in" filter="fade">
                                      <p:cBhvr>
                                        <p:cTn id="149" dur="500"/>
                                        <p:tgtEl>
                                          <p:spTgt spid="84"/>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85"/>
                                        </p:tgtEl>
                                        <p:attrNameLst>
                                          <p:attrName>style.visibility</p:attrName>
                                        </p:attrNameLst>
                                      </p:cBhvr>
                                      <p:to>
                                        <p:strVal val="visible"/>
                                      </p:to>
                                    </p:set>
                                    <p:animEffect transition="in" filter="fade">
                                      <p:cBhvr>
                                        <p:cTn id="154" dur="500"/>
                                        <p:tgtEl>
                                          <p:spTgt spid="85"/>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nodeType="clickEffect">
                                  <p:stCondLst>
                                    <p:cond delay="0"/>
                                  </p:stCondLst>
                                  <p:childTnLst>
                                    <p:animEffect transition="out" filter="fade">
                                      <p:cBhvr>
                                        <p:cTn id="158" dur="500"/>
                                        <p:tgtEl>
                                          <p:spTgt spid="11"/>
                                        </p:tgtEl>
                                      </p:cBhvr>
                                    </p:animEffect>
                                    <p:set>
                                      <p:cBhvr>
                                        <p:cTn id="159" dur="1" fill="hold">
                                          <p:stCondLst>
                                            <p:cond delay="499"/>
                                          </p:stCondLst>
                                        </p:cTn>
                                        <p:tgtEl>
                                          <p:spTgt spid="11"/>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84"/>
                                        </p:tgtEl>
                                      </p:cBhvr>
                                    </p:animEffect>
                                    <p:set>
                                      <p:cBhvr>
                                        <p:cTn id="162" dur="1" fill="hold">
                                          <p:stCondLst>
                                            <p:cond delay="499"/>
                                          </p:stCondLst>
                                        </p:cTn>
                                        <p:tgtEl>
                                          <p:spTgt spid="84"/>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grpId="0" nodeType="afterEffect">
                                  <p:stCondLst>
                                    <p:cond delay="0"/>
                                  </p:stCondLst>
                                  <p:childTnLst>
                                    <p:set>
                                      <p:cBhvr>
                                        <p:cTn id="165" dur="1" fill="hold">
                                          <p:stCondLst>
                                            <p:cond delay="0"/>
                                          </p:stCondLst>
                                        </p:cTn>
                                        <p:tgtEl>
                                          <p:spTgt spid="86"/>
                                        </p:tgtEl>
                                        <p:attrNameLst>
                                          <p:attrName>style.visibility</p:attrName>
                                        </p:attrNameLst>
                                      </p:cBhvr>
                                      <p:to>
                                        <p:strVal val="visible"/>
                                      </p:to>
                                    </p:set>
                                    <p:animEffect transition="in" filter="fade">
                                      <p:cBhvr>
                                        <p:cTn id="166" dur="500"/>
                                        <p:tgtEl>
                                          <p:spTgt spid="86"/>
                                        </p:tgtEl>
                                      </p:cBhvr>
                                    </p:animEffect>
                                  </p:childTnLst>
                                </p:cTn>
                              </p:par>
                            </p:childTnLst>
                          </p:cTn>
                        </p:par>
                      </p:childTnLst>
                    </p:cTn>
                  </p:par>
                  <p:par>
                    <p:cTn id="167" fill="hold">
                      <p:stCondLst>
                        <p:cond delay="indefinite"/>
                      </p:stCondLst>
                      <p:childTnLst>
                        <p:par>
                          <p:cTn id="168" fill="hold">
                            <p:stCondLst>
                              <p:cond delay="0"/>
                            </p:stCondLst>
                            <p:childTnLst>
                              <p:par>
                                <p:cTn id="169" presetID="10" presetClass="entr" presetSubtype="0" fill="hold" grpId="0" nodeType="clickEffect">
                                  <p:stCondLst>
                                    <p:cond delay="0"/>
                                  </p:stCondLst>
                                  <p:childTnLst>
                                    <p:set>
                                      <p:cBhvr>
                                        <p:cTn id="170" dur="1" fill="hold">
                                          <p:stCondLst>
                                            <p:cond delay="0"/>
                                          </p:stCondLst>
                                        </p:cTn>
                                        <p:tgtEl>
                                          <p:spTgt spid="87"/>
                                        </p:tgtEl>
                                        <p:attrNameLst>
                                          <p:attrName>style.visibility</p:attrName>
                                        </p:attrNameLst>
                                      </p:cBhvr>
                                      <p:to>
                                        <p:strVal val="visible"/>
                                      </p:to>
                                    </p:set>
                                    <p:animEffect transition="in" filter="fade">
                                      <p:cBhvr>
                                        <p:cTn id="171" dur="500"/>
                                        <p:tgtEl>
                                          <p:spTgt spid="87"/>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xit" presetSubtype="0" fill="hold" nodeType="clickEffect">
                                  <p:stCondLst>
                                    <p:cond delay="0"/>
                                  </p:stCondLst>
                                  <p:childTnLst>
                                    <p:animEffect transition="out" filter="fade">
                                      <p:cBhvr>
                                        <p:cTn id="175" dur="500"/>
                                        <p:tgtEl>
                                          <p:spTgt spid="212"/>
                                        </p:tgtEl>
                                      </p:cBhvr>
                                    </p:animEffect>
                                    <p:set>
                                      <p:cBhvr>
                                        <p:cTn id="176" dur="1" fill="hold">
                                          <p:stCondLst>
                                            <p:cond delay="499"/>
                                          </p:stCondLst>
                                        </p:cTn>
                                        <p:tgtEl>
                                          <p:spTgt spid="212"/>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5"/>
                                        </p:tgtEl>
                                      </p:cBhvr>
                                    </p:animEffect>
                                    <p:set>
                                      <p:cBhvr>
                                        <p:cTn id="179" dur="1" fill="hold">
                                          <p:stCondLst>
                                            <p:cond delay="499"/>
                                          </p:stCondLst>
                                        </p:cTn>
                                        <p:tgtEl>
                                          <p:spTgt spid="215"/>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4"/>
                                        </p:tgtEl>
                                      </p:cBhvr>
                                    </p:animEffect>
                                    <p:set>
                                      <p:cBhvr>
                                        <p:cTn id="182" dur="1" fill="hold">
                                          <p:stCondLst>
                                            <p:cond delay="499"/>
                                          </p:stCondLst>
                                        </p:cTn>
                                        <p:tgtEl>
                                          <p:spTgt spid="194"/>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164"/>
                                        </p:tgtEl>
                                      </p:cBhvr>
                                    </p:animEffect>
                                    <p:set>
                                      <p:cBhvr>
                                        <p:cTn id="185" dur="1" fill="hold">
                                          <p:stCondLst>
                                            <p:cond delay="499"/>
                                          </p:stCondLst>
                                        </p:cTn>
                                        <p:tgtEl>
                                          <p:spTgt spid="16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161"/>
                                        </p:tgtEl>
                                      </p:cBhvr>
                                    </p:animEffect>
                                    <p:set>
                                      <p:cBhvr>
                                        <p:cTn id="188" dur="1" fill="hold">
                                          <p:stCondLst>
                                            <p:cond delay="499"/>
                                          </p:stCondLst>
                                        </p:cTn>
                                        <p:tgtEl>
                                          <p:spTgt spid="161"/>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500"/>
                                        <p:tgtEl>
                                          <p:spTgt spid="56"/>
                                        </p:tgtEl>
                                      </p:cBhvr>
                                    </p:animEffect>
                                    <p:set>
                                      <p:cBhvr>
                                        <p:cTn id="191" dur="1" fill="hold">
                                          <p:stCondLst>
                                            <p:cond delay="499"/>
                                          </p:stCondLst>
                                        </p:cTn>
                                        <p:tgtEl>
                                          <p:spTgt spid="56"/>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500"/>
                                        <p:tgtEl>
                                          <p:spTgt spid="59"/>
                                        </p:tgtEl>
                                      </p:cBhvr>
                                    </p:animEffect>
                                    <p:set>
                                      <p:cBhvr>
                                        <p:cTn id="194" dur="1" fill="hold">
                                          <p:stCondLst>
                                            <p:cond delay="499"/>
                                          </p:stCondLst>
                                        </p:cTn>
                                        <p:tgtEl>
                                          <p:spTgt spid="59"/>
                                        </p:tgtEl>
                                        <p:attrNameLst>
                                          <p:attrName>style.visibility</p:attrName>
                                        </p:attrNameLst>
                                      </p:cBhvr>
                                      <p:to>
                                        <p:strVal val="hidden"/>
                                      </p:to>
                                    </p:set>
                                  </p:childTnLst>
                                </p:cTn>
                              </p:par>
                              <p:par>
                                <p:cTn id="195" presetID="10" presetClass="exit" presetSubtype="0" fill="hold" nodeType="withEffect">
                                  <p:stCondLst>
                                    <p:cond delay="0"/>
                                  </p:stCondLst>
                                  <p:childTnLst>
                                    <p:animEffect transition="out" filter="fade">
                                      <p:cBhvr>
                                        <p:cTn id="196" dur="500"/>
                                        <p:tgtEl>
                                          <p:spTgt spid="189"/>
                                        </p:tgtEl>
                                      </p:cBhvr>
                                    </p:animEffect>
                                    <p:set>
                                      <p:cBhvr>
                                        <p:cTn id="197" dur="1" fill="hold">
                                          <p:stCondLst>
                                            <p:cond delay="499"/>
                                          </p:stCondLst>
                                        </p:cTn>
                                        <p:tgtEl>
                                          <p:spTgt spid="189"/>
                                        </p:tgtEl>
                                        <p:attrNameLst>
                                          <p:attrName>style.visibility</p:attrName>
                                        </p:attrNameLst>
                                      </p:cBhvr>
                                      <p:to>
                                        <p:strVal val="hidden"/>
                                      </p:to>
                                    </p:set>
                                  </p:childTnLst>
                                </p:cTn>
                              </p:par>
                              <p:par>
                                <p:cTn id="198" presetID="10" presetClass="exit" presetSubtype="0" fill="hold" nodeType="withEffect">
                                  <p:stCondLst>
                                    <p:cond delay="0"/>
                                  </p:stCondLst>
                                  <p:childTnLst>
                                    <p:animEffect transition="out" filter="fade">
                                      <p:cBhvr>
                                        <p:cTn id="199" dur="500"/>
                                        <p:tgtEl>
                                          <p:spTgt spid="199"/>
                                        </p:tgtEl>
                                      </p:cBhvr>
                                    </p:animEffect>
                                    <p:set>
                                      <p:cBhvr>
                                        <p:cTn id="200" dur="1" fill="hold">
                                          <p:stCondLst>
                                            <p:cond delay="499"/>
                                          </p:stCondLst>
                                        </p:cTn>
                                        <p:tgtEl>
                                          <p:spTgt spid="199"/>
                                        </p:tgtEl>
                                        <p:attrNameLst>
                                          <p:attrName>style.visibility</p:attrName>
                                        </p:attrNameLst>
                                      </p:cBhvr>
                                      <p:to>
                                        <p:strVal val="hidden"/>
                                      </p:to>
                                    </p:set>
                                  </p:childTnLst>
                                </p:cTn>
                              </p:par>
                              <p:par>
                                <p:cTn id="201" presetID="10" presetClass="exit" presetSubtype="0" fill="hold" nodeType="withEffect">
                                  <p:stCondLst>
                                    <p:cond delay="0"/>
                                  </p:stCondLst>
                                  <p:childTnLst>
                                    <p:animEffect transition="out" filter="fade">
                                      <p:cBhvr>
                                        <p:cTn id="202" dur="500"/>
                                        <p:tgtEl>
                                          <p:spTgt spid="206"/>
                                        </p:tgtEl>
                                      </p:cBhvr>
                                    </p:animEffect>
                                    <p:set>
                                      <p:cBhvr>
                                        <p:cTn id="203" dur="1" fill="hold">
                                          <p:stCondLst>
                                            <p:cond delay="499"/>
                                          </p:stCondLst>
                                        </p:cTn>
                                        <p:tgtEl>
                                          <p:spTgt spid="206"/>
                                        </p:tgtEl>
                                        <p:attrNameLst>
                                          <p:attrName>style.visibility</p:attrName>
                                        </p:attrNameLst>
                                      </p:cBhvr>
                                      <p:to>
                                        <p:strVal val="hidden"/>
                                      </p:to>
                                    </p:set>
                                  </p:childTnLst>
                                </p:cTn>
                              </p:par>
                              <p:par>
                                <p:cTn id="204" presetID="10" presetClass="exit" presetSubtype="0" fill="hold" grpId="1" nodeType="withEffect">
                                  <p:stCondLst>
                                    <p:cond delay="0"/>
                                  </p:stCondLst>
                                  <p:childTnLst>
                                    <p:animEffect transition="out" filter="fade">
                                      <p:cBhvr>
                                        <p:cTn id="205" dur="500"/>
                                        <p:tgtEl>
                                          <p:spTgt spid="86"/>
                                        </p:tgtEl>
                                      </p:cBhvr>
                                    </p:animEffect>
                                    <p:set>
                                      <p:cBhvr>
                                        <p:cTn id="206" dur="1" fill="hold">
                                          <p:stCondLst>
                                            <p:cond delay="499"/>
                                          </p:stCondLst>
                                        </p:cTn>
                                        <p:tgtEl>
                                          <p:spTgt spid="86"/>
                                        </p:tgtEl>
                                        <p:attrNameLst>
                                          <p:attrName>style.visibility</p:attrName>
                                        </p:attrNameLst>
                                      </p:cBhvr>
                                      <p:to>
                                        <p:strVal val="hidden"/>
                                      </p:to>
                                    </p:set>
                                  </p:childTnLst>
                                </p:cTn>
                              </p:par>
                            </p:childTnLst>
                          </p:cTn>
                        </p:par>
                      </p:childTnLst>
                    </p:cTn>
                  </p:par>
                  <p:par>
                    <p:cTn id="207" fill="hold">
                      <p:stCondLst>
                        <p:cond delay="indefinite"/>
                      </p:stCondLst>
                      <p:childTnLst>
                        <p:par>
                          <p:cTn id="208" fill="hold">
                            <p:stCondLst>
                              <p:cond delay="0"/>
                            </p:stCondLst>
                            <p:childTnLst>
                              <p:par>
                                <p:cTn id="209" presetID="10" presetClass="entr" presetSubtype="0" fill="hold" nodeType="clickEffect">
                                  <p:stCondLst>
                                    <p:cond delay="0"/>
                                  </p:stCondLst>
                                  <p:childTnLst>
                                    <p:set>
                                      <p:cBhvr>
                                        <p:cTn id="210" dur="1" fill="hold">
                                          <p:stCondLst>
                                            <p:cond delay="0"/>
                                          </p:stCondLst>
                                        </p:cTn>
                                        <p:tgtEl>
                                          <p:spTgt spid="12"/>
                                        </p:tgtEl>
                                        <p:attrNameLst>
                                          <p:attrName>style.visibility</p:attrName>
                                        </p:attrNameLst>
                                      </p:cBhvr>
                                      <p:to>
                                        <p:strVal val="visible"/>
                                      </p:to>
                                    </p:set>
                                    <p:animEffect transition="in" filter="fade">
                                      <p:cBhvr>
                                        <p:cTn id="211" dur="500"/>
                                        <p:tgtEl>
                                          <p:spTgt spid="12"/>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ntr" presetSubtype="0" fill="hold" grpId="0" nodeType="clickEffect">
                                  <p:stCondLst>
                                    <p:cond delay="0"/>
                                  </p:stCondLst>
                                  <p:childTnLst>
                                    <p:set>
                                      <p:cBhvr>
                                        <p:cTn id="215" dur="1" fill="hold">
                                          <p:stCondLst>
                                            <p:cond delay="0"/>
                                          </p:stCondLst>
                                        </p:cTn>
                                        <p:tgtEl>
                                          <p:spTgt spid="99"/>
                                        </p:tgtEl>
                                        <p:attrNameLst>
                                          <p:attrName>style.visibility</p:attrName>
                                        </p:attrNameLst>
                                      </p:cBhvr>
                                      <p:to>
                                        <p:strVal val="visible"/>
                                      </p:to>
                                    </p:set>
                                    <p:animEffect transition="in" filter="fade">
                                      <p:cBhvr>
                                        <p:cTn id="216" dur="500"/>
                                        <p:tgtEl>
                                          <p:spTgt spid="99"/>
                                        </p:tgtEl>
                                      </p:cBhvr>
                                    </p:animEffect>
                                  </p:childTnLst>
                                </p:cTn>
                              </p:par>
                            </p:childTnLst>
                          </p:cTn>
                        </p:par>
                      </p:childTnLst>
                    </p:cTn>
                  </p:par>
                  <p:par>
                    <p:cTn id="217" fill="hold">
                      <p:stCondLst>
                        <p:cond delay="indefinite"/>
                      </p:stCondLst>
                      <p:childTnLst>
                        <p:par>
                          <p:cTn id="218" fill="hold">
                            <p:stCondLst>
                              <p:cond delay="0"/>
                            </p:stCondLst>
                            <p:childTnLst>
                              <p:par>
                                <p:cTn id="219" presetID="10" presetClass="entr" presetSubtype="0" fill="hold" grpId="0" nodeType="clickEffect">
                                  <p:stCondLst>
                                    <p:cond delay="0"/>
                                  </p:stCondLst>
                                  <p:childTnLst>
                                    <p:set>
                                      <p:cBhvr>
                                        <p:cTn id="220" dur="1" fill="hold">
                                          <p:stCondLst>
                                            <p:cond delay="0"/>
                                          </p:stCondLst>
                                        </p:cTn>
                                        <p:tgtEl>
                                          <p:spTgt spid="100"/>
                                        </p:tgtEl>
                                        <p:attrNameLst>
                                          <p:attrName>style.visibility</p:attrName>
                                        </p:attrNameLst>
                                      </p:cBhvr>
                                      <p:to>
                                        <p:strVal val="visible"/>
                                      </p:to>
                                    </p:set>
                                    <p:animEffect transition="in" filter="fade">
                                      <p:cBhvr>
                                        <p:cTn id="221" dur="500"/>
                                        <p:tgtEl>
                                          <p:spTgt spid="100"/>
                                        </p:tgtEl>
                                      </p:cBhvr>
                                    </p:animEffect>
                                  </p:childTnLst>
                                </p:cTn>
                              </p:par>
                            </p:childTnLst>
                          </p:cTn>
                        </p:par>
                      </p:childTnLst>
                    </p:cTn>
                  </p:par>
                  <p:par>
                    <p:cTn id="222" fill="hold">
                      <p:stCondLst>
                        <p:cond delay="indefinite"/>
                      </p:stCondLst>
                      <p:childTnLst>
                        <p:par>
                          <p:cTn id="223" fill="hold">
                            <p:stCondLst>
                              <p:cond delay="0"/>
                            </p:stCondLst>
                            <p:childTnLst>
                              <p:par>
                                <p:cTn id="224" presetID="10" presetClass="entr" presetSubtype="0" fill="hold" grpId="0" nodeType="clickEffect">
                                  <p:stCondLst>
                                    <p:cond delay="0"/>
                                  </p:stCondLst>
                                  <p:childTnLst>
                                    <p:set>
                                      <p:cBhvr>
                                        <p:cTn id="225" dur="1" fill="hold">
                                          <p:stCondLst>
                                            <p:cond delay="0"/>
                                          </p:stCondLst>
                                        </p:cTn>
                                        <p:tgtEl>
                                          <p:spTgt spid="101"/>
                                        </p:tgtEl>
                                        <p:attrNameLst>
                                          <p:attrName>style.visibility</p:attrName>
                                        </p:attrNameLst>
                                      </p:cBhvr>
                                      <p:to>
                                        <p:strVal val="visible"/>
                                      </p:to>
                                    </p:set>
                                    <p:animEffect transition="in" filter="fade">
                                      <p:cBhvr>
                                        <p:cTn id="226" dur="500"/>
                                        <p:tgtEl>
                                          <p:spTgt spid="101"/>
                                        </p:tgtEl>
                                      </p:cBhvr>
                                    </p:animEffect>
                                  </p:childTnLst>
                                </p:cTn>
                              </p:par>
                            </p:childTnLst>
                          </p:cTn>
                        </p:par>
                      </p:childTnLst>
                    </p:cTn>
                  </p:par>
                  <p:par>
                    <p:cTn id="227" fill="hold">
                      <p:stCondLst>
                        <p:cond delay="indefinite"/>
                      </p:stCondLst>
                      <p:childTnLst>
                        <p:par>
                          <p:cTn id="228" fill="hold">
                            <p:stCondLst>
                              <p:cond delay="0"/>
                            </p:stCondLst>
                            <p:childTnLst>
                              <p:par>
                                <p:cTn id="229" presetID="10" presetClass="entr" presetSubtype="0" fill="hold" grpId="0" nodeType="clickEffect">
                                  <p:stCondLst>
                                    <p:cond delay="0"/>
                                  </p:stCondLst>
                                  <p:childTnLst>
                                    <p:set>
                                      <p:cBhvr>
                                        <p:cTn id="230" dur="1" fill="hold">
                                          <p:stCondLst>
                                            <p:cond delay="0"/>
                                          </p:stCondLst>
                                        </p:cTn>
                                        <p:tgtEl>
                                          <p:spTgt spid="102"/>
                                        </p:tgtEl>
                                        <p:attrNameLst>
                                          <p:attrName>style.visibility</p:attrName>
                                        </p:attrNameLst>
                                      </p:cBhvr>
                                      <p:to>
                                        <p:strVal val="visible"/>
                                      </p:to>
                                    </p:set>
                                    <p:animEffect transition="in" filter="fade">
                                      <p:cBhvr>
                                        <p:cTn id="23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4" grpId="1" animBg="1"/>
      <p:bldP spid="209" grpId="0" animBg="1"/>
      <p:bldP spid="209" grpId="1" animBg="1"/>
      <p:bldP spid="2" grpId="0" animBg="1"/>
      <p:bldP spid="2" grpId="1" animBg="1"/>
      <p:bldP spid="83" grpId="0" animBg="1"/>
      <p:bldP spid="84" grpId="0" animBg="1"/>
      <p:bldP spid="84" grpId="1" animBg="1"/>
      <p:bldP spid="85" grpId="0" animBg="1"/>
      <p:bldP spid="86" grpId="0" animBg="1"/>
      <p:bldP spid="86" grpId="1" animBg="1"/>
      <p:bldP spid="87" grpId="0" animBg="1"/>
      <p:bldP spid="99" grpId="0" animBg="1"/>
      <p:bldP spid="100" grpId="0" animBg="1"/>
      <p:bldP spid="101" grpId="0" animBg="1"/>
      <p:bldP spid="10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41586"/>
            <a:ext cx="12188825" cy="1294804"/>
          </a:xfrm>
          <a:prstGeom prst="rect">
            <a:avLst/>
          </a:prstGeom>
        </p:spPr>
      </p:pic>
      <p:pic>
        <p:nvPicPr>
          <p:cNvPr id="43" name="Picture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61868"/>
            <a:ext cx="12188825" cy="1294804"/>
          </a:xfrm>
          <a:prstGeom prst="rect">
            <a:avLst/>
          </a:prstGeom>
        </p:spPr>
      </p:pic>
      <p:pic>
        <p:nvPicPr>
          <p:cNvPr id="42" name="Picture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4839018"/>
            <a:ext cx="12188825" cy="1294804"/>
          </a:xfrm>
          <a:prstGeom prst="rect">
            <a:avLst/>
          </a:prstGeom>
        </p:spPr>
      </p:pic>
      <p:sp>
        <p:nvSpPr>
          <p:cNvPr id="2" name="Title 1"/>
          <p:cNvSpPr>
            <a:spLocks noGrp="1"/>
          </p:cNvSpPr>
          <p:nvPr>
            <p:ph type="title"/>
          </p:nvPr>
        </p:nvSpPr>
        <p:spPr>
          <a:xfrm>
            <a:off x="403028" y="108855"/>
            <a:ext cx="11149012" cy="443198"/>
          </a:xfrm>
          <a:noFill/>
          <a:ln>
            <a:noFill/>
          </a:ln>
        </p:spPr>
        <p:txBody>
          <a:bodyPr vert="horz" wrap="square" lIns="0" tIns="0" rIns="0" bIns="0" numCol="1" anchor="t" anchorCtr="0" compatLnSpc="1">
            <a:prstTxWarp prst="textNoShape">
              <a:avLst/>
            </a:prstTxWarp>
            <a:noAutofit/>
          </a:bodyPr>
          <a:lstStyle/>
          <a:p>
            <a:r>
              <a:rPr lang="en-US" sz="3200" dirty="0"/>
              <a:t>Azure AppFabric Roadmap</a:t>
            </a:r>
          </a:p>
        </p:txBody>
      </p:sp>
      <p:sp>
        <p:nvSpPr>
          <p:cNvPr id="3" name="Rounded Rectangle 2"/>
          <p:cNvSpPr/>
          <p:nvPr/>
        </p:nvSpPr>
        <p:spPr bwMode="auto">
          <a:xfrm>
            <a:off x="285134" y="1644285"/>
            <a:ext cx="11277600" cy="304269"/>
          </a:xfrm>
          <a:prstGeom prst="roundRect">
            <a:avLst>
              <a:gd name="adj" fmla="val 50000"/>
            </a:avLst>
          </a:prstGeom>
          <a:gradFill flip="none" rotWithShape="1">
            <a:gsLst>
              <a:gs pos="100000">
                <a:schemeClr val="bg2">
                  <a:lumMod val="20000"/>
                  <a:lumOff val="80000"/>
                </a:schemeClr>
              </a:gs>
              <a:gs pos="57000">
                <a:schemeClr val="bg2">
                  <a:lumMod val="60000"/>
                  <a:lumOff val="40000"/>
                </a:schemeClr>
              </a:gs>
              <a:gs pos="0">
                <a:schemeClr val="bg2">
                  <a:lumMod val="50000"/>
                </a:schemeClr>
              </a:gs>
            </a:gsLst>
            <a:lin ang="0" scaled="1"/>
            <a:tileRect/>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 name="Group 10"/>
          <p:cNvGrpSpPr/>
          <p:nvPr/>
        </p:nvGrpSpPr>
        <p:grpSpPr>
          <a:xfrm>
            <a:off x="130594" y="1175668"/>
            <a:ext cx="2902101" cy="1970298"/>
            <a:chOff x="97970" y="1175668"/>
            <a:chExt cx="2177143" cy="1970298"/>
          </a:xfrm>
        </p:grpSpPr>
        <p:sp>
          <p:nvSpPr>
            <p:cNvPr id="19" name="Content Placeholder 2"/>
            <p:cNvSpPr txBox="1">
              <a:spLocks/>
            </p:cNvSpPr>
            <p:nvPr/>
          </p:nvSpPr>
          <p:spPr>
            <a:xfrm>
              <a:off x="251565" y="1175668"/>
              <a:ext cx="465394" cy="461665"/>
            </a:xfrm>
            <a:prstGeom prst="rect">
              <a:avLst/>
            </a:prstGeom>
          </p:spPr>
          <p:txBody>
            <a:bodyPr wrap="none" lIns="0" r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Arial" pitchFamily="34" charset="0"/>
                <a:buNone/>
              </a:pPr>
              <a:r>
                <a:rPr lang="en-US" sz="2400" dirty="0" smtClean="0">
                  <a:solidFill>
                    <a:srgbClr val="FFFFFF">
                      <a:lumMod val="95000"/>
                    </a:srgbClr>
                  </a:solidFill>
                  <a:effectLst>
                    <a:outerShdw blurRad="38100" dist="38100" dir="2700000" algn="tl">
                      <a:srgbClr val="000000">
                        <a:alpha val="43137"/>
                      </a:srgbClr>
                    </a:outerShdw>
                  </a:effectLst>
                </a:rPr>
                <a:t>9/16</a:t>
              </a:r>
              <a:endParaRPr lang="en-US" sz="2400" dirty="0">
                <a:solidFill>
                  <a:srgbClr val="FFFFFF">
                    <a:lumMod val="95000"/>
                  </a:srgbClr>
                </a:solidFill>
                <a:effectLst>
                  <a:outerShdw blurRad="38100" dist="38100" dir="2700000" algn="tl">
                    <a:srgbClr val="000000">
                      <a:alpha val="43137"/>
                    </a:srgbClr>
                  </a:outerShdw>
                </a:effectLst>
              </a:endParaRPr>
            </a:p>
          </p:txBody>
        </p:sp>
        <p:grpSp>
          <p:nvGrpSpPr>
            <p:cNvPr id="7" name="Group 6"/>
            <p:cNvGrpSpPr/>
            <p:nvPr/>
          </p:nvGrpSpPr>
          <p:grpSpPr>
            <a:xfrm>
              <a:off x="97970" y="1709598"/>
              <a:ext cx="2177143" cy="1436368"/>
              <a:chOff x="97970" y="1709598"/>
              <a:chExt cx="2177143" cy="1436368"/>
            </a:xfrm>
          </p:grpSpPr>
          <p:sp>
            <p:nvSpPr>
              <p:cNvPr id="18" name="Rounded Rectangle 17"/>
              <p:cNvSpPr/>
              <p:nvPr/>
            </p:nvSpPr>
            <p:spPr bwMode="auto">
              <a:xfrm>
                <a:off x="344534" y="1709598"/>
                <a:ext cx="177979" cy="173640"/>
              </a:xfrm>
              <a:prstGeom prst="roundRect">
                <a:avLst>
                  <a:gd name="adj" fmla="val 50000"/>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97970" y="2329538"/>
                <a:ext cx="2177143" cy="816428"/>
                <a:chOff x="97970" y="2253336"/>
                <a:chExt cx="2177143" cy="816428"/>
              </a:xfrm>
            </p:grpSpPr>
            <p:sp>
              <p:nvSpPr>
                <p:cNvPr id="4" name="Rounded Rectangle 3"/>
                <p:cNvSpPr/>
                <p:nvPr/>
              </p:nvSpPr>
              <p:spPr bwMode="auto">
                <a:xfrm>
                  <a:off x="97970" y="2253336"/>
                  <a:ext cx="2177143" cy="816428"/>
                </a:xfrm>
                <a:prstGeom prst="roundRect">
                  <a:avLst/>
                </a:prstGeom>
                <a:noFill/>
                <a:ln w="2857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gradFill>
                      <a:gsLst>
                        <a:gs pos="0">
                          <a:srgbClr val="000000"/>
                        </a:gs>
                        <a:gs pos="100000">
                          <a:srgbClr val="000000"/>
                        </a:gs>
                      </a:gsLst>
                      <a:lin ang="5400000" scaled="0"/>
                    </a:gradFill>
                  </a:endParaRPr>
                </a:p>
              </p:txBody>
            </p:sp>
            <p:sp>
              <p:nvSpPr>
                <p:cNvPr id="20" name="Content Placeholder 2"/>
                <p:cNvSpPr txBox="1">
                  <a:spLocks/>
                </p:cNvSpPr>
                <p:nvPr/>
              </p:nvSpPr>
              <p:spPr>
                <a:xfrm>
                  <a:off x="709294" y="2276830"/>
                  <a:ext cx="1155329" cy="738664"/>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CTP</a:t>
                  </a:r>
                </a:p>
                <a:p>
                  <a:pPr marL="0" indent="0">
                    <a:spcBef>
                      <a:spcPts val="0"/>
                    </a:spcBef>
                    <a:buFont typeface="Arial" pitchFamily="34" charset="0"/>
                    <a:buNone/>
                  </a:pPr>
                  <a:r>
                    <a:rPr lang="en-US" sz="1800" dirty="0" smtClean="0">
                      <a:solidFill>
                        <a:srgbClr val="FFFFFF"/>
                      </a:solidFill>
                      <a:latin typeface="Segoe UI Semibold" pitchFamily="34" charset="0"/>
                    </a:rPr>
                    <a:t>Access Control</a:t>
                  </a:r>
                  <a:br>
                    <a:rPr lang="en-US" sz="1800" dirty="0" smtClean="0">
                      <a:solidFill>
                        <a:srgbClr val="FFFFFF"/>
                      </a:solidFill>
                      <a:latin typeface="Segoe UI Semibold" pitchFamily="34" charset="0"/>
                    </a:rPr>
                  </a:br>
                  <a:r>
                    <a:rPr lang="en-US" sz="1200" dirty="0" smtClean="0">
                      <a:solidFill>
                        <a:srgbClr val="FFFFFF"/>
                      </a:solidFill>
                      <a:latin typeface="Segoe UI Semibold" pitchFamily="34" charset="0"/>
                    </a:rPr>
                    <a:t>(already GA)</a:t>
                  </a:r>
                  <a:endParaRPr lang="en-US" sz="1000" dirty="0">
                    <a:solidFill>
                      <a:srgbClr val="FFFFFF"/>
                    </a:solidFill>
                    <a:latin typeface="Segoe UI Semibold" pitchFamily="34" charset="0"/>
                  </a:endParaRPr>
                </a:p>
              </p:txBody>
            </p:sp>
            <p:pic>
              <p:nvPicPr>
                <p:cNvPr id="48" name="Picture 47" descr="access_control.png"/>
                <p:cNvPicPr>
                  <a:picLocks noChangeAspect="1"/>
                </p:cNvPicPr>
                <p:nvPr/>
              </p:nvPicPr>
              <p:blipFill>
                <a:blip r:embed="rId3" cstate="print">
                  <a:duotone>
                    <a:schemeClr val="accent5">
                      <a:shade val="45000"/>
                      <a:satMod val="135000"/>
                    </a:schemeClr>
                    <a:prstClr val="white"/>
                  </a:duotone>
                </a:blip>
                <a:stretch>
                  <a:fillRect/>
                </a:stretch>
              </p:blipFill>
              <p:spPr>
                <a:xfrm>
                  <a:off x="206830" y="2469269"/>
                  <a:ext cx="417082" cy="384562"/>
                </a:xfrm>
                <a:prstGeom prst="rect">
                  <a:avLst/>
                </a:prstGeom>
              </p:spPr>
            </p:pic>
          </p:grpSp>
          <p:cxnSp>
            <p:nvCxnSpPr>
              <p:cNvPr id="8" name="Straight Connector 7"/>
              <p:cNvCxnSpPr/>
              <p:nvPr/>
            </p:nvCxnSpPr>
            <p:spPr>
              <a:xfrm>
                <a:off x="424542" y="1796152"/>
                <a:ext cx="0" cy="533389"/>
              </a:xfrm>
              <a:prstGeom prst="line">
                <a:avLst/>
              </a:prstGeom>
              <a:ln w="381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grpSp>
      </p:grpSp>
      <p:grpSp>
        <p:nvGrpSpPr>
          <p:cNvPr id="12" name="Group 11"/>
          <p:cNvGrpSpPr/>
          <p:nvPr/>
        </p:nvGrpSpPr>
        <p:grpSpPr>
          <a:xfrm>
            <a:off x="2684438" y="1153896"/>
            <a:ext cx="2902101" cy="4278072"/>
            <a:chOff x="2013852" y="1153896"/>
            <a:chExt cx="2177143" cy="4278072"/>
          </a:xfrm>
        </p:grpSpPr>
        <p:sp>
          <p:nvSpPr>
            <p:cNvPr id="10" name="Content Placeholder 2"/>
            <p:cNvSpPr txBox="1">
              <a:spLocks/>
            </p:cNvSpPr>
            <p:nvPr/>
          </p:nvSpPr>
          <p:spPr>
            <a:xfrm>
              <a:off x="2905823" y="3559626"/>
              <a:ext cx="631347" cy="553998"/>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1</a:t>
              </a:r>
              <a:r>
                <a:rPr lang="en-US" sz="1800" baseline="30000" dirty="0" smtClean="0">
                  <a:solidFill>
                    <a:srgbClr val="FFFFFF"/>
                  </a:solidFill>
                  <a:latin typeface="Segoe UI Light" pitchFamily="34" charset="0"/>
                </a:rPr>
                <a:t>st</a:t>
              </a:r>
              <a:r>
                <a:rPr lang="en-US" sz="1800" dirty="0" smtClean="0">
                  <a:solidFill>
                    <a:srgbClr val="FFFFFF"/>
                  </a:solidFill>
                  <a:latin typeface="Segoe UI Light" pitchFamily="34" charset="0"/>
                </a:rPr>
                <a:t> CTP </a:t>
              </a:r>
            </a:p>
            <a:p>
              <a:pPr marL="0" indent="0">
                <a:spcBef>
                  <a:spcPts val="0"/>
                </a:spcBef>
                <a:buFont typeface="Arial" pitchFamily="34" charset="0"/>
                <a:buNone/>
              </a:pPr>
              <a:r>
                <a:rPr lang="en-US" sz="1800" dirty="0" smtClean="0">
                  <a:solidFill>
                    <a:srgbClr val="FFFFFF"/>
                  </a:solidFill>
                  <a:latin typeface="Segoe UI Semibold" pitchFamily="34" charset="0"/>
                </a:rPr>
                <a:t>Caching</a:t>
              </a:r>
              <a:endParaRPr lang="en-US" sz="1800" dirty="0" smtClean="0">
                <a:solidFill>
                  <a:srgbClr val="107BA2"/>
                </a:solidFill>
                <a:latin typeface="Segoe UI Semibold" pitchFamily="34" charset="0"/>
              </a:endParaRPr>
            </a:p>
          </p:txBody>
        </p:sp>
        <p:sp>
          <p:nvSpPr>
            <p:cNvPr id="17" name="Content Placeholder 2"/>
            <p:cNvSpPr txBox="1">
              <a:spLocks/>
            </p:cNvSpPr>
            <p:nvPr/>
          </p:nvSpPr>
          <p:spPr>
            <a:xfrm>
              <a:off x="2296510" y="1153896"/>
              <a:ext cx="969204" cy="461665"/>
            </a:xfrm>
            <a:prstGeom prst="rect">
              <a:avLst/>
            </a:prstGeom>
          </p:spPr>
          <p:txBody>
            <a:bodyPr wrap="square" l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Arial" pitchFamily="34" charset="0"/>
                <a:buNone/>
              </a:pPr>
              <a:r>
                <a:rPr lang="en-US" sz="2400" dirty="0" smtClean="0">
                  <a:solidFill>
                    <a:srgbClr val="FFFFFF"/>
                  </a:solidFill>
                  <a:effectLst>
                    <a:outerShdw blurRad="38100" dist="38100" dir="2700000" algn="tl">
                      <a:srgbClr val="000000">
                        <a:alpha val="43137"/>
                      </a:srgbClr>
                    </a:outerShdw>
                  </a:effectLst>
                </a:rPr>
                <a:t>10/10</a:t>
              </a:r>
              <a:endParaRPr lang="en-US" sz="1600" dirty="0">
                <a:solidFill>
                  <a:srgbClr val="FFFFFF"/>
                </a:solidFill>
                <a:effectLst>
                  <a:outerShdw blurRad="38100" dist="38100" dir="2700000" algn="tl">
                    <a:srgbClr val="000000">
                      <a:alpha val="43137"/>
                    </a:srgbClr>
                  </a:outerShdw>
                </a:effectLst>
              </a:endParaRPr>
            </a:p>
          </p:txBody>
        </p:sp>
        <p:sp>
          <p:nvSpPr>
            <p:cNvPr id="21" name="Content Placeholder 2"/>
            <p:cNvSpPr txBox="1">
              <a:spLocks/>
            </p:cNvSpPr>
            <p:nvPr/>
          </p:nvSpPr>
          <p:spPr>
            <a:xfrm>
              <a:off x="2905823" y="4539342"/>
              <a:ext cx="893218" cy="738664"/>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CTP </a:t>
              </a:r>
            </a:p>
            <a:p>
              <a:pPr marL="0" indent="0">
                <a:spcBef>
                  <a:spcPts val="0"/>
                </a:spcBef>
                <a:buFont typeface="Arial" pitchFamily="34" charset="0"/>
                <a:buNone/>
              </a:pPr>
              <a:r>
                <a:rPr lang="en-US" sz="1800" dirty="0" smtClean="0">
                  <a:solidFill>
                    <a:srgbClr val="FFFFFF"/>
                  </a:solidFill>
                  <a:latin typeface="Segoe UI Semibold" pitchFamily="34" charset="0"/>
                </a:rPr>
                <a:t>Service Bus</a:t>
              </a:r>
              <a:br>
                <a:rPr lang="en-US" sz="1800" dirty="0" smtClean="0">
                  <a:solidFill>
                    <a:srgbClr val="FFFFFF"/>
                  </a:solidFill>
                  <a:latin typeface="Segoe UI Semibold" pitchFamily="34" charset="0"/>
                </a:rPr>
              </a:br>
              <a:r>
                <a:rPr lang="en-US" sz="1200" dirty="0">
                  <a:solidFill>
                    <a:srgbClr val="FFFFFF"/>
                  </a:solidFill>
                  <a:latin typeface="Segoe UI Semibold" pitchFamily="34" charset="0"/>
                </a:rPr>
                <a:t>(already GA</a:t>
              </a:r>
              <a:r>
                <a:rPr lang="en-US" sz="1200" dirty="0" smtClean="0">
                  <a:solidFill>
                    <a:srgbClr val="FFFFFF"/>
                  </a:solidFill>
                  <a:latin typeface="Segoe UI Semibold" pitchFamily="34" charset="0"/>
                </a:rPr>
                <a:t>)</a:t>
              </a:r>
              <a:endParaRPr lang="en-US" sz="1000" dirty="0">
                <a:solidFill>
                  <a:srgbClr val="FFFFFF"/>
                </a:solidFill>
                <a:latin typeface="Segoe UI Semibold" pitchFamily="34" charset="0"/>
              </a:endParaRPr>
            </a:p>
          </p:txBody>
        </p:sp>
        <p:grpSp>
          <p:nvGrpSpPr>
            <p:cNvPr id="45" name="Group 44"/>
            <p:cNvGrpSpPr/>
            <p:nvPr/>
          </p:nvGrpSpPr>
          <p:grpSpPr>
            <a:xfrm>
              <a:off x="2209794" y="4688477"/>
              <a:ext cx="511629" cy="440394"/>
              <a:chOff x="4865689" y="3413187"/>
              <a:chExt cx="1273817" cy="983669"/>
            </a:xfrm>
            <a:effectLst/>
          </p:grpSpPr>
          <p:pic>
            <p:nvPicPr>
              <p:cNvPr id="46" name="Picture 45" descr="service bus.png"/>
              <p:cNvPicPr>
                <a:picLocks noChangeAspect="1"/>
              </p:cNvPicPr>
              <p:nvPr/>
            </p:nvPicPr>
            <p:blipFill rotWithShape="1">
              <a:blip r:embed="rId4" cstate="print">
                <a:duotone>
                  <a:prstClr val="black"/>
                  <a:schemeClr val="tx1">
                    <a:tint val="45000"/>
                    <a:satMod val="400000"/>
                  </a:schemeClr>
                </a:duotone>
              </a:blip>
              <a:srcRect b="39651"/>
              <a:stretch/>
            </p:blipFill>
            <p:spPr>
              <a:xfrm>
                <a:off x="4865689" y="3731458"/>
                <a:ext cx="1273815" cy="665398"/>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pic>
            <p:nvPicPr>
              <p:cNvPr id="47" name="Picture 46" descr="service bus.png"/>
              <p:cNvPicPr>
                <a:picLocks noChangeAspect="1"/>
              </p:cNvPicPr>
              <p:nvPr/>
            </p:nvPicPr>
            <p:blipFill rotWithShape="1">
              <a:blip r:embed="rId4" cstate="print">
                <a:duotone>
                  <a:prstClr val="black"/>
                  <a:schemeClr val="tx1">
                    <a:tint val="45000"/>
                    <a:satMod val="400000"/>
                  </a:schemeClr>
                </a:duotone>
              </a:blip>
              <a:srcRect t="30611" b="39651"/>
              <a:stretch/>
            </p:blipFill>
            <p:spPr>
              <a:xfrm flipV="1">
                <a:off x="4865691" y="3413187"/>
                <a:ext cx="1273815" cy="327895"/>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grpSp>
        <p:pic>
          <p:nvPicPr>
            <p:cNvPr id="49" name="Picture 2"/>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235192" y="3606209"/>
              <a:ext cx="460832" cy="460832"/>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2013852" y="1709598"/>
              <a:ext cx="2177143" cy="3722370"/>
              <a:chOff x="2013852" y="1709598"/>
              <a:chExt cx="2177143" cy="3722370"/>
            </a:xfrm>
          </p:grpSpPr>
          <p:sp>
            <p:nvSpPr>
              <p:cNvPr id="35" name="Rounded Rectangle 34"/>
              <p:cNvSpPr/>
              <p:nvPr/>
            </p:nvSpPr>
            <p:spPr bwMode="auto">
              <a:xfrm>
                <a:off x="2728506" y="1709598"/>
                <a:ext cx="177979" cy="173640"/>
              </a:xfrm>
              <a:prstGeom prst="roundRect">
                <a:avLst>
                  <a:gd name="adj" fmla="val 50000"/>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8" name="Rounded Rectangle 57"/>
              <p:cNvSpPr/>
              <p:nvPr/>
            </p:nvSpPr>
            <p:spPr bwMode="auto">
              <a:xfrm>
                <a:off x="2013852" y="3385451"/>
                <a:ext cx="2177143" cy="2046517"/>
              </a:xfrm>
              <a:prstGeom prst="roundRect">
                <a:avLst>
                  <a:gd name="adj" fmla="val 8688"/>
                </a:avLst>
              </a:prstGeom>
              <a:noFill/>
              <a:ln w="2857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gradFill>
                    <a:gsLst>
                      <a:gs pos="0">
                        <a:srgbClr val="000000"/>
                      </a:gs>
                      <a:gs pos="100000">
                        <a:srgbClr val="000000"/>
                      </a:gs>
                    </a:gsLst>
                    <a:lin ang="5400000" scaled="0"/>
                  </a:gradFill>
                </a:endParaRPr>
              </a:p>
            </p:txBody>
          </p:sp>
          <p:cxnSp>
            <p:nvCxnSpPr>
              <p:cNvPr id="59" name="Straight Connector 58"/>
              <p:cNvCxnSpPr/>
              <p:nvPr/>
            </p:nvCxnSpPr>
            <p:spPr>
              <a:xfrm>
                <a:off x="2819399" y="1796152"/>
                <a:ext cx="0" cy="1589303"/>
              </a:xfrm>
              <a:prstGeom prst="line">
                <a:avLst/>
              </a:prstGeom>
              <a:ln w="381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grpSp>
      </p:grpSp>
      <p:grpSp>
        <p:nvGrpSpPr>
          <p:cNvPr id="13" name="Group 12"/>
          <p:cNvGrpSpPr/>
          <p:nvPr/>
        </p:nvGrpSpPr>
        <p:grpSpPr>
          <a:xfrm>
            <a:off x="5833217" y="1153896"/>
            <a:ext cx="3540562" cy="5192474"/>
            <a:chOff x="4376052" y="1153896"/>
            <a:chExt cx="2656113" cy="5192474"/>
          </a:xfrm>
        </p:grpSpPr>
        <p:sp>
          <p:nvSpPr>
            <p:cNvPr id="23" name="Content Placeholder 2"/>
            <p:cNvSpPr txBox="1">
              <a:spLocks/>
            </p:cNvSpPr>
            <p:nvPr/>
          </p:nvSpPr>
          <p:spPr>
            <a:xfrm>
              <a:off x="4809529" y="1153896"/>
              <a:ext cx="852619" cy="461665"/>
            </a:xfrm>
            <a:prstGeom prst="rect">
              <a:avLst/>
            </a:prstGeom>
          </p:spPr>
          <p:txBody>
            <a:bodyPr wrap="none" lIns="0" r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Arial" pitchFamily="34" charset="0"/>
                <a:buNone/>
              </a:pPr>
              <a:r>
                <a:rPr lang="en-US" sz="2400" dirty="0" smtClean="0">
                  <a:solidFill>
                    <a:srgbClr val="FFFFFF">
                      <a:lumMod val="95000"/>
                    </a:srgbClr>
                  </a:solidFill>
                  <a:effectLst>
                    <a:outerShdw blurRad="38100" dist="38100" dir="2700000" algn="tl">
                      <a:srgbClr val="000000">
                        <a:alpha val="43137"/>
                      </a:srgbClr>
                    </a:outerShdw>
                  </a:effectLst>
                </a:rPr>
                <a:t>H1 2011</a:t>
              </a:r>
              <a:endParaRPr lang="en-US" sz="2400" dirty="0">
                <a:solidFill>
                  <a:srgbClr val="FFFFFF">
                    <a:lumMod val="95000"/>
                  </a:srgbClr>
                </a:solidFill>
                <a:effectLst>
                  <a:outerShdw blurRad="38100" dist="38100" dir="2700000" algn="tl">
                    <a:srgbClr val="000000">
                      <a:alpha val="43137"/>
                    </a:srgbClr>
                  </a:outerShdw>
                </a:effectLst>
              </a:endParaRPr>
            </a:p>
          </p:txBody>
        </p:sp>
        <p:sp>
          <p:nvSpPr>
            <p:cNvPr id="29" name="Content Placeholder 2"/>
            <p:cNvSpPr txBox="1">
              <a:spLocks/>
            </p:cNvSpPr>
            <p:nvPr/>
          </p:nvSpPr>
          <p:spPr>
            <a:xfrm>
              <a:off x="5259534" y="3559626"/>
              <a:ext cx="631347" cy="553998"/>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Release </a:t>
              </a:r>
            </a:p>
            <a:p>
              <a:pPr marL="0" indent="0">
                <a:spcBef>
                  <a:spcPts val="0"/>
                </a:spcBef>
                <a:buFont typeface="Arial" pitchFamily="34" charset="0"/>
                <a:buNone/>
              </a:pPr>
              <a:r>
                <a:rPr lang="en-US" sz="1800" dirty="0" smtClean="0">
                  <a:solidFill>
                    <a:srgbClr val="FFFFFF"/>
                  </a:solidFill>
                  <a:latin typeface="Segoe UI Semibold" pitchFamily="34" charset="0"/>
                </a:rPr>
                <a:t>Caching</a:t>
              </a:r>
              <a:endParaRPr lang="en-US" sz="1800" dirty="0" smtClean="0">
                <a:solidFill>
                  <a:srgbClr val="107BA2"/>
                </a:solidFill>
                <a:latin typeface="Segoe UI Semibold" pitchFamily="34" charset="0"/>
              </a:endParaRPr>
            </a:p>
          </p:txBody>
        </p:sp>
        <p:sp>
          <p:nvSpPr>
            <p:cNvPr id="40" name="Content Placeholder 2"/>
            <p:cNvSpPr txBox="1">
              <a:spLocks/>
            </p:cNvSpPr>
            <p:nvPr/>
          </p:nvSpPr>
          <p:spPr>
            <a:xfrm>
              <a:off x="5259534" y="5659369"/>
              <a:ext cx="1220797" cy="553998"/>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1</a:t>
              </a:r>
              <a:r>
                <a:rPr lang="en-US" sz="1800" baseline="30000" dirty="0" smtClean="0">
                  <a:solidFill>
                    <a:srgbClr val="FFFFFF"/>
                  </a:solidFill>
                  <a:latin typeface="Segoe UI Light" pitchFamily="34" charset="0"/>
                </a:rPr>
                <a:t>st</a:t>
              </a:r>
              <a:r>
                <a:rPr lang="en-US" sz="1800" dirty="0" smtClean="0">
                  <a:solidFill>
                    <a:srgbClr val="FFFFFF"/>
                  </a:solidFill>
                  <a:latin typeface="Segoe UI Light" pitchFamily="34" charset="0"/>
                </a:rPr>
                <a:t> CTP</a:t>
              </a:r>
            </a:p>
            <a:p>
              <a:pPr marL="0" indent="0">
                <a:spcBef>
                  <a:spcPts val="0"/>
                </a:spcBef>
                <a:buFont typeface="Arial" pitchFamily="34" charset="0"/>
                <a:buNone/>
              </a:pPr>
              <a:r>
                <a:rPr lang="en-US" sz="1800" dirty="0" smtClean="0">
                  <a:solidFill>
                    <a:srgbClr val="FFFFFF"/>
                  </a:solidFill>
                  <a:latin typeface="Segoe UI Semibold" pitchFamily="34" charset="0"/>
                </a:rPr>
                <a:t>Composite App</a:t>
              </a:r>
              <a:endParaRPr lang="en-US" sz="1800" dirty="0" smtClean="0">
                <a:solidFill>
                  <a:srgbClr val="107BA2"/>
                </a:solidFill>
                <a:latin typeface="Segoe UI Semibold" pitchFamily="34" charset="0"/>
              </a:endParaRPr>
            </a:p>
          </p:txBody>
        </p:sp>
        <p:sp>
          <p:nvSpPr>
            <p:cNvPr id="30" name="Content Placeholder 2"/>
            <p:cNvSpPr txBox="1">
              <a:spLocks/>
            </p:cNvSpPr>
            <p:nvPr/>
          </p:nvSpPr>
          <p:spPr>
            <a:xfrm>
              <a:off x="5259533" y="2531711"/>
              <a:ext cx="1155329" cy="738664"/>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Release </a:t>
              </a:r>
            </a:p>
            <a:p>
              <a:pPr marL="0" indent="0">
                <a:spcBef>
                  <a:spcPts val="0"/>
                </a:spcBef>
                <a:buFont typeface="Arial" pitchFamily="34" charset="0"/>
                <a:buNone/>
              </a:pPr>
              <a:r>
                <a:rPr lang="en-US" sz="1800" dirty="0" smtClean="0">
                  <a:solidFill>
                    <a:srgbClr val="FFFFFF"/>
                  </a:solidFill>
                  <a:latin typeface="Segoe UI Semibold" pitchFamily="34" charset="0"/>
                </a:rPr>
                <a:t>Access Control</a:t>
              </a:r>
            </a:p>
            <a:p>
              <a:pPr marL="0" lvl="0" indent="0" defTabSz="914363">
                <a:spcBef>
                  <a:spcPts val="0"/>
                </a:spcBef>
                <a:buNone/>
              </a:pPr>
              <a:r>
                <a:rPr lang="en-US" sz="1200" dirty="0">
                  <a:solidFill>
                    <a:srgbClr val="FFFFFF"/>
                  </a:solidFill>
                  <a:latin typeface="Segoe UI Semibold" pitchFamily="34" charset="0"/>
                </a:rPr>
                <a:t>(already GA</a:t>
              </a:r>
              <a:r>
                <a:rPr lang="en-US" sz="1200" dirty="0" smtClean="0">
                  <a:solidFill>
                    <a:srgbClr val="FFFFFF"/>
                  </a:solidFill>
                  <a:latin typeface="Segoe UI Semibold" pitchFamily="34" charset="0"/>
                </a:rPr>
                <a:t>)</a:t>
              </a:r>
              <a:endParaRPr lang="en-US" sz="1000" dirty="0">
                <a:solidFill>
                  <a:srgbClr val="FFFFFF"/>
                </a:solidFill>
                <a:latin typeface="Segoe UI Semibold" pitchFamily="34" charset="0"/>
              </a:endParaRPr>
            </a:p>
          </p:txBody>
        </p:sp>
        <p:sp>
          <p:nvSpPr>
            <p:cNvPr id="39" name="Content Placeholder 2"/>
            <p:cNvSpPr txBox="1">
              <a:spLocks/>
            </p:cNvSpPr>
            <p:nvPr/>
          </p:nvSpPr>
          <p:spPr>
            <a:xfrm>
              <a:off x="5277050" y="4657013"/>
              <a:ext cx="893218" cy="738664"/>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Release</a:t>
              </a:r>
            </a:p>
            <a:p>
              <a:pPr marL="0" indent="0">
                <a:spcBef>
                  <a:spcPts val="0"/>
                </a:spcBef>
                <a:buFont typeface="Arial" pitchFamily="34" charset="0"/>
                <a:buNone/>
              </a:pPr>
              <a:r>
                <a:rPr lang="en-US" sz="1800" dirty="0" smtClean="0">
                  <a:solidFill>
                    <a:srgbClr val="FFFFFF"/>
                  </a:solidFill>
                  <a:latin typeface="Segoe UI Semibold" pitchFamily="34" charset="0"/>
                </a:rPr>
                <a:t>Service Bus</a:t>
              </a:r>
            </a:p>
            <a:p>
              <a:pPr marL="0" indent="0">
                <a:spcBef>
                  <a:spcPts val="0"/>
                </a:spcBef>
                <a:buNone/>
              </a:pPr>
              <a:r>
                <a:rPr lang="en-US" sz="1200" dirty="0">
                  <a:solidFill>
                    <a:srgbClr val="FFFFFF"/>
                  </a:solidFill>
                  <a:latin typeface="Segoe UI Semibold" pitchFamily="34" charset="0"/>
                </a:rPr>
                <a:t>(already GA</a:t>
              </a:r>
              <a:r>
                <a:rPr lang="en-US" sz="1200" dirty="0" smtClean="0">
                  <a:solidFill>
                    <a:srgbClr val="FFFFFF"/>
                  </a:solidFill>
                  <a:latin typeface="Segoe UI Semibold" pitchFamily="34" charset="0"/>
                </a:rPr>
                <a:t>)</a:t>
              </a:r>
              <a:endParaRPr lang="en-US" sz="1000" dirty="0">
                <a:solidFill>
                  <a:srgbClr val="FFFFFF"/>
                </a:solidFill>
                <a:latin typeface="Segoe UI Semibold" pitchFamily="34" charset="0"/>
              </a:endParaRPr>
            </a:p>
          </p:txBody>
        </p:sp>
        <p:sp>
          <p:nvSpPr>
            <p:cNvPr id="37" name="Rounded Rectangle 36"/>
            <p:cNvSpPr/>
            <p:nvPr/>
          </p:nvSpPr>
          <p:spPr bwMode="auto">
            <a:xfrm>
              <a:off x="5145134" y="1709598"/>
              <a:ext cx="177979" cy="173640"/>
            </a:xfrm>
            <a:prstGeom prst="roundRect">
              <a:avLst>
                <a:gd name="adj" fmla="val 50000"/>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2" name="Picture 51" descr="access_control.png"/>
            <p:cNvPicPr>
              <a:picLocks noChangeAspect="1"/>
            </p:cNvPicPr>
            <p:nvPr/>
          </p:nvPicPr>
          <p:blipFill>
            <a:blip r:embed="rId3" cstate="print">
              <a:duotone>
                <a:schemeClr val="accent5">
                  <a:shade val="45000"/>
                  <a:satMod val="135000"/>
                </a:schemeClr>
                <a:prstClr val="white"/>
              </a:duotone>
            </a:blip>
            <a:stretch>
              <a:fillRect/>
            </a:stretch>
          </p:blipFill>
          <p:spPr>
            <a:xfrm>
              <a:off x="4590999" y="2572841"/>
              <a:ext cx="511631" cy="471739"/>
            </a:xfrm>
            <a:prstGeom prst="rect">
              <a:avLst/>
            </a:prstGeom>
          </p:spPr>
        </p:pic>
        <p:pic>
          <p:nvPicPr>
            <p:cNvPr id="53" name="Picture 2"/>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616398" y="3606209"/>
              <a:ext cx="460832" cy="460832"/>
            </a:xfrm>
            <a:prstGeom prst="rect">
              <a:avLst/>
            </a:prstGeom>
            <a:noFill/>
            <a:extLst>
              <a:ext uri="{909E8E84-426E-40DD-AFC4-6F175D3DCCD1}">
                <a14:hiddenFill xmlns:a14="http://schemas.microsoft.com/office/drawing/2010/main">
                  <a:solidFill>
                    <a:srgbClr val="FFFFFF"/>
                  </a:solidFill>
                </a14:hiddenFill>
              </a:ext>
            </a:extLst>
          </p:spPr>
        </p:pic>
        <p:grpSp>
          <p:nvGrpSpPr>
            <p:cNvPr id="54" name="Group 53"/>
            <p:cNvGrpSpPr/>
            <p:nvPr/>
          </p:nvGrpSpPr>
          <p:grpSpPr>
            <a:xfrm>
              <a:off x="4591000" y="4713815"/>
              <a:ext cx="511629" cy="440394"/>
              <a:chOff x="4865689" y="3413187"/>
              <a:chExt cx="1273817" cy="983669"/>
            </a:xfrm>
            <a:effectLst/>
          </p:grpSpPr>
          <p:pic>
            <p:nvPicPr>
              <p:cNvPr id="55" name="Picture 54" descr="service bus.png"/>
              <p:cNvPicPr>
                <a:picLocks noChangeAspect="1"/>
              </p:cNvPicPr>
              <p:nvPr/>
            </p:nvPicPr>
            <p:blipFill rotWithShape="1">
              <a:blip r:embed="rId4" cstate="print">
                <a:duotone>
                  <a:prstClr val="black"/>
                  <a:schemeClr val="tx1">
                    <a:tint val="45000"/>
                    <a:satMod val="400000"/>
                  </a:schemeClr>
                </a:duotone>
              </a:blip>
              <a:srcRect b="39651"/>
              <a:stretch/>
            </p:blipFill>
            <p:spPr>
              <a:xfrm>
                <a:off x="4865689" y="3731458"/>
                <a:ext cx="1273815" cy="665398"/>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pic>
            <p:nvPicPr>
              <p:cNvPr id="56" name="Picture 55" descr="service bus.png"/>
              <p:cNvPicPr>
                <a:picLocks noChangeAspect="1"/>
              </p:cNvPicPr>
              <p:nvPr/>
            </p:nvPicPr>
            <p:blipFill rotWithShape="1">
              <a:blip r:embed="rId4" cstate="print">
                <a:duotone>
                  <a:prstClr val="black"/>
                  <a:schemeClr val="tx1">
                    <a:tint val="45000"/>
                    <a:satMod val="400000"/>
                  </a:schemeClr>
                </a:duotone>
              </a:blip>
              <a:srcRect t="30611" b="39651"/>
              <a:stretch/>
            </p:blipFill>
            <p:spPr>
              <a:xfrm flipV="1">
                <a:off x="4865691" y="3413187"/>
                <a:ext cx="1273815" cy="327895"/>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grpSp>
        <p:pic>
          <p:nvPicPr>
            <p:cNvPr id="57" name="Picture 5" descr="C:\Users\mnguyen\Pictures\Graphics\_WINDOWS VISTA ICONS\Connected network sharing.png"/>
            <p:cNvPicPr>
              <a:picLocks noChangeAspect="1" noChangeArrowheads="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96358" y="5677493"/>
              <a:ext cx="500913" cy="517750"/>
            </a:xfrm>
            <a:prstGeom prst="rect">
              <a:avLst/>
            </a:prstGeom>
            <a:noFill/>
            <a:extLst>
              <a:ext uri="{909E8E84-426E-40DD-AFC4-6F175D3DCCD1}">
                <a14:hiddenFill xmlns:a14="http://schemas.microsoft.com/office/drawing/2010/main">
                  <a:solidFill>
                    <a:srgbClr val="FFFFFF"/>
                  </a:solidFill>
                </a14:hiddenFill>
              </a:ext>
            </a:extLst>
          </p:spPr>
        </p:pic>
        <p:sp>
          <p:nvSpPr>
            <p:cNvPr id="60" name="Rounded Rectangle 59"/>
            <p:cNvSpPr/>
            <p:nvPr/>
          </p:nvSpPr>
          <p:spPr bwMode="auto">
            <a:xfrm>
              <a:off x="4376052" y="2264227"/>
              <a:ext cx="2656113" cy="4082143"/>
            </a:xfrm>
            <a:prstGeom prst="roundRect">
              <a:avLst>
                <a:gd name="adj" fmla="val 8688"/>
              </a:avLst>
            </a:prstGeom>
            <a:noFill/>
            <a:ln w="2857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gradFill>
                  <a:gsLst>
                    <a:gs pos="0">
                      <a:srgbClr val="000000"/>
                    </a:gs>
                    <a:gs pos="100000">
                      <a:srgbClr val="000000"/>
                    </a:gs>
                  </a:gsLst>
                  <a:lin ang="5400000" scaled="0"/>
                </a:gradFill>
              </a:endParaRPr>
            </a:p>
          </p:txBody>
        </p:sp>
        <p:cxnSp>
          <p:nvCxnSpPr>
            <p:cNvPr id="62" name="Straight Connector 61"/>
            <p:cNvCxnSpPr/>
            <p:nvPr/>
          </p:nvCxnSpPr>
          <p:spPr>
            <a:xfrm>
              <a:off x="5236028" y="1796152"/>
              <a:ext cx="0" cy="468075"/>
            </a:xfrm>
            <a:prstGeom prst="line">
              <a:avLst/>
            </a:prstGeom>
            <a:ln w="381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9620466" y="1110350"/>
            <a:ext cx="2481295" cy="2046507"/>
            <a:chOff x="7217229" y="1110349"/>
            <a:chExt cx="1861456" cy="2046507"/>
          </a:xfrm>
        </p:grpSpPr>
        <p:sp>
          <p:nvSpPr>
            <p:cNvPr id="27" name="Content Placeholder 2"/>
            <p:cNvSpPr txBox="1">
              <a:spLocks/>
            </p:cNvSpPr>
            <p:nvPr/>
          </p:nvSpPr>
          <p:spPr>
            <a:xfrm>
              <a:off x="7456823" y="1110349"/>
              <a:ext cx="500267" cy="461665"/>
            </a:xfrm>
            <a:prstGeom prst="rect">
              <a:avLst/>
            </a:prstGeom>
          </p:spPr>
          <p:txBody>
            <a:bodyPr wrap="none" lIns="0" r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Arial" pitchFamily="34" charset="0"/>
                <a:buNone/>
              </a:pPr>
              <a:r>
                <a:rPr lang="en-US" sz="2400" dirty="0" smtClean="0">
                  <a:solidFill>
                    <a:srgbClr val="FFFFFF">
                      <a:lumMod val="95000"/>
                    </a:srgbClr>
                  </a:solidFill>
                  <a:effectLst>
                    <a:outerShdw blurRad="38100" dist="38100" dir="2700000" algn="tl">
                      <a:srgbClr val="000000">
                        <a:alpha val="43137"/>
                      </a:srgbClr>
                    </a:outerShdw>
                  </a:effectLst>
                </a:rPr>
                <a:t>2011</a:t>
              </a:r>
              <a:endParaRPr lang="en-US" sz="2400" dirty="0">
                <a:solidFill>
                  <a:srgbClr val="FFFFFF">
                    <a:lumMod val="95000"/>
                  </a:srgbClr>
                </a:solidFill>
                <a:effectLst>
                  <a:outerShdw blurRad="38100" dist="38100" dir="2700000" algn="tl">
                    <a:srgbClr val="000000">
                      <a:alpha val="43137"/>
                    </a:srgbClr>
                  </a:outerShdw>
                </a:effectLst>
              </a:endParaRPr>
            </a:p>
          </p:txBody>
        </p:sp>
        <p:sp>
          <p:nvSpPr>
            <p:cNvPr id="31" name="Content Placeholder 2"/>
            <p:cNvSpPr txBox="1">
              <a:spLocks/>
            </p:cNvSpPr>
            <p:nvPr/>
          </p:nvSpPr>
          <p:spPr>
            <a:xfrm>
              <a:off x="7891016" y="2463243"/>
              <a:ext cx="876863" cy="553998"/>
            </a:xfrm>
            <a:prstGeom prst="rect">
              <a:avLst/>
            </a:prstGeom>
          </p:spPr>
          <p:txBody>
            <a:bodyPr wrap="non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800" dirty="0" smtClean="0">
                  <a:solidFill>
                    <a:srgbClr val="FFFFFF"/>
                  </a:solidFill>
                  <a:latin typeface="Segoe UI Light" pitchFamily="34" charset="0"/>
                </a:rPr>
                <a:t>1</a:t>
              </a:r>
              <a:r>
                <a:rPr lang="en-US" sz="1800" baseline="30000" dirty="0" smtClean="0">
                  <a:solidFill>
                    <a:srgbClr val="FFFFFF"/>
                  </a:solidFill>
                  <a:latin typeface="Segoe UI Light" pitchFamily="34" charset="0"/>
                </a:rPr>
                <a:t>st</a:t>
              </a:r>
              <a:r>
                <a:rPr lang="en-US" sz="1800" dirty="0" smtClean="0">
                  <a:solidFill>
                    <a:srgbClr val="FFFFFF"/>
                  </a:solidFill>
                  <a:latin typeface="Segoe UI Light" pitchFamily="34" charset="0"/>
                </a:rPr>
                <a:t> CTP</a:t>
              </a:r>
            </a:p>
            <a:p>
              <a:pPr marL="0" indent="0">
                <a:spcBef>
                  <a:spcPts val="0"/>
                </a:spcBef>
                <a:buFont typeface="Arial" pitchFamily="34" charset="0"/>
                <a:buNone/>
              </a:pPr>
              <a:r>
                <a:rPr lang="en-US" sz="1800" dirty="0" smtClean="0">
                  <a:solidFill>
                    <a:srgbClr val="FFFFFF"/>
                  </a:solidFill>
                  <a:latin typeface="Segoe UI Semibold" pitchFamily="34" charset="0"/>
                </a:rPr>
                <a:t>Integration</a:t>
              </a:r>
              <a:endParaRPr lang="en-US" sz="1800" dirty="0" smtClean="0">
                <a:solidFill>
                  <a:srgbClr val="107BA2"/>
                </a:solidFill>
                <a:latin typeface="Segoe UI Semibold" pitchFamily="34" charset="0"/>
              </a:endParaRPr>
            </a:p>
          </p:txBody>
        </p:sp>
        <p:sp>
          <p:nvSpPr>
            <p:cNvPr id="38" name="Rounded Rectangle 37"/>
            <p:cNvSpPr/>
            <p:nvPr/>
          </p:nvSpPr>
          <p:spPr bwMode="auto">
            <a:xfrm>
              <a:off x="7616191" y="1709598"/>
              <a:ext cx="177979" cy="173640"/>
            </a:xfrm>
            <a:prstGeom prst="roundRect">
              <a:avLst>
                <a:gd name="adj" fmla="val 50000"/>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1" name="Picture 4" descr="C:\Users\mnguyen\Pictures\Graphics\_WINDOWS SERVER ICONS\Misc\gears cogwheels cog.png"/>
            <p:cNvPicPr>
              <a:picLocks noChangeAspect="1" noChangeArrowheads="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82544" y="2486000"/>
              <a:ext cx="511625" cy="508485"/>
            </a:xfrm>
            <a:prstGeom prst="rect">
              <a:avLst/>
            </a:prstGeom>
            <a:noFill/>
            <a:extLst>
              <a:ext uri="{909E8E84-426E-40DD-AFC4-6F175D3DCCD1}">
                <a14:hiddenFill xmlns:a14="http://schemas.microsoft.com/office/drawing/2010/main">
                  <a:solidFill>
                    <a:srgbClr val="FFFFFF"/>
                  </a:solidFill>
                </a14:hiddenFill>
              </a:ext>
            </a:extLst>
          </p:spPr>
        </p:pic>
        <p:sp>
          <p:nvSpPr>
            <p:cNvPr id="61" name="Rounded Rectangle 60"/>
            <p:cNvSpPr/>
            <p:nvPr/>
          </p:nvSpPr>
          <p:spPr bwMode="auto">
            <a:xfrm>
              <a:off x="7217229" y="2264224"/>
              <a:ext cx="1861456" cy="892632"/>
            </a:xfrm>
            <a:prstGeom prst="roundRect">
              <a:avLst>
                <a:gd name="adj" fmla="val 8688"/>
              </a:avLst>
            </a:prstGeom>
            <a:noFill/>
            <a:ln w="2857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gradFill>
                  <a:gsLst>
                    <a:gs pos="0">
                      <a:srgbClr val="000000"/>
                    </a:gs>
                    <a:gs pos="100000">
                      <a:srgbClr val="000000"/>
                    </a:gs>
                  </a:gsLst>
                  <a:lin ang="5400000" scaled="0"/>
                </a:gradFill>
              </a:endParaRPr>
            </a:p>
          </p:txBody>
        </p:sp>
        <p:cxnSp>
          <p:nvCxnSpPr>
            <p:cNvPr id="64" name="Straight Connector 63"/>
            <p:cNvCxnSpPr/>
            <p:nvPr/>
          </p:nvCxnSpPr>
          <p:spPr>
            <a:xfrm>
              <a:off x="7705181" y="1785264"/>
              <a:ext cx="1904" cy="478960"/>
            </a:xfrm>
            <a:prstGeom prst="line">
              <a:avLst/>
            </a:prstGeom>
            <a:ln w="381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984019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0-#ppt_w/2"/>
                                          </p:val>
                                        </p:tav>
                                        <p:tav tm="100000">
                                          <p:val>
                                            <p:strVal val="#ppt_x"/>
                                          </p:val>
                                        </p:tav>
                                      </p:tavLst>
                                    </p:anim>
                                    <p:anim calcmode="lin" valueType="num">
                                      <p:cBhvr additive="base">
                                        <p:cTn id="14"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0-#ppt_w/2"/>
                                          </p:val>
                                        </p:tav>
                                        <p:tav tm="100000">
                                          <p:val>
                                            <p:strVal val="#ppt_x"/>
                                          </p:val>
                                        </p:tav>
                                      </p:tavLst>
                                    </p:anim>
                                    <p:anim calcmode="lin" valueType="num">
                                      <p:cBhvr additive="base">
                                        <p:cTn id="26"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BizTalk - What is it..?</a:t>
            </a:r>
            <a:endParaRPr lang="en-US" dirty="0"/>
          </a:p>
        </p:txBody>
      </p:sp>
    </p:spTree>
    <p:extLst>
      <p:ext uri="{BB962C8B-B14F-4D97-AF65-F5344CB8AC3E}">
        <p14:creationId xmlns:p14="http://schemas.microsoft.com/office/powerpoint/2010/main" val="87803335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Takeaways</a:t>
            </a:r>
            <a:endParaRPr lang="en-US" dirty="0"/>
          </a:p>
        </p:txBody>
      </p:sp>
      <p:sp>
        <p:nvSpPr>
          <p:cNvPr id="4" name="Text Placeholder 3"/>
          <p:cNvSpPr>
            <a:spLocks noGrp="1"/>
          </p:cNvSpPr>
          <p:nvPr>
            <p:ph type="body" sz="quarter" idx="10"/>
          </p:nvPr>
        </p:nvSpPr>
        <p:spPr>
          <a:xfrm>
            <a:off x="519113" y="1447802"/>
            <a:ext cx="11149013" cy="3268587"/>
          </a:xfrm>
        </p:spPr>
        <p:txBody>
          <a:bodyPr/>
          <a:lstStyle/>
          <a:p>
            <a:r>
              <a:rPr lang="en-US" dirty="0" smtClean="0"/>
              <a:t>Integration is a key element of </a:t>
            </a:r>
            <a:r>
              <a:rPr lang="en-US" dirty="0" err="1" smtClean="0"/>
              <a:t>AppFabric</a:t>
            </a:r>
            <a:r>
              <a:rPr lang="en-US" dirty="0" smtClean="0"/>
              <a:t> strategy</a:t>
            </a:r>
          </a:p>
          <a:p>
            <a:pPr lvl="1"/>
            <a:r>
              <a:rPr lang="en-US" dirty="0" smtClean="0"/>
              <a:t>Delivered 7</a:t>
            </a:r>
            <a:r>
              <a:rPr lang="en-US" baseline="30000" dirty="0" smtClean="0"/>
              <a:t>th</a:t>
            </a:r>
            <a:r>
              <a:rPr lang="en-US" dirty="0" smtClean="0"/>
              <a:t> Major release of BizTalk</a:t>
            </a:r>
          </a:p>
          <a:p>
            <a:pPr lvl="1"/>
            <a:r>
              <a:rPr lang="en-US" dirty="0" smtClean="0"/>
              <a:t>Added </a:t>
            </a:r>
            <a:r>
              <a:rPr lang="en-US" dirty="0" err="1" smtClean="0"/>
              <a:t>AppFabric</a:t>
            </a:r>
            <a:r>
              <a:rPr lang="en-US" dirty="0" smtClean="0"/>
              <a:t> Connect</a:t>
            </a:r>
          </a:p>
          <a:p>
            <a:r>
              <a:rPr lang="en-US" dirty="0" smtClean="0"/>
              <a:t>Next Integration wave:-</a:t>
            </a:r>
            <a:endParaRPr lang="en-US" dirty="0"/>
          </a:p>
          <a:p>
            <a:pPr lvl="1"/>
            <a:r>
              <a:rPr lang="en-US" dirty="0" smtClean="0"/>
              <a:t>Deliver Integration capabilities on Windows Azure </a:t>
            </a:r>
            <a:r>
              <a:rPr lang="en-US" dirty="0" err="1" smtClean="0"/>
              <a:t>AppFabric</a:t>
            </a:r>
            <a:r>
              <a:rPr lang="en-US" dirty="0" smtClean="0"/>
              <a:t/>
            </a:r>
            <a:br>
              <a:rPr lang="en-US" dirty="0" smtClean="0"/>
            </a:br>
            <a:r>
              <a:rPr lang="en-US" dirty="0" smtClean="0"/>
              <a:t>(CTP in CY11)</a:t>
            </a:r>
          </a:p>
          <a:p>
            <a:pPr lvl="1"/>
            <a:r>
              <a:rPr lang="en-US" dirty="0" smtClean="0"/>
              <a:t>Bring these capabilities on-premises (2-3 year release cadence)</a:t>
            </a:r>
          </a:p>
        </p:txBody>
      </p:sp>
    </p:spTree>
    <p:extLst>
      <p:ext uri="{BB962C8B-B14F-4D97-AF65-F5344CB8AC3E}">
        <p14:creationId xmlns:p14="http://schemas.microsoft.com/office/powerpoint/2010/main" val="235277471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5823" y="223457"/>
            <a:ext cx="8158642" cy="1148143"/>
          </a:xfrm>
        </p:spPr>
        <p:txBody>
          <a:bodyPr/>
          <a:lstStyle/>
          <a:p>
            <a:r>
              <a:rPr lang="en-US" dirty="0" smtClean="0"/>
              <a:t>Session Evaluations</a:t>
            </a:r>
            <a:endParaRPr lang="en-US" dirty="0"/>
          </a:p>
        </p:txBody>
      </p:sp>
      <p:sp>
        <p:nvSpPr>
          <p:cNvPr id="3" name="Subtitle 2"/>
          <p:cNvSpPr>
            <a:spLocks noGrp="1"/>
          </p:cNvSpPr>
          <p:nvPr>
            <p:ph type="subTitle" idx="1"/>
          </p:nvPr>
        </p:nvSpPr>
        <p:spPr>
          <a:xfrm>
            <a:off x="640969" y="1592552"/>
            <a:ext cx="6308471" cy="461665"/>
          </a:xfrm>
        </p:spPr>
        <p:txBody>
          <a:bodyPr/>
          <a:lstStyle/>
          <a:p>
            <a:r>
              <a:rPr lang="en-US" dirty="0" smtClean="0"/>
              <a:t>Tell us what you think, and you could win!</a:t>
            </a:r>
          </a:p>
          <a:p>
            <a:endParaRPr lang="en-US" dirty="0" smtClean="0"/>
          </a:p>
          <a:p>
            <a:r>
              <a:rPr lang="en-US" sz="2400" dirty="0" smtClean="0"/>
              <a:t>All evaluations submitted are automatically entered into a daily prize draw*  </a:t>
            </a:r>
          </a:p>
          <a:p>
            <a:endParaRPr lang="en-US" dirty="0" smtClean="0"/>
          </a:p>
          <a:p>
            <a:r>
              <a:rPr lang="en-US" dirty="0" smtClean="0"/>
              <a:t>Sign-in to the Schedule Builder at </a:t>
            </a:r>
            <a:r>
              <a:rPr lang="en-US" dirty="0" smtClean="0">
                <a:hlinkClick r:id="rId2"/>
              </a:rPr>
              <a:t>http://europe.msteched.com/topic/list/</a:t>
            </a:r>
            <a:r>
              <a:rPr lang="en-US" dirty="0" smtClean="0"/>
              <a:t>   </a:t>
            </a:r>
          </a:p>
          <a:p>
            <a:endParaRPr lang="en-US" sz="1400" dirty="0" smtClean="0"/>
          </a:p>
          <a:p>
            <a:r>
              <a:rPr lang="en-US" sz="1400" dirty="0" smtClean="0"/>
              <a:t>* Details of prize draw rules can be obtained from the Information Desk.</a:t>
            </a:r>
          </a:p>
          <a:p>
            <a:r>
              <a:rPr lang="en-US" sz="1400" dirty="0" smtClean="0"/>
              <a:t> </a:t>
            </a:r>
          </a:p>
          <a:p>
            <a:r>
              <a:rPr lang="en-US" dirty="0" smtClean="0"/>
              <a:t> </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6181" y="651652"/>
            <a:ext cx="4362380" cy="4172405"/>
          </a:xfrm>
          <a:prstGeom prst="rect">
            <a:avLst/>
          </a:prstGeom>
          <a:effectLst>
            <a:outerShdw blurRad="76200" dist="901700" dir="20280000" sy="23000" kx="-1200000" algn="bl" rotWithShape="0">
              <a:prstClr val="black">
                <a:alpha val="20000"/>
              </a:prstClr>
            </a:outerShdw>
          </a:effectLst>
        </p:spPr>
      </p:pic>
    </p:spTree>
    <p:extLst>
      <p:ext uri="{BB962C8B-B14F-4D97-AF65-F5344CB8AC3E}">
        <p14:creationId xmlns:p14="http://schemas.microsoft.com/office/powerpoint/2010/main" val="49254698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black">
          <a:xfrm>
            <a:off x="4321174" y="3130766"/>
            <a:ext cx="3546476" cy="596468"/>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2010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latin typeface="Segoe UI" pitchFamily="34" charset="0"/>
                <a:cs typeface="Arial" charset="0"/>
              </a:rPr>
              <a:t>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498598"/>
          </a:xfrm>
          <a:noFill/>
          <a:ln>
            <a:noFill/>
          </a:ln>
        </p:spPr>
        <p:txBody>
          <a:bodyPr vert="horz" wrap="square" lIns="0" tIns="0" rIns="0" bIns="0" numCol="1" anchor="t" anchorCtr="0" compatLnSpc="1">
            <a:prstTxWarp prst="textNoShape">
              <a:avLst/>
            </a:prstTxWarp>
            <a:spAutoFit/>
          </a:bodyPr>
          <a:lstStyle/>
          <a:p>
            <a:r>
              <a:rPr lang="en-US" sz="3600" dirty="0" smtClean="0"/>
              <a:t>The Application Platform</a:t>
            </a:r>
            <a:endParaRPr lang="en-US" sz="3600" dirty="0"/>
          </a:p>
        </p:txBody>
      </p:sp>
      <p:grpSp>
        <p:nvGrpSpPr>
          <p:cNvPr id="5" name="Group 92"/>
          <p:cNvGrpSpPr/>
          <p:nvPr/>
        </p:nvGrpSpPr>
        <p:grpSpPr>
          <a:xfrm>
            <a:off x="903359" y="4061633"/>
            <a:ext cx="10168157" cy="3017561"/>
            <a:chOff x="217806" y="4061632"/>
            <a:chExt cx="7628104" cy="3017561"/>
          </a:xfrm>
        </p:grpSpPr>
        <p:sp>
          <p:nvSpPr>
            <p:cNvPr id="6" name="arrow_disc_shadow"/>
            <p:cNvSpPr/>
            <p:nvPr/>
          </p:nvSpPr>
          <p:spPr bwMode="auto">
            <a:xfrm>
              <a:off x="384372" y="4756157"/>
              <a:ext cx="7302048" cy="2323036"/>
            </a:xfrm>
            <a:prstGeom prst="ellipse">
              <a:avLst/>
            </a:prstGeom>
            <a:solidFill>
              <a:schemeClr val="bg2">
                <a:alpha val="34000"/>
              </a:schemeClr>
            </a:solidFill>
            <a:ln w="9525" cap="flat" cmpd="sng" algn="ctr">
              <a:noFill/>
              <a:prstDash val="solid"/>
              <a:round/>
              <a:headEnd type="none" w="med" len="med"/>
              <a:tailEnd type="none" w="med" len="med"/>
            </a:ln>
            <a:effectLst>
              <a:softEdge rad="127000"/>
            </a:effectLst>
            <a:scene3d>
              <a:camera prst="perspectiveRelaxed"/>
              <a:lightRig rig="threePt" dir="t"/>
            </a:scene3d>
            <a:sp3d prstMaterial="matte"/>
          </p:spPr>
          <p:txBody>
            <a:bodyPr vert="horz" wrap="none" lIns="0" tIns="0" rIns="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p:txBody>
        </p:sp>
        <p:sp>
          <p:nvSpPr>
            <p:cNvPr id="8" name="arrow_disc"/>
            <p:cNvSpPr/>
            <p:nvPr/>
          </p:nvSpPr>
          <p:spPr bwMode="auto">
            <a:xfrm>
              <a:off x="217806" y="4061632"/>
              <a:ext cx="7628104" cy="2690043"/>
            </a:xfrm>
            <a:prstGeom prst="ellipse">
              <a:avLst/>
            </a:prstGeom>
            <a:gradFill flip="none" rotWithShape="1">
              <a:gsLst>
                <a:gs pos="0">
                  <a:srgbClr val="19222B"/>
                </a:gs>
                <a:gs pos="50000">
                  <a:srgbClr val="324456"/>
                </a:gs>
                <a:gs pos="100000">
                  <a:srgbClr val="3A4F63"/>
                </a:gs>
              </a:gsLst>
              <a:lin ang="5400000" scaled="1"/>
              <a:tileRect/>
            </a:gradFill>
            <a:ln w="3175" cap="flat" cmpd="sng" algn="ctr">
              <a:solidFill>
                <a:schemeClr val="tx1"/>
              </a:solidFill>
              <a:prstDash val="solid"/>
              <a:round/>
              <a:headEnd type="none" w="med" len="med"/>
              <a:tailEnd type="none" w="med" len="med"/>
            </a:ln>
            <a:effectLst/>
            <a:scene3d>
              <a:camera prst="perspectiveRelaxed">
                <a:rot lat="19200000" lon="0" rev="0"/>
              </a:camera>
              <a:lightRig rig="threePt" dir="t"/>
            </a:scene3d>
            <a:sp3d prstMaterial="matte"/>
          </p:spPr>
          <p:txBody>
            <a:bodyPr vert="horz" wrap="none" lIns="0" tIns="0" rIns="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p:txBody>
        </p:sp>
      </p:grpSp>
      <p:sp>
        <p:nvSpPr>
          <p:cNvPr id="12" name="top back behind"/>
          <p:cNvSpPr>
            <a:spLocks/>
          </p:cNvSpPr>
          <p:nvPr/>
        </p:nvSpPr>
        <p:spPr bwMode="auto">
          <a:xfrm>
            <a:off x="2792287" y="885384"/>
            <a:ext cx="6382204" cy="4175125"/>
          </a:xfrm>
          <a:custGeom>
            <a:avLst/>
            <a:gdLst/>
            <a:ahLst/>
            <a:cxnLst>
              <a:cxn ang="0">
                <a:pos x="3016" y="2630"/>
              </a:cxn>
              <a:cxn ang="0">
                <a:pos x="1508" y="2245"/>
              </a:cxn>
              <a:cxn ang="0">
                <a:pos x="0" y="2630"/>
              </a:cxn>
              <a:cxn ang="0">
                <a:pos x="0" y="386"/>
              </a:cxn>
              <a:cxn ang="0">
                <a:pos x="1508" y="0"/>
              </a:cxn>
              <a:cxn ang="0">
                <a:pos x="3016" y="386"/>
              </a:cxn>
              <a:cxn ang="0">
                <a:pos x="3016" y="2630"/>
              </a:cxn>
            </a:cxnLst>
            <a:rect l="0" t="0" r="r" b="b"/>
            <a:pathLst>
              <a:path w="3016" h="2630">
                <a:moveTo>
                  <a:pt x="3016" y="2630"/>
                </a:moveTo>
                <a:lnTo>
                  <a:pt x="1508" y="2245"/>
                </a:lnTo>
                <a:lnTo>
                  <a:pt x="0" y="2630"/>
                </a:lnTo>
                <a:lnTo>
                  <a:pt x="0" y="386"/>
                </a:lnTo>
                <a:lnTo>
                  <a:pt x="1508" y="0"/>
                </a:lnTo>
                <a:lnTo>
                  <a:pt x="3016" y="386"/>
                </a:lnTo>
                <a:lnTo>
                  <a:pt x="3016" y="2630"/>
                </a:lnTo>
                <a:close/>
              </a:path>
            </a:pathLst>
          </a:custGeom>
          <a:solidFill>
            <a:srgbClr val="CCCCCC"/>
          </a:solidFill>
          <a:ln w="9525">
            <a:gradFill>
              <a:gsLst>
                <a:gs pos="0">
                  <a:schemeClr val="tx1">
                    <a:lumMod val="50000"/>
                  </a:schemeClr>
                </a:gs>
                <a:gs pos="28000">
                  <a:schemeClr val="tx1">
                    <a:lumMod val="95000"/>
                  </a:schemeClr>
                </a:gs>
                <a:gs pos="100000">
                  <a:schemeClr val="accent1">
                    <a:tint val="23500"/>
                    <a:satMod val="160000"/>
                    <a:alpha val="0"/>
                  </a:schemeClr>
                </a:gs>
              </a:gsLst>
              <a:lin ang="5400000" scaled="0"/>
            </a:gra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3" name="Group 91"/>
          <p:cNvGrpSpPr/>
          <p:nvPr/>
        </p:nvGrpSpPr>
        <p:grpSpPr>
          <a:xfrm>
            <a:off x="3197218" y="2668868"/>
            <a:ext cx="5570978" cy="2755350"/>
            <a:chOff x="1938648" y="2668868"/>
            <a:chExt cx="4179322" cy="2755350"/>
          </a:xfrm>
        </p:grpSpPr>
        <p:sp>
          <p:nvSpPr>
            <p:cNvPr id="14" name="bottom shade"/>
            <p:cNvSpPr>
              <a:spLocks/>
            </p:cNvSpPr>
            <p:nvPr/>
          </p:nvSpPr>
          <p:spPr bwMode="auto">
            <a:xfrm>
              <a:off x="1941257" y="4293407"/>
              <a:ext cx="4175125" cy="1130811"/>
            </a:xfrm>
            <a:custGeom>
              <a:avLst/>
              <a:gdLst/>
              <a:ahLst/>
              <a:cxnLst>
                <a:cxn ang="0">
                  <a:pos x="2630" y="338"/>
                </a:cxn>
                <a:cxn ang="0">
                  <a:pos x="1315" y="0"/>
                </a:cxn>
                <a:cxn ang="0">
                  <a:pos x="0" y="338"/>
                </a:cxn>
                <a:cxn ang="0">
                  <a:pos x="1315" y="673"/>
                </a:cxn>
                <a:cxn ang="0">
                  <a:pos x="2630" y="338"/>
                </a:cxn>
              </a:cxnLst>
              <a:rect l="0" t="0" r="r" b="b"/>
              <a:pathLst>
                <a:path w="2630" h="673">
                  <a:moveTo>
                    <a:pt x="2630" y="338"/>
                  </a:moveTo>
                  <a:lnTo>
                    <a:pt x="1315" y="0"/>
                  </a:lnTo>
                  <a:lnTo>
                    <a:pt x="0" y="338"/>
                  </a:lnTo>
                  <a:lnTo>
                    <a:pt x="1315" y="673"/>
                  </a:lnTo>
                  <a:lnTo>
                    <a:pt x="2630" y="338"/>
                  </a:lnTo>
                  <a:close/>
                </a:path>
              </a:pathLst>
            </a:custGeom>
            <a:solidFill>
              <a:schemeClr val="tx1">
                <a:lumMod val="50000"/>
              </a:schemeClr>
            </a:solidFill>
            <a:ln w="9525">
              <a:noFill/>
              <a:round/>
              <a:headEnd/>
              <a:tailEnd/>
            </a:ln>
            <a:effectLst>
              <a:outerShdw blurRad="508000" dist="406400" dir="5400000" sx="108000" sy="108000" algn="t" rotWithShape="0">
                <a:prstClr val="black">
                  <a:alpha val="55000"/>
                </a:prstClr>
              </a:outerShdw>
            </a:effectLst>
          </p:spPr>
          <p:txBody>
            <a:bodyPr vert="horz" wrap="square" lIns="91440" tIns="45720" rIns="91440" bIns="45720" numCol="1" anchor="t" anchorCtr="0" compatLnSpc="1">
              <a:prstTxWarp prst="textNoShape">
                <a:avLst/>
              </a:prstTxWarp>
            </a:bodyPr>
            <a:lstStyle/>
            <a:p>
              <a:endParaRPr lang="en-US" dirty="0"/>
            </a:p>
          </p:txBody>
        </p:sp>
        <p:sp>
          <p:nvSpPr>
            <p:cNvPr id="15" name="R_1"/>
            <p:cNvSpPr>
              <a:spLocks/>
            </p:cNvSpPr>
            <p:nvPr/>
          </p:nvSpPr>
          <p:spPr bwMode="auto">
            <a:xfrm>
              <a:off x="4031492" y="4145795"/>
              <a:ext cx="2086478" cy="1273213"/>
            </a:xfrm>
            <a:custGeom>
              <a:avLst/>
              <a:gdLst/>
              <a:ahLst/>
              <a:cxnLst>
                <a:cxn ang="0">
                  <a:pos x="0" y="800"/>
                </a:cxn>
                <a:cxn ang="0">
                  <a:pos x="1311" y="463"/>
                </a:cxn>
                <a:cxn ang="0">
                  <a:pos x="1311" y="0"/>
                </a:cxn>
                <a:cxn ang="0">
                  <a:pos x="0" y="335"/>
                </a:cxn>
                <a:cxn ang="0">
                  <a:pos x="0" y="800"/>
                </a:cxn>
              </a:cxnLst>
              <a:rect l="0" t="0" r="r" b="b"/>
              <a:pathLst>
                <a:path w="1311" h="800">
                  <a:moveTo>
                    <a:pt x="0" y="800"/>
                  </a:moveTo>
                  <a:lnTo>
                    <a:pt x="1311" y="463"/>
                  </a:lnTo>
                  <a:lnTo>
                    <a:pt x="1311" y="0"/>
                  </a:lnTo>
                  <a:lnTo>
                    <a:pt x="0" y="335"/>
                  </a:lnTo>
                  <a:lnTo>
                    <a:pt x="0" y="800"/>
                  </a:lnTo>
                  <a:close/>
                </a:path>
              </a:pathLst>
            </a:custGeom>
            <a:gradFill flip="none" rotWithShape="1">
              <a:gsLst>
                <a:gs pos="0">
                  <a:srgbClr val="212F3E"/>
                </a:gs>
                <a:gs pos="50000">
                  <a:srgbClr val="435D7B"/>
                </a:gs>
                <a:gs pos="100000">
                  <a:srgbClr val="496888"/>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R_2"/>
            <p:cNvSpPr>
              <a:spLocks/>
            </p:cNvSpPr>
            <p:nvPr/>
          </p:nvSpPr>
          <p:spPr bwMode="auto">
            <a:xfrm>
              <a:off x="4031492" y="3405740"/>
              <a:ext cx="2086478" cy="1270030"/>
            </a:xfrm>
            <a:custGeom>
              <a:avLst/>
              <a:gdLst/>
              <a:ahLst/>
              <a:cxnLst>
                <a:cxn ang="0">
                  <a:pos x="0" y="798"/>
                </a:cxn>
                <a:cxn ang="0">
                  <a:pos x="1311" y="463"/>
                </a:cxn>
                <a:cxn ang="0">
                  <a:pos x="1311" y="465"/>
                </a:cxn>
                <a:cxn ang="0">
                  <a:pos x="1311" y="0"/>
                </a:cxn>
                <a:cxn ang="0">
                  <a:pos x="0" y="337"/>
                </a:cxn>
                <a:cxn ang="0">
                  <a:pos x="0" y="798"/>
                </a:cxn>
              </a:cxnLst>
              <a:rect l="0" t="0" r="r" b="b"/>
              <a:pathLst>
                <a:path w="1311" h="798">
                  <a:moveTo>
                    <a:pt x="0" y="798"/>
                  </a:moveTo>
                  <a:lnTo>
                    <a:pt x="1311" y="463"/>
                  </a:lnTo>
                  <a:lnTo>
                    <a:pt x="1311" y="465"/>
                  </a:lnTo>
                  <a:lnTo>
                    <a:pt x="1311" y="0"/>
                  </a:lnTo>
                  <a:lnTo>
                    <a:pt x="0" y="337"/>
                  </a:lnTo>
                  <a:lnTo>
                    <a:pt x="0" y="798"/>
                  </a:lnTo>
                  <a:close/>
                </a:path>
              </a:pathLst>
            </a:custGeom>
            <a:gradFill flip="none" rotWithShape="1">
              <a:gsLst>
                <a:gs pos="0">
                  <a:srgbClr val="363F4E"/>
                </a:gs>
                <a:gs pos="50000">
                  <a:srgbClr val="60718D"/>
                </a:gs>
                <a:gs pos="100000">
                  <a:srgbClr val="687C9A"/>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_3"/>
            <p:cNvSpPr>
              <a:spLocks/>
            </p:cNvSpPr>
            <p:nvPr/>
          </p:nvSpPr>
          <p:spPr bwMode="auto">
            <a:xfrm>
              <a:off x="4031492" y="2668868"/>
              <a:ext cx="2086478" cy="1270030"/>
            </a:xfrm>
            <a:custGeom>
              <a:avLst/>
              <a:gdLst/>
              <a:ahLst/>
              <a:cxnLst>
                <a:cxn ang="0">
                  <a:pos x="0" y="798"/>
                </a:cxn>
                <a:cxn ang="0">
                  <a:pos x="1311" y="461"/>
                </a:cxn>
                <a:cxn ang="0">
                  <a:pos x="1311" y="463"/>
                </a:cxn>
                <a:cxn ang="0">
                  <a:pos x="1311" y="0"/>
                </a:cxn>
                <a:cxn ang="0">
                  <a:pos x="0" y="335"/>
                </a:cxn>
                <a:cxn ang="0">
                  <a:pos x="0" y="798"/>
                </a:cxn>
              </a:cxnLst>
              <a:rect l="0" t="0" r="r" b="b"/>
              <a:pathLst>
                <a:path w="1311" h="798">
                  <a:moveTo>
                    <a:pt x="0" y="798"/>
                  </a:moveTo>
                  <a:lnTo>
                    <a:pt x="1311" y="461"/>
                  </a:lnTo>
                  <a:lnTo>
                    <a:pt x="1311" y="463"/>
                  </a:lnTo>
                  <a:lnTo>
                    <a:pt x="1311" y="0"/>
                  </a:lnTo>
                  <a:lnTo>
                    <a:pt x="0" y="335"/>
                  </a:lnTo>
                  <a:lnTo>
                    <a:pt x="0" y="798"/>
                  </a:lnTo>
                  <a:close/>
                </a:path>
              </a:pathLst>
            </a:custGeom>
            <a:gradFill flip="none" rotWithShape="1">
              <a:gsLst>
                <a:gs pos="0">
                  <a:srgbClr val="4B5464"/>
                </a:gs>
                <a:gs pos="50000">
                  <a:srgbClr val="7989A3"/>
                </a:gs>
                <a:gs pos="100000">
                  <a:srgbClr val="8194B0"/>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Infrastructure"/>
            <p:cNvSpPr>
              <a:spLocks/>
            </p:cNvSpPr>
            <p:nvPr/>
          </p:nvSpPr>
          <p:spPr bwMode="auto">
            <a:xfrm>
              <a:off x="1938648" y="4145795"/>
              <a:ext cx="2089661" cy="1273213"/>
            </a:xfrm>
            <a:custGeom>
              <a:avLst/>
              <a:gdLst/>
              <a:ahLst/>
              <a:cxnLst>
                <a:cxn ang="0">
                  <a:pos x="0" y="463"/>
                </a:cxn>
                <a:cxn ang="0">
                  <a:pos x="1313" y="800"/>
                </a:cxn>
                <a:cxn ang="0">
                  <a:pos x="1313" y="335"/>
                </a:cxn>
                <a:cxn ang="0">
                  <a:pos x="0" y="0"/>
                </a:cxn>
                <a:cxn ang="0">
                  <a:pos x="0" y="463"/>
                </a:cxn>
              </a:cxnLst>
              <a:rect l="0" t="0" r="r" b="b"/>
              <a:pathLst>
                <a:path w="1313" h="800">
                  <a:moveTo>
                    <a:pt x="0" y="463"/>
                  </a:moveTo>
                  <a:lnTo>
                    <a:pt x="1313" y="800"/>
                  </a:lnTo>
                  <a:lnTo>
                    <a:pt x="1313" y="335"/>
                  </a:lnTo>
                  <a:lnTo>
                    <a:pt x="0" y="0"/>
                  </a:lnTo>
                  <a:lnTo>
                    <a:pt x="0" y="463"/>
                  </a:lnTo>
                  <a:close/>
                </a:path>
              </a:pathLst>
            </a:custGeom>
            <a:gradFill flip="none" rotWithShape="1">
              <a:gsLst>
                <a:gs pos="0">
                  <a:srgbClr val="212F3E"/>
                </a:gs>
                <a:gs pos="50000">
                  <a:srgbClr val="435D7B"/>
                </a:gs>
                <a:gs pos="100000">
                  <a:srgbClr val="496888"/>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Database"/>
            <p:cNvSpPr>
              <a:spLocks/>
            </p:cNvSpPr>
            <p:nvPr/>
          </p:nvSpPr>
          <p:spPr bwMode="auto">
            <a:xfrm>
              <a:off x="1938648" y="3405740"/>
              <a:ext cx="2089661" cy="1270030"/>
            </a:xfrm>
            <a:custGeom>
              <a:avLst/>
              <a:gdLst/>
              <a:ahLst/>
              <a:cxnLst>
                <a:cxn ang="0">
                  <a:pos x="0" y="463"/>
                </a:cxn>
                <a:cxn ang="0">
                  <a:pos x="0" y="463"/>
                </a:cxn>
                <a:cxn ang="0">
                  <a:pos x="1313" y="798"/>
                </a:cxn>
                <a:cxn ang="0">
                  <a:pos x="1313" y="337"/>
                </a:cxn>
                <a:cxn ang="0">
                  <a:pos x="0" y="0"/>
                </a:cxn>
                <a:cxn ang="0">
                  <a:pos x="0" y="463"/>
                </a:cxn>
              </a:cxnLst>
              <a:rect l="0" t="0" r="r" b="b"/>
              <a:pathLst>
                <a:path w="1313" h="798">
                  <a:moveTo>
                    <a:pt x="0" y="463"/>
                  </a:moveTo>
                  <a:lnTo>
                    <a:pt x="0" y="463"/>
                  </a:lnTo>
                  <a:lnTo>
                    <a:pt x="1313" y="798"/>
                  </a:lnTo>
                  <a:lnTo>
                    <a:pt x="1313" y="337"/>
                  </a:lnTo>
                  <a:lnTo>
                    <a:pt x="0" y="0"/>
                  </a:lnTo>
                  <a:lnTo>
                    <a:pt x="0" y="463"/>
                  </a:lnTo>
                  <a:close/>
                </a:path>
              </a:pathLst>
            </a:custGeom>
            <a:gradFill flip="none" rotWithShape="1">
              <a:gsLst>
                <a:gs pos="0">
                  <a:srgbClr val="363F4E"/>
                </a:gs>
                <a:gs pos="50000">
                  <a:srgbClr val="60718D"/>
                </a:gs>
                <a:gs pos="100000">
                  <a:srgbClr val="687C9A"/>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Middle Tier"/>
            <p:cNvSpPr>
              <a:spLocks/>
            </p:cNvSpPr>
            <p:nvPr/>
          </p:nvSpPr>
          <p:spPr bwMode="auto">
            <a:xfrm>
              <a:off x="1938648" y="2668868"/>
              <a:ext cx="2089661" cy="1270030"/>
            </a:xfrm>
            <a:custGeom>
              <a:avLst/>
              <a:gdLst/>
              <a:ahLst/>
              <a:cxnLst>
                <a:cxn ang="0">
                  <a:pos x="0" y="463"/>
                </a:cxn>
                <a:cxn ang="0">
                  <a:pos x="0" y="461"/>
                </a:cxn>
                <a:cxn ang="0">
                  <a:pos x="1313" y="798"/>
                </a:cxn>
                <a:cxn ang="0">
                  <a:pos x="1313" y="335"/>
                </a:cxn>
                <a:cxn ang="0">
                  <a:pos x="0" y="0"/>
                </a:cxn>
                <a:cxn ang="0">
                  <a:pos x="0" y="463"/>
                </a:cxn>
              </a:cxnLst>
              <a:rect l="0" t="0" r="r" b="b"/>
              <a:pathLst>
                <a:path w="1313" h="798">
                  <a:moveTo>
                    <a:pt x="0" y="463"/>
                  </a:moveTo>
                  <a:lnTo>
                    <a:pt x="0" y="461"/>
                  </a:lnTo>
                  <a:lnTo>
                    <a:pt x="1313" y="798"/>
                  </a:lnTo>
                  <a:lnTo>
                    <a:pt x="1313" y="335"/>
                  </a:lnTo>
                  <a:lnTo>
                    <a:pt x="0" y="0"/>
                  </a:lnTo>
                  <a:lnTo>
                    <a:pt x="0" y="463"/>
                  </a:lnTo>
                  <a:close/>
                </a:path>
              </a:pathLst>
            </a:custGeom>
            <a:gradFill flip="none" rotWithShape="1">
              <a:gsLst>
                <a:gs pos="0">
                  <a:srgbClr val="4B5464"/>
                </a:gs>
                <a:gs pos="50000">
                  <a:srgbClr val="7989A3"/>
                </a:gs>
                <a:gs pos="100000">
                  <a:srgbClr val="8194B0"/>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89"/>
          <p:cNvGrpSpPr/>
          <p:nvPr/>
        </p:nvGrpSpPr>
        <p:grpSpPr>
          <a:xfrm>
            <a:off x="3197218" y="1385889"/>
            <a:ext cx="5570978" cy="1812955"/>
            <a:chOff x="1938648" y="1385888"/>
            <a:chExt cx="4179322" cy="1812955"/>
          </a:xfrm>
        </p:grpSpPr>
        <p:grpSp>
          <p:nvGrpSpPr>
            <p:cNvPr id="22" name="4"/>
            <p:cNvGrpSpPr/>
            <p:nvPr/>
          </p:nvGrpSpPr>
          <p:grpSpPr>
            <a:xfrm>
              <a:off x="1938648" y="1928813"/>
              <a:ext cx="4179322" cy="1270030"/>
              <a:chOff x="1938648" y="1928813"/>
              <a:chExt cx="4179322" cy="1270030"/>
            </a:xfrm>
          </p:grpSpPr>
          <p:sp>
            <p:nvSpPr>
              <p:cNvPr id="24" name="R_4"/>
              <p:cNvSpPr>
                <a:spLocks/>
              </p:cNvSpPr>
              <p:nvPr/>
            </p:nvSpPr>
            <p:spPr bwMode="auto">
              <a:xfrm>
                <a:off x="4028309" y="1928813"/>
                <a:ext cx="2089661" cy="1270030"/>
              </a:xfrm>
              <a:custGeom>
                <a:avLst/>
                <a:gdLst/>
                <a:ahLst/>
                <a:cxnLst>
                  <a:cxn ang="0">
                    <a:pos x="1313" y="0"/>
                  </a:cxn>
                  <a:cxn ang="0">
                    <a:pos x="0" y="335"/>
                  </a:cxn>
                  <a:cxn ang="0">
                    <a:pos x="2" y="335"/>
                  </a:cxn>
                  <a:cxn ang="0">
                    <a:pos x="2" y="798"/>
                  </a:cxn>
                  <a:cxn ang="0">
                    <a:pos x="1313" y="463"/>
                  </a:cxn>
                  <a:cxn ang="0">
                    <a:pos x="1313" y="463"/>
                  </a:cxn>
                  <a:cxn ang="0">
                    <a:pos x="1313" y="0"/>
                  </a:cxn>
                  <a:cxn ang="0">
                    <a:pos x="1313" y="0"/>
                  </a:cxn>
                </a:cxnLst>
                <a:rect l="0" t="0" r="r" b="b"/>
                <a:pathLst>
                  <a:path w="1313" h="798">
                    <a:moveTo>
                      <a:pt x="1313" y="0"/>
                    </a:moveTo>
                    <a:lnTo>
                      <a:pt x="0" y="335"/>
                    </a:lnTo>
                    <a:lnTo>
                      <a:pt x="2" y="335"/>
                    </a:lnTo>
                    <a:lnTo>
                      <a:pt x="2" y="798"/>
                    </a:lnTo>
                    <a:lnTo>
                      <a:pt x="1313" y="463"/>
                    </a:lnTo>
                    <a:lnTo>
                      <a:pt x="1313" y="463"/>
                    </a:lnTo>
                    <a:lnTo>
                      <a:pt x="1313" y="0"/>
                    </a:lnTo>
                    <a:lnTo>
                      <a:pt x="1313" y="0"/>
                    </a:lnTo>
                    <a:close/>
                  </a:path>
                </a:pathLst>
              </a:custGeom>
              <a:gradFill flip="none" rotWithShape="1">
                <a:gsLst>
                  <a:gs pos="0">
                    <a:srgbClr val="717982"/>
                  </a:gs>
                  <a:gs pos="50000">
                    <a:srgbClr val="A9B4C1"/>
                  </a:gs>
                  <a:gs pos="100000">
                    <a:srgbClr val="B3C0CE"/>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Business Apps"/>
              <p:cNvSpPr>
                <a:spLocks/>
              </p:cNvSpPr>
              <p:nvPr/>
            </p:nvSpPr>
            <p:spPr bwMode="auto">
              <a:xfrm>
                <a:off x="1938648" y="1928813"/>
                <a:ext cx="2089661" cy="1270030"/>
              </a:xfrm>
              <a:custGeom>
                <a:avLst/>
                <a:gdLst/>
                <a:ahLst/>
                <a:cxnLst>
                  <a:cxn ang="0">
                    <a:pos x="0" y="0"/>
                  </a:cxn>
                  <a:cxn ang="0">
                    <a:pos x="0" y="463"/>
                  </a:cxn>
                  <a:cxn ang="0">
                    <a:pos x="0" y="463"/>
                  </a:cxn>
                  <a:cxn ang="0">
                    <a:pos x="1313" y="798"/>
                  </a:cxn>
                  <a:cxn ang="0">
                    <a:pos x="1313" y="335"/>
                  </a:cxn>
                  <a:cxn ang="0">
                    <a:pos x="1313" y="335"/>
                  </a:cxn>
                  <a:cxn ang="0">
                    <a:pos x="0" y="0"/>
                  </a:cxn>
                  <a:cxn ang="0">
                    <a:pos x="0" y="0"/>
                  </a:cxn>
                </a:cxnLst>
                <a:rect l="0" t="0" r="r" b="b"/>
                <a:pathLst>
                  <a:path w="1313" h="798">
                    <a:moveTo>
                      <a:pt x="0" y="0"/>
                    </a:moveTo>
                    <a:lnTo>
                      <a:pt x="0" y="463"/>
                    </a:lnTo>
                    <a:lnTo>
                      <a:pt x="0" y="463"/>
                    </a:lnTo>
                    <a:lnTo>
                      <a:pt x="1313" y="798"/>
                    </a:lnTo>
                    <a:lnTo>
                      <a:pt x="1313" y="335"/>
                    </a:lnTo>
                    <a:lnTo>
                      <a:pt x="1313" y="335"/>
                    </a:lnTo>
                    <a:lnTo>
                      <a:pt x="0" y="0"/>
                    </a:lnTo>
                    <a:lnTo>
                      <a:pt x="0" y="0"/>
                    </a:lnTo>
                    <a:close/>
                  </a:path>
                </a:pathLst>
              </a:custGeom>
              <a:gradFill flip="none" rotWithShape="1">
                <a:gsLst>
                  <a:gs pos="0">
                    <a:srgbClr val="717982"/>
                  </a:gs>
                  <a:gs pos="50000">
                    <a:srgbClr val="A9B4C1"/>
                  </a:gs>
                  <a:gs pos="100000">
                    <a:srgbClr val="B3C0CE"/>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3" name="interior_Top_Lid"/>
            <p:cNvSpPr>
              <a:spLocks/>
            </p:cNvSpPr>
            <p:nvPr/>
          </p:nvSpPr>
          <p:spPr bwMode="auto">
            <a:xfrm>
              <a:off x="1941258" y="1385888"/>
              <a:ext cx="4175125" cy="1069975"/>
            </a:xfrm>
            <a:custGeom>
              <a:avLst/>
              <a:gdLst/>
              <a:ahLst/>
              <a:cxnLst>
                <a:cxn ang="0">
                  <a:pos x="2630" y="338"/>
                </a:cxn>
                <a:cxn ang="0">
                  <a:pos x="1315" y="0"/>
                </a:cxn>
                <a:cxn ang="0">
                  <a:pos x="0" y="338"/>
                </a:cxn>
                <a:cxn ang="0">
                  <a:pos x="1315" y="674"/>
                </a:cxn>
                <a:cxn ang="0">
                  <a:pos x="2630" y="338"/>
                </a:cxn>
              </a:cxnLst>
              <a:rect l="0" t="0" r="r" b="b"/>
              <a:pathLst>
                <a:path w="2630" h="674">
                  <a:moveTo>
                    <a:pt x="2630" y="338"/>
                  </a:moveTo>
                  <a:lnTo>
                    <a:pt x="1315" y="0"/>
                  </a:lnTo>
                  <a:lnTo>
                    <a:pt x="0" y="338"/>
                  </a:lnTo>
                  <a:lnTo>
                    <a:pt x="1315" y="674"/>
                  </a:lnTo>
                  <a:lnTo>
                    <a:pt x="2630" y="338"/>
                  </a:lnTo>
                  <a:close/>
                </a:path>
              </a:pathLst>
            </a:custGeom>
            <a:gradFill flip="none" rotWithShape="1">
              <a:gsLst>
                <a:gs pos="0">
                  <a:srgbClr val="808080">
                    <a:shade val="30000"/>
                    <a:satMod val="115000"/>
                  </a:srgbClr>
                </a:gs>
                <a:gs pos="50000">
                  <a:srgbClr val="808080">
                    <a:shade val="67500"/>
                    <a:satMod val="115000"/>
                  </a:srgbClr>
                </a:gs>
                <a:gs pos="100000">
                  <a:srgbClr val="808080">
                    <a:shade val="100000"/>
                    <a:satMod val="115000"/>
                  </a:srgbClr>
                </a:gs>
              </a:gsLst>
              <a:lin ang="5400000" scaled="1"/>
              <a:tileRect/>
            </a:gradFill>
            <a:ln w="9525">
              <a:solidFill>
                <a:schemeClr val="bg2">
                  <a:lumMod val="50000"/>
                  <a:lumOff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6" name="UX_Top_Lid"/>
          <p:cNvSpPr>
            <a:spLocks/>
          </p:cNvSpPr>
          <p:nvPr/>
        </p:nvSpPr>
        <p:spPr bwMode="auto">
          <a:xfrm>
            <a:off x="3200697" y="959468"/>
            <a:ext cx="5565384" cy="1068387"/>
          </a:xfrm>
          <a:custGeom>
            <a:avLst/>
            <a:gdLst/>
            <a:ahLst/>
            <a:cxnLst>
              <a:cxn ang="0">
                <a:pos x="2630" y="338"/>
              </a:cxn>
              <a:cxn ang="0">
                <a:pos x="1315" y="0"/>
              </a:cxn>
              <a:cxn ang="0">
                <a:pos x="0" y="338"/>
              </a:cxn>
              <a:cxn ang="0">
                <a:pos x="1315" y="673"/>
              </a:cxn>
              <a:cxn ang="0">
                <a:pos x="2630" y="338"/>
              </a:cxn>
            </a:cxnLst>
            <a:rect l="0" t="0" r="r" b="b"/>
            <a:pathLst>
              <a:path w="2630" h="673">
                <a:moveTo>
                  <a:pt x="2630" y="338"/>
                </a:moveTo>
                <a:lnTo>
                  <a:pt x="1315" y="0"/>
                </a:lnTo>
                <a:lnTo>
                  <a:pt x="0" y="338"/>
                </a:lnTo>
                <a:lnTo>
                  <a:pt x="1315" y="673"/>
                </a:lnTo>
                <a:lnTo>
                  <a:pt x="2630" y="338"/>
                </a:lnTo>
                <a:close/>
              </a:path>
            </a:pathLst>
          </a:custGeom>
          <a:gradFill flip="none" rotWithShape="1">
            <a:gsLst>
              <a:gs pos="0">
                <a:srgbClr val="9AA6B0"/>
              </a:gs>
              <a:gs pos="50000">
                <a:srgbClr val="C0CEDB"/>
              </a:gs>
              <a:gs pos="99000">
                <a:srgbClr val="CCDBE8"/>
              </a:gs>
            </a:gsLst>
            <a:lin ang="5400000" scaled="1"/>
            <a:tileRect/>
          </a:gradFill>
          <a:ln w="9525">
            <a:gradFill>
              <a:gsLst>
                <a:gs pos="0">
                  <a:schemeClr val="tx1">
                    <a:lumMod val="50000"/>
                  </a:schemeClr>
                </a:gs>
                <a:gs pos="50000">
                  <a:schemeClr val="tx1">
                    <a:lumMod val="95000"/>
                  </a:schemeClr>
                </a:gs>
                <a:gs pos="100000">
                  <a:schemeClr val="tx1"/>
                </a:gs>
              </a:gsLst>
              <a:lin ang="5400000" scaled="0"/>
            </a:gradFill>
            <a:round/>
            <a:headEnd/>
            <a:tailEnd/>
          </a:ln>
          <a:effectLst>
            <a:outerShdw blurRad="254000" dist="368300" dir="5400000" sx="87000" sy="87000" algn="t"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en-US" dirty="0"/>
          </a:p>
        </p:txBody>
      </p:sp>
      <p:sp>
        <p:nvSpPr>
          <p:cNvPr id="27" name="PHONE"/>
          <p:cNvSpPr/>
          <p:nvPr/>
        </p:nvSpPr>
        <p:spPr bwMode="auto">
          <a:xfrm>
            <a:off x="4671048" y="1276031"/>
            <a:ext cx="2639798" cy="264688"/>
          </a:xfrm>
          <a:prstGeom prst="rect">
            <a:avLst/>
          </a:prstGeom>
          <a:noFill/>
          <a:ln w="9525" cap="flat" cmpd="sng" algn="ctr">
            <a:noFill/>
            <a:prstDash val="solid"/>
            <a:round/>
            <a:headEnd type="none" w="med" len="med"/>
            <a:tailEnd type="none" w="med" len="med"/>
          </a:ln>
          <a:effectLst/>
        </p:spPr>
        <p:txBody>
          <a:bodyPr vert="horz" wrap="square" lIns="0" tIns="18288" rIns="0" bIns="0" numCol="1" rtlCol="0" anchor="t" anchorCtr="0" compatLnSpc="1">
            <a:prstTxWarp prst="textNoShape">
              <a:avLst/>
            </a:prstTxWarp>
            <a:spAutoFit/>
          </a:bodyPr>
          <a:lstStyle/>
          <a:p>
            <a:pPr algn="ctr"/>
            <a:r>
              <a:rPr lang="en-US" sz="1600" b="1" dirty="0" smtClean="0">
                <a:effectLst>
                  <a:outerShdw blurRad="60007" dist="101600" dir="15600000" sy="30000" kx="-1800000" algn="bl" rotWithShape="0">
                    <a:prstClr val="black">
                      <a:alpha val="32000"/>
                    </a:prstClr>
                  </a:outerShdw>
                </a:effectLst>
              </a:rPr>
              <a:t>PC, Phone, Browser</a:t>
            </a:r>
            <a:endParaRPr lang="en-US" sz="1600" b="1" dirty="0">
              <a:effectLst>
                <a:outerShdw blurRad="60007" dist="101600" dir="15600000" sy="30000" kx="-1800000" algn="bl" rotWithShape="0">
                  <a:prstClr val="black">
                    <a:alpha val="32000"/>
                  </a:prstClr>
                </a:outerShdw>
              </a:effectLst>
            </a:endParaRPr>
          </a:p>
        </p:txBody>
      </p:sp>
      <p:sp>
        <p:nvSpPr>
          <p:cNvPr id="28" name="Infrastructure_text"/>
          <p:cNvSpPr txBox="1"/>
          <p:nvPr/>
        </p:nvSpPr>
        <p:spPr>
          <a:xfrm>
            <a:off x="3266482" y="4573620"/>
            <a:ext cx="2545082" cy="400110"/>
          </a:xfrm>
          <a:prstGeom prst="rect">
            <a:avLst/>
          </a:prstGeom>
          <a:noFill/>
        </p:spPr>
        <p:txBody>
          <a:bodyPr wrap="square" rtlCol="0">
            <a:spAutoFit/>
            <a:scene3d>
              <a:camera prst="perspectiveContrastingLeftFacing">
                <a:rot lat="623785" lon="2636332" rev="21300000"/>
              </a:camera>
              <a:lightRig rig="threePt" dir="t"/>
            </a:scene3d>
          </a:bodyPr>
          <a:lstStyle/>
          <a:p>
            <a:pPr algn="ctr"/>
            <a:r>
              <a:rPr lang="en-US" sz="2000" b="1" dirty="0" smtClean="0">
                <a:effectLst>
                  <a:outerShdw blurRad="38100" dist="38100" dir="2700000" algn="tl">
                    <a:srgbClr val="000000">
                      <a:alpha val="64000"/>
                    </a:srgbClr>
                  </a:outerShdw>
                </a:effectLst>
              </a:rPr>
              <a:t>Infrastructure</a:t>
            </a:r>
            <a:endParaRPr lang="en-US" sz="2000" b="1" dirty="0">
              <a:effectLst>
                <a:outerShdw blurRad="38100" dist="38100" dir="2700000" algn="tl">
                  <a:srgbClr val="000000">
                    <a:alpha val="64000"/>
                  </a:srgbClr>
                </a:outerShdw>
              </a:effectLst>
            </a:endParaRPr>
          </a:p>
        </p:txBody>
      </p:sp>
      <p:sp>
        <p:nvSpPr>
          <p:cNvPr id="29" name="Database_text"/>
          <p:cNvSpPr txBox="1"/>
          <p:nvPr/>
        </p:nvSpPr>
        <p:spPr>
          <a:xfrm>
            <a:off x="3266482" y="3828333"/>
            <a:ext cx="2545082" cy="400110"/>
          </a:xfrm>
          <a:prstGeom prst="rect">
            <a:avLst/>
          </a:prstGeom>
          <a:noFill/>
        </p:spPr>
        <p:txBody>
          <a:bodyPr wrap="square" rtlCol="0">
            <a:spAutoFit/>
            <a:scene3d>
              <a:camera prst="perspectiveContrastingLeftFacing"/>
              <a:lightRig rig="threePt" dir="t"/>
            </a:scene3d>
          </a:bodyPr>
          <a:lstStyle/>
          <a:p>
            <a:pPr algn="ctr"/>
            <a:r>
              <a:rPr lang="en-US" sz="2000" b="1" dirty="0" smtClean="0">
                <a:effectLst>
                  <a:outerShdw blurRad="38100" dist="38100" dir="2700000" algn="tl">
                    <a:srgbClr val="000000">
                      <a:alpha val="64000"/>
                    </a:srgbClr>
                  </a:outerShdw>
                </a:effectLst>
              </a:rPr>
              <a:t>Database</a:t>
            </a:r>
            <a:endParaRPr lang="en-US" sz="2000" b="1" dirty="0">
              <a:effectLst>
                <a:outerShdw blurRad="38100" dist="38100" dir="2700000" algn="tl">
                  <a:srgbClr val="000000">
                    <a:alpha val="64000"/>
                  </a:srgbClr>
                </a:outerShdw>
              </a:effectLst>
            </a:endParaRPr>
          </a:p>
        </p:txBody>
      </p:sp>
      <p:sp>
        <p:nvSpPr>
          <p:cNvPr id="30" name="Middle Tier_text"/>
          <p:cNvSpPr txBox="1"/>
          <p:nvPr/>
        </p:nvSpPr>
        <p:spPr>
          <a:xfrm>
            <a:off x="3266482" y="3106662"/>
            <a:ext cx="2545082" cy="400110"/>
          </a:xfrm>
          <a:prstGeom prst="rect">
            <a:avLst/>
          </a:prstGeom>
          <a:noFill/>
        </p:spPr>
        <p:txBody>
          <a:bodyPr wrap="square" rtlCol="0">
            <a:spAutoFit/>
            <a:scene3d>
              <a:camera prst="perspectiveContrastingLeftFacing"/>
              <a:lightRig rig="threePt" dir="t"/>
            </a:scene3d>
          </a:bodyPr>
          <a:lstStyle/>
          <a:p>
            <a:pPr algn="ctr"/>
            <a:r>
              <a:rPr lang="en-US" sz="2000" b="1" dirty="0" smtClean="0">
                <a:effectLst>
                  <a:outerShdw blurRad="38100" dist="38100" dir="2700000" algn="tl">
                    <a:srgbClr val="000000">
                      <a:alpha val="64000"/>
                    </a:srgbClr>
                  </a:outerShdw>
                </a:effectLst>
              </a:rPr>
              <a:t>Middle Tier</a:t>
            </a:r>
            <a:endParaRPr lang="en-US" sz="2000" b="1" dirty="0">
              <a:effectLst>
                <a:outerShdw blurRad="38100" dist="38100" dir="2700000" algn="tl">
                  <a:srgbClr val="000000">
                    <a:alpha val="64000"/>
                  </a:srgbClr>
                </a:outerShdw>
              </a:effectLst>
            </a:endParaRPr>
          </a:p>
        </p:txBody>
      </p:sp>
      <p:sp>
        <p:nvSpPr>
          <p:cNvPr id="31" name="Business Apps_text"/>
          <p:cNvSpPr txBox="1"/>
          <p:nvPr/>
        </p:nvSpPr>
        <p:spPr>
          <a:xfrm>
            <a:off x="3106044" y="2357243"/>
            <a:ext cx="2865955" cy="400110"/>
          </a:xfrm>
          <a:prstGeom prst="rect">
            <a:avLst/>
          </a:prstGeom>
          <a:noFill/>
        </p:spPr>
        <p:txBody>
          <a:bodyPr wrap="square" rtlCol="0">
            <a:spAutoFit/>
            <a:scene3d>
              <a:camera prst="perspectiveContrastingLeftFacing"/>
              <a:lightRig rig="threePt" dir="t"/>
            </a:scene3d>
          </a:bodyPr>
          <a:lstStyle/>
          <a:p>
            <a:pPr algn="ctr"/>
            <a:r>
              <a:rPr lang="en-US" sz="2000" b="1" dirty="0" smtClean="0">
                <a:effectLst>
                  <a:outerShdw blurRad="38100" dist="38100" dir="2700000" algn="tl">
                    <a:srgbClr val="000000">
                      <a:alpha val="64000"/>
                    </a:srgbClr>
                  </a:outerShdw>
                </a:effectLst>
              </a:rPr>
              <a:t>Applications</a:t>
            </a:r>
            <a:endParaRPr lang="en-US" sz="2000" b="1" dirty="0">
              <a:effectLst>
                <a:outerShdw blurRad="38100" dist="38100" dir="2700000" algn="tl">
                  <a:srgbClr val="000000">
                    <a:alpha val="64000"/>
                  </a:srgbClr>
                </a:outerShdw>
              </a:effectLst>
            </a:endParaRPr>
          </a:p>
        </p:txBody>
      </p:sp>
      <p:sp>
        <p:nvSpPr>
          <p:cNvPr id="32" name="horizontal_1to2"/>
          <p:cNvSpPr>
            <a:spLocks/>
          </p:cNvSpPr>
          <p:nvPr/>
        </p:nvSpPr>
        <p:spPr bwMode="auto">
          <a:xfrm>
            <a:off x="3200697" y="4143376"/>
            <a:ext cx="5565384" cy="536575"/>
          </a:xfrm>
          <a:custGeom>
            <a:avLst/>
            <a:gdLst/>
            <a:ahLst/>
            <a:cxnLst>
              <a:cxn ang="0">
                <a:pos x="0" y="0"/>
              </a:cxn>
              <a:cxn ang="0">
                <a:pos x="1315" y="338"/>
              </a:cxn>
              <a:cxn ang="0">
                <a:pos x="2630" y="0"/>
              </a:cxn>
            </a:cxnLst>
            <a:rect l="0" t="0" r="r" b="b"/>
            <a:pathLst>
              <a:path w="2630" h="338">
                <a:moveTo>
                  <a:pt x="0" y="0"/>
                </a:moveTo>
                <a:lnTo>
                  <a:pt x="1315" y="338"/>
                </a:lnTo>
                <a:lnTo>
                  <a:pt x="2630" y="0"/>
                </a:lnTo>
              </a:path>
            </a:pathLst>
          </a:custGeom>
          <a:noFill/>
          <a:ln w="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horizontal_2to3"/>
          <p:cNvSpPr>
            <a:spLocks/>
          </p:cNvSpPr>
          <p:nvPr/>
        </p:nvSpPr>
        <p:spPr bwMode="auto">
          <a:xfrm>
            <a:off x="3200697" y="3406775"/>
            <a:ext cx="5565384" cy="533400"/>
          </a:xfrm>
          <a:custGeom>
            <a:avLst/>
            <a:gdLst/>
            <a:ahLst/>
            <a:cxnLst>
              <a:cxn ang="0">
                <a:pos x="0" y="0"/>
              </a:cxn>
              <a:cxn ang="0">
                <a:pos x="1315" y="336"/>
              </a:cxn>
              <a:cxn ang="0">
                <a:pos x="2630" y="0"/>
              </a:cxn>
            </a:cxnLst>
            <a:rect l="0" t="0" r="r" b="b"/>
            <a:pathLst>
              <a:path w="2630" h="336">
                <a:moveTo>
                  <a:pt x="0" y="0"/>
                </a:moveTo>
                <a:lnTo>
                  <a:pt x="1315" y="336"/>
                </a:lnTo>
                <a:lnTo>
                  <a:pt x="2630" y="0"/>
                </a:lnTo>
              </a:path>
            </a:pathLst>
          </a:custGeom>
          <a:noFill/>
          <a:ln w="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horizontal_3to4"/>
          <p:cNvSpPr>
            <a:spLocks/>
          </p:cNvSpPr>
          <p:nvPr/>
        </p:nvSpPr>
        <p:spPr bwMode="auto">
          <a:xfrm>
            <a:off x="3200697" y="2667001"/>
            <a:ext cx="5565384" cy="536575"/>
          </a:xfrm>
          <a:custGeom>
            <a:avLst/>
            <a:gdLst/>
            <a:ahLst/>
            <a:cxnLst>
              <a:cxn ang="0">
                <a:pos x="0" y="0"/>
              </a:cxn>
              <a:cxn ang="0">
                <a:pos x="1315" y="338"/>
              </a:cxn>
              <a:cxn ang="0">
                <a:pos x="2630" y="0"/>
              </a:cxn>
            </a:cxnLst>
            <a:rect l="0" t="0" r="r" b="b"/>
            <a:pathLst>
              <a:path w="2630" h="338">
                <a:moveTo>
                  <a:pt x="0" y="0"/>
                </a:moveTo>
                <a:lnTo>
                  <a:pt x="1315" y="338"/>
                </a:lnTo>
                <a:lnTo>
                  <a:pt x="2630" y="0"/>
                </a:lnTo>
              </a:path>
            </a:pathLst>
          </a:custGeom>
          <a:noFill/>
          <a:ln w="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cxnSp>
        <p:nvCxnSpPr>
          <p:cNvPr id="35" name="divider_line"/>
          <p:cNvCxnSpPr/>
          <p:nvPr/>
        </p:nvCxnSpPr>
        <p:spPr bwMode="auto">
          <a:xfrm rot="10800000" flipV="1">
            <a:off x="5983388" y="2461199"/>
            <a:ext cx="0" cy="2962656"/>
          </a:xfrm>
          <a:prstGeom prst="line">
            <a:avLst/>
          </a:prstGeom>
          <a:noFill/>
          <a:ln w="12700" cap="flat" cmpd="sng" algn="ctr">
            <a:solidFill>
              <a:schemeClr val="tx1">
                <a:lumMod val="85000"/>
              </a:schemeClr>
            </a:solidFill>
            <a:prstDash val="solid"/>
            <a:round/>
            <a:headEnd type="none" w="med" len="med"/>
            <a:tailEnd type="none" w="med" len="med"/>
          </a:ln>
          <a:effectLst/>
        </p:spPr>
      </p:cxnSp>
      <p:grpSp>
        <p:nvGrpSpPr>
          <p:cNvPr id="36" name="R_1"/>
          <p:cNvGrpSpPr/>
          <p:nvPr/>
        </p:nvGrpSpPr>
        <p:grpSpPr>
          <a:xfrm>
            <a:off x="5818588" y="4315438"/>
            <a:ext cx="3426665" cy="912104"/>
            <a:chOff x="3905188" y="4315438"/>
            <a:chExt cx="2570668" cy="912104"/>
          </a:xfrm>
        </p:grpSpPr>
        <p:sp>
          <p:nvSpPr>
            <p:cNvPr id="37" name="Networking_text"/>
            <p:cNvSpPr txBox="1"/>
            <p:nvPr/>
          </p:nvSpPr>
          <p:spPr>
            <a:xfrm>
              <a:off x="4868468" y="4676660"/>
              <a:ext cx="1607388"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Networking</a:t>
              </a:r>
              <a:endParaRPr lang="en-US" sz="1200" dirty="0">
                <a:effectLst>
                  <a:outerShdw blurRad="12700" dist="38100" dir="2700000" algn="tl" rotWithShape="0">
                    <a:prstClr val="black">
                      <a:alpha val="79000"/>
                    </a:prstClr>
                  </a:outerShdw>
                </a:effectLst>
              </a:endParaRPr>
            </a:p>
          </p:txBody>
        </p:sp>
        <p:sp>
          <p:nvSpPr>
            <p:cNvPr id="38" name="Virtualization_text"/>
            <p:cNvSpPr txBox="1"/>
            <p:nvPr/>
          </p:nvSpPr>
          <p:spPr>
            <a:xfrm>
              <a:off x="3905188" y="4950543"/>
              <a:ext cx="1434854"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Virtualization</a:t>
              </a:r>
              <a:endParaRPr lang="en-US" sz="1200" dirty="0">
                <a:effectLst>
                  <a:outerShdw blurRad="12700" dist="38100" dir="2700000" algn="tl" rotWithShape="0">
                    <a:prstClr val="black">
                      <a:alpha val="79000"/>
                    </a:prstClr>
                  </a:outerShdw>
                </a:effectLst>
              </a:endParaRPr>
            </a:p>
          </p:txBody>
        </p:sp>
        <p:sp>
          <p:nvSpPr>
            <p:cNvPr id="39" name="Identity &amp; Access_text"/>
            <p:cNvSpPr txBox="1"/>
            <p:nvPr/>
          </p:nvSpPr>
          <p:spPr>
            <a:xfrm>
              <a:off x="4856417" y="4315438"/>
              <a:ext cx="1607388"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Identity &amp; Access</a:t>
              </a:r>
              <a:endParaRPr lang="en-US" sz="1200" dirty="0">
                <a:effectLst>
                  <a:outerShdw blurRad="12700" dist="38100" dir="2700000" algn="tl" rotWithShape="0">
                    <a:prstClr val="black">
                      <a:alpha val="79000"/>
                    </a:prstClr>
                  </a:outerShdw>
                </a:effectLst>
              </a:endParaRPr>
            </a:p>
          </p:txBody>
        </p:sp>
        <p:sp>
          <p:nvSpPr>
            <p:cNvPr id="40" name="Security_text"/>
            <p:cNvSpPr txBox="1"/>
            <p:nvPr/>
          </p:nvSpPr>
          <p:spPr>
            <a:xfrm>
              <a:off x="4071950" y="4570635"/>
              <a:ext cx="1055299"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Security</a:t>
              </a:r>
              <a:endParaRPr lang="en-US" sz="1200" dirty="0">
                <a:effectLst>
                  <a:outerShdw blurRad="12700" dist="38100" dir="2700000" algn="tl" rotWithShape="0">
                    <a:prstClr val="black">
                      <a:alpha val="79000"/>
                    </a:prstClr>
                  </a:outerShdw>
                </a:effectLst>
              </a:endParaRPr>
            </a:p>
          </p:txBody>
        </p:sp>
        <p:cxnSp>
          <p:nvCxnSpPr>
            <p:cNvPr id="41" name="1b_line"/>
            <p:cNvCxnSpPr/>
            <p:nvPr/>
          </p:nvCxnSpPr>
          <p:spPr bwMode="auto">
            <a:xfrm rot="5400000">
              <a:off x="4801749" y="4756603"/>
              <a:ext cx="731520" cy="0"/>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42" name="1a_line"/>
            <p:cNvCxnSpPr/>
            <p:nvPr/>
          </p:nvCxnSpPr>
          <p:spPr bwMode="auto">
            <a:xfrm rot="21540000" flipV="1">
              <a:off x="4028820" y="4543425"/>
              <a:ext cx="2085975" cy="495300"/>
            </a:xfrm>
            <a:prstGeom prst="line">
              <a:avLst/>
            </a:prstGeom>
            <a:noFill/>
            <a:ln w="12700" cap="flat" cmpd="sng" algn="ctr">
              <a:solidFill>
                <a:schemeClr val="tx1">
                  <a:lumMod val="85000"/>
                </a:schemeClr>
              </a:solidFill>
              <a:prstDash val="solid"/>
              <a:round/>
              <a:headEnd type="none" w="med" len="med"/>
              <a:tailEnd type="none" w="med" len="med"/>
            </a:ln>
            <a:effectLst/>
          </p:spPr>
        </p:cxnSp>
      </p:grpSp>
      <p:grpSp>
        <p:nvGrpSpPr>
          <p:cNvPr id="43" name="R_2"/>
          <p:cNvGrpSpPr/>
          <p:nvPr/>
        </p:nvGrpSpPr>
        <p:grpSpPr>
          <a:xfrm>
            <a:off x="5728359" y="3572103"/>
            <a:ext cx="3326599" cy="922604"/>
            <a:chOff x="3837498" y="3572103"/>
            <a:chExt cx="2495599" cy="922604"/>
          </a:xfrm>
        </p:grpSpPr>
        <p:sp>
          <p:nvSpPr>
            <p:cNvPr id="44" name="Reporting &amp; Analysis_text"/>
            <p:cNvSpPr txBox="1"/>
            <p:nvPr/>
          </p:nvSpPr>
          <p:spPr>
            <a:xfrm>
              <a:off x="5254796" y="3615061"/>
              <a:ext cx="1078301" cy="461665"/>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Reporting</a:t>
              </a:r>
              <a:br>
                <a:rPr lang="en-US" sz="1200" dirty="0" smtClean="0">
                  <a:effectLst>
                    <a:outerShdw blurRad="12700" dist="38100" dir="2700000" algn="tl" rotWithShape="0">
                      <a:prstClr val="black">
                        <a:alpha val="79000"/>
                      </a:prstClr>
                    </a:outerShdw>
                  </a:effectLst>
                </a:rPr>
              </a:br>
              <a:r>
                <a:rPr lang="en-US" sz="1200" dirty="0" smtClean="0">
                  <a:effectLst>
                    <a:outerShdw blurRad="12700" dist="38100" dir="2700000" algn="tl" rotWithShape="0">
                      <a:prstClr val="black">
                        <a:alpha val="79000"/>
                      </a:prstClr>
                    </a:outerShdw>
                  </a:effectLst>
                </a:rPr>
                <a:t>&amp; Analysis</a:t>
              </a:r>
              <a:endParaRPr lang="en-US" sz="1200" dirty="0">
                <a:effectLst>
                  <a:outerShdw blurRad="12700" dist="38100" dir="2700000" algn="tl" rotWithShape="0">
                    <a:prstClr val="black">
                      <a:alpha val="79000"/>
                    </a:prstClr>
                  </a:outerShdw>
                </a:effectLst>
              </a:endParaRPr>
            </a:p>
          </p:txBody>
        </p:sp>
        <p:sp>
          <p:nvSpPr>
            <p:cNvPr id="45" name="Data Warehousing_text"/>
            <p:cNvSpPr txBox="1"/>
            <p:nvPr/>
          </p:nvSpPr>
          <p:spPr>
            <a:xfrm>
              <a:off x="4512960" y="3789236"/>
              <a:ext cx="1190447"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Data </a:t>
              </a:r>
              <a:r>
                <a:rPr lang="en-US" sz="1200" spc="-20" dirty="0" smtClean="0">
                  <a:effectLst>
                    <a:outerShdw blurRad="12700" dist="38100" dir="2700000" algn="tl" rotWithShape="0">
                      <a:prstClr val="black">
                        <a:alpha val="79000"/>
                      </a:prstClr>
                    </a:outerShdw>
                  </a:effectLst>
                </a:rPr>
                <a:t>Warehousing</a:t>
              </a:r>
              <a:endParaRPr lang="en-US" sz="1200" spc="-20" dirty="0">
                <a:effectLst>
                  <a:outerShdw blurRad="12700" dist="38100" dir="2700000" algn="tl" rotWithShape="0">
                    <a:prstClr val="black">
                      <a:alpha val="79000"/>
                    </a:prstClr>
                  </a:outerShdw>
                </a:effectLst>
              </a:endParaRPr>
            </a:p>
          </p:txBody>
        </p:sp>
        <p:sp>
          <p:nvSpPr>
            <p:cNvPr id="46" name="OLTP_text"/>
            <p:cNvSpPr txBox="1"/>
            <p:nvPr/>
          </p:nvSpPr>
          <p:spPr>
            <a:xfrm>
              <a:off x="3837498" y="3981986"/>
              <a:ext cx="1075742" cy="461665"/>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Transaction Processing</a:t>
              </a:r>
              <a:endParaRPr lang="en-US" sz="1200" dirty="0">
                <a:effectLst>
                  <a:outerShdw blurRad="12700" dist="38100" dir="2700000" algn="tl" rotWithShape="0">
                    <a:prstClr val="black">
                      <a:alpha val="79000"/>
                    </a:prstClr>
                  </a:outerShdw>
                </a:effectLst>
              </a:endParaRPr>
            </a:p>
          </p:txBody>
        </p:sp>
        <p:cxnSp>
          <p:nvCxnSpPr>
            <p:cNvPr id="47" name="2b_line"/>
            <p:cNvCxnSpPr/>
            <p:nvPr/>
          </p:nvCxnSpPr>
          <p:spPr bwMode="auto">
            <a:xfrm rot="16200000" flipH="1">
              <a:off x="5112958" y="3937862"/>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48" name="2a_line"/>
            <p:cNvCxnSpPr/>
            <p:nvPr/>
          </p:nvCxnSpPr>
          <p:spPr bwMode="auto">
            <a:xfrm rot="16200000" flipH="1">
              <a:off x="4377325" y="4128946"/>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grpSp>
      <p:grpSp>
        <p:nvGrpSpPr>
          <p:cNvPr id="49" name="R_3"/>
          <p:cNvGrpSpPr/>
          <p:nvPr/>
        </p:nvGrpSpPr>
        <p:grpSpPr>
          <a:xfrm>
            <a:off x="5558012" y="2839997"/>
            <a:ext cx="3575182" cy="919443"/>
            <a:chOff x="3709704" y="2839996"/>
            <a:chExt cx="2682085" cy="919443"/>
          </a:xfrm>
        </p:grpSpPr>
        <p:sp>
          <p:nvSpPr>
            <p:cNvPr id="50" name="Workflow_text"/>
            <p:cNvSpPr txBox="1"/>
            <p:nvPr/>
          </p:nvSpPr>
          <p:spPr>
            <a:xfrm>
              <a:off x="5218597" y="2965139"/>
              <a:ext cx="1173192"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Workflow</a:t>
              </a:r>
              <a:endParaRPr lang="en-US" sz="1200" dirty="0">
                <a:effectLst>
                  <a:outerShdw blurRad="12700" dist="38100" dir="2700000" algn="tl" rotWithShape="0">
                    <a:prstClr val="black">
                      <a:alpha val="79000"/>
                    </a:prstClr>
                  </a:outerShdw>
                </a:effectLst>
              </a:endParaRPr>
            </a:p>
          </p:txBody>
        </p:sp>
        <p:sp>
          <p:nvSpPr>
            <p:cNvPr id="51" name="App Logic_text"/>
            <p:cNvSpPr txBox="1"/>
            <p:nvPr/>
          </p:nvSpPr>
          <p:spPr>
            <a:xfrm>
              <a:off x="4531956" y="3103456"/>
              <a:ext cx="1173192"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Application Server</a:t>
              </a:r>
              <a:endParaRPr lang="en-US" sz="1200" dirty="0">
                <a:effectLst>
                  <a:outerShdw blurRad="12700" dist="38100" dir="2700000" algn="tl" rotWithShape="0">
                    <a:prstClr val="black">
                      <a:alpha val="79000"/>
                    </a:prstClr>
                  </a:outerShdw>
                </a:effectLst>
              </a:endParaRPr>
            </a:p>
          </p:txBody>
        </p:sp>
        <p:sp>
          <p:nvSpPr>
            <p:cNvPr id="52" name="EAI_text"/>
            <p:cNvSpPr txBox="1"/>
            <p:nvPr/>
          </p:nvSpPr>
          <p:spPr>
            <a:xfrm>
              <a:off x="3709704" y="3270828"/>
              <a:ext cx="1350217" cy="461665"/>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Enterprise </a:t>
              </a:r>
            </a:p>
            <a:p>
              <a:pPr algn="ctr"/>
              <a:r>
                <a:rPr lang="en-US" sz="1200" dirty="0" smtClean="0">
                  <a:effectLst>
                    <a:outerShdw blurRad="12700" dist="38100" dir="2700000" algn="tl" rotWithShape="0">
                      <a:prstClr val="black">
                        <a:alpha val="79000"/>
                      </a:prstClr>
                    </a:outerShdw>
                  </a:effectLst>
                </a:rPr>
                <a:t>Integration</a:t>
              </a:r>
              <a:endParaRPr lang="en-US" sz="1200" dirty="0">
                <a:effectLst>
                  <a:outerShdw blurRad="12700" dist="38100" dir="2700000" algn="tl" rotWithShape="0">
                    <a:prstClr val="black">
                      <a:alpha val="79000"/>
                    </a:prstClr>
                  </a:outerShdw>
                </a:effectLst>
              </a:endParaRPr>
            </a:p>
          </p:txBody>
        </p:sp>
        <p:cxnSp>
          <p:nvCxnSpPr>
            <p:cNvPr id="53" name="3c_line"/>
            <p:cNvCxnSpPr/>
            <p:nvPr/>
          </p:nvCxnSpPr>
          <p:spPr bwMode="auto">
            <a:xfrm rot="16200000" flipH="1">
              <a:off x="5115178" y="3205755"/>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54" name="3b_line"/>
            <p:cNvCxnSpPr/>
            <p:nvPr/>
          </p:nvCxnSpPr>
          <p:spPr bwMode="auto">
            <a:xfrm rot="16200000" flipH="1">
              <a:off x="4374519" y="3393678"/>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grpSp>
      <p:grpSp>
        <p:nvGrpSpPr>
          <p:cNvPr id="55" name="R_4"/>
          <p:cNvGrpSpPr/>
          <p:nvPr/>
        </p:nvGrpSpPr>
        <p:grpSpPr>
          <a:xfrm>
            <a:off x="5870436" y="2097714"/>
            <a:ext cx="3196215" cy="919695"/>
            <a:chOff x="3944084" y="2097713"/>
            <a:chExt cx="2397786" cy="919695"/>
          </a:xfrm>
        </p:grpSpPr>
        <p:sp>
          <p:nvSpPr>
            <p:cNvPr id="56" name="Web_text"/>
            <p:cNvSpPr txBox="1"/>
            <p:nvPr/>
          </p:nvSpPr>
          <p:spPr>
            <a:xfrm>
              <a:off x="5263569" y="2248658"/>
              <a:ext cx="1078301"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Web</a:t>
              </a:r>
              <a:endParaRPr lang="en-US" sz="1200" dirty="0">
                <a:effectLst>
                  <a:outerShdw blurRad="12700" dist="38100" dir="2700000" algn="tl" rotWithShape="0">
                    <a:prstClr val="black">
                      <a:alpha val="79000"/>
                    </a:prstClr>
                  </a:outerShdw>
                </a:effectLst>
              </a:endParaRPr>
            </a:p>
          </p:txBody>
        </p:sp>
        <p:sp>
          <p:nvSpPr>
            <p:cNvPr id="57" name="Custom_text"/>
            <p:cNvSpPr txBox="1"/>
            <p:nvPr/>
          </p:nvSpPr>
          <p:spPr>
            <a:xfrm>
              <a:off x="4532122" y="2417791"/>
              <a:ext cx="1190447"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Custom</a:t>
              </a:r>
              <a:endParaRPr lang="en-US" sz="1200" dirty="0">
                <a:effectLst>
                  <a:outerShdw blurRad="12700" dist="38100" dir="2700000" algn="tl" rotWithShape="0">
                    <a:prstClr val="black">
                      <a:alpha val="79000"/>
                    </a:prstClr>
                  </a:outerShdw>
                </a:effectLst>
              </a:endParaRPr>
            </a:p>
          </p:txBody>
        </p:sp>
        <p:sp>
          <p:nvSpPr>
            <p:cNvPr id="58" name="ISV_text"/>
            <p:cNvSpPr txBox="1"/>
            <p:nvPr/>
          </p:nvSpPr>
          <p:spPr>
            <a:xfrm>
              <a:off x="3944084" y="2597315"/>
              <a:ext cx="897954" cy="276999"/>
            </a:xfrm>
            <a:prstGeom prst="rect">
              <a:avLst/>
            </a:prstGeom>
            <a:noFill/>
          </p:spPr>
          <p:txBody>
            <a:bodyPr wrap="square" rtlCol="0">
              <a:spAutoFit/>
              <a:scene3d>
                <a:camera prst="perspectiveContrastingRightFacing"/>
                <a:lightRig rig="threePt" dir="t"/>
              </a:scene3d>
            </a:bodyPr>
            <a:lstStyle/>
            <a:p>
              <a:pPr algn="ctr"/>
              <a:r>
                <a:rPr lang="en-US" sz="1200" dirty="0" smtClean="0">
                  <a:effectLst>
                    <a:outerShdw blurRad="12700" dist="38100" dir="2700000" algn="tl" rotWithShape="0">
                      <a:prstClr val="black">
                        <a:alpha val="79000"/>
                      </a:prstClr>
                    </a:outerShdw>
                  </a:effectLst>
                </a:rPr>
                <a:t>Packaged</a:t>
              </a:r>
              <a:endParaRPr lang="en-US" sz="1200" dirty="0">
                <a:effectLst>
                  <a:outerShdw blurRad="12700" dist="38100" dir="2700000" algn="tl" rotWithShape="0">
                    <a:prstClr val="black">
                      <a:alpha val="79000"/>
                    </a:prstClr>
                  </a:outerShdw>
                </a:effectLst>
              </a:endParaRPr>
            </a:p>
          </p:txBody>
        </p:sp>
        <p:cxnSp>
          <p:nvCxnSpPr>
            <p:cNvPr id="59" name="4b_line"/>
            <p:cNvCxnSpPr/>
            <p:nvPr/>
          </p:nvCxnSpPr>
          <p:spPr bwMode="auto">
            <a:xfrm rot="16200000" flipH="1">
              <a:off x="5115957" y="2463472"/>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cxnSp>
          <p:nvCxnSpPr>
            <p:cNvPr id="60" name="4a_line"/>
            <p:cNvCxnSpPr/>
            <p:nvPr/>
          </p:nvCxnSpPr>
          <p:spPr bwMode="auto">
            <a:xfrm rot="16200000" flipH="1">
              <a:off x="4373819" y="2651647"/>
              <a:ext cx="731520" cy="1"/>
            </a:xfrm>
            <a:prstGeom prst="line">
              <a:avLst/>
            </a:prstGeom>
            <a:noFill/>
            <a:ln w="12700" cap="flat" cmpd="sng" algn="ctr">
              <a:solidFill>
                <a:schemeClr val="tx1">
                  <a:lumMod val="85000"/>
                </a:schemeClr>
              </a:solidFill>
              <a:prstDash val="solid"/>
              <a:round/>
              <a:headEnd type="none" w="med" len="med"/>
              <a:tailEnd type="none" w="med" len="med"/>
            </a:ln>
            <a:effectLst/>
          </p:spPr>
        </p:cxnSp>
      </p:grpSp>
      <p:sp>
        <p:nvSpPr>
          <p:cNvPr id="61" name="Composite Apps_box"/>
          <p:cNvSpPr/>
          <p:nvPr/>
        </p:nvSpPr>
        <p:spPr bwMode="auto">
          <a:xfrm rot="20760000">
            <a:off x="6674404" y="2770477"/>
            <a:ext cx="1513926" cy="292037"/>
          </a:xfrm>
          <a:prstGeom prst="parallelogram">
            <a:avLst/>
          </a:prstGeom>
          <a:gradFill flip="none" rotWithShape="1">
            <a:gsLst>
              <a:gs pos="0">
                <a:srgbClr val="A9B4C1"/>
              </a:gs>
              <a:gs pos="100000">
                <a:srgbClr val="7989A3"/>
              </a:gs>
            </a:gsLst>
            <a:lin ang="4800000" scaled="0"/>
            <a:tileRect/>
          </a:gradFill>
          <a:ln w="12700">
            <a:solidFill>
              <a:schemeClr val="tx1">
                <a:lumMod val="85000"/>
              </a:schemeClr>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dirty="0" smtClean="0"/>
          </a:p>
        </p:txBody>
      </p:sp>
      <p:sp>
        <p:nvSpPr>
          <p:cNvPr id="62" name="Composite Apps"/>
          <p:cNvSpPr txBox="1"/>
          <p:nvPr/>
        </p:nvSpPr>
        <p:spPr>
          <a:xfrm>
            <a:off x="6691820" y="2815242"/>
            <a:ext cx="1488532" cy="184666"/>
          </a:xfrm>
          <a:custGeom>
            <a:avLst/>
            <a:gdLst>
              <a:gd name="connsiteX0" fmla="*/ 0 w 1289135"/>
              <a:gd name="connsiteY0" fmla="*/ 0 h 330786"/>
              <a:gd name="connsiteX1" fmla="*/ 1289135 w 1289135"/>
              <a:gd name="connsiteY1" fmla="*/ 0 h 330786"/>
              <a:gd name="connsiteX2" fmla="*/ 1289135 w 1289135"/>
              <a:gd name="connsiteY2" fmla="*/ 330786 h 330786"/>
              <a:gd name="connsiteX3" fmla="*/ 0 w 1289135"/>
              <a:gd name="connsiteY3" fmla="*/ 330786 h 330786"/>
              <a:gd name="connsiteX4" fmla="*/ 0 w 1289135"/>
              <a:gd name="connsiteY4" fmla="*/ 0 h 330786"/>
              <a:gd name="connsiteX0" fmla="*/ 0 w 1289135"/>
              <a:gd name="connsiteY0" fmla="*/ 117044 h 447830"/>
              <a:gd name="connsiteX1" fmla="*/ 1289135 w 1289135"/>
              <a:gd name="connsiteY1" fmla="*/ 0 h 447830"/>
              <a:gd name="connsiteX2" fmla="*/ 1289135 w 1289135"/>
              <a:gd name="connsiteY2" fmla="*/ 447830 h 447830"/>
              <a:gd name="connsiteX3" fmla="*/ 0 w 1289135"/>
              <a:gd name="connsiteY3" fmla="*/ 447830 h 447830"/>
              <a:gd name="connsiteX4" fmla="*/ 0 w 1289135"/>
              <a:gd name="connsiteY4" fmla="*/ 117044 h 447830"/>
              <a:gd name="connsiteX0" fmla="*/ 7315 w 1296450"/>
              <a:gd name="connsiteY0" fmla="*/ 117044 h 535612"/>
              <a:gd name="connsiteX1" fmla="*/ 1296450 w 1296450"/>
              <a:gd name="connsiteY1" fmla="*/ 0 h 535612"/>
              <a:gd name="connsiteX2" fmla="*/ 1296450 w 1296450"/>
              <a:gd name="connsiteY2" fmla="*/ 447830 h 535612"/>
              <a:gd name="connsiteX3" fmla="*/ 0 w 1296450"/>
              <a:gd name="connsiteY3" fmla="*/ 535612 h 535612"/>
              <a:gd name="connsiteX4" fmla="*/ 7315 w 1296450"/>
              <a:gd name="connsiteY4" fmla="*/ 117044 h 535612"/>
              <a:gd name="connsiteX0" fmla="*/ 7315 w 1300108"/>
              <a:gd name="connsiteY0" fmla="*/ 117044 h 535612"/>
              <a:gd name="connsiteX1" fmla="*/ 1296450 w 1300108"/>
              <a:gd name="connsiteY1" fmla="*/ 0 h 535612"/>
              <a:gd name="connsiteX2" fmla="*/ 1300108 w 1300108"/>
              <a:gd name="connsiteY2" fmla="*/ 294210 h 535612"/>
              <a:gd name="connsiteX3" fmla="*/ 0 w 1300108"/>
              <a:gd name="connsiteY3" fmla="*/ 535612 h 535612"/>
              <a:gd name="connsiteX4" fmla="*/ 7315 w 1300108"/>
              <a:gd name="connsiteY4" fmla="*/ 117044 h 535612"/>
              <a:gd name="connsiteX0" fmla="*/ 3657 w 1300108"/>
              <a:gd name="connsiteY0" fmla="*/ 270663 h 535612"/>
              <a:gd name="connsiteX1" fmla="*/ 1296450 w 1300108"/>
              <a:gd name="connsiteY1" fmla="*/ 0 h 535612"/>
              <a:gd name="connsiteX2" fmla="*/ 1300108 w 1300108"/>
              <a:gd name="connsiteY2" fmla="*/ 294210 h 535612"/>
              <a:gd name="connsiteX3" fmla="*/ 0 w 1300108"/>
              <a:gd name="connsiteY3" fmla="*/ 535612 h 535612"/>
              <a:gd name="connsiteX4" fmla="*/ 3657 w 1300108"/>
              <a:gd name="connsiteY4" fmla="*/ 270663 h 535612"/>
              <a:gd name="connsiteX0" fmla="*/ 3657 w 1300108"/>
              <a:gd name="connsiteY0" fmla="*/ 270663 h 535612"/>
              <a:gd name="connsiteX1" fmla="*/ 1296450 w 1300108"/>
              <a:gd name="connsiteY1" fmla="*/ 0 h 535612"/>
              <a:gd name="connsiteX2" fmla="*/ 1300108 w 1300108"/>
              <a:gd name="connsiteY2" fmla="*/ 264949 h 535612"/>
              <a:gd name="connsiteX3" fmla="*/ 0 w 1300108"/>
              <a:gd name="connsiteY3" fmla="*/ 535612 h 535612"/>
              <a:gd name="connsiteX4" fmla="*/ 3657 w 1300108"/>
              <a:gd name="connsiteY4" fmla="*/ 270663 h 535612"/>
              <a:gd name="connsiteX0" fmla="*/ 0 w 1296451"/>
              <a:gd name="connsiteY0" fmla="*/ 270663 h 546584"/>
              <a:gd name="connsiteX1" fmla="*/ 1292793 w 1296451"/>
              <a:gd name="connsiteY1" fmla="*/ 0 h 546584"/>
              <a:gd name="connsiteX2" fmla="*/ 1296451 w 1296451"/>
              <a:gd name="connsiteY2" fmla="*/ 264949 h 546584"/>
              <a:gd name="connsiteX3" fmla="*/ 7316 w 1296451"/>
              <a:gd name="connsiteY3" fmla="*/ 546584 h 546584"/>
              <a:gd name="connsiteX4" fmla="*/ 0 w 1296451"/>
              <a:gd name="connsiteY4" fmla="*/ 270663 h 546584"/>
              <a:gd name="connsiteX0" fmla="*/ 0 w 1296451"/>
              <a:gd name="connsiteY0" fmla="*/ 332843 h 546584"/>
              <a:gd name="connsiteX1" fmla="*/ 1292793 w 1296451"/>
              <a:gd name="connsiteY1" fmla="*/ 0 h 546584"/>
              <a:gd name="connsiteX2" fmla="*/ 1296451 w 1296451"/>
              <a:gd name="connsiteY2" fmla="*/ 264949 h 546584"/>
              <a:gd name="connsiteX3" fmla="*/ 7316 w 1296451"/>
              <a:gd name="connsiteY3" fmla="*/ 546584 h 546584"/>
              <a:gd name="connsiteX4" fmla="*/ 0 w 1296451"/>
              <a:gd name="connsiteY4" fmla="*/ 332843 h 546584"/>
              <a:gd name="connsiteX0" fmla="*/ 0 w 1297670"/>
              <a:gd name="connsiteY0" fmla="*/ 263349 h 477090"/>
              <a:gd name="connsiteX1" fmla="*/ 1296451 w 1297670"/>
              <a:gd name="connsiteY1" fmla="*/ 0 h 477090"/>
              <a:gd name="connsiteX2" fmla="*/ 1296451 w 1297670"/>
              <a:gd name="connsiteY2" fmla="*/ 195455 h 477090"/>
              <a:gd name="connsiteX3" fmla="*/ 7316 w 1297670"/>
              <a:gd name="connsiteY3" fmla="*/ 477090 h 477090"/>
              <a:gd name="connsiteX4" fmla="*/ 0 w 1297670"/>
              <a:gd name="connsiteY4" fmla="*/ 263349 h 477090"/>
              <a:gd name="connsiteX0" fmla="*/ 0 w 1297670"/>
              <a:gd name="connsiteY0" fmla="*/ 263349 h 477090"/>
              <a:gd name="connsiteX1" fmla="*/ 1296451 w 1297670"/>
              <a:gd name="connsiteY1" fmla="*/ 0 h 477090"/>
              <a:gd name="connsiteX2" fmla="*/ 1292793 w 1297670"/>
              <a:gd name="connsiteY2" fmla="*/ 169852 h 477090"/>
              <a:gd name="connsiteX3" fmla="*/ 7316 w 1297670"/>
              <a:gd name="connsiteY3" fmla="*/ 477090 h 477090"/>
              <a:gd name="connsiteX4" fmla="*/ 0 w 1297670"/>
              <a:gd name="connsiteY4" fmla="*/ 263349 h 477090"/>
              <a:gd name="connsiteX0" fmla="*/ 0 w 1297670"/>
              <a:gd name="connsiteY0" fmla="*/ 263349 h 495378"/>
              <a:gd name="connsiteX1" fmla="*/ 1296451 w 1297670"/>
              <a:gd name="connsiteY1" fmla="*/ 0 h 495378"/>
              <a:gd name="connsiteX2" fmla="*/ 1292793 w 1297670"/>
              <a:gd name="connsiteY2" fmla="*/ 169852 h 495378"/>
              <a:gd name="connsiteX3" fmla="*/ 3658 w 1297670"/>
              <a:gd name="connsiteY3" fmla="*/ 495378 h 495378"/>
              <a:gd name="connsiteX4" fmla="*/ 0 w 1297670"/>
              <a:gd name="connsiteY4" fmla="*/ 263349 h 495378"/>
              <a:gd name="connsiteX0" fmla="*/ 0 w 1292793"/>
              <a:gd name="connsiteY0" fmla="*/ 259692 h 491721"/>
              <a:gd name="connsiteX1" fmla="*/ 1289136 w 1292793"/>
              <a:gd name="connsiteY1" fmla="*/ 0 h 491721"/>
              <a:gd name="connsiteX2" fmla="*/ 1292793 w 1292793"/>
              <a:gd name="connsiteY2" fmla="*/ 166195 h 491721"/>
              <a:gd name="connsiteX3" fmla="*/ 3658 w 1292793"/>
              <a:gd name="connsiteY3" fmla="*/ 491721 h 491721"/>
              <a:gd name="connsiteX4" fmla="*/ 0 w 1292793"/>
              <a:gd name="connsiteY4" fmla="*/ 259692 h 491721"/>
              <a:gd name="connsiteX0" fmla="*/ 1218 w 1290354"/>
              <a:gd name="connsiteY0" fmla="*/ 332844 h 491721"/>
              <a:gd name="connsiteX1" fmla="*/ 1286697 w 1290354"/>
              <a:gd name="connsiteY1" fmla="*/ 0 h 491721"/>
              <a:gd name="connsiteX2" fmla="*/ 1290354 w 1290354"/>
              <a:gd name="connsiteY2" fmla="*/ 166195 h 491721"/>
              <a:gd name="connsiteX3" fmla="*/ 1219 w 1290354"/>
              <a:gd name="connsiteY3" fmla="*/ 491721 h 491721"/>
              <a:gd name="connsiteX4" fmla="*/ 1218 w 1290354"/>
              <a:gd name="connsiteY4" fmla="*/ 332844 h 491721"/>
              <a:gd name="connsiteX0" fmla="*/ 1218 w 1295231"/>
              <a:gd name="connsiteY0" fmla="*/ 303583 h 462460"/>
              <a:gd name="connsiteX1" fmla="*/ 1294012 w 1295231"/>
              <a:gd name="connsiteY1" fmla="*/ 0 h 462460"/>
              <a:gd name="connsiteX2" fmla="*/ 1290354 w 1295231"/>
              <a:gd name="connsiteY2" fmla="*/ 136934 h 462460"/>
              <a:gd name="connsiteX3" fmla="*/ 1219 w 1295231"/>
              <a:gd name="connsiteY3" fmla="*/ 462460 h 462460"/>
              <a:gd name="connsiteX4" fmla="*/ 1218 w 1295231"/>
              <a:gd name="connsiteY4" fmla="*/ 303583 h 462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231" h="462460">
                <a:moveTo>
                  <a:pt x="1218" y="303583"/>
                </a:moveTo>
                <a:lnTo>
                  <a:pt x="1294012" y="0"/>
                </a:lnTo>
                <a:cubicBezTo>
                  <a:pt x="1295231" y="98070"/>
                  <a:pt x="1289135" y="38864"/>
                  <a:pt x="1290354" y="136934"/>
                </a:cubicBezTo>
                <a:lnTo>
                  <a:pt x="1219" y="462460"/>
                </a:lnTo>
                <a:cubicBezTo>
                  <a:pt x="0" y="385117"/>
                  <a:pt x="2437" y="380926"/>
                  <a:pt x="1218" y="303583"/>
                </a:cubicBezTo>
                <a:close/>
              </a:path>
            </a:pathLst>
          </a:custGeom>
          <a:noFill/>
          <a:ln w="9525">
            <a:noFill/>
            <a:round/>
            <a:headEnd/>
            <a:tailEnd/>
          </a:ln>
        </p:spPr>
        <p:txBody>
          <a:bodyPr vert="horz" wrap="square" lIns="0" tIns="0" rIns="0" bIns="0" numCol="1" anchor="ctr" anchorCtr="0" compatLnSpc="1">
            <a:prstTxWarp prst="textNoShape">
              <a:avLst/>
            </a:prstTxWarp>
            <a:spAutoFit/>
            <a:scene3d>
              <a:camera prst="perspectiveContrastingRightFacing"/>
              <a:lightRig rig="threePt" dir="t"/>
            </a:scene3d>
          </a:bodyPr>
          <a:lstStyle/>
          <a:p>
            <a:pPr algn="ctr" fontAlgn="base">
              <a:spcBef>
                <a:spcPct val="0"/>
              </a:spcBef>
              <a:spcAft>
                <a:spcPct val="0"/>
              </a:spcAft>
            </a:pPr>
            <a:r>
              <a:rPr lang="en-US" sz="1200" dirty="0" smtClean="0">
                <a:effectLst>
                  <a:outerShdw blurRad="12700" dist="38100" dir="2700000" algn="tl" rotWithShape="0">
                    <a:prstClr val="black">
                      <a:alpha val="79000"/>
                    </a:prstClr>
                  </a:outerShdw>
                </a:effectLst>
              </a:rPr>
              <a:t>Composite Apps</a:t>
            </a:r>
          </a:p>
        </p:txBody>
      </p:sp>
      <p:sp>
        <p:nvSpPr>
          <p:cNvPr id="63" name="case_front"/>
          <p:cNvSpPr>
            <a:spLocks/>
          </p:cNvSpPr>
          <p:nvPr/>
        </p:nvSpPr>
        <p:spPr bwMode="auto">
          <a:xfrm rot="10800000">
            <a:off x="2799845" y="1493661"/>
            <a:ext cx="6382204" cy="4175125"/>
          </a:xfrm>
          <a:custGeom>
            <a:avLst/>
            <a:gdLst/>
            <a:ahLst/>
            <a:cxnLst>
              <a:cxn ang="0">
                <a:pos x="3016" y="2630"/>
              </a:cxn>
              <a:cxn ang="0">
                <a:pos x="1508" y="2245"/>
              </a:cxn>
              <a:cxn ang="0">
                <a:pos x="0" y="2630"/>
              </a:cxn>
              <a:cxn ang="0">
                <a:pos x="0" y="386"/>
              </a:cxn>
              <a:cxn ang="0">
                <a:pos x="1508" y="0"/>
              </a:cxn>
              <a:cxn ang="0">
                <a:pos x="3016" y="386"/>
              </a:cxn>
              <a:cxn ang="0">
                <a:pos x="3016" y="2630"/>
              </a:cxn>
            </a:cxnLst>
            <a:rect l="0" t="0" r="r" b="b"/>
            <a:pathLst>
              <a:path w="3016" h="2630">
                <a:moveTo>
                  <a:pt x="3016" y="2630"/>
                </a:moveTo>
                <a:lnTo>
                  <a:pt x="1508" y="2245"/>
                </a:lnTo>
                <a:lnTo>
                  <a:pt x="0" y="2630"/>
                </a:lnTo>
                <a:lnTo>
                  <a:pt x="0" y="386"/>
                </a:lnTo>
                <a:lnTo>
                  <a:pt x="1508" y="0"/>
                </a:lnTo>
                <a:lnTo>
                  <a:pt x="3016" y="386"/>
                </a:lnTo>
                <a:lnTo>
                  <a:pt x="3016" y="2630"/>
                </a:lnTo>
                <a:close/>
              </a:path>
            </a:pathLst>
          </a:custGeom>
          <a:gradFill flip="none" rotWithShape="1">
            <a:gsLst>
              <a:gs pos="0">
                <a:srgbClr val="CCCCCC"/>
              </a:gs>
              <a:gs pos="12000">
                <a:srgbClr val="CCCCCC">
                  <a:shade val="67500"/>
                  <a:satMod val="115000"/>
                  <a:alpha val="0"/>
                </a:srgbClr>
              </a:gs>
              <a:gs pos="46000">
                <a:srgbClr val="CCCCCC">
                  <a:shade val="67500"/>
                  <a:satMod val="115000"/>
                  <a:alpha val="0"/>
                </a:srgbClr>
              </a:gs>
              <a:gs pos="50000">
                <a:srgbClr val="CCCCCC">
                  <a:alpha val="40000"/>
                </a:srgbClr>
              </a:gs>
              <a:gs pos="54000">
                <a:srgbClr val="CCCCCC">
                  <a:alpha val="0"/>
                </a:srgbClr>
              </a:gs>
              <a:gs pos="88000">
                <a:srgbClr val="CCCCCC">
                  <a:shade val="100000"/>
                  <a:satMod val="115000"/>
                  <a:alpha val="0"/>
                </a:srgbClr>
              </a:gs>
              <a:gs pos="100000">
                <a:srgbClr val="CCCCCC">
                  <a:shade val="100000"/>
                  <a:satMod val="115000"/>
                </a:srgbClr>
              </a:gs>
            </a:gsLst>
            <a:lin ang="21594000" scaled="0"/>
            <a:tileRect/>
          </a:gradFill>
          <a:ln w="9525">
            <a:solidFill>
              <a:schemeClr val="tx1"/>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dirty="0"/>
          </a:p>
        </p:txBody>
      </p:sp>
      <p:sp>
        <p:nvSpPr>
          <p:cNvPr id="64" name="Management_text"/>
          <p:cNvSpPr txBox="1"/>
          <p:nvPr/>
        </p:nvSpPr>
        <p:spPr>
          <a:xfrm>
            <a:off x="5465949" y="1664265"/>
            <a:ext cx="4565060" cy="523220"/>
          </a:xfrm>
          <a:prstGeom prst="rect">
            <a:avLst/>
          </a:prstGeom>
          <a:noFill/>
        </p:spPr>
        <p:txBody>
          <a:bodyPr wrap="square" rtlCol="0">
            <a:spAutoFit/>
            <a:scene3d>
              <a:camera prst="perspectiveContrastingRightFacing">
                <a:rot lat="648000" lon="18963666" rev="213211"/>
              </a:camera>
              <a:lightRig rig="threePt" dir="t"/>
            </a:scene3d>
          </a:bodyPr>
          <a:lstStyle/>
          <a:p>
            <a:pPr algn="ctr"/>
            <a:r>
              <a:rPr lang="en-US" sz="2800" b="1" cap="small" dirty="0" smtClean="0">
                <a:effectLst>
                  <a:outerShdw blurRad="50800" dist="38100" dir="2700000" algn="tl" rotWithShape="0">
                    <a:prstClr val="black">
                      <a:alpha val="40000"/>
                    </a:prstClr>
                  </a:outerShdw>
                </a:effectLst>
              </a:rPr>
              <a:t>management tools</a:t>
            </a:r>
            <a:endParaRPr lang="en-US" sz="2800" b="1" cap="small" dirty="0">
              <a:effectLst>
                <a:outerShdw blurRad="50800" dist="38100" dir="2700000" algn="tl" rotWithShape="0">
                  <a:prstClr val="black">
                    <a:alpha val="40000"/>
                  </a:prstClr>
                </a:outerShdw>
              </a:effectLst>
            </a:endParaRPr>
          </a:p>
        </p:txBody>
      </p:sp>
      <p:sp>
        <p:nvSpPr>
          <p:cNvPr id="65" name="ALM_text"/>
          <p:cNvSpPr txBox="1"/>
          <p:nvPr/>
        </p:nvSpPr>
        <p:spPr>
          <a:xfrm>
            <a:off x="1818659" y="1606999"/>
            <a:ext cx="4207841" cy="523220"/>
          </a:xfrm>
          <a:prstGeom prst="rect">
            <a:avLst/>
          </a:prstGeom>
          <a:noFill/>
        </p:spPr>
        <p:txBody>
          <a:bodyPr wrap="square" rtlCol="0">
            <a:spAutoFit/>
            <a:scene3d>
              <a:camera prst="perspectiveContrastingLeftFacing">
                <a:rot lat="648000" lon="2636332" rev="21386789"/>
              </a:camera>
              <a:lightRig rig="threePt" dir="t"/>
            </a:scene3d>
          </a:bodyPr>
          <a:lstStyle/>
          <a:p>
            <a:pPr algn="ctr"/>
            <a:r>
              <a:rPr lang="en-US" sz="2800" b="1" cap="small" dirty="0" smtClean="0">
                <a:effectLst>
                  <a:outerShdw blurRad="50800" dist="38100" dir="8100000" algn="tr" rotWithShape="0">
                    <a:prstClr val="black">
                      <a:alpha val="40000"/>
                    </a:prstClr>
                  </a:outerShdw>
                </a:effectLst>
              </a:rPr>
              <a:t>alm </a:t>
            </a:r>
            <a:r>
              <a:rPr lang="en-US" sz="2400" b="1" dirty="0" smtClean="0">
                <a:effectLst>
                  <a:outerShdw blurRad="50800" dist="38100" dir="8100000" algn="tr" rotWithShape="0">
                    <a:prstClr val="black">
                      <a:alpha val="40000"/>
                    </a:prstClr>
                  </a:outerShdw>
                </a:effectLst>
              </a:rPr>
              <a:t>and</a:t>
            </a:r>
            <a:r>
              <a:rPr lang="en-US" sz="2800" b="1" cap="small" dirty="0" smtClean="0">
                <a:effectLst>
                  <a:outerShdw blurRad="50800" dist="38100" dir="8100000" algn="tr" rotWithShape="0">
                    <a:prstClr val="black">
                      <a:alpha val="40000"/>
                    </a:prstClr>
                  </a:outerShdw>
                </a:effectLst>
              </a:rPr>
              <a:t> tools</a:t>
            </a:r>
            <a:endParaRPr lang="en-US" sz="2800" b="1" cap="small" dirty="0">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25870441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500"/>
                                        <p:tgtEl>
                                          <p:spTgt spid="3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50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nodeType="withEffect">
                                  <p:stCondLst>
                                    <p:cond delay="5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par>
                          <p:cTn id="54" fill="hold">
                            <p:stCondLst>
                              <p:cond delay="5500"/>
                            </p:stCondLst>
                            <p:childTnLst>
                              <p:par>
                                <p:cTn id="55" presetID="16" presetClass="entr" presetSubtype="37"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barn(outVertical)">
                                      <p:cBhvr>
                                        <p:cTn id="57" dur="500"/>
                                        <p:tgtEl>
                                          <p:spTgt spid="61"/>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6500"/>
                            </p:stCondLst>
                            <p:childTnLst>
                              <p:par>
                                <p:cTn id="63" presetID="6" presetClass="entr" presetSubtype="32"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circle(out)">
                                      <p:cBhvr>
                                        <p:cTn id="65" dur="1000"/>
                                        <p:tgtEl>
                                          <p:spTgt spid="5"/>
                                        </p:tgtEl>
                                      </p:cBhvr>
                                    </p:animEffect>
                                  </p:childTnLst>
                                </p:cTn>
                              </p:par>
                            </p:childTnLst>
                          </p:cTn>
                        </p:par>
                        <p:par>
                          <p:cTn id="66" fill="hold">
                            <p:stCondLst>
                              <p:cond delay="7500"/>
                            </p:stCondLst>
                            <p:childTnLst>
                              <p:par>
                                <p:cTn id="67" presetID="22" presetClass="entr" presetSubtype="1"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up)">
                                      <p:cBhvr>
                                        <p:cTn id="69" dur="500"/>
                                        <p:tgtEl>
                                          <p:spTgt spid="26"/>
                                        </p:tgtEl>
                                      </p:cBhvr>
                                    </p:animEffect>
                                  </p:childTnLst>
                                </p:cTn>
                              </p:par>
                            </p:childTnLst>
                          </p:cTn>
                        </p:par>
                        <p:par>
                          <p:cTn id="70" fill="hold">
                            <p:stCondLst>
                              <p:cond delay="8000"/>
                            </p:stCondLst>
                            <p:childTnLst>
                              <p:par>
                                <p:cTn id="71" presetID="22" presetClass="entr" presetSubtype="4"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down)">
                                      <p:cBhvr>
                                        <p:cTn id="73" dur="500"/>
                                        <p:tgtEl>
                                          <p:spTgt spid="27"/>
                                        </p:tgtEl>
                                      </p:cBhvr>
                                    </p:animEffect>
                                  </p:childTnLst>
                                </p:cTn>
                              </p:par>
                            </p:childTnLst>
                          </p:cTn>
                        </p:par>
                        <p:par>
                          <p:cTn id="74" fill="hold">
                            <p:stCondLst>
                              <p:cond delay="8500"/>
                            </p:stCondLst>
                            <p:childTnLst>
                              <p:par>
                                <p:cTn id="75" presetID="22" presetClass="entr" presetSubtype="4"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down)">
                                      <p:cBhvr>
                                        <p:cTn id="77" dur="500"/>
                                        <p:tgtEl>
                                          <p:spTgt spid="63"/>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500"/>
                                        <p:tgtEl>
                                          <p:spTgt spid="64"/>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fade">
                                      <p:cBhvr>
                                        <p:cTn id="8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6" grpId="0" animBg="1"/>
      <p:bldP spid="27" grpId="0"/>
      <p:bldP spid="28" grpId="0"/>
      <p:bldP spid="29" grpId="0"/>
      <p:bldP spid="30" grpId="0"/>
      <p:bldP spid="31" grpId="0"/>
      <p:bldP spid="32" grpId="0" animBg="1"/>
      <p:bldP spid="33" grpId="0" animBg="1"/>
      <p:bldP spid="34" grpId="0" animBg="1"/>
      <p:bldP spid="61" grpId="0" animBg="1"/>
      <p:bldP spid="62" grpId="0"/>
      <p:bldP spid="63" grpId="0" animBg="1"/>
      <p:bldP spid="64" grpId="0"/>
      <p:bldP spid="6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BizTalk do?</a:t>
            </a:r>
            <a:endParaRPr lang="en-US" dirty="0"/>
          </a:p>
        </p:txBody>
      </p:sp>
      <p:sp>
        <p:nvSpPr>
          <p:cNvPr id="4" name="Hexagon 3"/>
          <p:cNvSpPr/>
          <p:nvPr/>
        </p:nvSpPr>
        <p:spPr bwMode="auto">
          <a:xfrm rot="523103">
            <a:off x="2286308" y="142731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5" name="Hexagon 4"/>
          <p:cNvSpPr/>
          <p:nvPr/>
        </p:nvSpPr>
        <p:spPr bwMode="auto">
          <a:xfrm rot="523103">
            <a:off x="3794232" y="2601106"/>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 name="Hexagon 5"/>
          <p:cNvSpPr/>
          <p:nvPr/>
        </p:nvSpPr>
        <p:spPr bwMode="auto">
          <a:xfrm rot="523103">
            <a:off x="1972354" y="3190082"/>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7" name="Group 6"/>
          <p:cNvGrpSpPr/>
          <p:nvPr/>
        </p:nvGrpSpPr>
        <p:grpSpPr>
          <a:xfrm rot="523103">
            <a:off x="1825071" y="1433690"/>
            <a:ext cx="4242698" cy="3875150"/>
            <a:chOff x="2163050" y="1768415"/>
            <a:chExt cx="4242698" cy="3875150"/>
          </a:xfrm>
          <a:effectLst>
            <a:glow rad="101600">
              <a:schemeClr val="accent1">
                <a:satMod val="175000"/>
                <a:alpha val="40000"/>
              </a:schemeClr>
            </a:glow>
          </a:effectLst>
        </p:grpSpPr>
        <p:cxnSp>
          <p:nvCxnSpPr>
            <p:cNvPr id="8" name="Straight Connector 7"/>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21076897">
              <a:off x="4630429" y="2514857"/>
              <a:ext cx="1178179" cy="17783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21076897">
              <a:off x="5880695" y="2551431"/>
              <a:ext cx="368484" cy="11715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21076897" flipH="1">
              <a:off x="5775913" y="3711943"/>
              <a:ext cx="629835" cy="912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21076897">
              <a:off x="4579336" y="4562669"/>
              <a:ext cx="1281113" cy="1909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21076897" flipH="1">
              <a:off x="4069852" y="4697856"/>
              <a:ext cx="584426" cy="8134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21076897">
              <a:off x="2759036" y="5437394"/>
              <a:ext cx="1385931" cy="20617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21076897" flipH="1">
              <a:off x="2163050" y="3634492"/>
              <a:ext cx="595729" cy="8430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21076897">
              <a:off x="2315521" y="2725240"/>
              <a:ext cx="309679" cy="89762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21076897" flipH="1">
              <a:off x="2179366" y="1812712"/>
              <a:ext cx="654643" cy="920654"/>
            </a:xfrm>
            <a:prstGeom prst="line">
              <a:avLst/>
            </a:prstGeom>
            <a:ln w="38100"/>
          </p:spPr>
          <p:style>
            <a:lnRef idx="1">
              <a:schemeClr val="accent1"/>
            </a:lnRef>
            <a:fillRef idx="0">
              <a:schemeClr val="accent1"/>
            </a:fillRef>
            <a:effectRef idx="0">
              <a:schemeClr val="accent1"/>
            </a:effectRef>
            <a:fontRef idx="minor">
              <a:schemeClr val="tx1"/>
            </a:fontRef>
          </p:style>
        </p:cxnSp>
      </p:grpSp>
      <p:pic>
        <p:nvPicPr>
          <p:cNvPr id="20" name="Picture 3" descr="V:\Designer Resources\icons\Miscellaneous\disk person pc laptop person blue.png"/>
          <p:cNvPicPr>
            <a:picLocks noChangeAspect="1" noChangeArrowheads="1"/>
          </p:cNvPicPr>
          <p:nvPr/>
        </p:nvPicPr>
        <p:blipFill>
          <a:blip r:embed="rId3"/>
          <a:srcRect/>
          <a:stretch>
            <a:fillRect/>
          </a:stretch>
        </p:blipFill>
        <p:spPr bwMode="auto">
          <a:xfrm>
            <a:off x="477417" y="1938343"/>
            <a:ext cx="1601715" cy="1105946"/>
          </a:xfrm>
          <a:prstGeom prst="rect">
            <a:avLst/>
          </a:prstGeom>
          <a:noFill/>
        </p:spPr>
      </p:pic>
      <p:grpSp>
        <p:nvGrpSpPr>
          <p:cNvPr id="21" name="Group 20"/>
          <p:cNvGrpSpPr/>
          <p:nvPr/>
        </p:nvGrpSpPr>
        <p:grpSpPr>
          <a:xfrm>
            <a:off x="6347498" y="2232196"/>
            <a:ext cx="868113" cy="1123427"/>
            <a:chOff x="8331395" y="1704373"/>
            <a:chExt cx="868113" cy="1123427"/>
          </a:xfrm>
        </p:grpSpPr>
        <p:pic>
          <p:nvPicPr>
            <p:cNvPr id="22" name="Picture 6" descr="C:\Program Files\Microsoft Resource DVD Artwork\DVD_ART\Artwork_Imagery\Shapes and Graphics\Buidlings and dwellings\enterprise blue.png"/>
            <p:cNvPicPr>
              <a:picLocks noChangeAspect="1" noChangeArrowheads="1"/>
            </p:cNvPicPr>
            <p:nvPr/>
          </p:nvPicPr>
          <p:blipFill>
            <a:blip r:embed="rId4" cstate="print"/>
            <a:srcRect/>
            <a:stretch>
              <a:fillRect/>
            </a:stretch>
          </p:blipFill>
          <p:spPr bwMode="auto">
            <a:xfrm>
              <a:off x="8331395" y="1817071"/>
              <a:ext cx="558800" cy="838200"/>
            </a:xfrm>
            <a:prstGeom prst="rect">
              <a:avLst/>
            </a:prstGeom>
            <a:noFill/>
          </p:spPr>
        </p:pic>
        <p:pic>
          <p:nvPicPr>
            <p:cNvPr id="23" name="Picture 22" descr="C:\Program Files\Microsoft Resource DVD Artwork\DVD_ART\Artwork_Imagery\Shapes and Graphics\Buidlings and dwellings\enterprise red.png"/>
            <p:cNvPicPr>
              <a:picLocks noChangeAspect="1" noChangeArrowheads="1"/>
            </p:cNvPicPr>
            <p:nvPr/>
          </p:nvPicPr>
          <p:blipFill>
            <a:blip r:embed="rId5" cstate="print"/>
            <a:srcRect/>
            <a:stretch>
              <a:fillRect/>
            </a:stretch>
          </p:blipFill>
          <p:spPr bwMode="auto">
            <a:xfrm>
              <a:off x="8594059" y="1704373"/>
              <a:ext cx="605449" cy="881063"/>
            </a:xfrm>
            <a:prstGeom prst="rect">
              <a:avLst/>
            </a:prstGeom>
            <a:noFill/>
          </p:spPr>
        </p:pic>
        <p:pic>
          <p:nvPicPr>
            <p:cNvPr id="24" name="Picture 6" descr="C:\Program Files\Microsoft Resource DVD Artwork\DVD_ART\Artwork_Imagery\Shapes and Graphics\Buidlings and dwellings\enterprise blue.png"/>
            <p:cNvPicPr>
              <a:picLocks noChangeAspect="1" noChangeArrowheads="1"/>
            </p:cNvPicPr>
            <p:nvPr/>
          </p:nvPicPr>
          <p:blipFill>
            <a:blip r:embed="rId4" cstate="print"/>
            <a:srcRect/>
            <a:stretch>
              <a:fillRect/>
            </a:stretch>
          </p:blipFill>
          <p:spPr bwMode="auto">
            <a:xfrm>
              <a:off x="8522174" y="1989600"/>
              <a:ext cx="558800" cy="838200"/>
            </a:xfrm>
            <a:prstGeom prst="rect">
              <a:avLst/>
            </a:prstGeom>
            <a:noFill/>
          </p:spPr>
        </p:pic>
      </p:grpSp>
      <p:grpSp>
        <p:nvGrpSpPr>
          <p:cNvPr id="25" name="Group 24"/>
          <p:cNvGrpSpPr/>
          <p:nvPr/>
        </p:nvGrpSpPr>
        <p:grpSpPr>
          <a:xfrm>
            <a:off x="2237901" y="1686785"/>
            <a:ext cx="784027" cy="781050"/>
            <a:chOff x="4258369" y="1369930"/>
            <a:chExt cx="784027" cy="781050"/>
          </a:xfrm>
        </p:grpSpPr>
        <p:pic>
          <p:nvPicPr>
            <p:cNvPr id="26" name="Picture 3" descr="D:\CM E-Learning Resource Kit\MSL_PNG_Object_Library\Server.png"/>
            <p:cNvPicPr>
              <a:picLocks noChangeAspect="1" noChangeArrowheads="1"/>
            </p:cNvPicPr>
            <p:nvPr/>
          </p:nvPicPr>
          <p:blipFill>
            <a:blip r:embed="rId6" cstate="print"/>
            <a:srcRect/>
            <a:stretch>
              <a:fillRect/>
            </a:stretch>
          </p:blipFill>
          <p:spPr bwMode="auto">
            <a:xfrm>
              <a:off x="4377937" y="1369930"/>
              <a:ext cx="664459" cy="781050"/>
            </a:xfrm>
            <a:prstGeom prst="rect">
              <a:avLst/>
            </a:prstGeom>
            <a:noFill/>
            <a:ln w="9525">
              <a:noFill/>
              <a:miter lim="800000"/>
              <a:headEnd/>
              <a:tailEnd/>
            </a:ln>
          </p:spPr>
        </p:pic>
        <p:pic>
          <p:nvPicPr>
            <p:cNvPr id="27" name="Picture 1" descr="S:\CM_ELRN_Resource_Kit\ELRN\Graphics\PNG Library\Internet.png"/>
            <p:cNvPicPr>
              <a:picLocks noChangeAspect="1" noChangeArrowheads="1"/>
            </p:cNvPicPr>
            <p:nvPr/>
          </p:nvPicPr>
          <p:blipFill>
            <a:blip r:embed="rId7" cstate="print"/>
            <a:srcRect/>
            <a:stretch>
              <a:fillRect/>
            </a:stretch>
          </p:blipFill>
          <p:spPr bwMode="auto">
            <a:xfrm>
              <a:off x="4258369" y="1738097"/>
              <a:ext cx="379162" cy="378213"/>
            </a:xfrm>
            <a:prstGeom prst="rect">
              <a:avLst/>
            </a:prstGeom>
            <a:noFill/>
          </p:spPr>
        </p:pic>
      </p:grpSp>
      <p:grpSp>
        <p:nvGrpSpPr>
          <p:cNvPr id="28" name="Group 27"/>
          <p:cNvGrpSpPr/>
          <p:nvPr/>
        </p:nvGrpSpPr>
        <p:grpSpPr>
          <a:xfrm>
            <a:off x="2781083" y="2343023"/>
            <a:ext cx="690783" cy="833117"/>
            <a:chOff x="4879805" y="1960639"/>
            <a:chExt cx="690783" cy="833117"/>
          </a:xfrm>
        </p:grpSpPr>
        <p:pic>
          <p:nvPicPr>
            <p:cNvPr id="29" name="Picture 3" descr="D:\CM E-Learning Resource Kit\MSL_PNG_Object_Library\Server.png"/>
            <p:cNvPicPr>
              <a:picLocks noChangeAspect="1" noChangeArrowheads="1"/>
            </p:cNvPicPr>
            <p:nvPr/>
          </p:nvPicPr>
          <p:blipFill>
            <a:blip r:embed="rId6" cstate="print"/>
            <a:srcRect/>
            <a:stretch>
              <a:fillRect/>
            </a:stretch>
          </p:blipFill>
          <p:spPr bwMode="auto">
            <a:xfrm>
              <a:off x="4879805" y="1960639"/>
              <a:ext cx="652114" cy="766539"/>
            </a:xfrm>
            <a:prstGeom prst="rect">
              <a:avLst/>
            </a:prstGeom>
            <a:noFill/>
            <a:ln w="9525">
              <a:noFill/>
              <a:miter lim="800000"/>
              <a:headEnd/>
              <a:tailEnd/>
            </a:ln>
          </p:spPr>
        </p:pic>
        <p:grpSp>
          <p:nvGrpSpPr>
            <p:cNvPr id="30" name="Group 29"/>
            <p:cNvGrpSpPr/>
            <p:nvPr/>
          </p:nvGrpSpPr>
          <p:grpSpPr>
            <a:xfrm>
              <a:off x="5130359" y="2268323"/>
              <a:ext cx="440229" cy="525433"/>
              <a:chOff x="4228565" y="2209726"/>
              <a:chExt cx="440229" cy="525433"/>
            </a:xfrm>
          </p:grpSpPr>
          <p:pic>
            <p:nvPicPr>
              <p:cNvPr id="31" name="Picture 4" descr="D:\CM E-Learning Resource Kit\MSL_PNG_Object_Library\Database.png"/>
              <p:cNvPicPr>
                <a:picLocks noChangeAspect="1" noChangeArrowheads="1"/>
              </p:cNvPicPr>
              <p:nvPr/>
            </p:nvPicPr>
            <p:blipFill>
              <a:blip r:embed="rId8" cstate="print"/>
              <a:srcRect/>
              <a:stretch>
                <a:fillRect/>
              </a:stretch>
            </p:blipFill>
            <p:spPr bwMode="auto">
              <a:xfrm>
                <a:off x="4236485" y="2217059"/>
                <a:ext cx="421292" cy="507083"/>
              </a:xfrm>
              <a:prstGeom prst="rect">
                <a:avLst/>
              </a:prstGeom>
              <a:noFill/>
              <a:ln w="9525">
                <a:noFill/>
                <a:miter lim="800000"/>
                <a:headEnd/>
                <a:tailEnd/>
              </a:ln>
            </p:spPr>
          </p:pic>
          <p:sp>
            <p:nvSpPr>
              <p:cNvPr id="32" name="Freeform 31"/>
              <p:cNvSpPr/>
              <p:nvPr/>
            </p:nvSpPr>
            <p:spPr>
              <a:xfrm>
                <a:off x="4228565" y="2209726"/>
                <a:ext cx="440229" cy="525433"/>
              </a:xfrm>
              <a:custGeom>
                <a:avLst/>
                <a:gdLst>
                  <a:gd name="connsiteX0" fmla="*/ 52387 w 697706"/>
                  <a:gd name="connsiteY0" fmla="*/ 583406 h 681038"/>
                  <a:gd name="connsiteX1" fmla="*/ 9525 w 697706"/>
                  <a:gd name="connsiteY1" fmla="*/ 516731 h 681038"/>
                  <a:gd name="connsiteX2" fmla="*/ 7143 w 697706"/>
                  <a:gd name="connsiteY2" fmla="*/ 497681 h 681038"/>
                  <a:gd name="connsiteX3" fmla="*/ 0 w 697706"/>
                  <a:gd name="connsiteY3" fmla="*/ 442913 h 681038"/>
                  <a:gd name="connsiteX4" fmla="*/ 2381 w 697706"/>
                  <a:gd name="connsiteY4" fmla="*/ 297656 h 681038"/>
                  <a:gd name="connsiteX5" fmla="*/ 2381 w 697706"/>
                  <a:gd name="connsiteY5" fmla="*/ 164306 h 681038"/>
                  <a:gd name="connsiteX6" fmla="*/ 19050 w 697706"/>
                  <a:gd name="connsiteY6" fmla="*/ 123825 h 681038"/>
                  <a:gd name="connsiteX7" fmla="*/ 61912 w 697706"/>
                  <a:gd name="connsiteY7" fmla="*/ 78581 h 681038"/>
                  <a:gd name="connsiteX8" fmla="*/ 88106 w 697706"/>
                  <a:gd name="connsiteY8" fmla="*/ 59531 h 681038"/>
                  <a:gd name="connsiteX9" fmla="*/ 135731 w 697706"/>
                  <a:gd name="connsiteY9" fmla="*/ 38100 h 681038"/>
                  <a:gd name="connsiteX10" fmla="*/ 185737 w 697706"/>
                  <a:gd name="connsiteY10" fmla="*/ 21431 h 681038"/>
                  <a:gd name="connsiteX11" fmla="*/ 235743 w 697706"/>
                  <a:gd name="connsiteY11" fmla="*/ 7144 h 681038"/>
                  <a:gd name="connsiteX12" fmla="*/ 276225 w 697706"/>
                  <a:gd name="connsiteY12" fmla="*/ 0 h 681038"/>
                  <a:gd name="connsiteX13" fmla="*/ 421481 w 697706"/>
                  <a:gd name="connsiteY13" fmla="*/ 2381 h 681038"/>
                  <a:gd name="connsiteX14" fmla="*/ 457200 w 697706"/>
                  <a:gd name="connsiteY14" fmla="*/ 7144 h 681038"/>
                  <a:gd name="connsiteX15" fmla="*/ 488156 w 697706"/>
                  <a:gd name="connsiteY15" fmla="*/ 16669 h 681038"/>
                  <a:gd name="connsiteX16" fmla="*/ 519112 w 697706"/>
                  <a:gd name="connsiteY16" fmla="*/ 26194 h 681038"/>
                  <a:gd name="connsiteX17" fmla="*/ 564356 w 697706"/>
                  <a:gd name="connsiteY17" fmla="*/ 40481 h 681038"/>
                  <a:gd name="connsiteX18" fmla="*/ 602456 w 697706"/>
                  <a:gd name="connsiteY18" fmla="*/ 59531 h 681038"/>
                  <a:gd name="connsiteX19" fmla="*/ 635793 w 697706"/>
                  <a:gd name="connsiteY19" fmla="*/ 90488 h 681038"/>
                  <a:gd name="connsiteX20" fmla="*/ 666750 w 697706"/>
                  <a:gd name="connsiteY20" fmla="*/ 116681 h 681038"/>
                  <a:gd name="connsiteX21" fmla="*/ 692943 w 697706"/>
                  <a:gd name="connsiteY21" fmla="*/ 145256 h 681038"/>
                  <a:gd name="connsiteX22" fmla="*/ 695325 w 697706"/>
                  <a:gd name="connsiteY22" fmla="*/ 164306 h 681038"/>
                  <a:gd name="connsiteX23" fmla="*/ 697706 w 697706"/>
                  <a:gd name="connsiteY23" fmla="*/ 190500 h 681038"/>
                  <a:gd name="connsiteX24" fmla="*/ 695325 w 697706"/>
                  <a:gd name="connsiteY24" fmla="*/ 483394 h 681038"/>
                  <a:gd name="connsiteX25" fmla="*/ 688181 w 697706"/>
                  <a:gd name="connsiteY25" fmla="*/ 509588 h 681038"/>
                  <a:gd name="connsiteX26" fmla="*/ 669131 w 697706"/>
                  <a:gd name="connsiteY26" fmla="*/ 550069 h 681038"/>
                  <a:gd name="connsiteX27" fmla="*/ 642937 w 697706"/>
                  <a:gd name="connsiteY27" fmla="*/ 581025 h 681038"/>
                  <a:gd name="connsiteX28" fmla="*/ 614362 w 697706"/>
                  <a:gd name="connsiteY28" fmla="*/ 607219 h 681038"/>
                  <a:gd name="connsiteX29" fmla="*/ 581025 w 697706"/>
                  <a:gd name="connsiteY29" fmla="*/ 628650 h 681038"/>
                  <a:gd name="connsiteX30" fmla="*/ 550068 w 697706"/>
                  <a:gd name="connsiteY30" fmla="*/ 642938 h 681038"/>
                  <a:gd name="connsiteX31" fmla="*/ 519112 w 697706"/>
                  <a:gd name="connsiteY31" fmla="*/ 652463 h 681038"/>
                  <a:gd name="connsiteX32" fmla="*/ 490537 w 697706"/>
                  <a:gd name="connsiteY32" fmla="*/ 664369 h 681038"/>
                  <a:gd name="connsiteX33" fmla="*/ 452437 w 697706"/>
                  <a:gd name="connsiteY33" fmla="*/ 671513 h 681038"/>
                  <a:gd name="connsiteX34" fmla="*/ 419100 w 697706"/>
                  <a:gd name="connsiteY34" fmla="*/ 676275 h 681038"/>
                  <a:gd name="connsiteX35" fmla="*/ 366712 w 697706"/>
                  <a:gd name="connsiteY35" fmla="*/ 681038 h 681038"/>
                  <a:gd name="connsiteX36" fmla="*/ 311943 w 697706"/>
                  <a:gd name="connsiteY36" fmla="*/ 681038 h 681038"/>
                  <a:gd name="connsiteX37" fmla="*/ 269081 w 697706"/>
                  <a:gd name="connsiteY37" fmla="*/ 678656 h 681038"/>
                  <a:gd name="connsiteX38" fmla="*/ 219075 w 697706"/>
                  <a:gd name="connsiteY38" fmla="*/ 669131 h 681038"/>
                  <a:gd name="connsiteX39" fmla="*/ 164306 w 697706"/>
                  <a:gd name="connsiteY39" fmla="*/ 650081 h 681038"/>
                  <a:gd name="connsiteX40" fmla="*/ 135731 w 697706"/>
                  <a:gd name="connsiteY40" fmla="*/ 638175 h 681038"/>
                  <a:gd name="connsiteX41" fmla="*/ 104775 w 697706"/>
                  <a:gd name="connsiteY41" fmla="*/ 621506 h 681038"/>
                  <a:gd name="connsiteX42" fmla="*/ 52387 w 697706"/>
                  <a:gd name="connsiteY42" fmla="*/ 583406 h 6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97706" h="681038">
                    <a:moveTo>
                      <a:pt x="52387" y="583406"/>
                    </a:moveTo>
                    <a:lnTo>
                      <a:pt x="9525" y="516731"/>
                    </a:lnTo>
                    <a:lnTo>
                      <a:pt x="7143" y="497681"/>
                    </a:lnTo>
                    <a:lnTo>
                      <a:pt x="0" y="442913"/>
                    </a:lnTo>
                    <a:cubicBezTo>
                      <a:pt x="794" y="394494"/>
                      <a:pt x="1587" y="346075"/>
                      <a:pt x="2381" y="297656"/>
                    </a:cubicBezTo>
                    <a:lnTo>
                      <a:pt x="2381" y="164306"/>
                    </a:lnTo>
                    <a:lnTo>
                      <a:pt x="19050" y="123825"/>
                    </a:lnTo>
                    <a:lnTo>
                      <a:pt x="61912" y="78581"/>
                    </a:lnTo>
                    <a:lnTo>
                      <a:pt x="88106" y="59531"/>
                    </a:lnTo>
                    <a:lnTo>
                      <a:pt x="135731" y="38100"/>
                    </a:lnTo>
                    <a:lnTo>
                      <a:pt x="185737" y="21431"/>
                    </a:lnTo>
                    <a:lnTo>
                      <a:pt x="235743" y="7144"/>
                    </a:lnTo>
                    <a:lnTo>
                      <a:pt x="276225" y="0"/>
                    </a:lnTo>
                    <a:lnTo>
                      <a:pt x="421481" y="2381"/>
                    </a:lnTo>
                    <a:lnTo>
                      <a:pt x="457200" y="7144"/>
                    </a:lnTo>
                    <a:lnTo>
                      <a:pt x="488156" y="16669"/>
                    </a:lnTo>
                    <a:lnTo>
                      <a:pt x="519112" y="26194"/>
                    </a:lnTo>
                    <a:lnTo>
                      <a:pt x="564356" y="40481"/>
                    </a:lnTo>
                    <a:lnTo>
                      <a:pt x="602456" y="59531"/>
                    </a:lnTo>
                    <a:lnTo>
                      <a:pt x="635793" y="90488"/>
                    </a:lnTo>
                    <a:lnTo>
                      <a:pt x="666750" y="116681"/>
                    </a:lnTo>
                    <a:lnTo>
                      <a:pt x="692943" y="145256"/>
                    </a:lnTo>
                    <a:lnTo>
                      <a:pt x="695325" y="164306"/>
                    </a:lnTo>
                    <a:lnTo>
                      <a:pt x="697706" y="190500"/>
                    </a:lnTo>
                    <a:cubicBezTo>
                      <a:pt x="696912" y="288131"/>
                      <a:pt x="696119" y="385763"/>
                      <a:pt x="695325" y="483394"/>
                    </a:cubicBezTo>
                    <a:lnTo>
                      <a:pt x="688181" y="509588"/>
                    </a:lnTo>
                    <a:lnTo>
                      <a:pt x="669131" y="550069"/>
                    </a:lnTo>
                    <a:lnTo>
                      <a:pt x="642937" y="581025"/>
                    </a:lnTo>
                    <a:lnTo>
                      <a:pt x="614362" y="607219"/>
                    </a:lnTo>
                    <a:lnTo>
                      <a:pt x="581025" y="628650"/>
                    </a:lnTo>
                    <a:lnTo>
                      <a:pt x="550068" y="642938"/>
                    </a:lnTo>
                    <a:lnTo>
                      <a:pt x="519112" y="652463"/>
                    </a:lnTo>
                    <a:lnTo>
                      <a:pt x="490537" y="664369"/>
                    </a:lnTo>
                    <a:lnTo>
                      <a:pt x="452437" y="671513"/>
                    </a:lnTo>
                    <a:lnTo>
                      <a:pt x="419100" y="676275"/>
                    </a:lnTo>
                    <a:lnTo>
                      <a:pt x="366712" y="681038"/>
                    </a:lnTo>
                    <a:lnTo>
                      <a:pt x="311943" y="681038"/>
                    </a:lnTo>
                    <a:lnTo>
                      <a:pt x="269081" y="678656"/>
                    </a:lnTo>
                    <a:lnTo>
                      <a:pt x="219075" y="669131"/>
                    </a:lnTo>
                    <a:lnTo>
                      <a:pt x="164306" y="650081"/>
                    </a:lnTo>
                    <a:lnTo>
                      <a:pt x="135731" y="638175"/>
                    </a:lnTo>
                    <a:lnTo>
                      <a:pt x="104775" y="621506"/>
                    </a:lnTo>
                    <a:lnTo>
                      <a:pt x="52387" y="583406"/>
                    </a:lnTo>
                    <a:close/>
                  </a:path>
                </a:pathLst>
              </a:custGeom>
              <a:noFill/>
              <a:ln w="19050">
                <a:solidFill>
                  <a:srgbClr val="373535"/>
                </a:solidFill>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grpSp>
      <p:sp>
        <p:nvSpPr>
          <p:cNvPr id="34" name="TextBox 33"/>
          <p:cNvSpPr txBox="1"/>
          <p:nvPr/>
        </p:nvSpPr>
        <p:spPr>
          <a:xfrm>
            <a:off x="4319893" y="2651074"/>
            <a:ext cx="933141"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Processes</a:t>
            </a:r>
          </a:p>
        </p:txBody>
      </p:sp>
      <p:sp>
        <p:nvSpPr>
          <p:cNvPr id="35" name="TextBox 34"/>
          <p:cNvSpPr txBox="1"/>
          <p:nvPr/>
        </p:nvSpPr>
        <p:spPr>
          <a:xfrm>
            <a:off x="2443597" y="3313845"/>
            <a:ext cx="962315"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Reporting</a:t>
            </a:r>
          </a:p>
        </p:txBody>
      </p:sp>
      <p:grpSp>
        <p:nvGrpSpPr>
          <p:cNvPr id="36" name="Group 35"/>
          <p:cNvGrpSpPr/>
          <p:nvPr/>
        </p:nvGrpSpPr>
        <p:grpSpPr>
          <a:xfrm>
            <a:off x="4793551" y="3072271"/>
            <a:ext cx="681449" cy="900311"/>
            <a:chOff x="6577386" y="2699185"/>
            <a:chExt cx="681449" cy="900311"/>
          </a:xfrm>
        </p:grpSpPr>
        <p:pic>
          <p:nvPicPr>
            <p:cNvPr id="37" name="Picture 3" descr="D:\CM E-Learning Resource Kit\MSL_PNG_Object_Library\Server.png"/>
            <p:cNvPicPr>
              <a:picLocks noChangeAspect="1" noChangeArrowheads="1"/>
            </p:cNvPicPr>
            <p:nvPr/>
          </p:nvPicPr>
          <p:blipFill>
            <a:blip r:embed="rId6" cstate="print"/>
            <a:srcRect/>
            <a:stretch>
              <a:fillRect/>
            </a:stretch>
          </p:blipFill>
          <p:spPr bwMode="auto">
            <a:xfrm>
              <a:off x="6577386" y="2699185"/>
              <a:ext cx="652114" cy="766539"/>
            </a:xfrm>
            <a:prstGeom prst="rect">
              <a:avLst/>
            </a:prstGeom>
            <a:noFill/>
            <a:ln w="9525">
              <a:noFill/>
              <a:miter lim="800000"/>
              <a:headEnd/>
              <a:tailEnd/>
            </a:ln>
          </p:spPr>
        </p:pic>
        <p:pic>
          <p:nvPicPr>
            <p:cNvPr id="38" name="Picture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62224" y="3002885"/>
              <a:ext cx="596611" cy="596611"/>
            </a:xfrm>
            <a:prstGeom prst="rect">
              <a:avLst/>
            </a:prstGeom>
          </p:spPr>
        </p:pic>
      </p:grpSp>
      <p:grpSp>
        <p:nvGrpSpPr>
          <p:cNvPr id="39" name="Group 38"/>
          <p:cNvGrpSpPr/>
          <p:nvPr/>
        </p:nvGrpSpPr>
        <p:grpSpPr>
          <a:xfrm>
            <a:off x="2627396" y="3727303"/>
            <a:ext cx="707538" cy="890106"/>
            <a:chOff x="4492531" y="3836496"/>
            <a:chExt cx="707538" cy="890106"/>
          </a:xfrm>
        </p:grpSpPr>
        <p:pic>
          <p:nvPicPr>
            <p:cNvPr id="40" name="Picture 3" descr="D:\CM E-Learning Resource Kit\MSL_PNG_Object_Library\Server.png"/>
            <p:cNvPicPr>
              <a:picLocks noChangeAspect="1" noChangeArrowheads="1"/>
            </p:cNvPicPr>
            <p:nvPr/>
          </p:nvPicPr>
          <p:blipFill>
            <a:blip r:embed="rId6" cstate="print"/>
            <a:srcRect/>
            <a:stretch>
              <a:fillRect/>
            </a:stretch>
          </p:blipFill>
          <p:spPr bwMode="auto">
            <a:xfrm>
              <a:off x="4492531" y="3836496"/>
              <a:ext cx="652114" cy="766539"/>
            </a:xfrm>
            <a:prstGeom prst="rect">
              <a:avLst/>
            </a:prstGeom>
            <a:noFill/>
            <a:ln w="9525">
              <a:noFill/>
              <a:miter lim="800000"/>
              <a:headEnd/>
              <a:tailEnd/>
            </a:ln>
          </p:spPr>
        </p:pic>
        <p:pic>
          <p:nvPicPr>
            <p:cNvPr id="41" name="Picture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20725" y="4221890"/>
              <a:ext cx="579344" cy="504712"/>
            </a:xfrm>
            <a:prstGeom prst="rect">
              <a:avLst/>
            </a:prstGeom>
          </p:spPr>
        </p:pic>
      </p:grpSp>
      <p:grpSp>
        <p:nvGrpSpPr>
          <p:cNvPr id="46" name="Group 45"/>
          <p:cNvGrpSpPr/>
          <p:nvPr/>
        </p:nvGrpSpPr>
        <p:grpSpPr>
          <a:xfrm rot="523103">
            <a:off x="6368869" y="3909262"/>
            <a:ext cx="782758" cy="722678"/>
            <a:chOff x="2229968" y="1768415"/>
            <a:chExt cx="4101824" cy="3786991"/>
          </a:xfrm>
        </p:grpSpPr>
        <p:sp>
          <p:nvSpPr>
            <p:cNvPr id="47" name="Hexagon 46"/>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48" name="Hexagon 47"/>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49" name="Hexagon 48"/>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50" name="Group 49"/>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51" name="Straight Connector 50"/>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63" name="Group 62"/>
          <p:cNvGrpSpPr/>
          <p:nvPr/>
        </p:nvGrpSpPr>
        <p:grpSpPr>
          <a:xfrm rot="523103">
            <a:off x="5705333" y="4594220"/>
            <a:ext cx="782758" cy="722678"/>
            <a:chOff x="2229968" y="1768415"/>
            <a:chExt cx="4101824" cy="3786991"/>
          </a:xfrm>
        </p:grpSpPr>
        <p:sp>
          <p:nvSpPr>
            <p:cNvPr id="64" name="Hexagon 63"/>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5" name="Hexagon 64"/>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6" name="Hexagon 65"/>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67" name="Group 66"/>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68" name="Straight Connector 67"/>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pic>
        <p:nvPicPr>
          <p:cNvPr id="84" name="Picture 2" descr="C:\Users\eva.ADI\Desktop\DVD36\DVD_ART36\Logos\BizTalk Server (brand)\BizTalk Server generic brand Grid h r.png"/>
          <p:cNvPicPr>
            <a:picLocks noChangeAspect="1" noChangeArrowheads="1"/>
          </p:cNvPicPr>
          <p:nvPr/>
        </p:nvPicPr>
        <p:blipFill>
          <a:blip r:embed="rId11" cstate="print"/>
          <a:srcRect/>
          <a:stretch>
            <a:fillRect/>
          </a:stretch>
        </p:blipFill>
        <p:spPr bwMode="auto">
          <a:xfrm>
            <a:off x="9082183" y="5308520"/>
            <a:ext cx="2781267" cy="569232"/>
          </a:xfrm>
          <a:prstGeom prst="rect">
            <a:avLst/>
          </a:prstGeom>
          <a:noFill/>
        </p:spPr>
      </p:pic>
      <p:sp>
        <p:nvSpPr>
          <p:cNvPr id="85" name="Title 3"/>
          <p:cNvSpPr txBox="1">
            <a:spLocks/>
          </p:cNvSpPr>
          <p:nvPr/>
        </p:nvSpPr>
        <p:spPr>
          <a:xfrm>
            <a:off x="7811240" y="2517423"/>
            <a:ext cx="4208162" cy="2023019"/>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marL="342900" indent="-342900">
              <a:spcAft>
                <a:spcPts val="1200"/>
              </a:spcAft>
              <a:buFont typeface="Arial" pitchFamily="34" charset="0"/>
              <a:buChar char="•"/>
            </a:pPr>
            <a:r>
              <a:rPr lang="en-US" sz="2400" dirty="0" smtClean="0"/>
              <a:t>Solve integration challenges between systems, events, devices</a:t>
            </a:r>
          </a:p>
          <a:p>
            <a:pPr marL="342900" indent="-342900">
              <a:spcAft>
                <a:spcPts val="1200"/>
              </a:spcAft>
              <a:buFont typeface="Arial" pitchFamily="34" charset="0"/>
              <a:buChar char="•"/>
            </a:pPr>
            <a:r>
              <a:rPr lang="en-US" sz="2400" dirty="0" smtClean="0"/>
              <a:t>Automate integration processes</a:t>
            </a:r>
          </a:p>
          <a:p>
            <a:pPr marL="342900" indent="-342900">
              <a:spcAft>
                <a:spcPts val="1200"/>
              </a:spcAft>
              <a:buFont typeface="Arial" pitchFamily="34" charset="0"/>
              <a:buChar char="•"/>
            </a:pPr>
            <a:r>
              <a:rPr lang="en-US" sz="2400" dirty="0" smtClean="0"/>
              <a:t>Simplify building and managing these processes</a:t>
            </a:r>
          </a:p>
          <a:p>
            <a:pPr marL="342900" indent="-342900">
              <a:spcAft>
                <a:spcPts val="1200"/>
              </a:spcAft>
              <a:buFont typeface="Arial" pitchFamily="34" charset="0"/>
              <a:buChar char="•"/>
            </a:pPr>
            <a:r>
              <a:rPr lang="en-US" sz="2400" dirty="0" smtClean="0"/>
              <a:t>Capture, analyze and present process data </a:t>
            </a:r>
            <a:endParaRPr lang="en-US" sz="2400" dirty="0"/>
          </a:p>
        </p:txBody>
      </p:sp>
      <p:grpSp>
        <p:nvGrpSpPr>
          <p:cNvPr id="106" name="Group 105"/>
          <p:cNvGrpSpPr/>
          <p:nvPr/>
        </p:nvGrpSpPr>
        <p:grpSpPr>
          <a:xfrm>
            <a:off x="3420066" y="1760168"/>
            <a:ext cx="694735" cy="797128"/>
            <a:chOff x="3229566" y="1788743"/>
            <a:chExt cx="694735" cy="797128"/>
          </a:xfrm>
        </p:grpSpPr>
        <p:pic>
          <p:nvPicPr>
            <p:cNvPr id="103" name="Picture 3" descr="D:\CM E-Learning Resource Kit\MSL_PNG_Object_Library\Server.png"/>
            <p:cNvPicPr>
              <a:picLocks noChangeAspect="1" noChangeArrowheads="1"/>
            </p:cNvPicPr>
            <p:nvPr/>
          </p:nvPicPr>
          <p:blipFill>
            <a:blip r:embed="rId6" cstate="print"/>
            <a:srcRect/>
            <a:stretch>
              <a:fillRect/>
            </a:stretch>
          </p:blipFill>
          <p:spPr bwMode="auto">
            <a:xfrm>
              <a:off x="3229566" y="1788743"/>
              <a:ext cx="652114" cy="766539"/>
            </a:xfrm>
            <a:prstGeom prst="rect">
              <a:avLst/>
            </a:prstGeom>
            <a:noFill/>
            <a:ln w="9525">
              <a:noFill/>
              <a:miter lim="800000"/>
              <a:headEnd/>
              <a:tailEnd/>
            </a:ln>
          </p:spPr>
        </p:pic>
        <p:pic>
          <p:nvPicPr>
            <p:cNvPr id="105" name="Picture 2" descr="\\eventsql\dvd\Online_ART\DVD_ART36\Artwork_Imagery\Icons - Illustrations\_ XML ICONS\XML web services icon open end.png"/>
            <p:cNvPicPr>
              <a:picLocks noChangeAspect="1" noChangeArrowheads="1"/>
            </p:cNvPicPr>
            <p:nvPr/>
          </p:nvPicPr>
          <p:blipFill>
            <a:blip r:embed="rId12" cstate="print"/>
            <a:srcRect/>
            <a:stretch>
              <a:fillRect/>
            </a:stretch>
          </p:blipFill>
          <p:spPr bwMode="auto">
            <a:xfrm>
              <a:off x="3466863" y="2138260"/>
              <a:ext cx="457438" cy="447611"/>
            </a:xfrm>
            <a:prstGeom prst="rect">
              <a:avLst/>
            </a:prstGeom>
            <a:noFill/>
          </p:spPr>
        </p:pic>
      </p:grpSp>
      <p:sp>
        <p:nvSpPr>
          <p:cNvPr id="110" name="Freeform 109"/>
          <p:cNvSpPr/>
          <p:nvPr/>
        </p:nvSpPr>
        <p:spPr>
          <a:xfrm>
            <a:off x="3381375" y="3105150"/>
            <a:ext cx="1428750" cy="390525"/>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371600"/>
              <a:gd name="connsiteY0" fmla="*/ 0 h 304800"/>
              <a:gd name="connsiteX1" fmla="*/ 742950 w 1371600"/>
              <a:gd name="connsiteY1" fmla="*/ 266700 h 304800"/>
              <a:gd name="connsiteX2" fmla="*/ 1047750 w 1371600"/>
              <a:gd name="connsiteY2" fmla="*/ 180975 h 304800"/>
              <a:gd name="connsiteX3" fmla="*/ 1371600 w 1371600"/>
              <a:gd name="connsiteY3" fmla="*/ 304800 h 304800"/>
              <a:gd name="connsiteX0" fmla="*/ 0 w 1371600"/>
              <a:gd name="connsiteY0" fmla="*/ 0 h 304800"/>
              <a:gd name="connsiteX1" fmla="*/ 552450 w 1371600"/>
              <a:gd name="connsiteY1" fmla="*/ 266700 h 304800"/>
              <a:gd name="connsiteX2" fmla="*/ 1047750 w 1371600"/>
              <a:gd name="connsiteY2" fmla="*/ 180975 h 304800"/>
              <a:gd name="connsiteX3" fmla="*/ 1371600 w 1371600"/>
              <a:gd name="connsiteY3" fmla="*/ 304800 h 304800"/>
              <a:gd name="connsiteX0" fmla="*/ 0 w 1428750"/>
              <a:gd name="connsiteY0" fmla="*/ 0 h 390525"/>
              <a:gd name="connsiteX1" fmla="*/ 552450 w 1428750"/>
              <a:gd name="connsiteY1" fmla="*/ 266700 h 390525"/>
              <a:gd name="connsiteX2" fmla="*/ 1047750 w 1428750"/>
              <a:gd name="connsiteY2" fmla="*/ 180975 h 390525"/>
              <a:gd name="connsiteX3" fmla="*/ 1428750 w 1428750"/>
              <a:gd name="connsiteY3" fmla="*/ 390525 h 390525"/>
            </a:gdLst>
            <a:ahLst/>
            <a:cxnLst>
              <a:cxn ang="0">
                <a:pos x="connsiteX0" y="connsiteY0"/>
              </a:cxn>
              <a:cxn ang="0">
                <a:pos x="connsiteX1" y="connsiteY1"/>
              </a:cxn>
              <a:cxn ang="0">
                <a:pos x="connsiteX2" y="connsiteY2"/>
              </a:cxn>
              <a:cxn ang="0">
                <a:pos x="connsiteX3" y="connsiteY3"/>
              </a:cxn>
            </a:cxnLst>
            <a:rect l="l" t="t" r="r" b="b"/>
            <a:pathLst>
              <a:path w="1428750" h="390525">
                <a:moveTo>
                  <a:pt x="0" y="0"/>
                </a:moveTo>
                <a:cubicBezTo>
                  <a:pt x="133350" y="78581"/>
                  <a:pt x="377825" y="236538"/>
                  <a:pt x="552450" y="266700"/>
                </a:cubicBezTo>
                <a:cubicBezTo>
                  <a:pt x="727075" y="296862"/>
                  <a:pt x="901700" y="160338"/>
                  <a:pt x="1047750" y="180975"/>
                </a:cubicBezTo>
                <a:cubicBezTo>
                  <a:pt x="1193800" y="201613"/>
                  <a:pt x="1428750" y="390525"/>
                  <a:pt x="1428750" y="390525"/>
                </a:cubicBezTo>
              </a:path>
            </a:pathLst>
          </a:custGeom>
          <a:ln w="38100">
            <a:solidFill>
              <a:srgbClr val="000000"/>
            </a:solidFill>
            <a:headEnd type="triangl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 name="Freeform 110"/>
          <p:cNvSpPr/>
          <p:nvPr/>
        </p:nvSpPr>
        <p:spPr>
          <a:xfrm>
            <a:off x="3939296" y="2400300"/>
            <a:ext cx="861304" cy="781050"/>
          </a:xfrm>
          <a:custGeom>
            <a:avLst/>
            <a:gdLst>
              <a:gd name="connsiteX0" fmla="*/ 70729 w 861304"/>
              <a:gd name="connsiteY0" fmla="*/ 0 h 781050"/>
              <a:gd name="connsiteX1" fmla="*/ 4054 w 861304"/>
              <a:gd name="connsiteY1" fmla="*/ 323850 h 781050"/>
              <a:gd name="connsiteX2" fmla="*/ 175504 w 861304"/>
              <a:gd name="connsiteY2" fmla="*/ 666750 h 781050"/>
              <a:gd name="connsiteX3" fmla="*/ 623179 w 861304"/>
              <a:gd name="connsiteY3" fmla="*/ 714375 h 781050"/>
              <a:gd name="connsiteX4" fmla="*/ 861304 w 861304"/>
              <a:gd name="connsiteY4" fmla="*/ 781050 h 781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304" h="781050">
                <a:moveTo>
                  <a:pt x="70729" y="0"/>
                </a:moveTo>
                <a:cubicBezTo>
                  <a:pt x="28660" y="106362"/>
                  <a:pt x="-13409" y="212725"/>
                  <a:pt x="4054" y="323850"/>
                </a:cubicBezTo>
                <a:cubicBezTo>
                  <a:pt x="21516" y="434975"/>
                  <a:pt x="72317" y="601663"/>
                  <a:pt x="175504" y="666750"/>
                </a:cubicBezTo>
                <a:cubicBezTo>
                  <a:pt x="278691" y="731837"/>
                  <a:pt x="508879" y="695325"/>
                  <a:pt x="623179" y="714375"/>
                </a:cubicBezTo>
                <a:cubicBezTo>
                  <a:pt x="737479" y="733425"/>
                  <a:pt x="799391" y="757237"/>
                  <a:pt x="861304" y="78105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Freeform 113"/>
          <p:cNvSpPr/>
          <p:nvPr/>
        </p:nvSpPr>
        <p:spPr>
          <a:xfrm>
            <a:off x="5373560" y="2854995"/>
            <a:ext cx="1228725" cy="514350"/>
          </a:xfrm>
          <a:custGeom>
            <a:avLst/>
            <a:gdLst>
              <a:gd name="connsiteX0" fmla="*/ 70729 w 861304"/>
              <a:gd name="connsiteY0" fmla="*/ 0 h 781050"/>
              <a:gd name="connsiteX1" fmla="*/ 4054 w 861304"/>
              <a:gd name="connsiteY1" fmla="*/ 323850 h 781050"/>
              <a:gd name="connsiteX2" fmla="*/ 175504 w 861304"/>
              <a:gd name="connsiteY2" fmla="*/ 666750 h 781050"/>
              <a:gd name="connsiteX3" fmla="*/ 623179 w 861304"/>
              <a:gd name="connsiteY3" fmla="*/ 714375 h 781050"/>
              <a:gd name="connsiteX4" fmla="*/ 861304 w 861304"/>
              <a:gd name="connsiteY4" fmla="*/ 781050 h 781050"/>
              <a:gd name="connsiteX0" fmla="*/ 1228725 w 1832395"/>
              <a:gd name="connsiteY0" fmla="*/ 0 h 727785"/>
              <a:gd name="connsiteX1" fmla="*/ 1162050 w 1832395"/>
              <a:gd name="connsiteY1" fmla="*/ 323850 h 727785"/>
              <a:gd name="connsiteX2" fmla="*/ 1333500 w 1832395"/>
              <a:gd name="connsiteY2" fmla="*/ 666750 h 727785"/>
              <a:gd name="connsiteX3" fmla="*/ 1781175 w 1832395"/>
              <a:gd name="connsiteY3" fmla="*/ 714375 h 727785"/>
              <a:gd name="connsiteX4" fmla="*/ 0 w 1832395"/>
              <a:gd name="connsiteY4" fmla="*/ 514350 h 727785"/>
              <a:gd name="connsiteX0" fmla="*/ 1228725 w 1368692"/>
              <a:gd name="connsiteY0" fmla="*/ 0 h 667093"/>
              <a:gd name="connsiteX1" fmla="*/ 1162050 w 1368692"/>
              <a:gd name="connsiteY1" fmla="*/ 323850 h 667093"/>
              <a:gd name="connsiteX2" fmla="*/ 1333500 w 1368692"/>
              <a:gd name="connsiteY2" fmla="*/ 666750 h 667093"/>
              <a:gd name="connsiteX3" fmla="*/ 361950 w 1368692"/>
              <a:gd name="connsiteY3" fmla="*/ 390525 h 667093"/>
              <a:gd name="connsiteX4" fmla="*/ 0 w 1368692"/>
              <a:gd name="connsiteY4" fmla="*/ 514350 h 667093"/>
              <a:gd name="connsiteX0" fmla="*/ 1228725 w 1228725"/>
              <a:gd name="connsiteY0" fmla="*/ 0 h 514350"/>
              <a:gd name="connsiteX1" fmla="*/ 1162050 w 1228725"/>
              <a:gd name="connsiteY1" fmla="*/ 323850 h 514350"/>
              <a:gd name="connsiteX2" fmla="*/ 790575 w 1228725"/>
              <a:gd name="connsiteY2" fmla="*/ 428625 h 514350"/>
              <a:gd name="connsiteX3" fmla="*/ 361950 w 1228725"/>
              <a:gd name="connsiteY3" fmla="*/ 390525 h 514350"/>
              <a:gd name="connsiteX4" fmla="*/ 0 w 1228725"/>
              <a:gd name="connsiteY4" fmla="*/ 514350 h 514350"/>
              <a:gd name="connsiteX0" fmla="*/ 1228725 w 1228725"/>
              <a:gd name="connsiteY0" fmla="*/ 0 h 514350"/>
              <a:gd name="connsiteX1" fmla="*/ 1076325 w 1228725"/>
              <a:gd name="connsiteY1" fmla="*/ 333375 h 514350"/>
              <a:gd name="connsiteX2" fmla="*/ 790575 w 1228725"/>
              <a:gd name="connsiteY2" fmla="*/ 428625 h 514350"/>
              <a:gd name="connsiteX3" fmla="*/ 361950 w 1228725"/>
              <a:gd name="connsiteY3" fmla="*/ 390525 h 514350"/>
              <a:gd name="connsiteX4" fmla="*/ 0 w 1228725"/>
              <a:gd name="connsiteY4" fmla="*/ 514350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514350">
                <a:moveTo>
                  <a:pt x="1228725" y="0"/>
                </a:moveTo>
                <a:cubicBezTo>
                  <a:pt x="1186656" y="106362"/>
                  <a:pt x="1149350" y="261938"/>
                  <a:pt x="1076325" y="333375"/>
                </a:cubicBezTo>
                <a:cubicBezTo>
                  <a:pt x="1003300" y="404813"/>
                  <a:pt x="909637" y="419100"/>
                  <a:pt x="790575" y="428625"/>
                </a:cubicBezTo>
                <a:cubicBezTo>
                  <a:pt x="671513" y="438150"/>
                  <a:pt x="493712" y="376238"/>
                  <a:pt x="361950" y="390525"/>
                </a:cubicBezTo>
                <a:cubicBezTo>
                  <a:pt x="230188" y="404812"/>
                  <a:pt x="120650" y="473075"/>
                  <a:pt x="0" y="51435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5" name="Freeform 114"/>
          <p:cNvSpPr/>
          <p:nvPr/>
        </p:nvSpPr>
        <p:spPr>
          <a:xfrm>
            <a:off x="5468495" y="3688482"/>
            <a:ext cx="1028700" cy="266700"/>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1028700" h="266700">
                <a:moveTo>
                  <a:pt x="0" y="0"/>
                </a:moveTo>
                <a:cubicBezTo>
                  <a:pt x="133350" y="78581"/>
                  <a:pt x="266700" y="157162"/>
                  <a:pt x="381000" y="171450"/>
                </a:cubicBezTo>
                <a:cubicBezTo>
                  <a:pt x="495300" y="185738"/>
                  <a:pt x="577850" y="69850"/>
                  <a:pt x="685800" y="85725"/>
                </a:cubicBezTo>
                <a:cubicBezTo>
                  <a:pt x="793750" y="101600"/>
                  <a:pt x="1028700" y="266700"/>
                  <a:pt x="1028700" y="26670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6" name="Freeform 115"/>
          <p:cNvSpPr/>
          <p:nvPr/>
        </p:nvSpPr>
        <p:spPr>
          <a:xfrm>
            <a:off x="5316095" y="3860569"/>
            <a:ext cx="762000" cy="923925"/>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 name="connsiteX0" fmla="*/ 666750 w 1399061"/>
              <a:gd name="connsiteY0" fmla="*/ 904875 h 1106110"/>
              <a:gd name="connsiteX1" fmla="*/ 1047750 w 1399061"/>
              <a:gd name="connsiteY1" fmla="*/ 1076325 h 1106110"/>
              <a:gd name="connsiteX2" fmla="*/ 1352550 w 1399061"/>
              <a:gd name="connsiteY2" fmla="*/ 990600 h 1106110"/>
              <a:gd name="connsiteX3" fmla="*/ 0 w 1399061"/>
              <a:gd name="connsiteY3" fmla="*/ 0 h 1106110"/>
              <a:gd name="connsiteX0" fmla="*/ 666750 w 1058043"/>
              <a:gd name="connsiteY0" fmla="*/ 904875 h 1095596"/>
              <a:gd name="connsiteX1" fmla="*/ 1047750 w 1058043"/>
              <a:gd name="connsiteY1" fmla="*/ 1076325 h 1095596"/>
              <a:gd name="connsiteX2" fmla="*/ 238125 w 1058043"/>
              <a:gd name="connsiteY2" fmla="*/ 447675 h 1095596"/>
              <a:gd name="connsiteX3" fmla="*/ 0 w 1058043"/>
              <a:gd name="connsiteY3" fmla="*/ 0 h 1095596"/>
              <a:gd name="connsiteX0" fmla="*/ 666750 w 708325"/>
              <a:gd name="connsiteY0" fmla="*/ 904875 h 913714"/>
              <a:gd name="connsiteX1" fmla="*/ 504825 w 708325"/>
              <a:gd name="connsiteY1" fmla="*/ 438150 h 913714"/>
              <a:gd name="connsiteX2" fmla="*/ 238125 w 708325"/>
              <a:gd name="connsiteY2" fmla="*/ 447675 h 913714"/>
              <a:gd name="connsiteX3" fmla="*/ 0 w 708325"/>
              <a:gd name="connsiteY3" fmla="*/ 0 h 913714"/>
              <a:gd name="connsiteX0" fmla="*/ 666750 w 710414"/>
              <a:gd name="connsiteY0" fmla="*/ 904875 h 913846"/>
              <a:gd name="connsiteX1" fmla="*/ 504825 w 710414"/>
              <a:gd name="connsiteY1" fmla="*/ 438150 h 913846"/>
              <a:gd name="connsiteX2" fmla="*/ 133350 w 710414"/>
              <a:gd name="connsiteY2" fmla="*/ 400050 h 913846"/>
              <a:gd name="connsiteX3" fmla="*/ 0 w 710414"/>
              <a:gd name="connsiteY3" fmla="*/ 0 h 913846"/>
              <a:gd name="connsiteX0" fmla="*/ 666750 w 713186"/>
              <a:gd name="connsiteY0" fmla="*/ 904875 h 916650"/>
              <a:gd name="connsiteX1" fmla="*/ 523875 w 713186"/>
              <a:gd name="connsiteY1" fmla="*/ 561975 h 916650"/>
              <a:gd name="connsiteX2" fmla="*/ 133350 w 713186"/>
              <a:gd name="connsiteY2" fmla="*/ 400050 h 916650"/>
              <a:gd name="connsiteX3" fmla="*/ 0 w 713186"/>
              <a:gd name="connsiteY3" fmla="*/ 0 h 916650"/>
              <a:gd name="connsiteX0" fmla="*/ 762000 w 798545"/>
              <a:gd name="connsiteY0" fmla="*/ 923925 h 935244"/>
              <a:gd name="connsiteX1" fmla="*/ 523875 w 798545"/>
              <a:gd name="connsiteY1" fmla="*/ 561975 h 935244"/>
              <a:gd name="connsiteX2" fmla="*/ 133350 w 798545"/>
              <a:gd name="connsiteY2" fmla="*/ 400050 h 935244"/>
              <a:gd name="connsiteX3" fmla="*/ 0 w 798545"/>
              <a:gd name="connsiteY3" fmla="*/ 0 h 935244"/>
              <a:gd name="connsiteX0" fmla="*/ 762000 w 762000"/>
              <a:gd name="connsiteY0" fmla="*/ 923925 h 923925"/>
              <a:gd name="connsiteX1" fmla="*/ 523875 w 762000"/>
              <a:gd name="connsiteY1" fmla="*/ 561975 h 923925"/>
              <a:gd name="connsiteX2" fmla="*/ 133350 w 762000"/>
              <a:gd name="connsiteY2" fmla="*/ 400050 h 923925"/>
              <a:gd name="connsiteX3" fmla="*/ 0 w 762000"/>
              <a:gd name="connsiteY3" fmla="*/ 0 h 923925"/>
            </a:gdLst>
            <a:ahLst/>
            <a:cxnLst>
              <a:cxn ang="0">
                <a:pos x="connsiteX0" y="connsiteY0"/>
              </a:cxn>
              <a:cxn ang="0">
                <a:pos x="connsiteX1" y="connsiteY1"/>
              </a:cxn>
              <a:cxn ang="0">
                <a:pos x="connsiteX2" y="connsiteY2"/>
              </a:cxn>
              <a:cxn ang="0">
                <a:pos x="connsiteX3" y="connsiteY3"/>
              </a:cxn>
            </a:cxnLst>
            <a:rect l="l" t="t" r="r" b="b"/>
            <a:pathLst>
              <a:path w="762000" h="923925">
                <a:moveTo>
                  <a:pt x="762000" y="923925"/>
                </a:moveTo>
                <a:cubicBezTo>
                  <a:pt x="647700" y="697706"/>
                  <a:pt x="628650" y="649287"/>
                  <a:pt x="523875" y="561975"/>
                </a:cubicBezTo>
                <a:cubicBezTo>
                  <a:pt x="419100" y="474663"/>
                  <a:pt x="220662" y="493712"/>
                  <a:pt x="133350" y="400050"/>
                </a:cubicBezTo>
                <a:cubicBezTo>
                  <a:pt x="46038" y="306388"/>
                  <a:pt x="0" y="0"/>
                  <a:pt x="0" y="0"/>
                </a:cubicBezTo>
              </a:path>
            </a:pathLst>
          </a:custGeom>
          <a:ln w="38100">
            <a:solidFill>
              <a:srgbClr val="000000"/>
            </a:solidFill>
            <a:headEnd type="triangl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TextBox 116"/>
          <p:cNvSpPr txBox="1"/>
          <p:nvPr/>
        </p:nvSpPr>
        <p:spPr>
          <a:xfrm>
            <a:off x="2783513" y="1454306"/>
            <a:ext cx="1168590"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Transactions</a:t>
            </a:r>
          </a:p>
        </p:txBody>
      </p:sp>
      <p:sp>
        <p:nvSpPr>
          <p:cNvPr id="119" name="TextBox 118"/>
          <p:cNvSpPr txBox="1"/>
          <p:nvPr/>
        </p:nvSpPr>
        <p:spPr>
          <a:xfrm>
            <a:off x="3899466" y="2910688"/>
            <a:ext cx="1093248" cy="161583"/>
          </a:xfrm>
          <a:prstGeom prst="rect">
            <a:avLst/>
          </a:prstGeom>
          <a:noFill/>
        </p:spPr>
        <p:txBody>
          <a:bodyPr wrap="none" lIns="0" tIns="0" rIns="0" bIns="0" rtlCol="0">
            <a:spAutoFit/>
          </a:bodyPr>
          <a:lstStyle/>
          <a:p>
            <a:r>
              <a:rPr lang="en-US" sz="1050" b="1" dirty="0" smtClean="0">
                <a:solidFill>
                  <a:srgbClr val="FFFF00"/>
                </a:solidFill>
                <a:latin typeface="+mj-lt"/>
              </a:rPr>
              <a:t>Retrieve Changes</a:t>
            </a:r>
          </a:p>
        </p:txBody>
      </p:sp>
      <p:sp>
        <p:nvSpPr>
          <p:cNvPr id="120" name="TextBox 119"/>
          <p:cNvSpPr txBox="1"/>
          <p:nvPr/>
        </p:nvSpPr>
        <p:spPr>
          <a:xfrm>
            <a:off x="5807004" y="2327878"/>
            <a:ext cx="1114088"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Change Shipping </a:t>
            </a:r>
          </a:p>
          <a:p>
            <a:pPr algn="ctr"/>
            <a:r>
              <a:rPr lang="en-US" sz="1050" b="1" dirty="0" smtClean="0">
                <a:solidFill>
                  <a:srgbClr val="FFFF00"/>
                </a:solidFill>
                <a:latin typeface="+mj-lt"/>
              </a:rPr>
              <a:t>Address</a:t>
            </a:r>
          </a:p>
        </p:txBody>
      </p:sp>
      <p:sp>
        <p:nvSpPr>
          <p:cNvPr id="121" name="TextBox 120"/>
          <p:cNvSpPr txBox="1"/>
          <p:nvPr/>
        </p:nvSpPr>
        <p:spPr>
          <a:xfrm>
            <a:off x="4845143" y="4721906"/>
            <a:ext cx="801501"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Update ERP</a:t>
            </a:r>
          </a:p>
          <a:p>
            <a:pPr algn="ctr"/>
            <a:r>
              <a:rPr lang="en-US" sz="1050" b="1" dirty="0" err="1" smtClean="0">
                <a:solidFill>
                  <a:srgbClr val="FFFF00"/>
                </a:solidFill>
                <a:latin typeface="+mj-lt"/>
              </a:rPr>
              <a:t>Purch</a:t>
            </a:r>
            <a:r>
              <a:rPr lang="en-US" sz="1050" b="1" dirty="0" smtClean="0">
                <a:solidFill>
                  <a:srgbClr val="FFFF00"/>
                </a:solidFill>
                <a:latin typeface="+mj-lt"/>
              </a:rPr>
              <a:t>. Order</a:t>
            </a:r>
          </a:p>
        </p:txBody>
      </p:sp>
      <p:sp>
        <p:nvSpPr>
          <p:cNvPr id="122" name="Freeform 121"/>
          <p:cNvSpPr/>
          <p:nvPr/>
        </p:nvSpPr>
        <p:spPr>
          <a:xfrm>
            <a:off x="1035252" y="2442226"/>
            <a:ext cx="1266435" cy="768428"/>
          </a:xfrm>
          <a:custGeom>
            <a:avLst/>
            <a:gdLst>
              <a:gd name="connsiteX0" fmla="*/ 70729 w 861304"/>
              <a:gd name="connsiteY0" fmla="*/ 0 h 781050"/>
              <a:gd name="connsiteX1" fmla="*/ 4054 w 861304"/>
              <a:gd name="connsiteY1" fmla="*/ 323850 h 781050"/>
              <a:gd name="connsiteX2" fmla="*/ 175504 w 861304"/>
              <a:gd name="connsiteY2" fmla="*/ 666750 h 781050"/>
              <a:gd name="connsiteX3" fmla="*/ 623179 w 861304"/>
              <a:gd name="connsiteY3" fmla="*/ 714375 h 781050"/>
              <a:gd name="connsiteX4" fmla="*/ 861304 w 861304"/>
              <a:gd name="connsiteY4" fmla="*/ 781050 h 781050"/>
              <a:gd name="connsiteX0" fmla="*/ 70729 w 1308979"/>
              <a:gd name="connsiteY0" fmla="*/ 238630 h 1022150"/>
              <a:gd name="connsiteX1" fmla="*/ 4054 w 1308979"/>
              <a:gd name="connsiteY1" fmla="*/ 562480 h 1022150"/>
              <a:gd name="connsiteX2" fmla="*/ 175504 w 1308979"/>
              <a:gd name="connsiteY2" fmla="*/ 905380 h 1022150"/>
              <a:gd name="connsiteX3" fmla="*/ 623179 w 1308979"/>
              <a:gd name="connsiteY3" fmla="*/ 953005 h 1022150"/>
              <a:gd name="connsiteX4" fmla="*/ 1308979 w 1308979"/>
              <a:gd name="connsiteY4" fmla="*/ 505 h 1022150"/>
              <a:gd name="connsiteX0" fmla="*/ 70729 w 1308979"/>
              <a:gd name="connsiteY0" fmla="*/ 239634 h 908559"/>
              <a:gd name="connsiteX1" fmla="*/ 4054 w 1308979"/>
              <a:gd name="connsiteY1" fmla="*/ 563484 h 908559"/>
              <a:gd name="connsiteX2" fmla="*/ 175504 w 1308979"/>
              <a:gd name="connsiteY2" fmla="*/ 906384 h 908559"/>
              <a:gd name="connsiteX3" fmla="*/ 1013704 w 1308979"/>
              <a:gd name="connsiteY3" fmla="*/ 392034 h 908559"/>
              <a:gd name="connsiteX4" fmla="*/ 1308979 w 1308979"/>
              <a:gd name="connsiteY4" fmla="*/ 1509 h 908559"/>
              <a:gd name="connsiteX0" fmla="*/ 86293 w 1324543"/>
              <a:gd name="connsiteY0" fmla="*/ 239520 h 767145"/>
              <a:gd name="connsiteX1" fmla="*/ 19618 w 1324543"/>
              <a:gd name="connsiteY1" fmla="*/ 563370 h 767145"/>
              <a:gd name="connsiteX2" fmla="*/ 429193 w 1324543"/>
              <a:gd name="connsiteY2" fmla="*/ 763395 h 767145"/>
              <a:gd name="connsiteX3" fmla="*/ 1029268 w 1324543"/>
              <a:gd name="connsiteY3" fmla="*/ 391920 h 767145"/>
              <a:gd name="connsiteX4" fmla="*/ 1324543 w 1324543"/>
              <a:gd name="connsiteY4" fmla="*/ 1395 h 767145"/>
              <a:gd name="connsiteX0" fmla="*/ 28185 w 1266435"/>
              <a:gd name="connsiteY0" fmla="*/ 239520 h 768428"/>
              <a:gd name="connsiteX1" fmla="*/ 47235 w 1266435"/>
              <a:gd name="connsiteY1" fmla="*/ 582420 h 768428"/>
              <a:gd name="connsiteX2" fmla="*/ 371085 w 1266435"/>
              <a:gd name="connsiteY2" fmla="*/ 763395 h 768428"/>
              <a:gd name="connsiteX3" fmla="*/ 971160 w 1266435"/>
              <a:gd name="connsiteY3" fmla="*/ 391920 h 768428"/>
              <a:gd name="connsiteX4" fmla="*/ 1266435 w 1266435"/>
              <a:gd name="connsiteY4" fmla="*/ 1395 h 768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6435" h="768428">
                <a:moveTo>
                  <a:pt x="28185" y="239520"/>
                </a:moveTo>
                <a:cubicBezTo>
                  <a:pt x="-13884" y="345882"/>
                  <a:pt x="-9915" y="495108"/>
                  <a:pt x="47235" y="582420"/>
                </a:cubicBezTo>
                <a:cubicBezTo>
                  <a:pt x="104385" y="669732"/>
                  <a:pt x="217098" y="795145"/>
                  <a:pt x="371085" y="763395"/>
                </a:cubicBezTo>
                <a:cubicBezTo>
                  <a:pt x="525072" y="731645"/>
                  <a:pt x="821935" y="518920"/>
                  <a:pt x="971160" y="391920"/>
                </a:cubicBezTo>
                <a:cubicBezTo>
                  <a:pt x="1120385" y="264920"/>
                  <a:pt x="1204522" y="-22418"/>
                  <a:pt x="1266435" y="1395"/>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3" name="TextBox 122"/>
          <p:cNvSpPr txBox="1"/>
          <p:nvPr/>
        </p:nvSpPr>
        <p:spPr>
          <a:xfrm>
            <a:off x="902597" y="2950587"/>
            <a:ext cx="1077218"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Change Shipping</a:t>
            </a:r>
          </a:p>
          <a:p>
            <a:pPr algn="ctr"/>
            <a:r>
              <a:rPr lang="en-US" sz="1050" b="1" dirty="0" smtClean="0">
                <a:solidFill>
                  <a:srgbClr val="FFFF00"/>
                </a:solidFill>
                <a:latin typeface="+mj-lt"/>
              </a:rPr>
              <a:t>Address</a:t>
            </a:r>
          </a:p>
        </p:txBody>
      </p:sp>
      <p:sp>
        <p:nvSpPr>
          <p:cNvPr id="124" name="Freeform 123"/>
          <p:cNvSpPr/>
          <p:nvPr/>
        </p:nvSpPr>
        <p:spPr>
          <a:xfrm>
            <a:off x="5278247" y="2668057"/>
            <a:ext cx="1143000" cy="522944"/>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 name="connsiteX0" fmla="*/ 0 w 1143000"/>
              <a:gd name="connsiteY0" fmla="*/ 485775 h 665736"/>
              <a:gd name="connsiteX1" fmla="*/ 381000 w 1143000"/>
              <a:gd name="connsiteY1" fmla="*/ 657225 h 665736"/>
              <a:gd name="connsiteX2" fmla="*/ 685800 w 1143000"/>
              <a:gd name="connsiteY2" fmla="*/ 571500 h 665736"/>
              <a:gd name="connsiteX3" fmla="*/ 1143000 w 1143000"/>
              <a:gd name="connsiteY3" fmla="*/ 0 h 665736"/>
              <a:gd name="connsiteX0" fmla="*/ 0 w 1143000"/>
              <a:gd name="connsiteY0" fmla="*/ 498296 h 687321"/>
              <a:gd name="connsiteX1" fmla="*/ 381000 w 1143000"/>
              <a:gd name="connsiteY1" fmla="*/ 669746 h 687321"/>
              <a:gd name="connsiteX2" fmla="*/ 762000 w 1143000"/>
              <a:gd name="connsiteY2" fmla="*/ 69671 h 687321"/>
              <a:gd name="connsiteX3" fmla="*/ 1143000 w 1143000"/>
              <a:gd name="connsiteY3" fmla="*/ 12521 h 687321"/>
              <a:gd name="connsiteX0" fmla="*/ 0 w 1143000"/>
              <a:gd name="connsiteY0" fmla="*/ 486942 h 522944"/>
              <a:gd name="connsiteX1" fmla="*/ 409575 w 1143000"/>
              <a:gd name="connsiteY1" fmla="*/ 429792 h 522944"/>
              <a:gd name="connsiteX2" fmla="*/ 762000 w 1143000"/>
              <a:gd name="connsiteY2" fmla="*/ 58317 h 522944"/>
              <a:gd name="connsiteX3" fmla="*/ 1143000 w 1143000"/>
              <a:gd name="connsiteY3" fmla="*/ 1167 h 522944"/>
            </a:gdLst>
            <a:ahLst/>
            <a:cxnLst>
              <a:cxn ang="0">
                <a:pos x="connsiteX0" y="connsiteY0"/>
              </a:cxn>
              <a:cxn ang="0">
                <a:pos x="connsiteX1" y="connsiteY1"/>
              </a:cxn>
              <a:cxn ang="0">
                <a:pos x="connsiteX2" y="connsiteY2"/>
              </a:cxn>
              <a:cxn ang="0">
                <a:pos x="connsiteX3" y="connsiteY3"/>
              </a:cxn>
            </a:cxnLst>
            <a:rect l="l" t="t" r="r" b="b"/>
            <a:pathLst>
              <a:path w="1143000" h="522944">
                <a:moveTo>
                  <a:pt x="0" y="486942"/>
                </a:moveTo>
                <a:cubicBezTo>
                  <a:pt x="133350" y="565523"/>
                  <a:pt x="282575" y="501230"/>
                  <a:pt x="409575" y="429792"/>
                </a:cubicBezTo>
                <a:cubicBezTo>
                  <a:pt x="536575" y="358355"/>
                  <a:pt x="639763" y="129754"/>
                  <a:pt x="762000" y="58317"/>
                </a:cubicBezTo>
                <a:cubicBezTo>
                  <a:pt x="884237" y="-13120"/>
                  <a:pt x="1143000" y="1167"/>
                  <a:pt x="1143000" y="1167"/>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5" name="TextBox 124"/>
          <p:cNvSpPr txBox="1"/>
          <p:nvPr/>
        </p:nvSpPr>
        <p:spPr>
          <a:xfrm>
            <a:off x="6198190" y="3049181"/>
            <a:ext cx="823944"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Get Shipping</a:t>
            </a:r>
          </a:p>
          <a:p>
            <a:pPr algn="ctr"/>
            <a:r>
              <a:rPr lang="en-US" sz="1050" b="1" dirty="0" smtClean="0">
                <a:solidFill>
                  <a:srgbClr val="FFFF00"/>
                </a:solidFill>
                <a:latin typeface="+mj-lt"/>
              </a:rPr>
              <a:t>Status</a:t>
            </a:r>
          </a:p>
        </p:txBody>
      </p:sp>
      <p:sp>
        <p:nvSpPr>
          <p:cNvPr id="126" name="TextBox 125"/>
          <p:cNvSpPr txBox="1"/>
          <p:nvPr/>
        </p:nvSpPr>
        <p:spPr>
          <a:xfrm>
            <a:off x="6551062" y="3557888"/>
            <a:ext cx="1272784"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Update CRM Master</a:t>
            </a:r>
          </a:p>
          <a:p>
            <a:pPr algn="ctr"/>
            <a:r>
              <a:rPr lang="en-US" sz="1050" b="1" dirty="0" smtClean="0">
                <a:solidFill>
                  <a:srgbClr val="FFFF00"/>
                </a:solidFill>
                <a:latin typeface="+mj-lt"/>
              </a:rPr>
              <a:t>Customer Record</a:t>
            </a:r>
          </a:p>
        </p:txBody>
      </p:sp>
      <p:sp>
        <p:nvSpPr>
          <p:cNvPr id="128" name="Freeform 127"/>
          <p:cNvSpPr/>
          <p:nvPr/>
        </p:nvSpPr>
        <p:spPr>
          <a:xfrm>
            <a:off x="659058" y="2888312"/>
            <a:ext cx="4162425" cy="1115683"/>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 name="connsiteX0" fmla="*/ 666750 w 1399061"/>
              <a:gd name="connsiteY0" fmla="*/ 904875 h 1106110"/>
              <a:gd name="connsiteX1" fmla="*/ 1047750 w 1399061"/>
              <a:gd name="connsiteY1" fmla="*/ 1076325 h 1106110"/>
              <a:gd name="connsiteX2" fmla="*/ 1352550 w 1399061"/>
              <a:gd name="connsiteY2" fmla="*/ 990600 h 1106110"/>
              <a:gd name="connsiteX3" fmla="*/ 0 w 1399061"/>
              <a:gd name="connsiteY3" fmla="*/ 0 h 1106110"/>
              <a:gd name="connsiteX0" fmla="*/ 666750 w 1058043"/>
              <a:gd name="connsiteY0" fmla="*/ 904875 h 1095596"/>
              <a:gd name="connsiteX1" fmla="*/ 1047750 w 1058043"/>
              <a:gd name="connsiteY1" fmla="*/ 1076325 h 1095596"/>
              <a:gd name="connsiteX2" fmla="*/ 238125 w 1058043"/>
              <a:gd name="connsiteY2" fmla="*/ 447675 h 1095596"/>
              <a:gd name="connsiteX3" fmla="*/ 0 w 1058043"/>
              <a:gd name="connsiteY3" fmla="*/ 0 h 1095596"/>
              <a:gd name="connsiteX0" fmla="*/ 666750 w 708325"/>
              <a:gd name="connsiteY0" fmla="*/ 904875 h 913714"/>
              <a:gd name="connsiteX1" fmla="*/ 504825 w 708325"/>
              <a:gd name="connsiteY1" fmla="*/ 438150 h 913714"/>
              <a:gd name="connsiteX2" fmla="*/ 238125 w 708325"/>
              <a:gd name="connsiteY2" fmla="*/ 447675 h 913714"/>
              <a:gd name="connsiteX3" fmla="*/ 0 w 708325"/>
              <a:gd name="connsiteY3" fmla="*/ 0 h 913714"/>
              <a:gd name="connsiteX0" fmla="*/ 666750 w 710414"/>
              <a:gd name="connsiteY0" fmla="*/ 904875 h 913846"/>
              <a:gd name="connsiteX1" fmla="*/ 504825 w 710414"/>
              <a:gd name="connsiteY1" fmla="*/ 438150 h 913846"/>
              <a:gd name="connsiteX2" fmla="*/ 133350 w 710414"/>
              <a:gd name="connsiteY2" fmla="*/ 400050 h 913846"/>
              <a:gd name="connsiteX3" fmla="*/ 0 w 710414"/>
              <a:gd name="connsiteY3" fmla="*/ 0 h 913846"/>
              <a:gd name="connsiteX0" fmla="*/ 666750 w 713186"/>
              <a:gd name="connsiteY0" fmla="*/ 904875 h 916650"/>
              <a:gd name="connsiteX1" fmla="*/ 523875 w 713186"/>
              <a:gd name="connsiteY1" fmla="*/ 561975 h 916650"/>
              <a:gd name="connsiteX2" fmla="*/ 133350 w 713186"/>
              <a:gd name="connsiteY2" fmla="*/ 400050 h 916650"/>
              <a:gd name="connsiteX3" fmla="*/ 0 w 713186"/>
              <a:gd name="connsiteY3" fmla="*/ 0 h 916650"/>
              <a:gd name="connsiteX0" fmla="*/ 762000 w 798545"/>
              <a:gd name="connsiteY0" fmla="*/ 923925 h 935244"/>
              <a:gd name="connsiteX1" fmla="*/ 523875 w 798545"/>
              <a:gd name="connsiteY1" fmla="*/ 561975 h 935244"/>
              <a:gd name="connsiteX2" fmla="*/ 133350 w 798545"/>
              <a:gd name="connsiteY2" fmla="*/ 400050 h 935244"/>
              <a:gd name="connsiteX3" fmla="*/ 0 w 798545"/>
              <a:gd name="connsiteY3" fmla="*/ 0 h 935244"/>
              <a:gd name="connsiteX0" fmla="*/ 762000 w 762000"/>
              <a:gd name="connsiteY0" fmla="*/ 923925 h 923925"/>
              <a:gd name="connsiteX1" fmla="*/ 523875 w 762000"/>
              <a:gd name="connsiteY1" fmla="*/ 561975 h 923925"/>
              <a:gd name="connsiteX2" fmla="*/ 133350 w 762000"/>
              <a:gd name="connsiteY2" fmla="*/ 400050 h 923925"/>
              <a:gd name="connsiteX3" fmla="*/ 0 w 762000"/>
              <a:gd name="connsiteY3" fmla="*/ 0 h 923925"/>
              <a:gd name="connsiteX0" fmla="*/ 3810000 w 3810000"/>
              <a:gd name="connsiteY0" fmla="*/ 527100 h 527100"/>
              <a:gd name="connsiteX1" fmla="*/ 3571875 w 3810000"/>
              <a:gd name="connsiteY1" fmla="*/ 165150 h 527100"/>
              <a:gd name="connsiteX2" fmla="*/ 3181350 w 3810000"/>
              <a:gd name="connsiteY2" fmla="*/ 3225 h 527100"/>
              <a:gd name="connsiteX3" fmla="*/ 0 w 3810000"/>
              <a:gd name="connsiteY3" fmla="*/ 298500 h 527100"/>
              <a:gd name="connsiteX0" fmla="*/ 3847553 w 3907382"/>
              <a:gd name="connsiteY0" fmla="*/ 400400 h 1248457"/>
              <a:gd name="connsiteX1" fmla="*/ 3609428 w 3907382"/>
              <a:gd name="connsiteY1" fmla="*/ 38450 h 1248457"/>
              <a:gd name="connsiteX2" fmla="*/ 418553 w 3907382"/>
              <a:gd name="connsiteY2" fmla="*/ 1248125 h 1248457"/>
              <a:gd name="connsiteX3" fmla="*/ 37553 w 3907382"/>
              <a:gd name="connsiteY3" fmla="*/ 171800 h 1248457"/>
              <a:gd name="connsiteX0" fmla="*/ 3810000 w 3810000"/>
              <a:gd name="connsiteY0" fmla="*/ 228600 h 1367755"/>
              <a:gd name="connsiteX1" fmla="*/ 2085975 w 3810000"/>
              <a:gd name="connsiteY1" fmla="*/ 1314450 h 1367755"/>
              <a:gd name="connsiteX2" fmla="*/ 381000 w 3810000"/>
              <a:gd name="connsiteY2" fmla="*/ 1076325 h 1367755"/>
              <a:gd name="connsiteX3" fmla="*/ 0 w 3810000"/>
              <a:gd name="connsiteY3" fmla="*/ 0 h 1367755"/>
              <a:gd name="connsiteX0" fmla="*/ 3810000 w 3810000"/>
              <a:gd name="connsiteY0" fmla="*/ 228600 h 1367755"/>
              <a:gd name="connsiteX1" fmla="*/ 2085975 w 3810000"/>
              <a:gd name="connsiteY1" fmla="*/ 1314450 h 1367755"/>
              <a:gd name="connsiteX2" fmla="*/ 381000 w 3810000"/>
              <a:gd name="connsiteY2" fmla="*/ 1076325 h 1367755"/>
              <a:gd name="connsiteX3" fmla="*/ 0 w 3810000"/>
              <a:gd name="connsiteY3" fmla="*/ 0 h 1367755"/>
              <a:gd name="connsiteX0" fmla="*/ 4162425 w 4162425"/>
              <a:gd name="connsiteY0" fmla="*/ 723900 h 1877931"/>
              <a:gd name="connsiteX1" fmla="*/ 2438400 w 4162425"/>
              <a:gd name="connsiteY1" fmla="*/ 1809750 h 1877931"/>
              <a:gd name="connsiteX2" fmla="*/ 733425 w 4162425"/>
              <a:gd name="connsiteY2" fmla="*/ 1571625 h 1877931"/>
              <a:gd name="connsiteX3" fmla="*/ 0 w 4162425"/>
              <a:gd name="connsiteY3" fmla="*/ 0 h 1877931"/>
              <a:gd name="connsiteX0" fmla="*/ 4162425 w 4162425"/>
              <a:gd name="connsiteY0" fmla="*/ 723900 h 1859450"/>
              <a:gd name="connsiteX1" fmla="*/ 2438400 w 4162425"/>
              <a:gd name="connsiteY1" fmla="*/ 1809750 h 1859450"/>
              <a:gd name="connsiteX2" fmla="*/ 733425 w 4162425"/>
              <a:gd name="connsiteY2" fmla="*/ 1571625 h 1859450"/>
              <a:gd name="connsiteX3" fmla="*/ 207717 w 4162425"/>
              <a:gd name="connsiteY3" fmla="*/ 645460 h 1859450"/>
              <a:gd name="connsiteX4" fmla="*/ 0 w 4162425"/>
              <a:gd name="connsiteY4" fmla="*/ 0 h 1859450"/>
              <a:gd name="connsiteX0" fmla="*/ 4162425 w 4162425"/>
              <a:gd name="connsiteY0" fmla="*/ 723900 h 1858595"/>
              <a:gd name="connsiteX1" fmla="*/ 2438400 w 4162425"/>
              <a:gd name="connsiteY1" fmla="*/ 1809750 h 1858595"/>
              <a:gd name="connsiteX2" fmla="*/ 733425 w 4162425"/>
              <a:gd name="connsiteY2" fmla="*/ 1571625 h 1858595"/>
              <a:gd name="connsiteX3" fmla="*/ 74367 w 4162425"/>
              <a:gd name="connsiteY3" fmla="*/ 683560 h 1858595"/>
              <a:gd name="connsiteX4" fmla="*/ 0 w 4162425"/>
              <a:gd name="connsiteY4" fmla="*/ 0 h 1858595"/>
              <a:gd name="connsiteX0" fmla="*/ 4162425 w 4162425"/>
              <a:gd name="connsiteY0" fmla="*/ 723900 h 1858595"/>
              <a:gd name="connsiteX1" fmla="*/ 2438400 w 4162425"/>
              <a:gd name="connsiteY1" fmla="*/ 1809750 h 1858595"/>
              <a:gd name="connsiteX2" fmla="*/ 733425 w 4162425"/>
              <a:gd name="connsiteY2" fmla="*/ 1571625 h 1858595"/>
              <a:gd name="connsiteX3" fmla="*/ 74367 w 4162425"/>
              <a:gd name="connsiteY3" fmla="*/ 683560 h 1858595"/>
              <a:gd name="connsiteX4" fmla="*/ 0 w 4162425"/>
              <a:gd name="connsiteY4" fmla="*/ 0 h 1858595"/>
              <a:gd name="connsiteX0" fmla="*/ 4162425 w 4162425"/>
              <a:gd name="connsiteY0" fmla="*/ 723900 h 1849174"/>
              <a:gd name="connsiteX1" fmla="*/ 2438400 w 4162425"/>
              <a:gd name="connsiteY1" fmla="*/ 1809750 h 1849174"/>
              <a:gd name="connsiteX2" fmla="*/ 712542 w 4162425"/>
              <a:gd name="connsiteY2" fmla="*/ 1607486 h 1849174"/>
              <a:gd name="connsiteX3" fmla="*/ 733425 w 4162425"/>
              <a:gd name="connsiteY3" fmla="*/ 1571625 h 1849174"/>
              <a:gd name="connsiteX4" fmla="*/ 74367 w 4162425"/>
              <a:gd name="connsiteY4" fmla="*/ 683560 h 1849174"/>
              <a:gd name="connsiteX5" fmla="*/ 0 w 4162425"/>
              <a:gd name="connsiteY5" fmla="*/ 0 h 1849174"/>
              <a:gd name="connsiteX0" fmla="*/ 4162425 w 4162425"/>
              <a:gd name="connsiteY0" fmla="*/ 723900 h 1849174"/>
              <a:gd name="connsiteX1" fmla="*/ 2438400 w 4162425"/>
              <a:gd name="connsiteY1" fmla="*/ 1809750 h 1849174"/>
              <a:gd name="connsiteX2" fmla="*/ 712542 w 4162425"/>
              <a:gd name="connsiteY2" fmla="*/ 1607486 h 1849174"/>
              <a:gd name="connsiteX3" fmla="*/ 733425 w 4162425"/>
              <a:gd name="connsiteY3" fmla="*/ 1571625 h 1849174"/>
              <a:gd name="connsiteX4" fmla="*/ 55317 w 4162425"/>
              <a:gd name="connsiteY4" fmla="*/ 788335 h 1849174"/>
              <a:gd name="connsiteX5" fmla="*/ 0 w 4162425"/>
              <a:gd name="connsiteY5" fmla="*/ 0 h 1849174"/>
              <a:gd name="connsiteX0" fmla="*/ 4215284 w 4215284"/>
              <a:gd name="connsiteY0" fmla="*/ 723900 h 1849174"/>
              <a:gd name="connsiteX1" fmla="*/ 2491259 w 4215284"/>
              <a:gd name="connsiteY1" fmla="*/ 1809750 h 1849174"/>
              <a:gd name="connsiteX2" fmla="*/ 765401 w 4215284"/>
              <a:gd name="connsiteY2" fmla="*/ 1607486 h 1849174"/>
              <a:gd name="connsiteX3" fmla="*/ 786284 w 4215284"/>
              <a:gd name="connsiteY3" fmla="*/ 1571625 h 1849174"/>
              <a:gd name="connsiteX4" fmla="*/ 108176 w 4215284"/>
              <a:gd name="connsiteY4" fmla="*/ 788335 h 1849174"/>
              <a:gd name="connsiteX5" fmla="*/ 52859 w 4215284"/>
              <a:gd name="connsiteY5" fmla="*/ 0 h 1849174"/>
              <a:gd name="connsiteX0" fmla="*/ 4215284 w 4215284"/>
              <a:gd name="connsiteY0" fmla="*/ 723900 h 1849174"/>
              <a:gd name="connsiteX1" fmla="*/ 2491259 w 4215284"/>
              <a:gd name="connsiteY1" fmla="*/ 1809750 h 1849174"/>
              <a:gd name="connsiteX2" fmla="*/ 765401 w 4215284"/>
              <a:gd name="connsiteY2" fmla="*/ 1607486 h 1849174"/>
              <a:gd name="connsiteX3" fmla="*/ 529109 w 4215284"/>
              <a:gd name="connsiteY3" fmla="*/ 1371600 h 1849174"/>
              <a:gd name="connsiteX4" fmla="*/ 108176 w 4215284"/>
              <a:gd name="connsiteY4" fmla="*/ 788335 h 1849174"/>
              <a:gd name="connsiteX5" fmla="*/ 52859 w 4215284"/>
              <a:gd name="connsiteY5" fmla="*/ 0 h 1849174"/>
              <a:gd name="connsiteX0" fmla="*/ 4215284 w 4215284"/>
              <a:gd name="connsiteY0" fmla="*/ 723900 h 1849174"/>
              <a:gd name="connsiteX1" fmla="*/ 2491259 w 4215284"/>
              <a:gd name="connsiteY1" fmla="*/ 1809750 h 1849174"/>
              <a:gd name="connsiteX2" fmla="*/ 765401 w 4215284"/>
              <a:gd name="connsiteY2" fmla="*/ 1607486 h 1849174"/>
              <a:gd name="connsiteX3" fmla="*/ 424334 w 4215284"/>
              <a:gd name="connsiteY3" fmla="*/ 1371600 h 1849174"/>
              <a:gd name="connsiteX4" fmla="*/ 108176 w 4215284"/>
              <a:gd name="connsiteY4" fmla="*/ 788335 h 1849174"/>
              <a:gd name="connsiteX5" fmla="*/ 52859 w 4215284"/>
              <a:gd name="connsiteY5" fmla="*/ 0 h 1849174"/>
              <a:gd name="connsiteX0" fmla="*/ 4242923 w 4242923"/>
              <a:gd name="connsiteY0" fmla="*/ 723900 h 1849174"/>
              <a:gd name="connsiteX1" fmla="*/ 2518898 w 4242923"/>
              <a:gd name="connsiteY1" fmla="*/ 1809750 h 1849174"/>
              <a:gd name="connsiteX2" fmla="*/ 793040 w 4242923"/>
              <a:gd name="connsiteY2" fmla="*/ 1607486 h 1849174"/>
              <a:gd name="connsiteX3" fmla="*/ 451973 w 4242923"/>
              <a:gd name="connsiteY3" fmla="*/ 1371600 h 1849174"/>
              <a:gd name="connsiteX4" fmla="*/ 97715 w 4242923"/>
              <a:gd name="connsiteY4" fmla="*/ 778810 h 1849174"/>
              <a:gd name="connsiteX5" fmla="*/ 80498 w 4242923"/>
              <a:gd name="connsiteY5" fmla="*/ 0 h 1849174"/>
              <a:gd name="connsiteX0" fmla="*/ 4196402 w 4196402"/>
              <a:gd name="connsiteY0" fmla="*/ 723900 h 1849174"/>
              <a:gd name="connsiteX1" fmla="*/ 2472377 w 4196402"/>
              <a:gd name="connsiteY1" fmla="*/ 1809750 h 1849174"/>
              <a:gd name="connsiteX2" fmla="*/ 746519 w 4196402"/>
              <a:gd name="connsiteY2" fmla="*/ 1607486 h 1849174"/>
              <a:gd name="connsiteX3" fmla="*/ 405452 w 4196402"/>
              <a:gd name="connsiteY3" fmla="*/ 1371600 h 1849174"/>
              <a:gd name="connsiteX4" fmla="*/ 51194 w 4196402"/>
              <a:gd name="connsiteY4" fmla="*/ 778810 h 1849174"/>
              <a:gd name="connsiteX5" fmla="*/ 33977 w 4196402"/>
              <a:gd name="connsiteY5" fmla="*/ 0 h 1849174"/>
              <a:gd name="connsiteX0" fmla="*/ 4196402 w 4196402"/>
              <a:gd name="connsiteY0" fmla="*/ 723900 h 1828971"/>
              <a:gd name="connsiteX1" fmla="*/ 2472377 w 4196402"/>
              <a:gd name="connsiteY1" fmla="*/ 1809750 h 1828971"/>
              <a:gd name="connsiteX2" fmla="*/ 405452 w 4196402"/>
              <a:gd name="connsiteY2" fmla="*/ 1371600 h 1828971"/>
              <a:gd name="connsiteX3" fmla="*/ 51194 w 4196402"/>
              <a:gd name="connsiteY3" fmla="*/ 778810 h 1828971"/>
              <a:gd name="connsiteX4" fmla="*/ 33977 w 4196402"/>
              <a:gd name="connsiteY4" fmla="*/ 0 h 1828971"/>
              <a:gd name="connsiteX0" fmla="*/ 4196402 w 4196402"/>
              <a:gd name="connsiteY0" fmla="*/ 723900 h 1846178"/>
              <a:gd name="connsiteX1" fmla="*/ 2472377 w 4196402"/>
              <a:gd name="connsiteY1" fmla="*/ 1809750 h 1846178"/>
              <a:gd name="connsiteX2" fmla="*/ 605477 w 4196402"/>
              <a:gd name="connsiteY2" fmla="*/ 1514475 h 1846178"/>
              <a:gd name="connsiteX3" fmla="*/ 51194 w 4196402"/>
              <a:gd name="connsiteY3" fmla="*/ 778810 h 1846178"/>
              <a:gd name="connsiteX4" fmla="*/ 33977 w 4196402"/>
              <a:gd name="connsiteY4" fmla="*/ 0 h 1846178"/>
              <a:gd name="connsiteX0" fmla="*/ 4203758 w 4203758"/>
              <a:gd name="connsiteY0" fmla="*/ 723900 h 1844929"/>
              <a:gd name="connsiteX1" fmla="*/ 2479733 w 4203758"/>
              <a:gd name="connsiteY1" fmla="*/ 1809750 h 1844929"/>
              <a:gd name="connsiteX2" fmla="*/ 612833 w 4203758"/>
              <a:gd name="connsiteY2" fmla="*/ 1514475 h 1844929"/>
              <a:gd name="connsiteX3" fmla="*/ 49025 w 4203758"/>
              <a:gd name="connsiteY3" fmla="*/ 864535 h 1844929"/>
              <a:gd name="connsiteX4" fmla="*/ 41333 w 4203758"/>
              <a:gd name="connsiteY4" fmla="*/ 0 h 1844929"/>
              <a:gd name="connsiteX0" fmla="*/ 4203758 w 4203758"/>
              <a:gd name="connsiteY0" fmla="*/ 723900 h 1844929"/>
              <a:gd name="connsiteX1" fmla="*/ 2479733 w 4203758"/>
              <a:gd name="connsiteY1" fmla="*/ 1809750 h 1844929"/>
              <a:gd name="connsiteX2" fmla="*/ 612833 w 4203758"/>
              <a:gd name="connsiteY2" fmla="*/ 1514475 h 1844929"/>
              <a:gd name="connsiteX3" fmla="*/ 49025 w 4203758"/>
              <a:gd name="connsiteY3" fmla="*/ 864535 h 1844929"/>
              <a:gd name="connsiteX4" fmla="*/ 41333 w 4203758"/>
              <a:gd name="connsiteY4" fmla="*/ 0 h 1844929"/>
              <a:gd name="connsiteX0" fmla="*/ 4203758 w 4203758"/>
              <a:gd name="connsiteY0" fmla="*/ 723900 h 1860787"/>
              <a:gd name="connsiteX1" fmla="*/ 2479733 w 4203758"/>
              <a:gd name="connsiteY1" fmla="*/ 1809750 h 1860787"/>
              <a:gd name="connsiteX2" fmla="*/ 774758 w 4203758"/>
              <a:gd name="connsiteY2" fmla="*/ 1600200 h 1860787"/>
              <a:gd name="connsiteX3" fmla="*/ 49025 w 4203758"/>
              <a:gd name="connsiteY3" fmla="*/ 864535 h 1860787"/>
              <a:gd name="connsiteX4" fmla="*/ 41333 w 4203758"/>
              <a:gd name="connsiteY4" fmla="*/ 0 h 1860787"/>
              <a:gd name="connsiteX0" fmla="*/ 4203758 w 4203758"/>
              <a:gd name="connsiteY0" fmla="*/ 723900 h 1605920"/>
              <a:gd name="connsiteX1" fmla="*/ 2822633 w 4203758"/>
              <a:gd name="connsiteY1" fmla="*/ 1181100 h 1605920"/>
              <a:gd name="connsiteX2" fmla="*/ 774758 w 4203758"/>
              <a:gd name="connsiteY2" fmla="*/ 1600200 h 1605920"/>
              <a:gd name="connsiteX3" fmla="*/ 49025 w 4203758"/>
              <a:gd name="connsiteY3" fmla="*/ 864535 h 1605920"/>
              <a:gd name="connsiteX4" fmla="*/ 41333 w 4203758"/>
              <a:gd name="connsiteY4" fmla="*/ 0 h 1605920"/>
              <a:gd name="connsiteX0" fmla="*/ 4203758 w 4203758"/>
              <a:gd name="connsiteY0" fmla="*/ 723900 h 1608615"/>
              <a:gd name="connsiteX1" fmla="*/ 2822633 w 4203758"/>
              <a:gd name="connsiteY1" fmla="*/ 1181100 h 1608615"/>
              <a:gd name="connsiteX2" fmla="*/ 774758 w 4203758"/>
              <a:gd name="connsiteY2" fmla="*/ 1600200 h 1608615"/>
              <a:gd name="connsiteX3" fmla="*/ 49025 w 4203758"/>
              <a:gd name="connsiteY3" fmla="*/ 864535 h 1608615"/>
              <a:gd name="connsiteX4" fmla="*/ 41333 w 4203758"/>
              <a:gd name="connsiteY4" fmla="*/ 0 h 1608615"/>
              <a:gd name="connsiteX0" fmla="*/ 4203758 w 4203758"/>
              <a:gd name="connsiteY0" fmla="*/ 723900 h 1608615"/>
              <a:gd name="connsiteX1" fmla="*/ 2822633 w 4203758"/>
              <a:gd name="connsiteY1" fmla="*/ 1181100 h 1608615"/>
              <a:gd name="connsiteX2" fmla="*/ 774758 w 4203758"/>
              <a:gd name="connsiteY2" fmla="*/ 1600200 h 1608615"/>
              <a:gd name="connsiteX3" fmla="*/ 49025 w 4203758"/>
              <a:gd name="connsiteY3" fmla="*/ 864535 h 1608615"/>
              <a:gd name="connsiteX4" fmla="*/ 41333 w 4203758"/>
              <a:gd name="connsiteY4" fmla="*/ 0 h 1608615"/>
              <a:gd name="connsiteX0" fmla="*/ 4203758 w 4203758"/>
              <a:gd name="connsiteY0" fmla="*/ 723900 h 1617571"/>
              <a:gd name="connsiteX1" fmla="*/ 2822633 w 4203758"/>
              <a:gd name="connsiteY1" fmla="*/ 1181100 h 1617571"/>
              <a:gd name="connsiteX2" fmla="*/ 1496825 w 4203758"/>
              <a:gd name="connsiteY2" fmla="*/ 1369362 h 1617571"/>
              <a:gd name="connsiteX3" fmla="*/ 774758 w 4203758"/>
              <a:gd name="connsiteY3" fmla="*/ 1600200 h 1617571"/>
              <a:gd name="connsiteX4" fmla="*/ 49025 w 4203758"/>
              <a:gd name="connsiteY4" fmla="*/ 864535 h 1617571"/>
              <a:gd name="connsiteX5" fmla="*/ 41333 w 4203758"/>
              <a:gd name="connsiteY5" fmla="*/ 0 h 1617571"/>
              <a:gd name="connsiteX0" fmla="*/ 4203758 w 4203758"/>
              <a:gd name="connsiteY0" fmla="*/ 723900 h 1393194"/>
              <a:gd name="connsiteX1" fmla="*/ 2822633 w 4203758"/>
              <a:gd name="connsiteY1" fmla="*/ 1181100 h 1393194"/>
              <a:gd name="connsiteX2" fmla="*/ 1496825 w 4203758"/>
              <a:gd name="connsiteY2" fmla="*/ 1369362 h 1393194"/>
              <a:gd name="connsiteX3" fmla="*/ 727133 w 4203758"/>
              <a:gd name="connsiteY3" fmla="*/ 1257300 h 1393194"/>
              <a:gd name="connsiteX4" fmla="*/ 49025 w 4203758"/>
              <a:gd name="connsiteY4" fmla="*/ 864535 h 1393194"/>
              <a:gd name="connsiteX5" fmla="*/ 41333 w 4203758"/>
              <a:gd name="connsiteY5" fmla="*/ 0 h 1393194"/>
              <a:gd name="connsiteX0" fmla="*/ 4203758 w 4203758"/>
              <a:gd name="connsiteY0" fmla="*/ 723900 h 1388951"/>
              <a:gd name="connsiteX1" fmla="*/ 2822633 w 4203758"/>
              <a:gd name="connsiteY1" fmla="*/ 1181100 h 1388951"/>
              <a:gd name="connsiteX2" fmla="*/ 1496825 w 4203758"/>
              <a:gd name="connsiteY2" fmla="*/ 1369362 h 1388951"/>
              <a:gd name="connsiteX3" fmla="*/ 727133 w 4203758"/>
              <a:gd name="connsiteY3" fmla="*/ 1257300 h 1388951"/>
              <a:gd name="connsiteX4" fmla="*/ 49025 w 4203758"/>
              <a:gd name="connsiteY4" fmla="*/ 864535 h 1388951"/>
              <a:gd name="connsiteX5" fmla="*/ 41333 w 4203758"/>
              <a:gd name="connsiteY5" fmla="*/ 0 h 1388951"/>
              <a:gd name="connsiteX0" fmla="*/ 4203758 w 4203758"/>
              <a:gd name="connsiteY0" fmla="*/ 723900 h 1401342"/>
              <a:gd name="connsiteX1" fmla="*/ 2822633 w 4203758"/>
              <a:gd name="connsiteY1" fmla="*/ 1181100 h 1401342"/>
              <a:gd name="connsiteX2" fmla="*/ 1496825 w 4203758"/>
              <a:gd name="connsiteY2" fmla="*/ 1369362 h 1401342"/>
              <a:gd name="connsiteX3" fmla="*/ 727133 w 4203758"/>
              <a:gd name="connsiteY3" fmla="*/ 1333500 h 1401342"/>
              <a:gd name="connsiteX4" fmla="*/ 49025 w 4203758"/>
              <a:gd name="connsiteY4" fmla="*/ 864535 h 1401342"/>
              <a:gd name="connsiteX5" fmla="*/ 41333 w 4203758"/>
              <a:gd name="connsiteY5" fmla="*/ 0 h 1401342"/>
              <a:gd name="connsiteX0" fmla="*/ 4203758 w 4203758"/>
              <a:gd name="connsiteY0" fmla="*/ 723900 h 1423647"/>
              <a:gd name="connsiteX1" fmla="*/ 2822633 w 4203758"/>
              <a:gd name="connsiteY1" fmla="*/ 1181100 h 1423647"/>
              <a:gd name="connsiteX2" fmla="*/ 1496825 w 4203758"/>
              <a:gd name="connsiteY2" fmla="*/ 1369362 h 1423647"/>
              <a:gd name="connsiteX3" fmla="*/ 727133 w 4203758"/>
              <a:gd name="connsiteY3" fmla="*/ 1333500 h 1423647"/>
              <a:gd name="connsiteX4" fmla="*/ 49025 w 4203758"/>
              <a:gd name="connsiteY4" fmla="*/ 864535 h 1423647"/>
              <a:gd name="connsiteX5" fmla="*/ 41333 w 4203758"/>
              <a:gd name="connsiteY5" fmla="*/ 0 h 1423647"/>
              <a:gd name="connsiteX0" fmla="*/ 4203758 w 4203758"/>
              <a:gd name="connsiteY0" fmla="*/ 723900 h 1394376"/>
              <a:gd name="connsiteX1" fmla="*/ 2822633 w 4203758"/>
              <a:gd name="connsiteY1" fmla="*/ 1181100 h 1394376"/>
              <a:gd name="connsiteX2" fmla="*/ 1496825 w 4203758"/>
              <a:gd name="connsiteY2" fmla="*/ 1369362 h 1394376"/>
              <a:gd name="connsiteX3" fmla="*/ 727133 w 4203758"/>
              <a:gd name="connsiteY3" fmla="*/ 1333500 h 1394376"/>
              <a:gd name="connsiteX4" fmla="*/ 49025 w 4203758"/>
              <a:gd name="connsiteY4" fmla="*/ 864535 h 1394376"/>
              <a:gd name="connsiteX5" fmla="*/ 41333 w 4203758"/>
              <a:gd name="connsiteY5" fmla="*/ 0 h 1394376"/>
              <a:gd name="connsiteX0" fmla="*/ 4203758 w 4203758"/>
              <a:gd name="connsiteY0" fmla="*/ 723900 h 1402898"/>
              <a:gd name="connsiteX1" fmla="*/ 2822633 w 4203758"/>
              <a:gd name="connsiteY1" fmla="*/ 1181100 h 1402898"/>
              <a:gd name="connsiteX2" fmla="*/ 1496825 w 4203758"/>
              <a:gd name="connsiteY2" fmla="*/ 1369362 h 1402898"/>
              <a:gd name="connsiteX3" fmla="*/ 736658 w 4203758"/>
              <a:gd name="connsiteY3" fmla="*/ 1371600 h 1402898"/>
              <a:gd name="connsiteX4" fmla="*/ 49025 w 4203758"/>
              <a:gd name="connsiteY4" fmla="*/ 864535 h 1402898"/>
              <a:gd name="connsiteX5" fmla="*/ 41333 w 4203758"/>
              <a:gd name="connsiteY5" fmla="*/ 0 h 1402898"/>
              <a:gd name="connsiteX0" fmla="*/ 4203758 w 4203758"/>
              <a:gd name="connsiteY0" fmla="*/ 723900 h 1402898"/>
              <a:gd name="connsiteX1" fmla="*/ 2479733 w 4203758"/>
              <a:gd name="connsiteY1" fmla="*/ 990600 h 1402898"/>
              <a:gd name="connsiteX2" fmla="*/ 1496825 w 4203758"/>
              <a:gd name="connsiteY2" fmla="*/ 1369362 h 1402898"/>
              <a:gd name="connsiteX3" fmla="*/ 736658 w 4203758"/>
              <a:gd name="connsiteY3" fmla="*/ 1371600 h 1402898"/>
              <a:gd name="connsiteX4" fmla="*/ 49025 w 4203758"/>
              <a:gd name="connsiteY4" fmla="*/ 864535 h 1402898"/>
              <a:gd name="connsiteX5" fmla="*/ 41333 w 4203758"/>
              <a:gd name="connsiteY5" fmla="*/ 0 h 1402898"/>
              <a:gd name="connsiteX0" fmla="*/ 4203758 w 4203758"/>
              <a:gd name="connsiteY0" fmla="*/ 723900 h 1376503"/>
              <a:gd name="connsiteX1" fmla="*/ 2479733 w 4203758"/>
              <a:gd name="connsiteY1" fmla="*/ 990600 h 1376503"/>
              <a:gd name="connsiteX2" fmla="*/ 1468250 w 4203758"/>
              <a:gd name="connsiteY2" fmla="*/ 1112187 h 1376503"/>
              <a:gd name="connsiteX3" fmla="*/ 736658 w 4203758"/>
              <a:gd name="connsiteY3" fmla="*/ 1371600 h 1376503"/>
              <a:gd name="connsiteX4" fmla="*/ 49025 w 4203758"/>
              <a:gd name="connsiteY4" fmla="*/ 864535 h 1376503"/>
              <a:gd name="connsiteX5" fmla="*/ 41333 w 4203758"/>
              <a:gd name="connsiteY5" fmla="*/ 0 h 1376503"/>
              <a:gd name="connsiteX0" fmla="*/ 4203758 w 4203758"/>
              <a:gd name="connsiteY0" fmla="*/ 723900 h 1115683"/>
              <a:gd name="connsiteX1" fmla="*/ 2479733 w 4203758"/>
              <a:gd name="connsiteY1" fmla="*/ 990600 h 1115683"/>
              <a:gd name="connsiteX2" fmla="*/ 1468250 w 4203758"/>
              <a:gd name="connsiteY2" fmla="*/ 1112187 h 1115683"/>
              <a:gd name="connsiteX3" fmla="*/ 49025 w 4203758"/>
              <a:gd name="connsiteY3" fmla="*/ 864535 h 1115683"/>
              <a:gd name="connsiteX4" fmla="*/ 41333 w 4203758"/>
              <a:gd name="connsiteY4" fmla="*/ 0 h 1115683"/>
              <a:gd name="connsiteX0" fmla="*/ 4162425 w 4162425"/>
              <a:gd name="connsiteY0" fmla="*/ 723900 h 1115683"/>
              <a:gd name="connsiteX1" fmla="*/ 2438400 w 4162425"/>
              <a:gd name="connsiteY1" fmla="*/ 990600 h 1115683"/>
              <a:gd name="connsiteX2" fmla="*/ 1426917 w 4162425"/>
              <a:gd name="connsiteY2" fmla="*/ 1112187 h 1115683"/>
              <a:gd name="connsiteX3" fmla="*/ 350592 w 4162425"/>
              <a:gd name="connsiteY3" fmla="*/ 874060 h 1115683"/>
              <a:gd name="connsiteX4" fmla="*/ 0 w 4162425"/>
              <a:gd name="connsiteY4" fmla="*/ 0 h 1115683"/>
              <a:gd name="connsiteX0" fmla="*/ 4162425 w 4162425"/>
              <a:gd name="connsiteY0" fmla="*/ 723900 h 1115683"/>
              <a:gd name="connsiteX1" fmla="*/ 2438400 w 4162425"/>
              <a:gd name="connsiteY1" fmla="*/ 990600 h 1115683"/>
              <a:gd name="connsiteX2" fmla="*/ 1426917 w 4162425"/>
              <a:gd name="connsiteY2" fmla="*/ 1112187 h 1115683"/>
              <a:gd name="connsiteX3" fmla="*/ 350592 w 4162425"/>
              <a:gd name="connsiteY3" fmla="*/ 874060 h 1115683"/>
              <a:gd name="connsiteX4" fmla="*/ 0 w 4162425"/>
              <a:gd name="connsiteY4" fmla="*/ 0 h 1115683"/>
              <a:gd name="connsiteX0" fmla="*/ 4162425 w 4162425"/>
              <a:gd name="connsiteY0" fmla="*/ 723900 h 1115683"/>
              <a:gd name="connsiteX1" fmla="*/ 2438400 w 4162425"/>
              <a:gd name="connsiteY1" fmla="*/ 990600 h 1115683"/>
              <a:gd name="connsiteX2" fmla="*/ 1426917 w 4162425"/>
              <a:gd name="connsiteY2" fmla="*/ 1112187 h 1115683"/>
              <a:gd name="connsiteX3" fmla="*/ 350592 w 4162425"/>
              <a:gd name="connsiteY3" fmla="*/ 874060 h 1115683"/>
              <a:gd name="connsiteX4" fmla="*/ 0 w 4162425"/>
              <a:gd name="connsiteY4" fmla="*/ 0 h 1115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425" h="1115683">
                <a:moveTo>
                  <a:pt x="4162425" y="723900"/>
                </a:moveTo>
                <a:cubicBezTo>
                  <a:pt x="3219450" y="754856"/>
                  <a:pt x="2894318" y="925886"/>
                  <a:pt x="2438400" y="990600"/>
                </a:cubicBezTo>
                <a:cubicBezTo>
                  <a:pt x="1982482" y="1055314"/>
                  <a:pt x="1832035" y="1133198"/>
                  <a:pt x="1426917" y="1112187"/>
                </a:cubicBezTo>
                <a:cubicBezTo>
                  <a:pt x="1021799" y="1091176"/>
                  <a:pt x="702712" y="1088000"/>
                  <a:pt x="350592" y="874060"/>
                </a:cubicBezTo>
                <a:cubicBezTo>
                  <a:pt x="-28820" y="526398"/>
                  <a:pt x="34619" y="107577"/>
                  <a:pt x="0" y="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7" name="TextBox 126"/>
          <p:cNvSpPr txBox="1"/>
          <p:nvPr/>
        </p:nvSpPr>
        <p:spPr>
          <a:xfrm>
            <a:off x="3560794" y="3312461"/>
            <a:ext cx="1189428"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Update Status, </a:t>
            </a:r>
          </a:p>
          <a:p>
            <a:pPr algn="ctr"/>
            <a:r>
              <a:rPr lang="en-US" sz="1050" b="1" dirty="0" smtClean="0">
                <a:solidFill>
                  <a:srgbClr val="FFFF00"/>
                </a:solidFill>
                <a:latin typeface="+mj-lt"/>
              </a:rPr>
              <a:t>Send Confirmation</a:t>
            </a:r>
          </a:p>
        </p:txBody>
      </p:sp>
      <p:sp>
        <p:nvSpPr>
          <p:cNvPr id="129" name="Down Arrow 128"/>
          <p:cNvSpPr/>
          <p:nvPr/>
        </p:nvSpPr>
        <p:spPr bwMode="auto">
          <a:xfrm rot="3884766">
            <a:off x="3629171" y="3538978"/>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30" name="Down Arrow 129"/>
          <p:cNvSpPr/>
          <p:nvPr/>
        </p:nvSpPr>
        <p:spPr bwMode="auto">
          <a:xfrm rot="624437">
            <a:off x="2851891" y="2932732"/>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31" name="Freeform 130"/>
          <p:cNvSpPr/>
          <p:nvPr/>
        </p:nvSpPr>
        <p:spPr>
          <a:xfrm>
            <a:off x="767617" y="1724025"/>
            <a:ext cx="7671533" cy="4414979"/>
          </a:xfrm>
          <a:custGeom>
            <a:avLst/>
            <a:gdLst>
              <a:gd name="connsiteX0" fmla="*/ 6719033 w 7671533"/>
              <a:gd name="connsiteY0" fmla="*/ 0 h 4414979"/>
              <a:gd name="connsiteX1" fmla="*/ 5890358 w 7671533"/>
              <a:gd name="connsiteY1" fmla="*/ 238125 h 4414979"/>
              <a:gd name="connsiteX2" fmla="*/ 4556858 w 7671533"/>
              <a:gd name="connsiteY2" fmla="*/ 371475 h 4414979"/>
              <a:gd name="connsiteX3" fmla="*/ 3632933 w 7671533"/>
              <a:gd name="connsiteY3" fmla="*/ 619125 h 4414979"/>
              <a:gd name="connsiteX4" fmla="*/ 2947133 w 7671533"/>
              <a:gd name="connsiteY4" fmla="*/ 1228725 h 4414979"/>
              <a:gd name="connsiteX5" fmla="*/ 2499458 w 7671533"/>
              <a:gd name="connsiteY5" fmla="*/ 1571625 h 4414979"/>
              <a:gd name="connsiteX6" fmla="*/ 2089883 w 7671533"/>
              <a:gd name="connsiteY6" fmla="*/ 1628775 h 4414979"/>
              <a:gd name="connsiteX7" fmla="*/ 1404083 w 7671533"/>
              <a:gd name="connsiteY7" fmla="*/ 1514475 h 4414979"/>
              <a:gd name="connsiteX8" fmla="*/ 861158 w 7671533"/>
              <a:gd name="connsiteY8" fmla="*/ 1600200 h 4414979"/>
              <a:gd name="connsiteX9" fmla="*/ 451583 w 7671533"/>
              <a:gd name="connsiteY9" fmla="*/ 1914525 h 4414979"/>
              <a:gd name="connsiteX10" fmla="*/ 80108 w 7671533"/>
              <a:gd name="connsiteY10" fmla="*/ 2533650 h 4414979"/>
              <a:gd name="connsiteX11" fmla="*/ 22958 w 7671533"/>
              <a:gd name="connsiteY11" fmla="*/ 3152775 h 4414979"/>
              <a:gd name="connsiteX12" fmla="*/ 375383 w 7671533"/>
              <a:gd name="connsiteY12" fmla="*/ 3762375 h 4414979"/>
              <a:gd name="connsiteX13" fmla="*/ 1118333 w 7671533"/>
              <a:gd name="connsiteY13" fmla="*/ 4210050 h 4414979"/>
              <a:gd name="connsiteX14" fmla="*/ 2404208 w 7671533"/>
              <a:gd name="connsiteY14" fmla="*/ 4410075 h 4414979"/>
              <a:gd name="connsiteX15" fmla="*/ 3728183 w 7671533"/>
              <a:gd name="connsiteY15" fmla="*/ 4314825 h 4414979"/>
              <a:gd name="connsiteX16" fmla="*/ 5014058 w 7671533"/>
              <a:gd name="connsiteY16" fmla="*/ 3905250 h 4414979"/>
              <a:gd name="connsiteX17" fmla="*/ 6080858 w 7671533"/>
              <a:gd name="connsiteY17" fmla="*/ 3705225 h 4414979"/>
              <a:gd name="connsiteX18" fmla="*/ 7671533 w 7671533"/>
              <a:gd name="connsiteY18" fmla="*/ 4067175 h 441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71533" h="4414979">
                <a:moveTo>
                  <a:pt x="6719033" y="0"/>
                </a:moveTo>
                <a:cubicBezTo>
                  <a:pt x="6484876" y="88106"/>
                  <a:pt x="6250720" y="176213"/>
                  <a:pt x="5890358" y="238125"/>
                </a:cubicBezTo>
                <a:cubicBezTo>
                  <a:pt x="5529996" y="300037"/>
                  <a:pt x="4933095" y="307975"/>
                  <a:pt x="4556858" y="371475"/>
                </a:cubicBezTo>
                <a:cubicBezTo>
                  <a:pt x="4180621" y="434975"/>
                  <a:pt x="3901221" y="476250"/>
                  <a:pt x="3632933" y="619125"/>
                </a:cubicBezTo>
                <a:cubicBezTo>
                  <a:pt x="3364645" y="762000"/>
                  <a:pt x="3136045" y="1069975"/>
                  <a:pt x="2947133" y="1228725"/>
                </a:cubicBezTo>
                <a:cubicBezTo>
                  <a:pt x="2758220" y="1387475"/>
                  <a:pt x="2642333" y="1504950"/>
                  <a:pt x="2499458" y="1571625"/>
                </a:cubicBezTo>
                <a:cubicBezTo>
                  <a:pt x="2356583" y="1638300"/>
                  <a:pt x="2272445" y="1638300"/>
                  <a:pt x="2089883" y="1628775"/>
                </a:cubicBezTo>
                <a:cubicBezTo>
                  <a:pt x="1907320" y="1619250"/>
                  <a:pt x="1608870" y="1519237"/>
                  <a:pt x="1404083" y="1514475"/>
                </a:cubicBezTo>
                <a:cubicBezTo>
                  <a:pt x="1199296" y="1509713"/>
                  <a:pt x="1019908" y="1533525"/>
                  <a:pt x="861158" y="1600200"/>
                </a:cubicBezTo>
                <a:cubicBezTo>
                  <a:pt x="702408" y="1666875"/>
                  <a:pt x="581758" y="1758950"/>
                  <a:pt x="451583" y="1914525"/>
                </a:cubicBezTo>
                <a:cubicBezTo>
                  <a:pt x="321408" y="2070100"/>
                  <a:pt x="151545" y="2327275"/>
                  <a:pt x="80108" y="2533650"/>
                </a:cubicBezTo>
                <a:cubicBezTo>
                  <a:pt x="8670" y="2740025"/>
                  <a:pt x="-26254" y="2947988"/>
                  <a:pt x="22958" y="3152775"/>
                </a:cubicBezTo>
                <a:cubicBezTo>
                  <a:pt x="72170" y="3357562"/>
                  <a:pt x="192821" y="3586163"/>
                  <a:pt x="375383" y="3762375"/>
                </a:cubicBezTo>
                <a:cubicBezTo>
                  <a:pt x="557945" y="3938587"/>
                  <a:pt x="780196" y="4102100"/>
                  <a:pt x="1118333" y="4210050"/>
                </a:cubicBezTo>
                <a:cubicBezTo>
                  <a:pt x="1456470" y="4318000"/>
                  <a:pt x="1969233" y="4392613"/>
                  <a:pt x="2404208" y="4410075"/>
                </a:cubicBezTo>
                <a:cubicBezTo>
                  <a:pt x="2839183" y="4427537"/>
                  <a:pt x="3293208" y="4398962"/>
                  <a:pt x="3728183" y="4314825"/>
                </a:cubicBezTo>
                <a:cubicBezTo>
                  <a:pt x="4163158" y="4230688"/>
                  <a:pt x="4621946" y="4006850"/>
                  <a:pt x="5014058" y="3905250"/>
                </a:cubicBezTo>
                <a:cubicBezTo>
                  <a:pt x="5406170" y="3803650"/>
                  <a:pt x="5637946" y="3678238"/>
                  <a:pt x="6080858" y="3705225"/>
                </a:cubicBezTo>
                <a:cubicBezTo>
                  <a:pt x="6523770" y="3732212"/>
                  <a:pt x="7411183" y="4006850"/>
                  <a:pt x="7671533" y="4067175"/>
                </a:cubicBezTo>
              </a:path>
            </a:pathLst>
          </a:custGeom>
          <a:ln w="76200">
            <a:solidFill>
              <a:schemeClr val="accent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8" name="Title 1"/>
          <p:cNvSpPr txBox="1">
            <a:spLocks/>
          </p:cNvSpPr>
          <p:nvPr/>
        </p:nvSpPr>
        <p:spPr>
          <a:xfrm>
            <a:off x="7585074" y="2006509"/>
            <a:ext cx="3919354"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a:lstStyle>
          <a:p>
            <a:r>
              <a:rPr lang="en-US" sz="3200" dirty="0" smtClean="0"/>
              <a:t>BizTalk Does This…</a:t>
            </a:r>
            <a:endParaRPr lang="en-US" sz="3200" dirty="0"/>
          </a:p>
        </p:txBody>
      </p:sp>
    </p:spTree>
    <p:extLst>
      <p:ext uri="{BB962C8B-B14F-4D97-AF65-F5344CB8AC3E}">
        <p14:creationId xmlns:p14="http://schemas.microsoft.com/office/powerpoint/2010/main" val="7593216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117"/>
                                        </p:tgtEl>
                                        <p:attrNameLst>
                                          <p:attrName>style.visibility</p:attrName>
                                        </p:attrNameLst>
                                      </p:cBhvr>
                                      <p:to>
                                        <p:strVal val="visible"/>
                                      </p:to>
                                    </p:set>
                                    <p:animEffect transition="in" filter="fade">
                                      <p:cBhvr>
                                        <p:cTn id="23" dur="500"/>
                                        <p:tgtEl>
                                          <p:spTgt spid="117"/>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4000"/>
                            </p:stCondLst>
                            <p:childTnLst>
                              <p:par>
                                <p:cTn id="29" presetID="10" presetClass="entr" presetSubtype="0" fill="hold" nodeType="afterEffect">
                                  <p:stCondLst>
                                    <p:cond delay="25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4750"/>
                            </p:stCondLst>
                            <p:childTnLst>
                              <p:par>
                                <p:cTn id="33" presetID="10" presetClass="entr" presetSubtype="0" fill="hold" nodeType="afterEffect">
                                  <p:stCondLst>
                                    <p:cond delay="25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fade">
                                      <p:cBhvr>
                                        <p:cTn id="40" dur="500"/>
                                        <p:tgtEl>
                                          <p:spTgt spid="10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par>
                          <p:cTn id="46" fill="hold">
                            <p:stCondLst>
                              <p:cond delay="1000"/>
                            </p:stCondLst>
                            <p:childTnLst>
                              <p:par>
                                <p:cTn id="47" presetID="10" presetClass="entr" presetSubtype="0" fill="hold" nodeType="afterEffect">
                                  <p:stCondLst>
                                    <p:cond delay="25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123"/>
                                        </p:tgtEl>
                                        <p:attrNameLst>
                                          <p:attrName>style.visibility</p:attrName>
                                        </p:attrNameLst>
                                      </p:cBhvr>
                                      <p:to>
                                        <p:strVal val="visible"/>
                                      </p:to>
                                    </p:set>
                                    <p:animEffect transition="in" filter="fade">
                                      <p:cBhvr>
                                        <p:cTn id="58" dur="500"/>
                                        <p:tgtEl>
                                          <p:spTgt spid="12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500"/>
                                        <p:tgtEl>
                                          <p:spTgt spid="111"/>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fade">
                                      <p:cBhvr>
                                        <p:cTn id="67" dur="500"/>
                                        <p:tgtEl>
                                          <p:spTgt spid="11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childTnLst>
                          </p:cTn>
                        </p:par>
                        <p:par>
                          <p:cTn id="73" fill="hold">
                            <p:stCondLst>
                              <p:cond delay="500"/>
                            </p:stCondLst>
                            <p:childTnLst>
                              <p:par>
                                <p:cTn id="74" presetID="10" presetClass="entr" presetSubtype="0" fill="hold" grpId="0" nodeType="afterEffect">
                                  <p:stCondLst>
                                    <p:cond delay="100"/>
                                  </p:stCondLst>
                                  <p:childTnLst>
                                    <p:set>
                                      <p:cBhvr>
                                        <p:cTn id="75" dur="1" fill="hold">
                                          <p:stCondLst>
                                            <p:cond delay="0"/>
                                          </p:stCondLst>
                                        </p:cTn>
                                        <p:tgtEl>
                                          <p:spTgt spid="114"/>
                                        </p:tgtEl>
                                        <p:attrNameLst>
                                          <p:attrName>style.visibility</p:attrName>
                                        </p:attrNameLst>
                                      </p:cBhvr>
                                      <p:to>
                                        <p:strVal val="visible"/>
                                      </p:to>
                                    </p:set>
                                    <p:animEffect transition="in" filter="fade">
                                      <p:cBhvr>
                                        <p:cTn id="76" dur="500"/>
                                        <p:tgtEl>
                                          <p:spTgt spid="114"/>
                                        </p:tgtEl>
                                      </p:cBhvr>
                                    </p:animEffect>
                                  </p:childTnLst>
                                </p:cTn>
                              </p:par>
                            </p:childTnLst>
                          </p:cTn>
                        </p:par>
                        <p:par>
                          <p:cTn id="77" fill="hold">
                            <p:stCondLst>
                              <p:cond delay="1100"/>
                            </p:stCondLst>
                            <p:childTnLst>
                              <p:par>
                                <p:cTn id="78" presetID="10" presetClass="entr" presetSubtype="0" fill="hold" grpId="0" nodeType="afterEffect">
                                  <p:stCondLst>
                                    <p:cond delay="0"/>
                                  </p:stCondLst>
                                  <p:childTnLst>
                                    <p:set>
                                      <p:cBhvr>
                                        <p:cTn id="79" dur="1" fill="hold">
                                          <p:stCondLst>
                                            <p:cond delay="0"/>
                                          </p:stCondLst>
                                        </p:cTn>
                                        <p:tgtEl>
                                          <p:spTgt spid="125"/>
                                        </p:tgtEl>
                                        <p:attrNameLst>
                                          <p:attrName>style.visibility</p:attrName>
                                        </p:attrNameLst>
                                      </p:cBhvr>
                                      <p:to>
                                        <p:strVal val="visible"/>
                                      </p:to>
                                    </p:set>
                                    <p:animEffect transition="in" filter="fade">
                                      <p:cBhvr>
                                        <p:cTn id="80" dur="500"/>
                                        <p:tgtEl>
                                          <p:spTgt spid="125"/>
                                        </p:tgtEl>
                                      </p:cBhvr>
                                    </p:animEffec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124"/>
                                        </p:tgtEl>
                                        <p:attrNameLst>
                                          <p:attrName>style.visibility</p:attrName>
                                        </p:attrNameLst>
                                      </p:cBhvr>
                                      <p:to>
                                        <p:strVal val="visible"/>
                                      </p:to>
                                    </p:set>
                                    <p:animEffect transition="in" filter="fade">
                                      <p:cBhvr>
                                        <p:cTn id="84" dur="500"/>
                                        <p:tgtEl>
                                          <p:spTgt spid="124"/>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120"/>
                                        </p:tgtEl>
                                        <p:attrNameLst>
                                          <p:attrName>style.visibility</p:attrName>
                                        </p:attrNameLst>
                                      </p:cBhvr>
                                      <p:to>
                                        <p:strVal val="visible"/>
                                      </p:to>
                                    </p:set>
                                    <p:animEffect transition="in" filter="fade">
                                      <p:cBhvr>
                                        <p:cTn id="88" dur="500"/>
                                        <p:tgtEl>
                                          <p:spTgt spid="12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115"/>
                                        </p:tgtEl>
                                        <p:attrNameLst>
                                          <p:attrName>style.visibility</p:attrName>
                                        </p:attrNameLst>
                                      </p:cBhvr>
                                      <p:to>
                                        <p:strVal val="visible"/>
                                      </p:to>
                                    </p:set>
                                    <p:animEffect transition="in" filter="fade">
                                      <p:cBhvr>
                                        <p:cTn id="93" dur="500"/>
                                        <p:tgtEl>
                                          <p:spTgt spid="115"/>
                                        </p:tgtEl>
                                      </p:cBhvr>
                                    </p:animEffect>
                                  </p:childTnLst>
                                </p:cTn>
                              </p:par>
                            </p:childTnLst>
                          </p:cTn>
                        </p:par>
                        <p:par>
                          <p:cTn id="94" fill="hold">
                            <p:stCondLst>
                              <p:cond delay="500"/>
                            </p:stCondLst>
                            <p:childTnLst>
                              <p:par>
                                <p:cTn id="95" presetID="10" presetClass="entr" presetSubtype="0" fill="hold" nodeType="afterEffect">
                                  <p:stCondLst>
                                    <p:cond delay="10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par>
                          <p:cTn id="98" fill="hold">
                            <p:stCondLst>
                              <p:cond delay="1100"/>
                            </p:stCondLst>
                            <p:childTnLst>
                              <p:par>
                                <p:cTn id="99" presetID="10" presetClass="entr" presetSubtype="0" fill="hold" grpId="0" nodeType="afterEffect">
                                  <p:stCondLst>
                                    <p:cond delay="0"/>
                                  </p:stCondLst>
                                  <p:childTnLst>
                                    <p:set>
                                      <p:cBhvr>
                                        <p:cTn id="100" dur="1" fill="hold">
                                          <p:stCondLst>
                                            <p:cond delay="0"/>
                                          </p:stCondLst>
                                        </p:cTn>
                                        <p:tgtEl>
                                          <p:spTgt spid="126"/>
                                        </p:tgtEl>
                                        <p:attrNameLst>
                                          <p:attrName>style.visibility</p:attrName>
                                        </p:attrNameLst>
                                      </p:cBhvr>
                                      <p:to>
                                        <p:strVal val="visible"/>
                                      </p:to>
                                    </p:set>
                                    <p:animEffect transition="in" filter="fade">
                                      <p:cBhvr>
                                        <p:cTn id="101" dur="500"/>
                                        <p:tgtEl>
                                          <p:spTgt spid="126"/>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500"/>
                            </p:stCondLst>
                            <p:childTnLst>
                              <p:par>
                                <p:cTn id="108" presetID="10" presetClass="entr" presetSubtype="0" fill="hold" grpId="0" nodeType="afterEffect">
                                  <p:stCondLst>
                                    <p:cond delay="100"/>
                                  </p:stCondLst>
                                  <p:childTnLst>
                                    <p:set>
                                      <p:cBhvr>
                                        <p:cTn id="109" dur="1" fill="hold">
                                          <p:stCondLst>
                                            <p:cond delay="0"/>
                                          </p:stCondLst>
                                        </p:cTn>
                                        <p:tgtEl>
                                          <p:spTgt spid="116"/>
                                        </p:tgtEl>
                                        <p:attrNameLst>
                                          <p:attrName>style.visibility</p:attrName>
                                        </p:attrNameLst>
                                      </p:cBhvr>
                                      <p:to>
                                        <p:strVal val="visible"/>
                                      </p:to>
                                    </p:set>
                                    <p:animEffect transition="in" filter="fade">
                                      <p:cBhvr>
                                        <p:cTn id="110" dur="500"/>
                                        <p:tgtEl>
                                          <p:spTgt spid="116"/>
                                        </p:tgtEl>
                                      </p:cBhvr>
                                    </p:animEffect>
                                  </p:childTnLst>
                                </p:cTn>
                              </p:par>
                            </p:childTnLst>
                          </p:cTn>
                        </p:par>
                        <p:par>
                          <p:cTn id="111" fill="hold">
                            <p:stCondLst>
                              <p:cond delay="1100"/>
                            </p:stCondLst>
                            <p:childTnLst>
                              <p:par>
                                <p:cTn id="112" presetID="10" presetClass="entr" presetSubtype="0" fill="hold" grpId="0" nodeType="afterEffect">
                                  <p:stCondLst>
                                    <p:cond delay="0"/>
                                  </p:stCondLst>
                                  <p:childTnLst>
                                    <p:set>
                                      <p:cBhvr>
                                        <p:cTn id="113" dur="1" fill="hold">
                                          <p:stCondLst>
                                            <p:cond delay="0"/>
                                          </p:stCondLst>
                                        </p:cTn>
                                        <p:tgtEl>
                                          <p:spTgt spid="121"/>
                                        </p:tgtEl>
                                        <p:attrNameLst>
                                          <p:attrName>style.visibility</p:attrName>
                                        </p:attrNameLst>
                                      </p:cBhvr>
                                      <p:to>
                                        <p:strVal val="visible"/>
                                      </p:to>
                                    </p:set>
                                    <p:animEffect transition="in" filter="fade">
                                      <p:cBhvr>
                                        <p:cTn id="114" dur="500"/>
                                        <p:tgtEl>
                                          <p:spTgt spid="121"/>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110"/>
                                        </p:tgtEl>
                                        <p:attrNameLst>
                                          <p:attrName>style.visibility</p:attrName>
                                        </p:attrNameLst>
                                      </p:cBhvr>
                                      <p:to>
                                        <p:strVal val="visible"/>
                                      </p:to>
                                    </p:set>
                                    <p:animEffect transition="in" filter="fade">
                                      <p:cBhvr>
                                        <p:cTn id="119" dur="500"/>
                                        <p:tgtEl>
                                          <p:spTgt spid="110"/>
                                        </p:tgtEl>
                                      </p:cBhvr>
                                    </p:animEffect>
                                  </p:childTnLst>
                                </p:cTn>
                              </p:par>
                            </p:childTnLst>
                          </p:cTn>
                        </p:par>
                        <p:par>
                          <p:cTn id="120" fill="hold">
                            <p:stCondLst>
                              <p:cond delay="500"/>
                            </p:stCondLst>
                            <p:childTnLst>
                              <p:par>
                                <p:cTn id="121" presetID="10" presetClass="entr" presetSubtype="0" fill="hold" grpId="0" nodeType="afterEffect">
                                  <p:stCondLst>
                                    <p:cond delay="0"/>
                                  </p:stCondLst>
                                  <p:childTnLst>
                                    <p:set>
                                      <p:cBhvr>
                                        <p:cTn id="122" dur="1" fill="hold">
                                          <p:stCondLst>
                                            <p:cond delay="0"/>
                                          </p:stCondLst>
                                        </p:cTn>
                                        <p:tgtEl>
                                          <p:spTgt spid="128"/>
                                        </p:tgtEl>
                                        <p:attrNameLst>
                                          <p:attrName>style.visibility</p:attrName>
                                        </p:attrNameLst>
                                      </p:cBhvr>
                                      <p:to>
                                        <p:strVal val="visible"/>
                                      </p:to>
                                    </p:set>
                                    <p:animEffect transition="in" filter="fade">
                                      <p:cBhvr>
                                        <p:cTn id="123" dur="500"/>
                                        <p:tgtEl>
                                          <p:spTgt spid="128"/>
                                        </p:tgtEl>
                                      </p:cBhvr>
                                    </p:animEffect>
                                  </p:childTnLst>
                                </p:cTn>
                              </p:par>
                            </p:childTnLst>
                          </p:cTn>
                        </p:par>
                        <p:par>
                          <p:cTn id="124" fill="hold">
                            <p:stCondLst>
                              <p:cond delay="1000"/>
                            </p:stCondLst>
                            <p:childTnLst>
                              <p:par>
                                <p:cTn id="125" presetID="10" presetClass="entr" presetSubtype="0" fill="hold" grpId="0" nodeType="afterEffect">
                                  <p:stCondLst>
                                    <p:cond delay="0"/>
                                  </p:stCondLst>
                                  <p:childTnLst>
                                    <p:set>
                                      <p:cBhvr>
                                        <p:cTn id="126" dur="1" fill="hold">
                                          <p:stCondLst>
                                            <p:cond delay="0"/>
                                          </p:stCondLst>
                                        </p:cTn>
                                        <p:tgtEl>
                                          <p:spTgt spid="127"/>
                                        </p:tgtEl>
                                        <p:attrNameLst>
                                          <p:attrName>style.visibility</p:attrName>
                                        </p:attrNameLst>
                                      </p:cBhvr>
                                      <p:to>
                                        <p:strVal val="visible"/>
                                      </p:to>
                                    </p:set>
                                    <p:animEffect transition="in" filter="fade">
                                      <p:cBhvr>
                                        <p:cTn id="127" dur="500"/>
                                        <p:tgtEl>
                                          <p:spTgt spid="127"/>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grpId="1" nodeType="clickEffect">
                                  <p:stCondLst>
                                    <p:cond delay="0"/>
                                  </p:stCondLst>
                                  <p:childTnLst>
                                    <p:animEffect transition="out" filter="fade">
                                      <p:cBhvr>
                                        <p:cTn id="131" dur="500"/>
                                        <p:tgtEl>
                                          <p:spTgt spid="122"/>
                                        </p:tgtEl>
                                      </p:cBhvr>
                                    </p:animEffect>
                                    <p:set>
                                      <p:cBhvr>
                                        <p:cTn id="132" dur="1" fill="hold">
                                          <p:stCondLst>
                                            <p:cond delay="499"/>
                                          </p:stCondLst>
                                        </p:cTn>
                                        <p:tgtEl>
                                          <p:spTgt spid="122"/>
                                        </p:tgtEl>
                                        <p:attrNameLst>
                                          <p:attrName>style.visibility</p:attrName>
                                        </p:attrNameLst>
                                      </p:cBhvr>
                                      <p:to>
                                        <p:strVal val="hidden"/>
                                      </p:to>
                                    </p:set>
                                  </p:childTnLst>
                                </p:cTn>
                              </p:par>
                              <p:par>
                                <p:cTn id="133" presetID="10" presetClass="exit" presetSubtype="0" fill="hold" grpId="1" nodeType="withEffect">
                                  <p:stCondLst>
                                    <p:cond delay="0"/>
                                  </p:stCondLst>
                                  <p:childTnLst>
                                    <p:animEffect transition="out" filter="fade">
                                      <p:cBhvr>
                                        <p:cTn id="134" dur="500"/>
                                        <p:tgtEl>
                                          <p:spTgt spid="123"/>
                                        </p:tgtEl>
                                      </p:cBhvr>
                                    </p:animEffect>
                                    <p:set>
                                      <p:cBhvr>
                                        <p:cTn id="135" dur="1" fill="hold">
                                          <p:stCondLst>
                                            <p:cond delay="499"/>
                                          </p:stCondLst>
                                        </p:cTn>
                                        <p:tgtEl>
                                          <p:spTgt spid="123"/>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111"/>
                                        </p:tgtEl>
                                      </p:cBhvr>
                                    </p:animEffect>
                                    <p:set>
                                      <p:cBhvr>
                                        <p:cTn id="138" dur="1" fill="hold">
                                          <p:stCondLst>
                                            <p:cond delay="499"/>
                                          </p:stCondLst>
                                        </p:cTn>
                                        <p:tgtEl>
                                          <p:spTgt spid="111"/>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119"/>
                                        </p:tgtEl>
                                      </p:cBhvr>
                                    </p:animEffect>
                                    <p:set>
                                      <p:cBhvr>
                                        <p:cTn id="141" dur="1" fill="hold">
                                          <p:stCondLst>
                                            <p:cond delay="499"/>
                                          </p:stCondLst>
                                        </p:cTn>
                                        <p:tgtEl>
                                          <p:spTgt spid="119"/>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114"/>
                                        </p:tgtEl>
                                      </p:cBhvr>
                                    </p:animEffect>
                                    <p:set>
                                      <p:cBhvr>
                                        <p:cTn id="144" dur="1" fill="hold">
                                          <p:stCondLst>
                                            <p:cond delay="499"/>
                                          </p:stCondLst>
                                        </p:cTn>
                                        <p:tgtEl>
                                          <p:spTgt spid="114"/>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125"/>
                                        </p:tgtEl>
                                      </p:cBhvr>
                                    </p:animEffect>
                                    <p:set>
                                      <p:cBhvr>
                                        <p:cTn id="147" dur="1" fill="hold">
                                          <p:stCondLst>
                                            <p:cond delay="499"/>
                                          </p:stCondLst>
                                        </p:cTn>
                                        <p:tgtEl>
                                          <p:spTgt spid="125"/>
                                        </p:tgtEl>
                                        <p:attrNameLst>
                                          <p:attrName>style.visibility</p:attrName>
                                        </p:attrNameLst>
                                      </p:cBhvr>
                                      <p:to>
                                        <p:strVal val="hidden"/>
                                      </p:to>
                                    </p:set>
                                  </p:childTnLst>
                                </p:cTn>
                              </p:par>
                              <p:par>
                                <p:cTn id="148" presetID="10" presetClass="exit" presetSubtype="0" fill="hold" grpId="1" nodeType="withEffect">
                                  <p:stCondLst>
                                    <p:cond delay="0"/>
                                  </p:stCondLst>
                                  <p:childTnLst>
                                    <p:animEffect transition="out" filter="fade">
                                      <p:cBhvr>
                                        <p:cTn id="149" dur="500"/>
                                        <p:tgtEl>
                                          <p:spTgt spid="124"/>
                                        </p:tgtEl>
                                      </p:cBhvr>
                                    </p:animEffect>
                                    <p:set>
                                      <p:cBhvr>
                                        <p:cTn id="150" dur="1" fill="hold">
                                          <p:stCondLst>
                                            <p:cond delay="499"/>
                                          </p:stCondLst>
                                        </p:cTn>
                                        <p:tgtEl>
                                          <p:spTgt spid="124"/>
                                        </p:tgtEl>
                                        <p:attrNameLst>
                                          <p:attrName>style.visibility</p:attrName>
                                        </p:attrNameLst>
                                      </p:cBhvr>
                                      <p:to>
                                        <p:strVal val="hidden"/>
                                      </p:to>
                                    </p:set>
                                  </p:childTnLst>
                                </p:cTn>
                              </p:par>
                              <p:par>
                                <p:cTn id="151" presetID="10" presetClass="exit" presetSubtype="0" fill="hold" grpId="1" nodeType="withEffect">
                                  <p:stCondLst>
                                    <p:cond delay="0"/>
                                  </p:stCondLst>
                                  <p:childTnLst>
                                    <p:animEffect transition="out" filter="fade">
                                      <p:cBhvr>
                                        <p:cTn id="152" dur="500"/>
                                        <p:tgtEl>
                                          <p:spTgt spid="120"/>
                                        </p:tgtEl>
                                      </p:cBhvr>
                                    </p:animEffect>
                                    <p:set>
                                      <p:cBhvr>
                                        <p:cTn id="153" dur="1" fill="hold">
                                          <p:stCondLst>
                                            <p:cond delay="499"/>
                                          </p:stCondLst>
                                        </p:cTn>
                                        <p:tgtEl>
                                          <p:spTgt spid="120"/>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500"/>
                                        <p:tgtEl>
                                          <p:spTgt spid="115"/>
                                        </p:tgtEl>
                                      </p:cBhvr>
                                    </p:animEffect>
                                    <p:set>
                                      <p:cBhvr>
                                        <p:cTn id="156" dur="1" fill="hold">
                                          <p:stCondLst>
                                            <p:cond delay="499"/>
                                          </p:stCondLst>
                                        </p:cTn>
                                        <p:tgtEl>
                                          <p:spTgt spid="115"/>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500"/>
                                        <p:tgtEl>
                                          <p:spTgt spid="126"/>
                                        </p:tgtEl>
                                      </p:cBhvr>
                                    </p:animEffect>
                                    <p:set>
                                      <p:cBhvr>
                                        <p:cTn id="159" dur="1" fill="hold">
                                          <p:stCondLst>
                                            <p:cond delay="499"/>
                                          </p:stCondLst>
                                        </p:cTn>
                                        <p:tgtEl>
                                          <p:spTgt spid="126"/>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116"/>
                                        </p:tgtEl>
                                      </p:cBhvr>
                                    </p:animEffect>
                                    <p:set>
                                      <p:cBhvr>
                                        <p:cTn id="162" dur="1" fill="hold">
                                          <p:stCondLst>
                                            <p:cond delay="499"/>
                                          </p:stCondLst>
                                        </p:cTn>
                                        <p:tgtEl>
                                          <p:spTgt spid="116"/>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121"/>
                                        </p:tgtEl>
                                      </p:cBhvr>
                                    </p:animEffect>
                                    <p:set>
                                      <p:cBhvr>
                                        <p:cTn id="165" dur="1" fill="hold">
                                          <p:stCondLst>
                                            <p:cond delay="499"/>
                                          </p:stCondLst>
                                        </p:cTn>
                                        <p:tgtEl>
                                          <p:spTgt spid="121"/>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500"/>
                                        <p:tgtEl>
                                          <p:spTgt spid="110"/>
                                        </p:tgtEl>
                                      </p:cBhvr>
                                    </p:animEffect>
                                    <p:set>
                                      <p:cBhvr>
                                        <p:cTn id="168" dur="1" fill="hold">
                                          <p:stCondLst>
                                            <p:cond delay="499"/>
                                          </p:stCondLst>
                                        </p:cTn>
                                        <p:tgtEl>
                                          <p:spTgt spid="110"/>
                                        </p:tgtEl>
                                        <p:attrNameLst>
                                          <p:attrName>style.visibility</p:attrName>
                                        </p:attrNameLst>
                                      </p:cBhvr>
                                      <p:to>
                                        <p:strVal val="hidden"/>
                                      </p:to>
                                    </p:set>
                                  </p:childTnLst>
                                </p:cTn>
                              </p:par>
                              <p:par>
                                <p:cTn id="169" presetID="10" presetClass="exit" presetSubtype="0" fill="hold" grpId="1" nodeType="withEffect">
                                  <p:stCondLst>
                                    <p:cond delay="0"/>
                                  </p:stCondLst>
                                  <p:childTnLst>
                                    <p:animEffect transition="out" filter="fade">
                                      <p:cBhvr>
                                        <p:cTn id="170" dur="500"/>
                                        <p:tgtEl>
                                          <p:spTgt spid="128"/>
                                        </p:tgtEl>
                                      </p:cBhvr>
                                    </p:animEffect>
                                    <p:set>
                                      <p:cBhvr>
                                        <p:cTn id="171" dur="1" fill="hold">
                                          <p:stCondLst>
                                            <p:cond delay="499"/>
                                          </p:stCondLst>
                                        </p:cTn>
                                        <p:tgtEl>
                                          <p:spTgt spid="128"/>
                                        </p:tgtEl>
                                        <p:attrNameLst>
                                          <p:attrName>style.visibility</p:attrName>
                                        </p:attrNameLst>
                                      </p:cBhvr>
                                      <p:to>
                                        <p:strVal val="hidden"/>
                                      </p:to>
                                    </p:set>
                                  </p:childTnLst>
                                </p:cTn>
                              </p:par>
                              <p:par>
                                <p:cTn id="172" presetID="10" presetClass="exit" presetSubtype="0" fill="hold" grpId="1" nodeType="withEffect">
                                  <p:stCondLst>
                                    <p:cond delay="0"/>
                                  </p:stCondLst>
                                  <p:childTnLst>
                                    <p:animEffect transition="out" filter="fade">
                                      <p:cBhvr>
                                        <p:cTn id="173" dur="500"/>
                                        <p:tgtEl>
                                          <p:spTgt spid="127"/>
                                        </p:tgtEl>
                                      </p:cBhvr>
                                    </p:animEffect>
                                    <p:set>
                                      <p:cBhvr>
                                        <p:cTn id="174" dur="1" fill="hold">
                                          <p:stCondLst>
                                            <p:cond delay="499"/>
                                          </p:stCondLst>
                                        </p:cTn>
                                        <p:tgtEl>
                                          <p:spTgt spid="127"/>
                                        </p:tgtEl>
                                        <p:attrNameLst>
                                          <p:attrName>style.visibility</p:attrName>
                                        </p:attrNameLst>
                                      </p:cBhvr>
                                      <p:to>
                                        <p:strVal val="hidden"/>
                                      </p:to>
                                    </p:set>
                                  </p:childTnLst>
                                </p:cTn>
                              </p:par>
                            </p:childTnLst>
                          </p:cTn>
                        </p:par>
                      </p:childTnLst>
                    </p:cTn>
                  </p:par>
                  <p:par>
                    <p:cTn id="175" fill="hold">
                      <p:stCondLst>
                        <p:cond delay="indefinite"/>
                      </p:stCondLst>
                      <p:childTnLst>
                        <p:par>
                          <p:cTn id="176" fill="hold">
                            <p:stCondLst>
                              <p:cond delay="0"/>
                            </p:stCondLst>
                            <p:childTnLst>
                              <p:par>
                                <p:cTn id="177" presetID="10" presetClass="entr" presetSubtype="0" fill="hold" grpId="0" nodeType="clickEffect">
                                  <p:stCondLst>
                                    <p:cond delay="0"/>
                                  </p:stCondLst>
                                  <p:childTnLst>
                                    <p:set>
                                      <p:cBhvr>
                                        <p:cTn id="178" dur="1" fill="hold">
                                          <p:stCondLst>
                                            <p:cond delay="0"/>
                                          </p:stCondLst>
                                        </p:cTn>
                                        <p:tgtEl>
                                          <p:spTgt spid="35"/>
                                        </p:tgtEl>
                                        <p:attrNameLst>
                                          <p:attrName>style.visibility</p:attrName>
                                        </p:attrNameLst>
                                      </p:cBhvr>
                                      <p:to>
                                        <p:strVal val="visible"/>
                                      </p:to>
                                    </p:set>
                                    <p:animEffect transition="in" filter="fade">
                                      <p:cBhvr>
                                        <p:cTn id="179" dur="500"/>
                                        <p:tgtEl>
                                          <p:spTgt spid="35"/>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grpId="0" nodeType="clickEffect">
                                  <p:stCondLst>
                                    <p:cond delay="0"/>
                                  </p:stCondLst>
                                  <p:childTnLst>
                                    <p:set>
                                      <p:cBhvr>
                                        <p:cTn id="183" dur="1" fill="hold">
                                          <p:stCondLst>
                                            <p:cond delay="0"/>
                                          </p:stCondLst>
                                        </p:cTn>
                                        <p:tgtEl>
                                          <p:spTgt spid="129"/>
                                        </p:tgtEl>
                                        <p:attrNameLst>
                                          <p:attrName>style.visibility</p:attrName>
                                        </p:attrNameLst>
                                      </p:cBhvr>
                                      <p:to>
                                        <p:strVal val="visible"/>
                                      </p:to>
                                    </p:set>
                                    <p:animEffect transition="in" filter="fade">
                                      <p:cBhvr>
                                        <p:cTn id="184" dur="500"/>
                                        <p:tgtEl>
                                          <p:spTgt spid="129"/>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30"/>
                                        </p:tgtEl>
                                        <p:attrNameLst>
                                          <p:attrName>style.visibility</p:attrName>
                                        </p:attrNameLst>
                                      </p:cBhvr>
                                      <p:to>
                                        <p:strVal val="visible"/>
                                      </p:to>
                                    </p:set>
                                    <p:animEffect transition="in" filter="fade">
                                      <p:cBhvr>
                                        <p:cTn id="187" dur="500"/>
                                        <p:tgtEl>
                                          <p:spTgt spid="130"/>
                                        </p:tgtEl>
                                      </p:cBhvr>
                                    </p:animEffect>
                                  </p:childTnLst>
                                </p:cTn>
                              </p:par>
                            </p:childTnLst>
                          </p:cTn>
                        </p:par>
                        <p:par>
                          <p:cTn id="188" fill="hold">
                            <p:stCondLst>
                              <p:cond delay="500"/>
                            </p:stCondLst>
                            <p:childTnLst>
                              <p:par>
                                <p:cTn id="189" presetID="10" presetClass="entr" presetSubtype="0" fill="hold" nodeType="afterEffect">
                                  <p:stCondLst>
                                    <p:cond delay="0"/>
                                  </p:stCondLst>
                                  <p:childTnLst>
                                    <p:set>
                                      <p:cBhvr>
                                        <p:cTn id="190" dur="1" fill="hold">
                                          <p:stCondLst>
                                            <p:cond delay="0"/>
                                          </p:stCondLst>
                                        </p:cTn>
                                        <p:tgtEl>
                                          <p:spTgt spid="39"/>
                                        </p:tgtEl>
                                        <p:attrNameLst>
                                          <p:attrName>style.visibility</p:attrName>
                                        </p:attrNameLst>
                                      </p:cBhvr>
                                      <p:to>
                                        <p:strVal val="visible"/>
                                      </p:to>
                                    </p:set>
                                    <p:animEffect transition="in" filter="fade">
                                      <p:cBhvr>
                                        <p:cTn id="191" dur="500"/>
                                        <p:tgtEl>
                                          <p:spTgt spid="39"/>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98"/>
                                        </p:tgtEl>
                                        <p:attrNameLst>
                                          <p:attrName>style.visibility</p:attrName>
                                        </p:attrNameLst>
                                      </p:cBhvr>
                                      <p:to>
                                        <p:strVal val="visible"/>
                                      </p:to>
                                    </p:set>
                                    <p:animEffect transition="in" filter="fade">
                                      <p:cBhvr>
                                        <p:cTn id="196" dur="500"/>
                                        <p:tgtEl>
                                          <p:spTgt spid="98"/>
                                        </p:tgtEl>
                                      </p:cBhvr>
                                    </p:animEffect>
                                  </p:childTnLst>
                                </p:cTn>
                              </p:par>
                            </p:childTnLst>
                          </p:cTn>
                        </p:par>
                        <p:par>
                          <p:cTn id="197" fill="hold">
                            <p:stCondLst>
                              <p:cond delay="500"/>
                            </p:stCondLst>
                            <p:childTnLst>
                              <p:par>
                                <p:cTn id="198" presetID="10" presetClass="entr" presetSubtype="0" fill="hold" grpId="0" nodeType="afterEffect">
                                  <p:stCondLst>
                                    <p:cond delay="0"/>
                                  </p:stCondLst>
                                  <p:childTnLst>
                                    <p:set>
                                      <p:cBhvr>
                                        <p:cTn id="199" dur="1" fill="hold">
                                          <p:stCondLst>
                                            <p:cond delay="0"/>
                                          </p:stCondLst>
                                        </p:cTn>
                                        <p:tgtEl>
                                          <p:spTgt spid="131"/>
                                        </p:tgtEl>
                                        <p:attrNameLst>
                                          <p:attrName>style.visibility</p:attrName>
                                        </p:attrNameLst>
                                      </p:cBhvr>
                                      <p:to>
                                        <p:strVal val="visible"/>
                                      </p:to>
                                    </p:set>
                                    <p:animEffect transition="in" filter="fade">
                                      <p:cBhvr>
                                        <p:cTn id="200" dur="500"/>
                                        <p:tgtEl>
                                          <p:spTgt spid="131"/>
                                        </p:tgtEl>
                                      </p:cBhvr>
                                    </p:animEffect>
                                  </p:childTnLst>
                                </p:cTn>
                              </p:par>
                            </p:childTnLst>
                          </p:cTn>
                        </p:par>
                        <p:par>
                          <p:cTn id="201" fill="hold">
                            <p:stCondLst>
                              <p:cond delay="1000"/>
                            </p:stCondLst>
                            <p:childTnLst>
                              <p:par>
                                <p:cTn id="202" presetID="10" presetClass="entr" presetSubtype="0" fill="hold" grpId="0" nodeType="afterEffect">
                                  <p:stCondLst>
                                    <p:cond delay="250"/>
                                  </p:stCondLst>
                                  <p:childTnLst>
                                    <p:set>
                                      <p:cBhvr>
                                        <p:cTn id="203" dur="1" fill="hold">
                                          <p:stCondLst>
                                            <p:cond delay="0"/>
                                          </p:stCondLst>
                                        </p:cTn>
                                        <p:tgtEl>
                                          <p:spTgt spid="85">
                                            <p:txEl>
                                              <p:pRg st="0" end="0"/>
                                            </p:txEl>
                                          </p:spTgt>
                                        </p:tgtEl>
                                        <p:attrNameLst>
                                          <p:attrName>style.visibility</p:attrName>
                                        </p:attrNameLst>
                                      </p:cBhvr>
                                      <p:to>
                                        <p:strVal val="visible"/>
                                      </p:to>
                                    </p:set>
                                    <p:animEffect transition="in" filter="fade">
                                      <p:cBhvr>
                                        <p:cTn id="204" dur="500"/>
                                        <p:tgtEl>
                                          <p:spTgt spid="85">
                                            <p:txEl>
                                              <p:pRg st="0" end="0"/>
                                            </p:txEl>
                                          </p:spTgt>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grpId="0" nodeType="clickEffect">
                                  <p:stCondLst>
                                    <p:cond delay="0"/>
                                  </p:stCondLst>
                                  <p:childTnLst>
                                    <p:set>
                                      <p:cBhvr>
                                        <p:cTn id="208" dur="1" fill="hold">
                                          <p:stCondLst>
                                            <p:cond delay="0"/>
                                          </p:stCondLst>
                                        </p:cTn>
                                        <p:tgtEl>
                                          <p:spTgt spid="85">
                                            <p:txEl>
                                              <p:pRg st="1" end="1"/>
                                            </p:txEl>
                                          </p:spTgt>
                                        </p:tgtEl>
                                        <p:attrNameLst>
                                          <p:attrName>style.visibility</p:attrName>
                                        </p:attrNameLst>
                                      </p:cBhvr>
                                      <p:to>
                                        <p:strVal val="visible"/>
                                      </p:to>
                                    </p:set>
                                    <p:animEffect transition="in" filter="fade">
                                      <p:cBhvr>
                                        <p:cTn id="209" dur="500"/>
                                        <p:tgtEl>
                                          <p:spTgt spid="85">
                                            <p:txEl>
                                              <p:pRg st="1" end="1"/>
                                            </p:txEl>
                                          </p:spTgt>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grpId="0" nodeType="clickEffect">
                                  <p:stCondLst>
                                    <p:cond delay="0"/>
                                  </p:stCondLst>
                                  <p:childTnLst>
                                    <p:set>
                                      <p:cBhvr>
                                        <p:cTn id="213" dur="1" fill="hold">
                                          <p:stCondLst>
                                            <p:cond delay="0"/>
                                          </p:stCondLst>
                                        </p:cTn>
                                        <p:tgtEl>
                                          <p:spTgt spid="85">
                                            <p:txEl>
                                              <p:pRg st="2" end="2"/>
                                            </p:txEl>
                                          </p:spTgt>
                                        </p:tgtEl>
                                        <p:attrNameLst>
                                          <p:attrName>style.visibility</p:attrName>
                                        </p:attrNameLst>
                                      </p:cBhvr>
                                      <p:to>
                                        <p:strVal val="visible"/>
                                      </p:to>
                                    </p:set>
                                    <p:animEffect transition="in" filter="fade">
                                      <p:cBhvr>
                                        <p:cTn id="214" dur="500"/>
                                        <p:tgtEl>
                                          <p:spTgt spid="85">
                                            <p:txEl>
                                              <p:pRg st="2" end="2"/>
                                            </p:txEl>
                                          </p:spTgt>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grpId="0" nodeType="clickEffect">
                                  <p:stCondLst>
                                    <p:cond delay="0"/>
                                  </p:stCondLst>
                                  <p:childTnLst>
                                    <p:set>
                                      <p:cBhvr>
                                        <p:cTn id="218" dur="1" fill="hold">
                                          <p:stCondLst>
                                            <p:cond delay="0"/>
                                          </p:stCondLst>
                                        </p:cTn>
                                        <p:tgtEl>
                                          <p:spTgt spid="85">
                                            <p:txEl>
                                              <p:pRg st="3" end="3"/>
                                            </p:txEl>
                                          </p:spTgt>
                                        </p:tgtEl>
                                        <p:attrNameLst>
                                          <p:attrName>style.visibility</p:attrName>
                                        </p:attrNameLst>
                                      </p:cBhvr>
                                      <p:to>
                                        <p:strVal val="visible"/>
                                      </p:to>
                                    </p:set>
                                    <p:animEffect transition="in" filter="fade">
                                      <p:cBhvr>
                                        <p:cTn id="219" dur="500"/>
                                        <p:tgtEl>
                                          <p:spTgt spid="85">
                                            <p:txEl>
                                              <p:pRg st="3" end="3"/>
                                            </p:txEl>
                                          </p:spTgt>
                                        </p:tgtEl>
                                      </p:cBhvr>
                                    </p:animEffect>
                                  </p:childTnLst>
                                </p:cTn>
                              </p:par>
                            </p:childTnLst>
                          </p:cTn>
                        </p:par>
                        <p:par>
                          <p:cTn id="220" fill="hold">
                            <p:stCondLst>
                              <p:cond delay="500"/>
                            </p:stCondLst>
                            <p:childTnLst>
                              <p:par>
                                <p:cTn id="221" presetID="1" presetClass="entr" presetSubtype="0" fill="hold" nodeType="afterEffect">
                                  <p:stCondLst>
                                    <p:cond delay="0"/>
                                  </p:stCondLst>
                                  <p:childTnLst>
                                    <p:set>
                                      <p:cBhvr>
                                        <p:cTn id="222" dur="1" fill="hold">
                                          <p:stCondLst>
                                            <p:cond delay="499"/>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4" grpId="0"/>
      <p:bldP spid="35" grpId="0"/>
      <p:bldP spid="85" grpId="0" build="p"/>
      <p:bldP spid="110" grpId="0" animBg="1"/>
      <p:bldP spid="110" grpId="1" animBg="1"/>
      <p:bldP spid="111" grpId="0" animBg="1"/>
      <p:bldP spid="111" grpId="1" animBg="1"/>
      <p:bldP spid="114" grpId="0" animBg="1"/>
      <p:bldP spid="114" grpId="1" animBg="1"/>
      <p:bldP spid="115" grpId="0" animBg="1"/>
      <p:bldP spid="115" grpId="1" animBg="1"/>
      <p:bldP spid="116" grpId="0" animBg="1"/>
      <p:bldP spid="116" grpId="1" animBg="1"/>
      <p:bldP spid="117" grpId="0"/>
      <p:bldP spid="119" grpId="0"/>
      <p:bldP spid="119" grpId="1"/>
      <p:bldP spid="120" grpId="0"/>
      <p:bldP spid="120" grpId="1"/>
      <p:bldP spid="121" grpId="0"/>
      <p:bldP spid="121" grpId="1"/>
      <p:bldP spid="122" grpId="0" animBg="1"/>
      <p:bldP spid="122" grpId="1" animBg="1"/>
      <p:bldP spid="123" grpId="0"/>
      <p:bldP spid="123" grpId="1"/>
      <p:bldP spid="124" grpId="0" animBg="1"/>
      <p:bldP spid="124" grpId="1" animBg="1"/>
      <p:bldP spid="125" grpId="0"/>
      <p:bldP spid="125" grpId="1"/>
      <p:bldP spid="126" grpId="0"/>
      <p:bldP spid="126" grpId="1"/>
      <p:bldP spid="128" grpId="0" animBg="1"/>
      <p:bldP spid="128" grpId="1" animBg="1"/>
      <p:bldP spid="127" grpId="0"/>
      <p:bldP spid="127" grpId="1"/>
      <p:bldP spid="129" grpId="0" animBg="1"/>
      <p:bldP spid="130" grpId="0" animBg="1"/>
      <p:bldP spid="131" grpId="0" animBg="1"/>
      <p:bldP spid="9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5507" name="Rectangle 3"/>
          <p:cNvSpPr>
            <a:spLocks noGrp="1" noChangeArrowheads="1"/>
          </p:cNvSpPr>
          <p:nvPr>
            <p:ph type="title"/>
          </p:nvPr>
        </p:nvSpPr>
        <p:spPr>
          <a:xfrm>
            <a:off x="359006" y="190500"/>
            <a:ext cx="11524365" cy="997196"/>
          </a:xfrm>
        </p:spPr>
        <p:txBody>
          <a:bodyPr>
            <a:normAutofit/>
          </a:bodyPr>
          <a:lstStyle/>
          <a:p>
            <a:pPr>
              <a:defRPr/>
            </a:pPr>
            <a:r>
              <a:rPr lang="en-US" dirty="0" smtClean="0"/>
              <a:t>How does it work…?</a:t>
            </a:r>
            <a:endParaRPr lang="en-US" dirty="0"/>
          </a:p>
        </p:txBody>
      </p:sp>
      <p:pic>
        <p:nvPicPr>
          <p:cNvPr id="2325509" name="Picture 5" descr="sm yellow straight down arrow"/>
          <p:cNvPicPr>
            <a:picLocks noChangeAspect="1" noChangeArrowheads="1"/>
          </p:cNvPicPr>
          <p:nvPr/>
        </p:nvPicPr>
        <p:blipFill>
          <a:blip r:embed="rId3" cstate="print">
            <a:grayscl/>
          </a:blip>
          <a:srcRect/>
          <a:stretch>
            <a:fillRect/>
          </a:stretch>
        </p:blipFill>
        <p:spPr bwMode="auto">
          <a:xfrm>
            <a:off x="290464" y="1641543"/>
            <a:ext cx="825285" cy="890587"/>
          </a:xfrm>
          <a:prstGeom prst="rect">
            <a:avLst/>
          </a:prstGeom>
          <a:noFill/>
          <a:ln w="9525">
            <a:noFill/>
            <a:miter lim="800000"/>
            <a:headEnd/>
            <a:tailEnd/>
          </a:ln>
        </p:spPr>
      </p:pic>
      <p:pic>
        <p:nvPicPr>
          <p:cNvPr id="22550" name="Picture 9" descr="sm yellow straight down arrow"/>
          <p:cNvPicPr>
            <a:picLocks noChangeAspect="1" noChangeArrowheads="1"/>
          </p:cNvPicPr>
          <p:nvPr/>
        </p:nvPicPr>
        <p:blipFill>
          <a:blip r:embed="rId3" cstate="print">
            <a:grayscl/>
          </a:blip>
          <a:srcRect/>
          <a:stretch>
            <a:fillRect/>
          </a:stretch>
        </p:blipFill>
        <p:spPr bwMode="auto">
          <a:xfrm rot="16795213">
            <a:off x="7977227" y="4615380"/>
            <a:ext cx="619125" cy="2452578"/>
          </a:xfrm>
          <a:prstGeom prst="rect">
            <a:avLst/>
          </a:prstGeom>
          <a:noFill/>
          <a:ln w="9525">
            <a:noFill/>
            <a:miter lim="800000"/>
            <a:headEnd/>
            <a:tailEnd/>
          </a:ln>
        </p:spPr>
      </p:pic>
      <p:sp>
        <p:nvSpPr>
          <p:cNvPr id="22555" name="AutoShape 14"/>
          <p:cNvSpPr>
            <a:spLocks noChangeArrowheads="1"/>
          </p:cNvSpPr>
          <p:nvPr/>
        </p:nvSpPr>
        <p:spPr bwMode="auto">
          <a:xfrm>
            <a:off x="4898809" y="2306308"/>
            <a:ext cx="2374282" cy="2190750"/>
          </a:xfrm>
          <a:prstGeom prst="roundRect">
            <a:avLst>
              <a:gd name="adj" fmla="val 4666"/>
            </a:avLst>
          </a:prstGeom>
          <a:solidFill>
            <a:schemeClr val="tx1">
              <a:alpha val="50000"/>
            </a:schemeClr>
          </a:soli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spcBef>
                <a:spcPct val="20000"/>
              </a:spcBef>
              <a:buClr>
                <a:srgbClr val="777777"/>
              </a:buClr>
              <a:defRPr/>
            </a:pPr>
            <a:endParaRPr lang="en-US" sz="1400">
              <a:gradFill>
                <a:gsLst>
                  <a:gs pos="0">
                    <a:schemeClr val="bg1"/>
                  </a:gs>
                  <a:gs pos="100000">
                    <a:schemeClr val="bg1">
                      <a:lumMod val="75000"/>
                    </a:schemeClr>
                  </a:gs>
                </a:gsLst>
                <a:lin ang="16200000" scaled="1"/>
              </a:gradFill>
              <a:latin typeface="Segoe UI" pitchFamily="34" charset="0"/>
              <a:cs typeface="Segoe UI" pitchFamily="34" charset="0"/>
            </a:endParaRPr>
          </a:p>
        </p:txBody>
      </p:sp>
      <p:pic>
        <p:nvPicPr>
          <p:cNvPr id="22557" name="Picture 16" descr="sm yellow straight down arrow"/>
          <p:cNvPicPr>
            <a:picLocks noChangeAspect="1" noChangeArrowheads="1"/>
          </p:cNvPicPr>
          <p:nvPr/>
        </p:nvPicPr>
        <p:blipFill>
          <a:blip r:embed="rId3" cstate="print">
            <a:grayscl/>
          </a:blip>
          <a:srcRect/>
          <a:stretch>
            <a:fillRect/>
          </a:stretch>
        </p:blipFill>
        <p:spPr bwMode="auto">
          <a:xfrm rot="15688256">
            <a:off x="2405409" y="4993757"/>
            <a:ext cx="619125" cy="2452578"/>
          </a:xfrm>
          <a:prstGeom prst="rect">
            <a:avLst/>
          </a:prstGeom>
          <a:noFill/>
          <a:ln w="9525">
            <a:noFill/>
            <a:miter lim="800000"/>
            <a:headEnd/>
            <a:tailEnd/>
          </a:ln>
        </p:spPr>
      </p:pic>
      <p:sp>
        <p:nvSpPr>
          <p:cNvPr id="22558" name="Rectangle 17"/>
          <p:cNvSpPr>
            <a:spLocks noChangeArrowheads="1"/>
          </p:cNvSpPr>
          <p:nvPr/>
        </p:nvSpPr>
        <p:spPr bwMode="auto">
          <a:xfrm>
            <a:off x="5017311" y="2363458"/>
            <a:ext cx="2137277" cy="1801812"/>
          </a:xfrm>
          <a:prstGeom prst="roundRect">
            <a:avLst>
              <a:gd name="adj" fmla="val 5406"/>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59" name="AutoShape 18"/>
          <p:cNvSpPr>
            <a:spLocks noChangeArrowheads="1"/>
          </p:cNvSpPr>
          <p:nvPr/>
        </p:nvSpPr>
        <p:spPr bwMode="auto">
          <a:xfrm>
            <a:off x="4386709" y="5441620"/>
            <a:ext cx="3415411" cy="1095375"/>
          </a:xfrm>
          <a:prstGeom prst="can">
            <a:avLst>
              <a:gd name="adj" fmla="val 24999"/>
            </a:avLst>
          </a:prstGeom>
          <a:gradFill flip="none" rotWithShape="1">
            <a:gsLst>
              <a:gs pos="0">
                <a:schemeClr val="accent1"/>
              </a:gs>
              <a:gs pos="100000">
                <a:schemeClr val="accent1">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pPr>
            <a:endParaRPr lang="en-US" sz="1600" dirty="0">
              <a:solidFill>
                <a:schemeClr val="bg1"/>
              </a:solidFill>
              <a:latin typeface="Segoe UI" pitchFamily="34" charset="0"/>
              <a:cs typeface="Segoe UI" pitchFamily="34" charset="0"/>
            </a:endParaRPr>
          </a:p>
        </p:txBody>
      </p:sp>
      <p:grpSp>
        <p:nvGrpSpPr>
          <p:cNvPr id="18" name="Group 17"/>
          <p:cNvGrpSpPr/>
          <p:nvPr/>
        </p:nvGrpSpPr>
        <p:grpSpPr>
          <a:xfrm>
            <a:off x="217489" y="2635181"/>
            <a:ext cx="2284164" cy="3584866"/>
            <a:chOff x="217489" y="2635181"/>
            <a:chExt cx="2284164" cy="3584866"/>
          </a:xfrm>
        </p:grpSpPr>
        <p:sp>
          <p:nvSpPr>
            <p:cNvPr id="22551" name="AutoShape 10"/>
            <p:cNvSpPr>
              <a:spLocks noChangeArrowheads="1"/>
            </p:cNvSpPr>
            <p:nvPr/>
          </p:nvSpPr>
          <p:spPr bwMode="auto">
            <a:xfrm>
              <a:off x="217489" y="2635181"/>
              <a:ext cx="2284164" cy="3584866"/>
            </a:xfrm>
            <a:prstGeom prst="roundRect">
              <a:avLst>
                <a:gd name="adj" fmla="val 2946"/>
              </a:avLst>
            </a:prstGeom>
            <a:solidFill>
              <a:schemeClr val="tx1">
                <a:alpha val="50000"/>
              </a:schemeClr>
            </a:soli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spcBef>
                  <a:spcPct val="20000"/>
                </a:spcBef>
                <a:buClr>
                  <a:srgbClr val="777777"/>
                </a:buClr>
                <a:defRPr/>
              </a:pPr>
              <a:endPar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nvGrpSpPr>
            <p:cNvPr id="17" name="Group 16"/>
            <p:cNvGrpSpPr/>
            <p:nvPr/>
          </p:nvGrpSpPr>
          <p:grpSpPr>
            <a:xfrm>
              <a:off x="254320" y="2676145"/>
              <a:ext cx="2151621" cy="434541"/>
              <a:chOff x="254320" y="2676145"/>
              <a:chExt cx="2151621" cy="434541"/>
            </a:xfrm>
          </p:grpSpPr>
          <p:sp>
            <p:nvSpPr>
              <p:cNvPr id="22552" name="Rectangle 11"/>
              <p:cNvSpPr>
                <a:spLocks noChangeArrowheads="1"/>
              </p:cNvSpPr>
              <p:nvPr/>
            </p:nvSpPr>
            <p:spPr bwMode="auto">
              <a:xfrm>
                <a:off x="254320" y="2676145"/>
                <a:ext cx="2151621" cy="434541"/>
              </a:xfrm>
              <a:prstGeom prst="roundRect">
                <a:avLst>
                  <a:gd name="adj" fmla="val 14315"/>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60" name="Text Box 19"/>
              <p:cNvSpPr txBox="1">
                <a:spLocks noChangeArrowheads="1"/>
              </p:cNvSpPr>
              <p:nvPr/>
            </p:nvSpPr>
            <p:spPr bwMode="auto">
              <a:xfrm>
                <a:off x="296589" y="2715636"/>
                <a:ext cx="2078465" cy="367583"/>
              </a:xfrm>
              <a:prstGeom prst="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Receive Port</a:t>
                </a:r>
                <a:endParaRPr lang="en-US" sz="14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grpSp>
        <p:nvGrpSpPr>
          <p:cNvPr id="12" name="Group 11"/>
          <p:cNvGrpSpPr/>
          <p:nvPr/>
        </p:nvGrpSpPr>
        <p:grpSpPr>
          <a:xfrm>
            <a:off x="505195" y="4136289"/>
            <a:ext cx="703858" cy="1413542"/>
            <a:chOff x="505195" y="4136289"/>
            <a:chExt cx="703858" cy="1413542"/>
          </a:xfrm>
        </p:grpSpPr>
        <p:pic>
          <p:nvPicPr>
            <p:cNvPr id="22562" name="Picture 21" descr="column - green silo 2"/>
            <p:cNvPicPr>
              <a:picLocks noChangeAspect="1" noChangeArrowheads="1"/>
            </p:cNvPicPr>
            <p:nvPr/>
          </p:nvPicPr>
          <p:blipFill>
            <a:blip r:embed="rId4" cstate="print">
              <a:duotone>
                <a:prstClr val="black"/>
                <a:schemeClr val="accent6">
                  <a:tint val="45000"/>
                  <a:satMod val="400000"/>
                </a:schemeClr>
              </a:duotone>
            </a:blip>
            <a:srcRect/>
            <a:stretch>
              <a:fillRect/>
            </a:stretch>
          </p:blipFill>
          <p:spPr bwMode="auto">
            <a:xfrm rot="10800000">
              <a:off x="505195" y="4136289"/>
              <a:ext cx="680508" cy="1413542"/>
            </a:xfrm>
            <a:prstGeom prst="rect">
              <a:avLst/>
            </a:prstGeom>
            <a:noFill/>
            <a:ln w="9525">
              <a:noFill/>
              <a:miter lim="800000"/>
              <a:headEnd/>
              <a:tailEnd/>
            </a:ln>
          </p:spPr>
        </p:pic>
        <p:sp>
          <p:nvSpPr>
            <p:cNvPr id="22563" name="Text Box 22"/>
            <p:cNvSpPr txBox="1">
              <a:spLocks noChangeArrowheads="1"/>
            </p:cNvSpPr>
            <p:nvPr/>
          </p:nvSpPr>
          <p:spPr bwMode="auto">
            <a:xfrm>
              <a:off x="511418" y="4583500"/>
              <a:ext cx="697635" cy="430887"/>
            </a:xfrm>
            <a:prstGeom prst="rect">
              <a:avLst/>
            </a:prstGeom>
            <a:noFill/>
            <a:ln w="12700" algn="ctr">
              <a:noFill/>
              <a:miter lim="800000"/>
              <a:headEnd/>
              <a:tailEnd/>
            </a:ln>
          </p:spPr>
          <p:txBody>
            <a:bodyPr wrap="square">
              <a:spAutoFit/>
            </a:bodyPr>
            <a:lstStyle/>
            <a:p>
              <a:pPr algn="ctr"/>
              <a:r>
                <a:rPr lang="en-US" sz="1100" dirty="0">
                  <a:solidFill>
                    <a:schemeClr val="bg1">
                      <a:alpha val="99000"/>
                    </a:schemeClr>
                  </a:solidFill>
                </a:rPr>
                <a:t>Receive</a:t>
              </a:r>
            </a:p>
            <a:p>
              <a:pPr algn="ctr"/>
              <a:r>
                <a:rPr lang="en-US" sz="1100" dirty="0">
                  <a:solidFill>
                    <a:schemeClr val="bg1">
                      <a:alpha val="99000"/>
                    </a:schemeClr>
                  </a:solidFill>
                </a:rPr>
                <a:t>Pipeline</a:t>
              </a:r>
            </a:p>
          </p:txBody>
        </p:sp>
      </p:grpSp>
      <p:sp>
        <p:nvSpPr>
          <p:cNvPr id="22568" name="Text Box 27"/>
          <p:cNvSpPr txBox="1">
            <a:spLocks noChangeArrowheads="1"/>
          </p:cNvSpPr>
          <p:nvPr/>
        </p:nvSpPr>
        <p:spPr bwMode="auto">
          <a:xfrm>
            <a:off x="5343193" y="5841670"/>
            <a:ext cx="1411449" cy="523875"/>
          </a:xfrm>
          <a:prstGeom prst="rect">
            <a:avLst/>
          </a:prstGeom>
          <a:noFill/>
          <a:ln w="12700" algn="ctr">
            <a:noFill/>
            <a:miter lim="800000"/>
            <a:headEnd/>
            <a:tailEnd/>
          </a:ln>
        </p:spPr>
        <p:txBody>
          <a:bodyPr wrap="none">
            <a:spAutoFit/>
          </a:bodyPr>
          <a:lstStyle/>
          <a:p>
            <a:pPr algn="ctr"/>
            <a:r>
              <a:rPr lang="en-US" sz="1400" dirty="0" err="1">
                <a:solidFill>
                  <a:schemeClr val="bg1">
                    <a:alpha val="99000"/>
                  </a:schemeClr>
                </a:solidFill>
              </a:rPr>
              <a:t>MessageBox</a:t>
            </a:r>
            <a:endParaRPr lang="en-US" sz="1400" dirty="0">
              <a:solidFill>
                <a:schemeClr val="bg1">
                  <a:alpha val="99000"/>
                </a:schemeClr>
              </a:solidFill>
            </a:endParaRPr>
          </a:p>
          <a:p>
            <a:pPr algn="ctr"/>
            <a:r>
              <a:rPr lang="en-US" sz="1400" dirty="0">
                <a:solidFill>
                  <a:schemeClr val="bg1">
                    <a:alpha val="99000"/>
                  </a:schemeClr>
                </a:solidFill>
              </a:rPr>
              <a:t>Persistent Store</a:t>
            </a:r>
          </a:p>
        </p:txBody>
      </p:sp>
      <p:pic>
        <p:nvPicPr>
          <p:cNvPr id="22572" name="Picture 31" descr="sm yellow straight down arrow"/>
          <p:cNvPicPr>
            <a:picLocks noChangeAspect="1" noChangeArrowheads="1"/>
          </p:cNvPicPr>
          <p:nvPr/>
        </p:nvPicPr>
        <p:blipFill>
          <a:blip r:embed="rId3" cstate="print">
            <a:grayscl/>
          </a:blip>
          <a:srcRect/>
          <a:stretch>
            <a:fillRect/>
          </a:stretch>
        </p:blipFill>
        <p:spPr bwMode="auto">
          <a:xfrm>
            <a:off x="6103560" y="4536745"/>
            <a:ext cx="825285" cy="890587"/>
          </a:xfrm>
          <a:prstGeom prst="rect">
            <a:avLst/>
          </a:prstGeom>
          <a:noFill/>
          <a:ln w="9525">
            <a:noFill/>
            <a:miter lim="800000"/>
            <a:headEnd/>
            <a:tailEnd/>
          </a:ln>
        </p:spPr>
      </p:pic>
      <p:pic>
        <p:nvPicPr>
          <p:cNvPr id="22573" name="Picture 32" descr="sm yellow straight down arrow"/>
          <p:cNvPicPr>
            <a:picLocks noChangeAspect="1" noChangeArrowheads="1"/>
          </p:cNvPicPr>
          <p:nvPr/>
        </p:nvPicPr>
        <p:blipFill>
          <a:blip r:embed="rId3" cstate="print">
            <a:grayscl/>
          </a:blip>
          <a:srcRect/>
          <a:stretch>
            <a:fillRect/>
          </a:stretch>
        </p:blipFill>
        <p:spPr bwMode="auto">
          <a:xfrm rot="10800000">
            <a:off x="5227488" y="4541508"/>
            <a:ext cx="825285" cy="890587"/>
          </a:xfrm>
          <a:prstGeom prst="rect">
            <a:avLst/>
          </a:prstGeom>
          <a:noFill/>
          <a:ln w="9525">
            <a:noFill/>
            <a:miter lim="800000"/>
            <a:headEnd/>
            <a:tailEnd/>
          </a:ln>
        </p:spPr>
      </p:pic>
      <p:grpSp>
        <p:nvGrpSpPr>
          <p:cNvPr id="24" name="Group 23"/>
          <p:cNvGrpSpPr/>
          <p:nvPr/>
        </p:nvGrpSpPr>
        <p:grpSpPr>
          <a:xfrm>
            <a:off x="4898022" y="1441963"/>
            <a:ext cx="1084157" cy="704850"/>
            <a:chOff x="5057517" y="1601458"/>
            <a:chExt cx="2056864" cy="704850"/>
          </a:xfrm>
        </p:grpSpPr>
        <p:sp>
          <p:nvSpPr>
            <p:cNvPr id="22556"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74" name="Text Box 33"/>
            <p:cNvSpPr txBox="1">
              <a:spLocks noChangeArrowheads="1"/>
            </p:cNvSpPr>
            <p:nvPr/>
          </p:nvSpPr>
          <p:spPr bwMode="auto">
            <a:xfrm>
              <a:off x="5165438" y="1664958"/>
              <a:ext cx="1818120"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Business Rules </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Engine</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sp>
        <p:nvSpPr>
          <p:cNvPr id="22575" name="Text Box 34"/>
          <p:cNvSpPr txBox="1">
            <a:spLocks noChangeArrowheads="1"/>
          </p:cNvSpPr>
          <p:nvPr/>
        </p:nvSpPr>
        <p:spPr bwMode="auto">
          <a:xfrm>
            <a:off x="5144278" y="2439658"/>
            <a:ext cx="1881227" cy="339725"/>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a:gradFill>
                  <a:gsLst>
                    <a:gs pos="0">
                      <a:schemeClr val="bg1"/>
                    </a:gs>
                    <a:gs pos="100000">
                      <a:schemeClr val="bg1">
                        <a:lumMod val="75000"/>
                      </a:schemeClr>
                    </a:gs>
                  </a:gsLst>
                  <a:lin ang="16200000" scaled="1"/>
                </a:gradFill>
                <a:latin typeface="Segoe UI" pitchFamily="34" charset="0"/>
                <a:cs typeface="Segoe UI" pitchFamily="34" charset="0"/>
              </a:rPr>
              <a:t>Orchestration</a:t>
            </a:r>
          </a:p>
        </p:txBody>
      </p:sp>
      <p:grpSp>
        <p:nvGrpSpPr>
          <p:cNvPr id="3" name="Group 35"/>
          <p:cNvGrpSpPr>
            <a:grpSpLocks/>
          </p:cNvGrpSpPr>
          <p:nvPr/>
        </p:nvGrpSpPr>
        <p:grpSpPr bwMode="auto">
          <a:xfrm>
            <a:off x="5597127" y="2946070"/>
            <a:ext cx="1015736" cy="1143000"/>
            <a:chOff x="1315" y="1152"/>
            <a:chExt cx="720" cy="1008"/>
          </a:xfrm>
        </p:grpSpPr>
        <p:pic>
          <p:nvPicPr>
            <p:cNvPr id="22577" name="Picture 36" descr="GEL Diamond fuchsia"/>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auto">
            <a:xfrm>
              <a:off x="1604" y="1344"/>
              <a:ext cx="145" cy="144"/>
            </a:xfrm>
            <a:prstGeom prst="rect">
              <a:avLst/>
            </a:prstGeom>
            <a:noFill/>
            <a:ln w="9525">
              <a:noFill/>
              <a:miter lim="800000"/>
              <a:headEnd/>
              <a:tailEnd/>
            </a:ln>
          </p:spPr>
        </p:pic>
        <p:pic>
          <p:nvPicPr>
            <p:cNvPr id="22578" name="Picture 37" descr="GEL Rounded Rectangle fuchsia"/>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1701" y="1632"/>
              <a:ext cx="334" cy="182"/>
            </a:xfrm>
            <a:prstGeom prst="rect">
              <a:avLst/>
            </a:prstGeom>
            <a:noFill/>
            <a:ln w="9525">
              <a:noFill/>
              <a:miter lim="800000"/>
              <a:headEnd/>
              <a:tailEnd/>
            </a:ln>
          </p:spPr>
        </p:pic>
        <p:pic>
          <p:nvPicPr>
            <p:cNvPr id="22579" name="Picture 38" descr="GEL Rounded Rectangle fuchsia"/>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1318" y="1536"/>
              <a:ext cx="334" cy="182"/>
            </a:xfrm>
            <a:prstGeom prst="rect">
              <a:avLst/>
            </a:prstGeom>
            <a:noFill/>
            <a:ln w="9525">
              <a:noFill/>
              <a:miter lim="800000"/>
              <a:headEnd/>
              <a:tailEnd/>
            </a:ln>
          </p:spPr>
        </p:pic>
        <p:pic>
          <p:nvPicPr>
            <p:cNvPr id="22580" name="Picture 39" descr="GEL Circle fuchsia"/>
            <p:cNvPicPr>
              <a:picLocks noChangeAspect="1" noChangeArrowheads="1"/>
            </p:cNvPicPr>
            <p:nvPr/>
          </p:nvPicPr>
          <p:blipFill>
            <a:blip r:embed="rId7" cstate="print">
              <a:duotone>
                <a:schemeClr val="accent5">
                  <a:shade val="45000"/>
                  <a:satMod val="135000"/>
                </a:schemeClr>
                <a:prstClr val="white"/>
              </a:duotone>
            </a:blip>
            <a:srcRect/>
            <a:stretch>
              <a:fillRect/>
            </a:stretch>
          </p:blipFill>
          <p:spPr bwMode="auto">
            <a:xfrm>
              <a:off x="1604" y="2016"/>
              <a:ext cx="145" cy="144"/>
            </a:xfrm>
            <a:prstGeom prst="rect">
              <a:avLst/>
            </a:prstGeom>
            <a:noFill/>
            <a:ln w="9525">
              <a:noFill/>
              <a:miter lim="800000"/>
              <a:headEnd/>
              <a:tailEnd/>
            </a:ln>
          </p:spPr>
        </p:pic>
        <p:cxnSp>
          <p:nvCxnSpPr>
            <p:cNvPr id="22581" name="AutoShape 40"/>
            <p:cNvCxnSpPr>
              <a:cxnSpLocks noChangeShapeType="1"/>
            </p:cNvCxnSpPr>
            <p:nvPr/>
          </p:nvCxnSpPr>
          <p:spPr bwMode="auto">
            <a:xfrm rot="16200000">
              <a:off x="1485" y="1417"/>
              <a:ext cx="120" cy="118"/>
            </a:xfrm>
            <a:prstGeom prst="bentConnector2">
              <a:avLst/>
            </a:prstGeom>
            <a:noFill/>
            <a:ln w="25400">
              <a:solidFill>
                <a:schemeClr val="tx2"/>
              </a:solidFill>
              <a:miter lim="800000"/>
              <a:headEnd/>
              <a:tailEnd/>
            </a:ln>
          </p:spPr>
        </p:cxnSp>
        <p:cxnSp>
          <p:nvCxnSpPr>
            <p:cNvPr id="22582" name="AutoShape 41"/>
            <p:cNvCxnSpPr>
              <a:cxnSpLocks noChangeShapeType="1"/>
            </p:cNvCxnSpPr>
            <p:nvPr/>
          </p:nvCxnSpPr>
          <p:spPr bwMode="auto">
            <a:xfrm>
              <a:off x="1749" y="1416"/>
              <a:ext cx="119" cy="216"/>
            </a:xfrm>
            <a:prstGeom prst="bentConnector2">
              <a:avLst/>
            </a:prstGeom>
            <a:noFill/>
            <a:ln w="25400">
              <a:solidFill>
                <a:schemeClr val="tx2"/>
              </a:solidFill>
              <a:miter lim="800000"/>
              <a:headEnd/>
              <a:tailEnd/>
            </a:ln>
          </p:spPr>
        </p:cxnSp>
        <p:cxnSp>
          <p:nvCxnSpPr>
            <p:cNvPr id="22583" name="AutoShape 42"/>
            <p:cNvCxnSpPr>
              <a:cxnSpLocks noChangeShapeType="1"/>
            </p:cNvCxnSpPr>
            <p:nvPr/>
          </p:nvCxnSpPr>
          <p:spPr bwMode="auto">
            <a:xfrm>
              <a:off x="1370" y="1718"/>
              <a:ext cx="0" cy="0"/>
            </a:xfrm>
            <a:prstGeom prst="straightConnector1">
              <a:avLst/>
            </a:prstGeom>
            <a:noFill/>
            <a:ln w="12700">
              <a:solidFill>
                <a:schemeClr val="accent2"/>
              </a:solidFill>
              <a:round/>
              <a:headEnd/>
              <a:tailEnd/>
            </a:ln>
          </p:spPr>
        </p:cxnSp>
        <p:cxnSp>
          <p:nvCxnSpPr>
            <p:cNvPr id="22584" name="AutoShape 43"/>
            <p:cNvCxnSpPr>
              <a:cxnSpLocks noChangeShapeType="1"/>
            </p:cNvCxnSpPr>
            <p:nvPr/>
          </p:nvCxnSpPr>
          <p:spPr bwMode="auto">
            <a:xfrm>
              <a:off x="1370" y="1718"/>
              <a:ext cx="0" cy="0"/>
            </a:xfrm>
            <a:prstGeom prst="straightConnector1">
              <a:avLst/>
            </a:prstGeom>
            <a:noFill/>
            <a:ln w="12700">
              <a:solidFill>
                <a:schemeClr val="accent2"/>
              </a:solidFill>
              <a:round/>
              <a:headEnd/>
              <a:tailEnd/>
            </a:ln>
          </p:spPr>
        </p:cxnSp>
        <p:cxnSp>
          <p:nvCxnSpPr>
            <p:cNvPr id="22585" name="AutoShape 44"/>
            <p:cNvCxnSpPr>
              <a:cxnSpLocks noChangeShapeType="1"/>
            </p:cNvCxnSpPr>
            <p:nvPr/>
          </p:nvCxnSpPr>
          <p:spPr bwMode="auto">
            <a:xfrm rot="16200000" flipH="1">
              <a:off x="1532" y="1871"/>
              <a:ext cx="96" cy="194"/>
            </a:xfrm>
            <a:prstGeom prst="bentConnector3">
              <a:avLst>
                <a:gd name="adj1" fmla="val 50000"/>
              </a:avLst>
            </a:prstGeom>
            <a:noFill/>
            <a:ln w="25400">
              <a:solidFill>
                <a:schemeClr val="tx2"/>
              </a:solidFill>
              <a:miter lim="800000"/>
              <a:headEnd/>
              <a:tailEnd/>
            </a:ln>
          </p:spPr>
        </p:cxnSp>
        <p:pic>
          <p:nvPicPr>
            <p:cNvPr id="22586" name="Picture 45" descr="GEL Rounded Square fuchsia"/>
            <p:cNvPicPr>
              <a:picLocks noChangeAspect="1" noChangeArrowheads="1"/>
            </p:cNvPicPr>
            <p:nvPr/>
          </p:nvPicPr>
          <p:blipFill>
            <a:blip r:embed="rId8" cstate="print">
              <a:duotone>
                <a:schemeClr val="accent5">
                  <a:shade val="45000"/>
                  <a:satMod val="135000"/>
                </a:schemeClr>
                <a:prstClr val="white"/>
              </a:duotone>
            </a:blip>
            <a:srcRect/>
            <a:stretch>
              <a:fillRect/>
            </a:stretch>
          </p:blipFill>
          <p:spPr bwMode="auto">
            <a:xfrm>
              <a:off x="1604" y="1152"/>
              <a:ext cx="145" cy="144"/>
            </a:xfrm>
            <a:prstGeom prst="rect">
              <a:avLst/>
            </a:prstGeom>
            <a:noFill/>
            <a:ln w="9525">
              <a:noFill/>
              <a:miter lim="800000"/>
              <a:headEnd/>
              <a:tailEnd/>
            </a:ln>
          </p:spPr>
        </p:pic>
        <p:cxnSp>
          <p:nvCxnSpPr>
            <p:cNvPr id="22587" name="AutoShape 46"/>
            <p:cNvCxnSpPr>
              <a:cxnSpLocks noChangeShapeType="1"/>
            </p:cNvCxnSpPr>
            <p:nvPr/>
          </p:nvCxnSpPr>
          <p:spPr bwMode="auto">
            <a:xfrm>
              <a:off x="1677" y="1296"/>
              <a:ext cx="0" cy="48"/>
            </a:xfrm>
            <a:prstGeom prst="straightConnector1">
              <a:avLst/>
            </a:prstGeom>
            <a:noFill/>
            <a:ln w="25400">
              <a:solidFill>
                <a:schemeClr val="tx2"/>
              </a:solidFill>
              <a:round/>
              <a:headEnd/>
              <a:tailEnd/>
            </a:ln>
          </p:spPr>
        </p:cxnSp>
        <p:pic>
          <p:nvPicPr>
            <p:cNvPr id="22588" name="Picture 47" descr="GEL Rounded Rectangle fuchsia"/>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1315" y="1738"/>
              <a:ext cx="334" cy="182"/>
            </a:xfrm>
            <a:prstGeom prst="rect">
              <a:avLst/>
            </a:prstGeom>
            <a:noFill/>
            <a:ln w="9525">
              <a:noFill/>
              <a:miter lim="800000"/>
              <a:headEnd/>
              <a:tailEnd/>
            </a:ln>
          </p:spPr>
        </p:pic>
        <p:cxnSp>
          <p:nvCxnSpPr>
            <p:cNvPr id="22589" name="AutoShape 48"/>
            <p:cNvCxnSpPr>
              <a:cxnSpLocks noChangeShapeType="1"/>
              <a:stCxn id="22579" idx="2"/>
              <a:endCxn id="22588" idx="0"/>
            </p:cNvCxnSpPr>
            <p:nvPr/>
          </p:nvCxnSpPr>
          <p:spPr bwMode="auto">
            <a:xfrm flipH="1">
              <a:off x="1482" y="1718"/>
              <a:ext cx="3" cy="20"/>
            </a:xfrm>
            <a:prstGeom prst="straightConnector1">
              <a:avLst/>
            </a:prstGeom>
            <a:noFill/>
            <a:ln w="25400">
              <a:solidFill>
                <a:schemeClr val="tx2"/>
              </a:solidFill>
              <a:round/>
              <a:headEnd/>
              <a:tailEnd/>
            </a:ln>
          </p:spPr>
        </p:cxnSp>
        <p:cxnSp>
          <p:nvCxnSpPr>
            <p:cNvPr id="22590" name="AutoShape 49"/>
            <p:cNvCxnSpPr>
              <a:cxnSpLocks noChangeShapeType="1"/>
            </p:cNvCxnSpPr>
            <p:nvPr/>
          </p:nvCxnSpPr>
          <p:spPr bwMode="auto">
            <a:xfrm flipV="1">
              <a:off x="1652" y="1814"/>
              <a:ext cx="216" cy="154"/>
            </a:xfrm>
            <a:prstGeom prst="bentConnector2">
              <a:avLst/>
            </a:prstGeom>
            <a:noFill/>
            <a:ln w="25400">
              <a:solidFill>
                <a:schemeClr val="tx2"/>
              </a:solidFill>
              <a:miter lim="800000"/>
              <a:headEnd/>
              <a:tailEnd/>
            </a:ln>
          </p:spPr>
        </p:cxnSp>
      </p:grpSp>
      <p:grpSp>
        <p:nvGrpSpPr>
          <p:cNvPr id="11" name="Group 10"/>
          <p:cNvGrpSpPr/>
          <p:nvPr/>
        </p:nvGrpSpPr>
        <p:grpSpPr>
          <a:xfrm>
            <a:off x="365962" y="3596306"/>
            <a:ext cx="935485" cy="626792"/>
            <a:chOff x="365962" y="3596306"/>
            <a:chExt cx="935485" cy="626792"/>
          </a:xfrm>
        </p:grpSpPr>
        <p:sp>
          <p:nvSpPr>
            <p:cNvPr id="2325516" name="AutoShape 12"/>
            <p:cNvSpPr>
              <a:spLocks noChangeArrowheads="1"/>
            </p:cNvSpPr>
            <p:nvPr/>
          </p:nvSpPr>
          <p:spPr bwMode="auto">
            <a:xfrm rot="10800000">
              <a:off x="365962" y="3657397"/>
              <a:ext cx="913512" cy="565701"/>
            </a:xfrm>
            <a:prstGeom prst="triangle">
              <a:avLst>
                <a:gd name="adj" fmla="val 50000"/>
              </a:avLst>
            </a:prstGeom>
            <a:gradFill flip="none" rotWithShape="1">
              <a:gsLst>
                <a:gs pos="0">
                  <a:schemeClr val="bg2">
                    <a:lumMod val="20000"/>
                    <a:lumOff val="80000"/>
                  </a:schemeClr>
                </a:gs>
                <a:gs pos="100000">
                  <a:schemeClr val="bg2">
                    <a:lumMod val="75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96875" algn="ctr" defTabSz="914099">
                <a:lnSpc>
                  <a:spcPct val="90000"/>
                </a:lnSpc>
                <a:spcBef>
                  <a:spcPct val="20000"/>
                </a:spcBef>
                <a:buClr>
                  <a:srgbClr val="777777"/>
                </a:buClr>
                <a:defRPr/>
              </a:pPr>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61" name="Text Box 20"/>
            <p:cNvSpPr txBox="1">
              <a:spLocks noChangeArrowheads="1"/>
            </p:cNvSpPr>
            <p:nvPr/>
          </p:nvSpPr>
          <p:spPr bwMode="auto">
            <a:xfrm>
              <a:off x="405017" y="3596306"/>
              <a:ext cx="896430" cy="430887"/>
            </a:xfrm>
            <a:prstGeom prst="rect">
              <a:avLst/>
            </a:prstGeom>
            <a:noFill/>
            <a:ln w="12700" algn="ctr">
              <a:noFill/>
              <a:miter lim="800000"/>
              <a:headEnd/>
              <a:tailEnd/>
            </a:ln>
          </p:spPr>
          <p:txBody>
            <a:bodyPr wrap="square">
              <a:spAutoFit/>
            </a:bodyPr>
            <a:lstStyle/>
            <a:p>
              <a:pPr algn="ctr"/>
              <a:r>
                <a:rPr lang="en-US" sz="1050" b="1" dirty="0" smtClean="0">
                  <a:solidFill>
                    <a:schemeClr val="bg1">
                      <a:alpha val="99000"/>
                    </a:schemeClr>
                  </a:solidFill>
                </a:rPr>
                <a:t>FTP/S</a:t>
              </a:r>
              <a:endParaRPr lang="en-US" sz="1050" b="1" dirty="0">
                <a:solidFill>
                  <a:schemeClr val="bg1">
                    <a:alpha val="99000"/>
                  </a:schemeClr>
                </a:solidFill>
              </a:endParaRPr>
            </a:p>
            <a:p>
              <a:pPr algn="ctr"/>
              <a:r>
                <a:rPr lang="en-US" sz="1050" b="1" dirty="0">
                  <a:solidFill>
                    <a:schemeClr val="bg1">
                      <a:alpha val="99000"/>
                    </a:schemeClr>
                  </a:solidFill>
                </a:rPr>
                <a:t>Adapter</a:t>
              </a:r>
            </a:p>
          </p:txBody>
        </p:sp>
      </p:grpSp>
      <p:grpSp>
        <p:nvGrpSpPr>
          <p:cNvPr id="9" name="Group 8"/>
          <p:cNvGrpSpPr/>
          <p:nvPr/>
        </p:nvGrpSpPr>
        <p:grpSpPr>
          <a:xfrm>
            <a:off x="374551" y="3177351"/>
            <a:ext cx="877048" cy="434541"/>
            <a:chOff x="374551" y="3177351"/>
            <a:chExt cx="877048" cy="434541"/>
          </a:xfrm>
        </p:grpSpPr>
        <p:sp>
          <p:nvSpPr>
            <p:cNvPr id="62" name="Rectangle 11"/>
            <p:cNvSpPr>
              <a:spLocks noChangeArrowheads="1"/>
            </p:cNvSpPr>
            <p:nvPr/>
          </p:nvSpPr>
          <p:spPr bwMode="auto">
            <a:xfrm>
              <a:off x="374551" y="3177351"/>
              <a:ext cx="874320" cy="434541"/>
            </a:xfrm>
            <a:prstGeom prst="roundRect">
              <a:avLst>
                <a:gd name="adj" fmla="val 14315"/>
              </a:avLst>
            </a:prstGeom>
            <a:solidFill>
              <a:srgbClr val="0070C0">
                <a:alpha val="4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01" name="Text Box 19"/>
            <p:cNvSpPr txBox="1">
              <a:spLocks noChangeArrowheads="1"/>
            </p:cNvSpPr>
            <p:nvPr/>
          </p:nvSpPr>
          <p:spPr bwMode="auto">
            <a:xfrm>
              <a:off x="461068" y="3207323"/>
              <a:ext cx="790531" cy="367583"/>
            </a:xfrm>
            <a:prstGeom prst="roundRect">
              <a:avLst/>
            </a:prstGeom>
            <a:gradFill flip="none" rotWithShape="1">
              <a:gsLst>
                <a:gs pos="0">
                  <a:schemeClr val="tx1">
                    <a:alpha val="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Receive </a:t>
              </a:r>
            </a:p>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Location</a:t>
              </a:r>
              <a:endParaRPr lang="en-US" sz="1100" b="1"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0" name="Group 9"/>
          <p:cNvGrpSpPr/>
          <p:nvPr/>
        </p:nvGrpSpPr>
        <p:grpSpPr>
          <a:xfrm>
            <a:off x="1478457" y="3177351"/>
            <a:ext cx="923261" cy="434541"/>
            <a:chOff x="1478457" y="3177351"/>
            <a:chExt cx="923261" cy="434541"/>
          </a:xfrm>
        </p:grpSpPr>
        <p:sp>
          <p:nvSpPr>
            <p:cNvPr id="64" name="Rectangle 11"/>
            <p:cNvSpPr>
              <a:spLocks noChangeArrowheads="1"/>
            </p:cNvSpPr>
            <p:nvPr/>
          </p:nvSpPr>
          <p:spPr bwMode="auto">
            <a:xfrm>
              <a:off x="1478457" y="3177351"/>
              <a:ext cx="874320" cy="434541"/>
            </a:xfrm>
            <a:prstGeom prst="roundRect">
              <a:avLst>
                <a:gd name="adj" fmla="val 14315"/>
              </a:avLst>
            </a:prstGeom>
            <a:solidFill>
              <a:srgbClr val="0070C0">
                <a:alpha val="4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96" name="Text Box 19"/>
            <p:cNvSpPr txBox="1">
              <a:spLocks noChangeArrowheads="1"/>
            </p:cNvSpPr>
            <p:nvPr/>
          </p:nvSpPr>
          <p:spPr bwMode="auto">
            <a:xfrm>
              <a:off x="1611187" y="3196437"/>
              <a:ext cx="790531" cy="367583"/>
            </a:xfrm>
            <a:prstGeom prst="roundRect">
              <a:avLst/>
            </a:prstGeom>
            <a:gradFill flip="none" rotWithShape="1">
              <a:gsLst>
                <a:gs pos="0">
                  <a:schemeClr val="tx1">
                    <a:alpha val="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Receive </a:t>
              </a:r>
            </a:p>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Location</a:t>
              </a:r>
              <a:endParaRPr lang="en-US" sz="1100" b="1"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06" name="Group 105"/>
          <p:cNvGrpSpPr/>
          <p:nvPr/>
        </p:nvGrpSpPr>
        <p:grpSpPr>
          <a:xfrm>
            <a:off x="1595566" y="4136289"/>
            <a:ext cx="703858" cy="1413542"/>
            <a:chOff x="505195" y="4136289"/>
            <a:chExt cx="703858" cy="1413542"/>
          </a:xfrm>
        </p:grpSpPr>
        <p:pic>
          <p:nvPicPr>
            <p:cNvPr id="107" name="Picture 21" descr="column - green silo 2"/>
            <p:cNvPicPr>
              <a:picLocks noChangeAspect="1" noChangeArrowheads="1"/>
            </p:cNvPicPr>
            <p:nvPr/>
          </p:nvPicPr>
          <p:blipFill>
            <a:blip r:embed="rId4" cstate="print">
              <a:duotone>
                <a:prstClr val="black"/>
                <a:schemeClr val="accent6">
                  <a:tint val="45000"/>
                  <a:satMod val="400000"/>
                </a:schemeClr>
              </a:duotone>
            </a:blip>
            <a:srcRect/>
            <a:stretch>
              <a:fillRect/>
            </a:stretch>
          </p:blipFill>
          <p:spPr bwMode="auto">
            <a:xfrm rot="10800000">
              <a:off x="505195" y="4136289"/>
              <a:ext cx="680508" cy="1413542"/>
            </a:xfrm>
            <a:prstGeom prst="rect">
              <a:avLst/>
            </a:prstGeom>
            <a:noFill/>
            <a:ln w="9525">
              <a:noFill/>
              <a:miter lim="800000"/>
              <a:headEnd/>
              <a:tailEnd/>
            </a:ln>
          </p:spPr>
        </p:pic>
        <p:sp>
          <p:nvSpPr>
            <p:cNvPr id="108" name="Text Box 22"/>
            <p:cNvSpPr txBox="1">
              <a:spLocks noChangeArrowheads="1"/>
            </p:cNvSpPr>
            <p:nvPr/>
          </p:nvSpPr>
          <p:spPr bwMode="auto">
            <a:xfrm>
              <a:off x="511418" y="4583500"/>
              <a:ext cx="697635" cy="430887"/>
            </a:xfrm>
            <a:prstGeom prst="rect">
              <a:avLst/>
            </a:prstGeom>
            <a:noFill/>
            <a:ln w="12700" algn="ctr">
              <a:noFill/>
              <a:miter lim="800000"/>
              <a:headEnd/>
              <a:tailEnd/>
            </a:ln>
          </p:spPr>
          <p:txBody>
            <a:bodyPr wrap="square">
              <a:spAutoFit/>
            </a:bodyPr>
            <a:lstStyle/>
            <a:p>
              <a:pPr algn="ctr"/>
              <a:r>
                <a:rPr lang="en-US" sz="1100" dirty="0">
                  <a:solidFill>
                    <a:schemeClr val="bg1">
                      <a:alpha val="99000"/>
                    </a:schemeClr>
                  </a:solidFill>
                </a:rPr>
                <a:t>Receive</a:t>
              </a:r>
            </a:p>
            <a:p>
              <a:pPr algn="ctr"/>
              <a:r>
                <a:rPr lang="en-US" sz="1100" dirty="0">
                  <a:solidFill>
                    <a:schemeClr val="bg1">
                      <a:alpha val="99000"/>
                    </a:schemeClr>
                  </a:solidFill>
                </a:rPr>
                <a:t>Pipeline</a:t>
              </a:r>
            </a:p>
          </p:txBody>
        </p:sp>
      </p:grpSp>
      <p:grpSp>
        <p:nvGrpSpPr>
          <p:cNvPr id="109" name="Group 108"/>
          <p:cNvGrpSpPr/>
          <p:nvPr/>
        </p:nvGrpSpPr>
        <p:grpSpPr>
          <a:xfrm>
            <a:off x="1456333" y="3596306"/>
            <a:ext cx="935485" cy="626792"/>
            <a:chOff x="365962" y="3596306"/>
            <a:chExt cx="935485" cy="626792"/>
          </a:xfrm>
        </p:grpSpPr>
        <p:sp>
          <p:nvSpPr>
            <p:cNvPr id="110" name="AutoShape 12"/>
            <p:cNvSpPr>
              <a:spLocks noChangeArrowheads="1"/>
            </p:cNvSpPr>
            <p:nvPr/>
          </p:nvSpPr>
          <p:spPr bwMode="auto">
            <a:xfrm rot="10800000">
              <a:off x="365962" y="3657397"/>
              <a:ext cx="913512" cy="565701"/>
            </a:xfrm>
            <a:prstGeom prst="triangle">
              <a:avLst>
                <a:gd name="adj" fmla="val 50000"/>
              </a:avLst>
            </a:prstGeom>
            <a:gradFill flip="none" rotWithShape="1">
              <a:gsLst>
                <a:gs pos="0">
                  <a:schemeClr val="bg2">
                    <a:lumMod val="20000"/>
                    <a:lumOff val="80000"/>
                  </a:schemeClr>
                </a:gs>
                <a:gs pos="100000">
                  <a:schemeClr val="bg2">
                    <a:lumMod val="75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96875" algn="ctr" defTabSz="914099">
                <a:lnSpc>
                  <a:spcPct val="90000"/>
                </a:lnSpc>
                <a:spcBef>
                  <a:spcPct val="20000"/>
                </a:spcBef>
                <a:buClr>
                  <a:srgbClr val="777777"/>
                </a:buClr>
                <a:defRPr/>
              </a:pPr>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11" name="Text Box 20"/>
            <p:cNvSpPr txBox="1">
              <a:spLocks noChangeArrowheads="1"/>
            </p:cNvSpPr>
            <p:nvPr/>
          </p:nvSpPr>
          <p:spPr bwMode="auto">
            <a:xfrm>
              <a:off x="405017" y="3596306"/>
              <a:ext cx="896430" cy="430887"/>
            </a:xfrm>
            <a:prstGeom prst="rect">
              <a:avLst/>
            </a:prstGeom>
            <a:noFill/>
            <a:ln w="12700" algn="ctr">
              <a:noFill/>
              <a:miter lim="800000"/>
              <a:headEnd/>
              <a:tailEnd/>
            </a:ln>
          </p:spPr>
          <p:txBody>
            <a:bodyPr wrap="square">
              <a:spAutoFit/>
            </a:bodyPr>
            <a:lstStyle/>
            <a:p>
              <a:pPr algn="ctr"/>
              <a:r>
                <a:rPr lang="en-US" sz="1050" b="1" dirty="0" smtClean="0">
                  <a:solidFill>
                    <a:schemeClr val="bg1">
                      <a:alpha val="99000"/>
                    </a:schemeClr>
                  </a:solidFill>
                </a:rPr>
                <a:t>WS_HTTP</a:t>
              </a:r>
              <a:endParaRPr lang="en-US" sz="1050" b="1" dirty="0">
                <a:solidFill>
                  <a:schemeClr val="bg1">
                    <a:alpha val="99000"/>
                  </a:schemeClr>
                </a:solidFill>
              </a:endParaRPr>
            </a:p>
            <a:p>
              <a:pPr algn="ctr"/>
              <a:r>
                <a:rPr lang="en-US" sz="1050" b="1" dirty="0">
                  <a:solidFill>
                    <a:schemeClr val="bg1">
                      <a:alpha val="99000"/>
                    </a:schemeClr>
                  </a:solidFill>
                </a:rPr>
                <a:t>Adapter</a:t>
              </a:r>
            </a:p>
          </p:txBody>
        </p:sp>
      </p:grpSp>
      <p:grpSp>
        <p:nvGrpSpPr>
          <p:cNvPr id="16" name="Group 15"/>
          <p:cNvGrpSpPr/>
          <p:nvPr/>
        </p:nvGrpSpPr>
        <p:grpSpPr>
          <a:xfrm>
            <a:off x="367624" y="5535473"/>
            <a:ext cx="920770" cy="624630"/>
            <a:chOff x="358704" y="5602373"/>
            <a:chExt cx="920770" cy="624630"/>
          </a:xfrm>
        </p:grpSpPr>
        <p:sp>
          <p:nvSpPr>
            <p:cNvPr id="14" name="Rounded Rectangle 13"/>
            <p:cNvSpPr/>
            <p:nvPr/>
          </p:nvSpPr>
          <p:spPr bwMode="auto">
            <a:xfrm>
              <a:off x="358704" y="5602373"/>
              <a:ext cx="920770" cy="62463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5" name="Rounded Rectangle 14"/>
            <p:cNvSpPr/>
            <p:nvPr/>
          </p:nvSpPr>
          <p:spPr bwMode="auto">
            <a:xfrm>
              <a:off x="407652" y="5660359"/>
              <a:ext cx="801401" cy="521877"/>
            </a:xfrm>
            <a:prstGeom prst="roundRect">
              <a:avLst/>
            </a:prstGeom>
            <a:gradFill flip="none" rotWithShape="1">
              <a:gsLst>
                <a:gs pos="0">
                  <a:schemeClr val="tx1">
                    <a:lumMod val="85000"/>
                  </a:schemeClr>
                </a:gs>
                <a:gs pos="98000">
                  <a:schemeClr val="accent2">
                    <a:shade val="93000"/>
                    <a:satMod val="130000"/>
                  </a:schemeClr>
                </a:gs>
                <a:gs pos="100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308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329" y="5683611"/>
              <a:ext cx="518647" cy="324154"/>
            </a:xfrm>
            <a:prstGeom prst="rect">
              <a:avLst/>
            </a:prstGeom>
            <a:noFill/>
            <a:ln>
              <a:noFill/>
            </a:ln>
            <a:effectLst/>
          </p:spPr>
        </p:pic>
        <p:sp>
          <p:nvSpPr>
            <p:cNvPr id="13" name="Rectangle 12"/>
            <p:cNvSpPr/>
            <p:nvPr/>
          </p:nvSpPr>
          <p:spPr>
            <a:xfrm>
              <a:off x="413538" y="5965721"/>
              <a:ext cx="825867" cy="258532"/>
            </a:xfrm>
            <a:prstGeom prst="rect">
              <a:avLst/>
            </a:prstGeom>
            <a:noFill/>
          </p:spPr>
          <p:txBody>
            <a:bodyPr wrap="none">
              <a:spAutoFit/>
            </a:bodyPr>
            <a:lstStyle/>
            <a:p>
              <a:pPr indent="-396875" algn="ctr">
                <a:lnSpc>
                  <a:spcPct val="90000"/>
                </a:lnSpc>
                <a:spcBef>
                  <a:spcPct val="20000"/>
                </a:spcBef>
                <a:buClr>
                  <a:srgbClr val="777777"/>
                </a:buClr>
                <a:defRP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Map </a:t>
              </a: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A&gt;Z</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17" name="Group 116"/>
          <p:cNvGrpSpPr/>
          <p:nvPr/>
        </p:nvGrpSpPr>
        <p:grpSpPr>
          <a:xfrm>
            <a:off x="1495388" y="5535473"/>
            <a:ext cx="920770" cy="624630"/>
            <a:chOff x="358704" y="5602373"/>
            <a:chExt cx="920770" cy="624630"/>
          </a:xfrm>
        </p:grpSpPr>
        <p:sp>
          <p:nvSpPr>
            <p:cNvPr id="118" name="Rounded Rectangle 117"/>
            <p:cNvSpPr/>
            <p:nvPr/>
          </p:nvSpPr>
          <p:spPr bwMode="auto">
            <a:xfrm>
              <a:off x="358704" y="5602373"/>
              <a:ext cx="920770" cy="62463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19" name="Rounded Rectangle 118"/>
            <p:cNvSpPr/>
            <p:nvPr/>
          </p:nvSpPr>
          <p:spPr bwMode="auto">
            <a:xfrm>
              <a:off x="407652" y="5660359"/>
              <a:ext cx="801401" cy="521877"/>
            </a:xfrm>
            <a:prstGeom prst="roundRect">
              <a:avLst/>
            </a:prstGeom>
            <a:gradFill flip="none" rotWithShape="1">
              <a:gsLst>
                <a:gs pos="0">
                  <a:schemeClr val="tx1">
                    <a:lumMod val="85000"/>
                  </a:schemeClr>
                </a:gs>
                <a:gs pos="98000">
                  <a:schemeClr val="accent2">
                    <a:shade val="93000"/>
                    <a:satMod val="130000"/>
                  </a:schemeClr>
                </a:gs>
                <a:gs pos="100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12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329" y="5683611"/>
              <a:ext cx="518647" cy="324154"/>
            </a:xfrm>
            <a:prstGeom prst="rect">
              <a:avLst/>
            </a:prstGeom>
            <a:noFill/>
            <a:ln>
              <a:noFill/>
            </a:ln>
            <a:effectLst/>
          </p:spPr>
        </p:pic>
        <p:sp>
          <p:nvSpPr>
            <p:cNvPr id="121" name="Rectangle 120"/>
            <p:cNvSpPr/>
            <p:nvPr/>
          </p:nvSpPr>
          <p:spPr>
            <a:xfrm>
              <a:off x="419148" y="5965721"/>
              <a:ext cx="814646" cy="258532"/>
            </a:xfrm>
            <a:prstGeom prst="rect">
              <a:avLst/>
            </a:prstGeom>
            <a:noFill/>
          </p:spPr>
          <p:txBody>
            <a:bodyPr wrap="none">
              <a:spAutoFit/>
            </a:bodyPr>
            <a:lstStyle/>
            <a:p>
              <a:pPr indent="-396875" algn="ctr">
                <a:lnSpc>
                  <a:spcPct val="90000"/>
                </a:lnSpc>
                <a:spcBef>
                  <a:spcPct val="20000"/>
                </a:spcBef>
                <a:buClr>
                  <a:srgbClr val="777777"/>
                </a:buClr>
                <a:defRP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Map </a:t>
              </a: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B&gt;Z</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pic>
        <p:nvPicPr>
          <p:cNvPr id="139" name="Picture 5" descr="sm yellow straight down arrow"/>
          <p:cNvPicPr>
            <a:picLocks noChangeAspect="1" noChangeArrowheads="1"/>
          </p:cNvPicPr>
          <p:nvPr/>
        </p:nvPicPr>
        <p:blipFill>
          <a:blip r:embed="rId3" cstate="print">
            <a:grayscl/>
          </a:blip>
          <a:srcRect/>
          <a:stretch>
            <a:fillRect/>
          </a:stretch>
        </p:blipFill>
        <p:spPr bwMode="auto">
          <a:xfrm>
            <a:off x="1561836" y="1641543"/>
            <a:ext cx="825285" cy="890587"/>
          </a:xfrm>
          <a:prstGeom prst="rect">
            <a:avLst/>
          </a:prstGeom>
          <a:noFill/>
          <a:ln w="9525">
            <a:noFill/>
            <a:miter lim="800000"/>
            <a:headEnd/>
            <a:tailEnd/>
          </a:ln>
        </p:spPr>
      </p:pic>
      <p:grpSp>
        <p:nvGrpSpPr>
          <p:cNvPr id="122" name="Group 121"/>
          <p:cNvGrpSpPr/>
          <p:nvPr/>
        </p:nvGrpSpPr>
        <p:grpSpPr>
          <a:xfrm rot="523103">
            <a:off x="1597733" y="1048281"/>
            <a:ext cx="782758" cy="722678"/>
            <a:chOff x="2229968" y="1768415"/>
            <a:chExt cx="4101824" cy="3786991"/>
          </a:xfrm>
        </p:grpSpPr>
        <p:sp>
          <p:nvSpPr>
            <p:cNvPr id="123" name="Hexagon 122"/>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24" name="Hexagon 123"/>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25" name="Hexagon 124"/>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26" name="Group 125"/>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27" name="Straight Connector 126"/>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66" name="Group 65"/>
          <p:cNvGrpSpPr/>
          <p:nvPr/>
        </p:nvGrpSpPr>
        <p:grpSpPr>
          <a:xfrm rot="523103">
            <a:off x="199347" y="1048281"/>
            <a:ext cx="782758" cy="722678"/>
            <a:chOff x="2229968" y="1768415"/>
            <a:chExt cx="4101824" cy="3786991"/>
          </a:xfrm>
        </p:grpSpPr>
        <p:sp>
          <p:nvSpPr>
            <p:cNvPr id="67" name="Hexagon 66"/>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8" name="Hexagon 67"/>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9" name="Hexagon 68"/>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70" name="Group 69"/>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71" name="Straight Connector 70"/>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pic>
        <p:nvPicPr>
          <p:cNvPr id="142" name="Picture 6" descr="C:\Users\tonyme\AppData\Local\Microsoft\Windows\Temporary Internet Files\Low\Content.IE5\952GVE0E\MC900433853[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177" y="3092787"/>
            <a:ext cx="622253" cy="622253"/>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tonyme\AppData\Local\Microsoft\Windows\Temporary Internet Files\Low\Content.IE5\4T83M6Z5\MC900432605[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5406" y="1230602"/>
            <a:ext cx="914286" cy="914286"/>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2" descr="\\eventsql\dvd\Online_ART\DVD_ART36\Artwork_Imagery\Icons - Illustrations\_ XML ICONS\XML web services icon open end.png"/>
          <p:cNvPicPr>
            <a:picLocks noChangeAspect="1" noChangeArrowheads="1"/>
          </p:cNvPicPr>
          <p:nvPr/>
        </p:nvPicPr>
        <p:blipFill>
          <a:blip r:embed="rId12" cstate="print"/>
          <a:srcRect/>
          <a:stretch>
            <a:fillRect/>
          </a:stretch>
        </p:blipFill>
        <p:spPr bwMode="auto">
          <a:xfrm>
            <a:off x="1312160" y="3199047"/>
            <a:ext cx="426759" cy="417591"/>
          </a:xfrm>
          <a:prstGeom prst="rect">
            <a:avLst/>
          </a:prstGeom>
          <a:noFill/>
        </p:spPr>
      </p:pic>
      <p:pic>
        <p:nvPicPr>
          <p:cNvPr id="3080" name="Picture 8" descr="C:\Users\tonyme\AppData\Local\Microsoft\Windows\Temporary Internet Files\Low\Content.IE5\MR5RFBNR\MC900431587[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6758" y="1318562"/>
            <a:ext cx="914286" cy="914286"/>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7" descr="C:\Users\tonyme\AppData\Local\Microsoft\Windows\Temporary Internet Files\Low\Content.IE5\4T83M6Z5\MC900432605[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099" y="3190026"/>
            <a:ext cx="454614" cy="454614"/>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8" descr="C:\Users\tonyme\AppData\Local\Microsoft\Windows\Temporary Internet Files\Low\Content.IE5\MR5RFBNR\MC900431587[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66816" y="3261784"/>
            <a:ext cx="457143" cy="457143"/>
          </a:xfrm>
          <a:prstGeom prst="rect">
            <a:avLst/>
          </a:prstGeom>
          <a:noFill/>
          <a:extLst>
            <a:ext uri="{909E8E84-426E-40DD-AFC4-6F175D3DCCD1}">
              <a14:hiddenFill xmlns:a14="http://schemas.microsoft.com/office/drawing/2010/main">
                <a:solidFill>
                  <a:srgbClr val="FFFFFF"/>
                </a:solidFill>
              </a14:hiddenFill>
            </a:ext>
          </a:extLst>
        </p:spPr>
      </p:pic>
      <p:sp>
        <p:nvSpPr>
          <p:cNvPr id="150" name="Text Box 20"/>
          <p:cNvSpPr txBox="1">
            <a:spLocks noChangeArrowheads="1"/>
          </p:cNvSpPr>
          <p:nvPr/>
        </p:nvSpPr>
        <p:spPr bwMode="auto">
          <a:xfrm>
            <a:off x="915447" y="2160107"/>
            <a:ext cx="896430" cy="253916"/>
          </a:xfrm>
          <a:prstGeom prst="rect">
            <a:avLst/>
          </a:prstGeom>
          <a:noFill/>
          <a:ln w="12700" algn="ctr">
            <a:noFill/>
            <a:miter lim="800000"/>
            <a:headEnd/>
            <a:tailEnd/>
          </a:ln>
        </p:spPr>
        <p:txBody>
          <a:bodyPr wrap="square">
            <a:spAutoFit/>
          </a:bodyPr>
          <a:lstStyle/>
          <a:p>
            <a:pPr algn="ctr"/>
            <a:r>
              <a:rPr lang="en-US" sz="1050" b="1" dirty="0" smtClean="0">
                <a:solidFill>
                  <a:schemeClr val="tx1">
                    <a:alpha val="99000"/>
                  </a:schemeClr>
                </a:solidFill>
              </a:rPr>
              <a:t>INVOICES</a:t>
            </a:r>
            <a:endParaRPr lang="en-US" sz="1050" b="1" dirty="0">
              <a:solidFill>
                <a:schemeClr val="tx1">
                  <a:alpha val="99000"/>
                </a:schemeClr>
              </a:solidFill>
            </a:endParaRPr>
          </a:p>
        </p:txBody>
      </p:sp>
      <p:pic>
        <p:nvPicPr>
          <p:cNvPr id="2325560" name="Picture 56" descr="xml document"/>
          <p:cNvPicPr>
            <a:picLocks noChangeAspect="1" noChangeArrowheads="1"/>
          </p:cNvPicPr>
          <p:nvPr/>
        </p:nvPicPr>
        <p:blipFill>
          <a:blip r:embed="rId14" cstate="print">
            <a:grayscl/>
          </a:blip>
          <a:srcRect/>
          <a:stretch>
            <a:fillRect/>
          </a:stretch>
        </p:blipFill>
        <p:spPr bwMode="auto">
          <a:xfrm>
            <a:off x="659367" y="5196115"/>
            <a:ext cx="407302" cy="353716"/>
          </a:xfrm>
          <a:prstGeom prst="rect">
            <a:avLst/>
          </a:prstGeom>
          <a:noFill/>
          <a:ln w="9525">
            <a:noFill/>
            <a:miter lim="800000"/>
            <a:headEnd/>
            <a:tailEnd/>
          </a:ln>
        </p:spPr>
      </p:pic>
      <p:pic>
        <p:nvPicPr>
          <p:cNvPr id="148" name="Picture 56" descr="xml document"/>
          <p:cNvPicPr>
            <a:picLocks noChangeAspect="1" noChangeArrowheads="1"/>
          </p:cNvPicPr>
          <p:nvPr/>
        </p:nvPicPr>
        <p:blipFill>
          <a:blip r:embed="rId14" cstate="print">
            <a:grayscl/>
          </a:blip>
          <a:srcRect/>
          <a:stretch>
            <a:fillRect/>
          </a:stretch>
        </p:blipFill>
        <p:spPr bwMode="auto">
          <a:xfrm>
            <a:off x="1748685" y="5196115"/>
            <a:ext cx="407302" cy="353716"/>
          </a:xfrm>
          <a:prstGeom prst="rect">
            <a:avLst/>
          </a:prstGeom>
          <a:noFill/>
          <a:ln w="9525">
            <a:noFill/>
            <a:miter lim="800000"/>
            <a:headEnd/>
            <a:tailEnd/>
          </a:ln>
        </p:spPr>
      </p:pic>
      <p:pic>
        <p:nvPicPr>
          <p:cNvPr id="149" name="Picture 56" descr="xml document"/>
          <p:cNvPicPr>
            <a:picLocks noChangeAspect="1" noChangeArrowheads="1"/>
          </p:cNvPicPr>
          <p:nvPr/>
        </p:nvPicPr>
        <p:blipFill>
          <a:blip r:embed="rId14" cstate="print">
            <a:grayscl/>
          </a:blip>
          <a:srcRect/>
          <a:stretch>
            <a:fillRect/>
          </a:stretch>
        </p:blipFill>
        <p:spPr bwMode="auto">
          <a:xfrm>
            <a:off x="1144894" y="6063191"/>
            <a:ext cx="561416" cy="487554"/>
          </a:xfrm>
          <a:prstGeom prst="rect">
            <a:avLst/>
          </a:prstGeom>
          <a:noFill/>
          <a:ln w="9525">
            <a:noFill/>
            <a:miter lim="800000"/>
            <a:headEnd/>
            <a:tailEnd/>
          </a:ln>
        </p:spPr>
      </p:pic>
      <p:pic>
        <p:nvPicPr>
          <p:cNvPr id="151" name="Picture 56" descr="xml document"/>
          <p:cNvPicPr>
            <a:picLocks noChangeAspect="1" noChangeArrowheads="1"/>
          </p:cNvPicPr>
          <p:nvPr/>
        </p:nvPicPr>
        <p:blipFill>
          <a:blip r:embed="rId14" cstate="print">
            <a:grayscl/>
          </a:blip>
          <a:srcRect/>
          <a:stretch>
            <a:fillRect/>
          </a:stretch>
        </p:blipFill>
        <p:spPr bwMode="auto">
          <a:xfrm>
            <a:off x="1244853" y="6157353"/>
            <a:ext cx="561416" cy="487554"/>
          </a:xfrm>
          <a:prstGeom prst="rect">
            <a:avLst/>
          </a:prstGeom>
          <a:noFill/>
          <a:ln w="9525">
            <a:noFill/>
            <a:miter lim="800000"/>
            <a:headEnd/>
            <a:tailEnd/>
          </a:ln>
        </p:spPr>
      </p:pic>
      <p:pic>
        <p:nvPicPr>
          <p:cNvPr id="152" name="Picture 2" descr="sm yellow straight down arrow"/>
          <p:cNvPicPr>
            <a:picLocks noChangeAspect="1" noChangeArrowheads="1"/>
          </p:cNvPicPr>
          <p:nvPr/>
        </p:nvPicPr>
        <p:blipFill>
          <a:blip r:embed="rId15" cstate="print">
            <a:grayscl/>
          </a:blip>
          <a:srcRect/>
          <a:stretch>
            <a:fillRect/>
          </a:stretch>
        </p:blipFill>
        <p:spPr bwMode="auto">
          <a:xfrm>
            <a:off x="10338633" y="1780968"/>
            <a:ext cx="825285" cy="890588"/>
          </a:xfrm>
          <a:prstGeom prst="rect">
            <a:avLst/>
          </a:prstGeom>
          <a:noFill/>
          <a:ln w="9525">
            <a:noFill/>
            <a:miter lim="800000"/>
            <a:headEnd/>
            <a:tailEnd/>
          </a:ln>
        </p:spPr>
      </p:pic>
      <p:sp>
        <p:nvSpPr>
          <p:cNvPr id="153" name="AutoShape 7"/>
          <p:cNvSpPr>
            <a:spLocks noChangeArrowheads="1"/>
          </p:cNvSpPr>
          <p:nvPr/>
        </p:nvSpPr>
        <p:spPr bwMode="auto">
          <a:xfrm>
            <a:off x="9619013" y="2431720"/>
            <a:ext cx="2294719" cy="3788327"/>
          </a:xfrm>
          <a:prstGeom prst="roundRect">
            <a:avLst>
              <a:gd name="adj" fmla="val 5929"/>
            </a:avLst>
          </a:prstGeom>
          <a:solidFill>
            <a:schemeClr val="tx1">
              <a:alpha val="50000"/>
            </a:schemeClr>
          </a:soli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spcBef>
                <a:spcPct val="20000"/>
              </a:spcBef>
              <a:buClr>
                <a:srgbClr val="777777"/>
              </a:buClr>
              <a:defRPr/>
            </a:pPr>
            <a:endParaRPr lang="en-US" sz="140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nvGrpSpPr>
          <p:cNvPr id="19" name="Group 18"/>
          <p:cNvGrpSpPr/>
          <p:nvPr/>
        </p:nvGrpSpPr>
        <p:grpSpPr>
          <a:xfrm>
            <a:off x="9961649" y="2671433"/>
            <a:ext cx="1698149" cy="511175"/>
            <a:chOff x="9961649" y="2671433"/>
            <a:chExt cx="1698149" cy="511175"/>
          </a:xfrm>
        </p:grpSpPr>
        <p:sp>
          <p:nvSpPr>
            <p:cNvPr id="154" name="Rectangle 8"/>
            <p:cNvSpPr>
              <a:spLocks noChangeArrowheads="1"/>
            </p:cNvSpPr>
            <p:nvPr/>
          </p:nvSpPr>
          <p:spPr bwMode="auto">
            <a:xfrm>
              <a:off x="9961649" y="2671433"/>
              <a:ext cx="1698149" cy="511175"/>
            </a:xfrm>
            <a:prstGeom prst="roundRect">
              <a:avLst>
                <a:gd name="adj" fmla="val 7365"/>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56" name="Text Box 23"/>
            <p:cNvSpPr txBox="1">
              <a:spLocks noChangeArrowheads="1"/>
            </p:cNvSpPr>
            <p:nvPr/>
          </p:nvSpPr>
          <p:spPr bwMode="auto">
            <a:xfrm>
              <a:off x="10021813" y="2712708"/>
              <a:ext cx="1502430" cy="428625"/>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Send Port</a:t>
              </a:r>
              <a:endParaRPr lang="en-US" sz="14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20" name="Group 19"/>
          <p:cNvGrpSpPr/>
          <p:nvPr/>
        </p:nvGrpSpPr>
        <p:grpSpPr>
          <a:xfrm>
            <a:off x="10139774" y="3076683"/>
            <a:ext cx="1320867" cy="976531"/>
            <a:chOff x="10139774" y="3076683"/>
            <a:chExt cx="1320867" cy="976531"/>
          </a:xfrm>
        </p:grpSpPr>
        <p:sp>
          <p:nvSpPr>
            <p:cNvPr id="155" name="AutoShape 13"/>
            <p:cNvSpPr>
              <a:spLocks noChangeArrowheads="1"/>
            </p:cNvSpPr>
            <p:nvPr/>
          </p:nvSpPr>
          <p:spPr bwMode="auto">
            <a:xfrm>
              <a:off x="10139774" y="3076683"/>
              <a:ext cx="1320867" cy="936625"/>
            </a:xfrm>
            <a:prstGeom prst="triangle">
              <a:avLst>
                <a:gd name="adj" fmla="val 50000"/>
              </a:avLst>
            </a:prstGeom>
            <a:gradFill flip="none" rotWithShape="1">
              <a:gsLst>
                <a:gs pos="0">
                  <a:schemeClr val="bg2">
                    <a:lumMod val="20000"/>
                    <a:lumOff val="80000"/>
                  </a:schemeClr>
                </a:gs>
                <a:gs pos="100000">
                  <a:schemeClr val="bg2">
                    <a:lumMod val="75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96875" algn="ctr" defTabSz="914099">
                <a:lnSpc>
                  <a:spcPct val="90000"/>
                </a:lnSpc>
                <a:spcBef>
                  <a:spcPct val="20000"/>
                </a:spcBef>
                <a:buClr>
                  <a:srgbClr val="777777"/>
                </a:buClr>
                <a:defRPr/>
              </a:pPr>
              <a:endParaRPr lang="en-US" sz="14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57" name="Text Box 24"/>
            <p:cNvSpPr txBox="1">
              <a:spLocks noChangeArrowheads="1"/>
            </p:cNvSpPr>
            <p:nvPr/>
          </p:nvSpPr>
          <p:spPr bwMode="auto">
            <a:xfrm>
              <a:off x="10280821" y="3406883"/>
              <a:ext cx="1067921" cy="646331"/>
            </a:xfrm>
            <a:prstGeom prst="rect">
              <a:avLst/>
            </a:prstGeom>
            <a:noFill/>
            <a:ln w="12700" algn="ctr">
              <a:noFill/>
              <a:miter lim="800000"/>
              <a:headEnd/>
              <a:tailEnd/>
            </a:ln>
          </p:spPr>
          <p:txBody>
            <a:bodyPr wrap="none">
              <a:spAutoFit/>
            </a:bodyPr>
            <a:lstStyle/>
            <a:p>
              <a:pPr algn="ctr"/>
              <a:r>
                <a:rPr lang="en-US" sz="1200" b="1" dirty="0" smtClean="0">
                  <a:solidFill>
                    <a:schemeClr val="bg1">
                      <a:alpha val="99000"/>
                    </a:schemeClr>
                  </a:solidFill>
                </a:rPr>
                <a:t>Send</a:t>
              </a:r>
              <a:endParaRPr lang="en-US" sz="1200" b="1" dirty="0">
                <a:solidFill>
                  <a:schemeClr val="bg1">
                    <a:alpha val="99000"/>
                  </a:schemeClr>
                </a:solidFill>
              </a:endParaRPr>
            </a:p>
            <a:p>
              <a:pPr algn="ctr"/>
              <a:r>
                <a:rPr lang="en-US" sz="1200" b="1" dirty="0" smtClean="0">
                  <a:solidFill>
                    <a:schemeClr val="bg1">
                      <a:alpha val="99000"/>
                    </a:schemeClr>
                  </a:solidFill>
                </a:rPr>
                <a:t>Adapter</a:t>
              </a:r>
            </a:p>
            <a:p>
              <a:pPr algn="ctr"/>
              <a:r>
                <a:rPr lang="en-US" sz="1200" b="1" dirty="0" smtClean="0">
                  <a:solidFill>
                    <a:schemeClr val="bg1">
                      <a:alpha val="99000"/>
                    </a:schemeClr>
                  </a:solidFill>
                </a:rPr>
                <a:t>(Oracle EBS)</a:t>
              </a:r>
            </a:p>
          </p:txBody>
        </p:sp>
      </p:grpSp>
      <p:grpSp>
        <p:nvGrpSpPr>
          <p:cNvPr id="21" name="Group 20"/>
          <p:cNvGrpSpPr/>
          <p:nvPr/>
        </p:nvGrpSpPr>
        <p:grpSpPr>
          <a:xfrm>
            <a:off x="10409545" y="4056847"/>
            <a:ext cx="810472" cy="1488133"/>
            <a:chOff x="10409545" y="4056847"/>
            <a:chExt cx="810472" cy="1488133"/>
          </a:xfrm>
        </p:grpSpPr>
        <p:pic>
          <p:nvPicPr>
            <p:cNvPr id="158" name="Picture 25" descr="column - green silo 2"/>
            <p:cNvPicPr>
              <a:picLocks noChangeAspect="1" noChangeArrowheads="1"/>
            </p:cNvPicPr>
            <p:nvPr/>
          </p:nvPicPr>
          <p:blipFill>
            <a:blip r:embed="rId4" cstate="print">
              <a:duotone>
                <a:prstClr val="black"/>
                <a:schemeClr val="accent6">
                  <a:tint val="45000"/>
                  <a:satMod val="400000"/>
                </a:schemeClr>
              </a:duotone>
            </a:blip>
            <a:srcRect/>
            <a:stretch>
              <a:fillRect/>
            </a:stretch>
          </p:blipFill>
          <p:spPr bwMode="auto">
            <a:xfrm rot="10800000">
              <a:off x="10420551" y="4056847"/>
              <a:ext cx="790575" cy="1488133"/>
            </a:xfrm>
            <a:prstGeom prst="rect">
              <a:avLst/>
            </a:prstGeom>
            <a:noFill/>
            <a:ln w="9525">
              <a:noFill/>
              <a:miter lim="800000"/>
              <a:headEnd/>
              <a:tailEnd/>
            </a:ln>
          </p:spPr>
        </p:pic>
        <p:sp>
          <p:nvSpPr>
            <p:cNvPr id="159" name="Text Box 26"/>
            <p:cNvSpPr txBox="1">
              <a:spLocks noChangeArrowheads="1"/>
            </p:cNvSpPr>
            <p:nvPr/>
          </p:nvSpPr>
          <p:spPr bwMode="auto">
            <a:xfrm>
              <a:off x="10409545" y="4286358"/>
              <a:ext cx="810472" cy="523875"/>
            </a:xfrm>
            <a:prstGeom prst="rect">
              <a:avLst/>
            </a:prstGeom>
            <a:noFill/>
            <a:ln w="12700" algn="ctr">
              <a:noFill/>
              <a:miter lim="800000"/>
              <a:headEnd/>
              <a:tailEnd/>
            </a:ln>
          </p:spPr>
          <p:txBody>
            <a:bodyPr wrap="none">
              <a:spAutoFit/>
            </a:bodyPr>
            <a:lstStyle/>
            <a:p>
              <a:pPr algn="ctr"/>
              <a:r>
                <a:rPr lang="en-US" sz="1400" dirty="0">
                  <a:solidFill>
                    <a:schemeClr val="bg1">
                      <a:alpha val="99000"/>
                    </a:schemeClr>
                  </a:solidFill>
                </a:rPr>
                <a:t>Send</a:t>
              </a:r>
            </a:p>
            <a:p>
              <a:pPr algn="ctr"/>
              <a:r>
                <a:rPr lang="en-US" sz="1400" dirty="0">
                  <a:solidFill>
                    <a:schemeClr val="bg1">
                      <a:alpha val="99000"/>
                    </a:schemeClr>
                  </a:solidFill>
                </a:rPr>
                <a:t>Pipeline</a:t>
              </a:r>
            </a:p>
          </p:txBody>
        </p:sp>
      </p:grpSp>
      <p:grpSp>
        <p:nvGrpSpPr>
          <p:cNvPr id="167" name="Group 166"/>
          <p:cNvGrpSpPr/>
          <p:nvPr/>
        </p:nvGrpSpPr>
        <p:grpSpPr>
          <a:xfrm>
            <a:off x="10354396" y="5569087"/>
            <a:ext cx="920770" cy="624630"/>
            <a:chOff x="358704" y="5602373"/>
            <a:chExt cx="920770" cy="624630"/>
          </a:xfrm>
        </p:grpSpPr>
        <p:sp>
          <p:nvSpPr>
            <p:cNvPr id="168" name="Rounded Rectangle 167"/>
            <p:cNvSpPr/>
            <p:nvPr/>
          </p:nvSpPr>
          <p:spPr bwMode="auto">
            <a:xfrm>
              <a:off x="358704" y="5602373"/>
              <a:ext cx="920770" cy="62463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69" name="Rounded Rectangle 168"/>
            <p:cNvSpPr/>
            <p:nvPr/>
          </p:nvSpPr>
          <p:spPr bwMode="auto">
            <a:xfrm>
              <a:off x="407652" y="5660359"/>
              <a:ext cx="801401" cy="521877"/>
            </a:xfrm>
            <a:prstGeom prst="roundRect">
              <a:avLst/>
            </a:prstGeom>
            <a:gradFill flip="none" rotWithShape="1">
              <a:gsLst>
                <a:gs pos="0">
                  <a:schemeClr val="tx1">
                    <a:lumMod val="85000"/>
                  </a:schemeClr>
                </a:gs>
                <a:gs pos="98000">
                  <a:schemeClr val="accent2">
                    <a:shade val="93000"/>
                    <a:satMod val="130000"/>
                  </a:schemeClr>
                </a:gs>
                <a:gs pos="100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17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329" y="5683611"/>
              <a:ext cx="518647" cy="324154"/>
            </a:xfrm>
            <a:prstGeom prst="rect">
              <a:avLst/>
            </a:prstGeom>
            <a:noFill/>
            <a:ln>
              <a:noFill/>
            </a:ln>
            <a:effectLst/>
          </p:spPr>
        </p:pic>
        <p:sp>
          <p:nvSpPr>
            <p:cNvPr id="171" name="Rectangle 170"/>
            <p:cNvSpPr/>
            <p:nvPr/>
          </p:nvSpPr>
          <p:spPr>
            <a:xfrm>
              <a:off x="415941" y="5965721"/>
              <a:ext cx="821059" cy="258532"/>
            </a:xfrm>
            <a:prstGeom prst="rect">
              <a:avLst/>
            </a:prstGeom>
            <a:noFill/>
          </p:spPr>
          <p:txBody>
            <a:bodyPr wrap="none">
              <a:spAutoFit/>
            </a:bodyPr>
            <a:lstStyle/>
            <a:p>
              <a:pPr indent="-396875" algn="ctr">
                <a:lnSpc>
                  <a:spcPct val="90000"/>
                </a:lnSpc>
                <a:spcBef>
                  <a:spcPct val="20000"/>
                </a:spcBef>
                <a:buClr>
                  <a:srgbClr val="777777"/>
                </a:buClr>
                <a:defRP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Map </a:t>
              </a: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Z&gt;C</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72" name="Group 171"/>
          <p:cNvGrpSpPr/>
          <p:nvPr/>
        </p:nvGrpSpPr>
        <p:grpSpPr>
          <a:xfrm rot="523103">
            <a:off x="10701963" y="825288"/>
            <a:ext cx="782758" cy="722678"/>
            <a:chOff x="2229968" y="1768415"/>
            <a:chExt cx="4101824" cy="3786991"/>
          </a:xfrm>
        </p:grpSpPr>
        <p:sp>
          <p:nvSpPr>
            <p:cNvPr id="173" name="Hexagon 172"/>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74" name="Hexagon 173"/>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75" name="Hexagon 174"/>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76" name="Group 175"/>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77" name="Straight Connector 176"/>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22" name="Group 21"/>
          <p:cNvGrpSpPr/>
          <p:nvPr/>
        </p:nvGrpSpPr>
        <p:grpSpPr>
          <a:xfrm>
            <a:off x="4543580" y="5743534"/>
            <a:ext cx="635937" cy="591808"/>
            <a:chOff x="4543580" y="5743534"/>
            <a:chExt cx="635937" cy="591808"/>
          </a:xfrm>
        </p:grpSpPr>
        <p:pic>
          <p:nvPicPr>
            <p:cNvPr id="196" name="Picture 56" descr="xml document"/>
            <p:cNvPicPr>
              <a:picLocks noChangeAspect="1" noChangeArrowheads="1"/>
            </p:cNvPicPr>
            <p:nvPr/>
          </p:nvPicPr>
          <p:blipFill>
            <a:blip r:embed="rId14" cstate="print">
              <a:grayscl/>
            </a:blip>
            <a:srcRect/>
            <a:stretch>
              <a:fillRect/>
            </a:stretch>
          </p:blipFill>
          <p:spPr bwMode="auto">
            <a:xfrm>
              <a:off x="4543580" y="5743534"/>
              <a:ext cx="561416" cy="487554"/>
            </a:xfrm>
            <a:prstGeom prst="rect">
              <a:avLst/>
            </a:prstGeom>
            <a:noFill/>
            <a:ln w="9525">
              <a:noFill/>
              <a:miter lim="800000"/>
              <a:headEnd/>
              <a:tailEnd/>
            </a:ln>
          </p:spPr>
        </p:pic>
        <p:pic>
          <p:nvPicPr>
            <p:cNvPr id="197" name="Picture 56" descr="xml document"/>
            <p:cNvPicPr>
              <a:picLocks noChangeAspect="1" noChangeArrowheads="1"/>
            </p:cNvPicPr>
            <p:nvPr/>
          </p:nvPicPr>
          <p:blipFill>
            <a:blip r:embed="rId14" cstate="print">
              <a:grayscl/>
            </a:blip>
            <a:srcRect/>
            <a:stretch>
              <a:fillRect/>
            </a:stretch>
          </p:blipFill>
          <p:spPr bwMode="auto">
            <a:xfrm>
              <a:off x="4618101" y="5847788"/>
              <a:ext cx="561416" cy="487554"/>
            </a:xfrm>
            <a:prstGeom prst="rect">
              <a:avLst/>
            </a:prstGeom>
            <a:noFill/>
            <a:ln w="9525">
              <a:noFill/>
              <a:miter lim="800000"/>
              <a:headEnd/>
              <a:tailEnd/>
            </a:ln>
          </p:spPr>
        </p:pic>
      </p:grpSp>
      <p:grpSp>
        <p:nvGrpSpPr>
          <p:cNvPr id="23" name="Group 22"/>
          <p:cNvGrpSpPr/>
          <p:nvPr/>
        </p:nvGrpSpPr>
        <p:grpSpPr>
          <a:xfrm>
            <a:off x="10522518" y="5175985"/>
            <a:ext cx="635937" cy="591808"/>
            <a:chOff x="8131414" y="4604307"/>
            <a:chExt cx="635937" cy="591808"/>
          </a:xfrm>
        </p:grpSpPr>
        <p:pic>
          <p:nvPicPr>
            <p:cNvPr id="200" name="Picture 56" descr="xml document"/>
            <p:cNvPicPr>
              <a:picLocks noChangeAspect="1" noChangeArrowheads="1"/>
            </p:cNvPicPr>
            <p:nvPr/>
          </p:nvPicPr>
          <p:blipFill>
            <a:blip r:embed="rId14" cstate="print">
              <a:duotone>
                <a:prstClr val="black"/>
                <a:schemeClr val="accent1">
                  <a:tint val="45000"/>
                  <a:satMod val="400000"/>
                </a:schemeClr>
              </a:duotone>
            </a:blip>
            <a:srcRect/>
            <a:stretch>
              <a:fillRect/>
            </a:stretch>
          </p:blipFill>
          <p:spPr bwMode="auto">
            <a:xfrm>
              <a:off x="8131414" y="4604307"/>
              <a:ext cx="561416" cy="487554"/>
            </a:xfrm>
            <a:prstGeom prst="rect">
              <a:avLst/>
            </a:prstGeom>
            <a:noFill/>
            <a:ln w="9525">
              <a:noFill/>
              <a:miter lim="800000"/>
              <a:headEnd/>
              <a:tailEnd/>
            </a:ln>
          </p:spPr>
        </p:pic>
        <p:pic>
          <p:nvPicPr>
            <p:cNvPr id="201" name="Picture 56" descr="xml document"/>
            <p:cNvPicPr>
              <a:picLocks noChangeAspect="1" noChangeArrowheads="1"/>
            </p:cNvPicPr>
            <p:nvPr/>
          </p:nvPicPr>
          <p:blipFill>
            <a:blip r:embed="rId14" cstate="print">
              <a:duotone>
                <a:prstClr val="black"/>
                <a:schemeClr val="accent1">
                  <a:tint val="45000"/>
                  <a:satMod val="400000"/>
                </a:schemeClr>
              </a:duotone>
            </a:blip>
            <a:srcRect/>
            <a:stretch>
              <a:fillRect/>
            </a:stretch>
          </p:blipFill>
          <p:spPr bwMode="auto">
            <a:xfrm>
              <a:off x="8205935" y="4708561"/>
              <a:ext cx="561416" cy="487554"/>
            </a:xfrm>
            <a:prstGeom prst="rect">
              <a:avLst/>
            </a:prstGeom>
            <a:noFill/>
            <a:ln w="9525">
              <a:noFill/>
              <a:miter lim="800000"/>
              <a:headEnd/>
              <a:tailEnd/>
            </a:ln>
          </p:spPr>
        </p:pic>
      </p:grpSp>
      <p:grpSp>
        <p:nvGrpSpPr>
          <p:cNvPr id="161" name="Group 160"/>
          <p:cNvGrpSpPr/>
          <p:nvPr/>
        </p:nvGrpSpPr>
        <p:grpSpPr>
          <a:xfrm>
            <a:off x="3444949" y="1904681"/>
            <a:ext cx="1326886" cy="704850"/>
            <a:chOff x="5057517" y="1601458"/>
            <a:chExt cx="2056864" cy="704850"/>
          </a:xfrm>
        </p:grpSpPr>
        <p:sp>
          <p:nvSpPr>
            <p:cNvPr id="162"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6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Trading</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Partner</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Management</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64" name="Group 163"/>
          <p:cNvGrpSpPr/>
          <p:nvPr/>
        </p:nvGrpSpPr>
        <p:grpSpPr>
          <a:xfrm>
            <a:off x="3444949" y="2756931"/>
            <a:ext cx="1326886" cy="704850"/>
            <a:chOff x="5057517" y="1601458"/>
            <a:chExt cx="2056864" cy="704850"/>
          </a:xfrm>
        </p:grpSpPr>
        <p:sp>
          <p:nvSpPr>
            <p:cNvPr id="165"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66"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RFID</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89" name="Group 188"/>
          <p:cNvGrpSpPr/>
          <p:nvPr/>
        </p:nvGrpSpPr>
        <p:grpSpPr>
          <a:xfrm>
            <a:off x="7400261" y="1904681"/>
            <a:ext cx="1326886" cy="704850"/>
            <a:chOff x="5057517" y="1601458"/>
            <a:chExt cx="2056864" cy="704850"/>
          </a:xfrm>
        </p:grpSpPr>
        <p:sp>
          <p:nvSpPr>
            <p:cNvPr id="190"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9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EDI/B2B</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94" name="Group 193"/>
          <p:cNvGrpSpPr/>
          <p:nvPr/>
        </p:nvGrpSpPr>
        <p:grpSpPr>
          <a:xfrm>
            <a:off x="3444949" y="3574906"/>
            <a:ext cx="1326886" cy="704850"/>
            <a:chOff x="5057517" y="1601458"/>
            <a:chExt cx="2056864" cy="704850"/>
          </a:xfrm>
        </p:grpSpPr>
        <p:sp>
          <p:nvSpPr>
            <p:cNvPr id="195"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98"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Adapters &amp;</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Adapter SDK</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99" name="Group 198"/>
          <p:cNvGrpSpPr/>
          <p:nvPr/>
        </p:nvGrpSpPr>
        <p:grpSpPr>
          <a:xfrm>
            <a:off x="7400261" y="2736746"/>
            <a:ext cx="1326886" cy="704850"/>
            <a:chOff x="5057517" y="1601458"/>
            <a:chExt cx="2056864" cy="704850"/>
          </a:xfrm>
        </p:grpSpPr>
        <p:sp>
          <p:nvSpPr>
            <p:cNvPr id="202"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0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Business</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Activity</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Monitoring</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206" name="Group 205"/>
          <p:cNvGrpSpPr/>
          <p:nvPr/>
        </p:nvGrpSpPr>
        <p:grpSpPr>
          <a:xfrm>
            <a:off x="7400261" y="3587822"/>
            <a:ext cx="1326886" cy="704850"/>
            <a:chOff x="5057517" y="1601458"/>
            <a:chExt cx="2056864" cy="704850"/>
          </a:xfrm>
        </p:grpSpPr>
        <p:sp>
          <p:nvSpPr>
            <p:cNvPr id="207"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08"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Accelerators</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(SWIFT/HL7)</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sp>
        <p:nvSpPr>
          <p:cNvPr id="204" name="Text Box 20"/>
          <p:cNvSpPr txBox="1">
            <a:spLocks noChangeArrowheads="1"/>
          </p:cNvSpPr>
          <p:nvPr/>
        </p:nvSpPr>
        <p:spPr bwMode="auto">
          <a:xfrm>
            <a:off x="9829577" y="504237"/>
            <a:ext cx="1062715" cy="646331"/>
          </a:xfrm>
          <a:prstGeom prst="rect">
            <a:avLst/>
          </a:prstGeom>
          <a:noFill/>
          <a:ln w="12700" algn="ctr">
            <a:noFill/>
            <a:miter lim="800000"/>
            <a:headEnd/>
            <a:tailEnd/>
          </a:ln>
        </p:spPr>
        <p:txBody>
          <a:bodyPr wrap="square">
            <a:spAutoFit/>
          </a:bodyPr>
          <a:lstStyle/>
          <a:p>
            <a:pPr algn="ctr"/>
            <a:r>
              <a:rPr lang="en-US" sz="1200" b="1" dirty="0" smtClean="0">
                <a:solidFill>
                  <a:schemeClr val="tx1">
                    <a:alpha val="99000"/>
                  </a:schemeClr>
                </a:solidFill>
              </a:rPr>
              <a:t>My Oracle </a:t>
            </a:r>
            <a:r>
              <a:rPr lang="en-US" sz="1200" b="1" dirty="0" err="1" smtClean="0">
                <a:solidFill>
                  <a:schemeClr val="tx1">
                    <a:alpha val="99000"/>
                  </a:schemeClr>
                </a:solidFill>
              </a:rPr>
              <a:t>eBS</a:t>
            </a:r>
            <a:r>
              <a:rPr lang="en-US" sz="1200" b="1" dirty="0" smtClean="0">
                <a:solidFill>
                  <a:schemeClr val="tx1">
                    <a:alpha val="99000"/>
                  </a:schemeClr>
                </a:solidFill>
              </a:rPr>
              <a:t> ERP System</a:t>
            </a:r>
            <a:endParaRPr lang="en-US" sz="1200" b="1" dirty="0">
              <a:solidFill>
                <a:schemeClr val="tx1">
                  <a:alpha val="99000"/>
                </a:schemeClr>
              </a:solidFill>
            </a:endParaRPr>
          </a:p>
        </p:txBody>
      </p:sp>
      <p:pic>
        <p:nvPicPr>
          <p:cNvPr id="209" name="Picture 8" descr="C:\Users\tonyme\AppData\Local\Microsoft\Windows\Temporary Internet Files\Low\Content.IE5\MR5RFBNR\MC900431587[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451043" y="3366983"/>
            <a:ext cx="720601" cy="720601"/>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8" descr="C:\Users\tonyme\AppData\Local\Microsoft\Windows\Temporary Internet Files\Low\Content.IE5\MR5RFBNR\MC900431587[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54565" y="3387168"/>
            <a:ext cx="720601" cy="720601"/>
          </a:xfrm>
          <a:prstGeom prst="rect">
            <a:avLst/>
          </a:prstGeom>
          <a:noFill/>
          <a:extLst>
            <a:ext uri="{909E8E84-426E-40DD-AFC4-6F175D3DCCD1}">
              <a14:hiddenFill xmlns:a14="http://schemas.microsoft.com/office/drawing/2010/main">
                <a:solidFill>
                  <a:srgbClr val="FFFFFF"/>
                </a:solidFill>
              </a14:hiddenFill>
            </a:ext>
          </a:extLst>
        </p:spPr>
      </p:pic>
      <p:grpSp>
        <p:nvGrpSpPr>
          <p:cNvPr id="211" name="Group 210"/>
          <p:cNvGrpSpPr/>
          <p:nvPr/>
        </p:nvGrpSpPr>
        <p:grpSpPr>
          <a:xfrm>
            <a:off x="6147753" y="1441963"/>
            <a:ext cx="1084157" cy="704850"/>
            <a:chOff x="5057517" y="1601458"/>
            <a:chExt cx="2056864" cy="704850"/>
          </a:xfrm>
        </p:grpSpPr>
        <p:sp>
          <p:nvSpPr>
            <p:cNvPr id="212"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13" name="Text Box 33"/>
            <p:cNvSpPr txBox="1">
              <a:spLocks noChangeArrowheads="1"/>
            </p:cNvSpPr>
            <p:nvPr/>
          </p:nvSpPr>
          <p:spPr bwMode="auto">
            <a:xfrm>
              <a:off x="5165438" y="1664958"/>
              <a:ext cx="1818120"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Enterprise Service Bus</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spTree>
    <p:extLst>
      <p:ext uri="{BB962C8B-B14F-4D97-AF65-F5344CB8AC3E}">
        <p14:creationId xmlns:p14="http://schemas.microsoft.com/office/powerpoint/2010/main" val="197112247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9"/>
                                        </p:tgtEl>
                                        <p:attrNameLst>
                                          <p:attrName>style.visibility</p:attrName>
                                        </p:attrNameLst>
                                      </p:cBhvr>
                                      <p:to>
                                        <p:strVal val="visible"/>
                                      </p:to>
                                    </p:set>
                                    <p:animEffect transition="in" filter="fade">
                                      <p:cBhvr>
                                        <p:cTn id="11" dur="500"/>
                                        <p:tgtEl>
                                          <p:spTgt spid="3079"/>
                                        </p:tgtEl>
                                      </p:cBhvr>
                                    </p:animEffect>
                                  </p:childTnLst>
                                </p:cTn>
                              </p:par>
                            </p:childTnLst>
                          </p:cTn>
                        </p:par>
                        <p:par>
                          <p:cTn id="12" fill="hold">
                            <p:stCondLst>
                              <p:cond delay="1000"/>
                            </p:stCondLst>
                            <p:childTnLst>
                              <p:par>
                                <p:cTn id="13" presetID="10" presetClass="entr" presetSubtype="0" fill="hold" nodeType="afterEffect">
                                  <p:stCondLst>
                                    <p:cond delay="1000"/>
                                  </p:stCondLst>
                                  <p:childTnLst>
                                    <p:set>
                                      <p:cBhvr>
                                        <p:cTn id="14" dur="1" fill="hold">
                                          <p:stCondLst>
                                            <p:cond delay="0"/>
                                          </p:stCondLst>
                                        </p:cTn>
                                        <p:tgtEl>
                                          <p:spTgt spid="122"/>
                                        </p:tgtEl>
                                        <p:attrNameLst>
                                          <p:attrName>style.visibility</p:attrName>
                                        </p:attrNameLst>
                                      </p:cBhvr>
                                      <p:to>
                                        <p:strVal val="visible"/>
                                      </p:to>
                                    </p:set>
                                    <p:animEffect transition="in" filter="fade">
                                      <p:cBhvr>
                                        <p:cTn id="15" dur="500"/>
                                        <p:tgtEl>
                                          <p:spTgt spid="12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080"/>
                                        </p:tgtEl>
                                        <p:attrNameLst>
                                          <p:attrName>style.visibility</p:attrName>
                                        </p:attrNameLst>
                                      </p:cBhvr>
                                      <p:to>
                                        <p:strVal val="visible"/>
                                      </p:to>
                                    </p:set>
                                    <p:animEffect transition="in" filter="fade">
                                      <p:cBhvr>
                                        <p:cTn id="19" dur="500"/>
                                        <p:tgtEl>
                                          <p:spTgt spid="308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Effect transition="in" filter="fade">
                                      <p:cBhvr>
                                        <p:cTn id="23" dur="500"/>
                                        <p:tgtEl>
                                          <p:spTgt spid="15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500"/>
                            </p:stCondLst>
                            <p:childTnLst>
                              <p:par>
                                <p:cTn id="30" presetID="10" presetClass="entr" presetSubtype="0" fill="hold" nodeType="after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500"/>
                            </p:stCondLst>
                            <p:childTnLst>
                              <p:par>
                                <p:cTn id="39" presetID="10" presetClass="entr" presetSubtype="0" fill="hold" nodeType="afterEffect">
                                  <p:stCondLst>
                                    <p:cond delay="250"/>
                                  </p:stCondLst>
                                  <p:childTnLst>
                                    <p:set>
                                      <p:cBhvr>
                                        <p:cTn id="40" dur="1" fill="hold">
                                          <p:stCondLst>
                                            <p:cond delay="0"/>
                                          </p:stCondLst>
                                        </p:cTn>
                                        <p:tgtEl>
                                          <p:spTgt spid="142"/>
                                        </p:tgtEl>
                                        <p:attrNameLst>
                                          <p:attrName>style.visibility</p:attrName>
                                        </p:attrNameLst>
                                      </p:cBhvr>
                                      <p:to>
                                        <p:strVal val="visible"/>
                                      </p:to>
                                    </p:set>
                                    <p:animEffect transition="in" filter="fade">
                                      <p:cBhvr>
                                        <p:cTn id="41" dur="750"/>
                                        <p:tgtEl>
                                          <p:spTgt spid="142"/>
                                        </p:tgtEl>
                                      </p:cBhvr>
                                    </p:animEffect>
                                  </p:childTnLst>
                                </p:cTn>
                              </p:par>
                            </p:childTnLst>
                          </p:cTn>
                        </p:par>
                        <p:par>
                          <p:cTn id="42" fill="hold">
                            <p:stCondLst>
                              <p:cond delay="1500"/>
                            </p:stCondLst>
                            <p:childTnLst>
                              <p:par>
                                <p:cTn id="43" presetID="10" presetClass="entr" presetSubtype="0" fill="hold" nodeType="afterEffect">
                                  <p:stCondLst>
                                    <p:cond delay="500"/>
                                  </p:stCondLst>
                                  <p:childTnLst>
                                    <p:set>
                                      <p:cBhvr>
                                        <p:cTn id="44" dur="1" fill="hold">
                                          <p:stCondLst>
                                            <p:cond delay="0"/>
                                          </p:stCondLst>
                                        </p:cTn>
                                        <p:tgtEl>
                                          <p:spTgt spid="2325509"/>
                                        </p:tgtEl>
                                        <p:attrNameLst>
                                          <p:attrName>style.visibility</p:attrName>
                                        </p:attrNameLst>
                                      </p:cBhvr>
                                      <p:to>
                                        <p:strVal val="visible"/>
                                      </p:to>
                                    </p:set>
                                    <p:animEffect transition="in" filter="fade">
                                      <p:cBhvr>
                                        <p:cTn id="45" dur="500"/>
                                        <p:tgtEl>
                                          <p:spTgt spid="2325509"/>
                                        </p:tgtEl>
                                      </p:cBhvr>
                                    </p:animEffect>
                                  </p:childTnLst>
                                </p:cTn>
                              </p:par>
                            </p:childTnLst>
                          </p:cTn>
                        </p:par>
                        <p:par>
                          <p:cTn id="46" fill="hold">
                            <p:stCondLst>
                              <p:cond delay="2500"/>
                            </p:stCondLst>
                            <p:childTnLst>
                              <p:par>
                                <p:cTn id="47" presetID="6" presetClass="emph" presetSubtype="0" fill="hold" nodeType="afterEffect">
                                  <p:stCondLst>
                                    <p:cond delay="0"/>
                                  </p:stCondLst>
                                  <p:childTnLst>
                                    <p:animScale>
                                      <p:cBhvr>
                                        <p:cTn id="48" dur="750" fill="hold"/>
                                        <p:tgtEl>
                                          <p:spTgt spid="3079"/>
                                        </p:tgtEl>
                                      </p:cBhvr>
                                      <p:by x="70000" y="70000"/>
                                    </p:animScale>
                                  </p:childTnLst>
                                </p:cTn>
                              </p:par>
                            </p:childTnLst>
                          </p:cTn>
                        </p:par>
                        <p:par>
                          <p:cTn id="49" fill="hold">
                            <p:stCondLst>
                              <p:cond delay="3250"/>
                            </p:stCondLst>
                            <p:childTnLst>
                              <p:par>
                                <p:cTn id="50" presetID="0" presetClass="path" presetSubtype="0" accel="50000" decel="50000" fill="hold" nodeType="afterEffect">
                                  <p:stCondLst>
                                    <p:cond delay="0"/>
                                  </p:stCondLst>
                                  <p:childTnLst>
                                    <p:animMotion origin="layout" path="M 6.63019E-6 2.51273E-6 L 6.63019E-6 0.07242 L -0.00416 0.10018 L -0.01614 0.13211 L -0.02761 0.16103 L -0.03477 0.19088 L -0.03725 0.21425 L -0.03594 0.23762 " pathEditMode="relative" ptsTypes="AAAAAAAA">
                                      <p:cBhvr>
                                        <p:cTn id="51" dur="2000" fill="hold"/>
                                        <p:tgtEl>
                                          <p:spTgt spid="3079"/>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09"/>
                                        </p:tgtEl>
                                        <p:attrNameLst>
                                          <p:attrName>style.visibility</p:attrName>
                                        </p:attrNameLst>
                                      </p:cBhvr>
                                      <p:to>
                                        <p:strVal val="visible"/>
                                      </p:to>
                                    </p:set>
                                    <p:animEffect transition="in" filter="fade">
                                      <p:cBhvr>
                                        <p:cTn id="61" dur="500"/>
                                        <p:tgtEl>
                                          <p:spTgt spid="109"/>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143"/>
                                        </p:tgtEl>
                                        <p:attrNameLst>
                                          <p:attrName>style.visibility</p:attrName>
                                        </p:attrNameLst>
                                      </p:cBhvr>
                                      <p:to>
                                        <p:strVal val="visible"/>
                                      </p:to>
                                    </p:set>
                                    <p:animEffect transition="in" filter="fade">
                                      <p:cBhvr>
                                        <p:cTn id="65" dur="500"/>
                                        <p:tgtEl>
                                          <p:spTgt spid="143"/>
                                        </p:tgtEl>
                                      </p:cBhvr>
                                    </p:animEffect>
                                  </p:childTnLst>
                                </p:cTn>
                              </p:par>
                            </p:childTnLst>
                          </p:cTn>
                        </p:par>
                        <p:par>
                          <p:cTn id="66" fill="hold">
                            <p:stCondLst>
                              <p:cond delay="1000"/>
                            </p:stCondLst>
                            <p:childTnLst>
                              <p:par>
                                <p:cTn id="67" presetID="10" presetClass="entr" presetSubtype="0" fill="hold" nodeType="afterEffect">
                                  <p:stCondLst>
                                    <p:cond delay="500"/>
                                  </p:stCondLst>
                                  <p:childTnLst>
                                    <p:set>
                                      <p:cBhvr>
                                        <p:cTn id="68" dur="1" fill="hold">
                                          <p:stCondLst>
                                            <p:cond delay="0"/>
                                          </p:stCondLst>
                                        </p:cTn>
                                        <p:tgtEl>
                                          <p:spTgt spid="139"/>
                                        </p:tgtEl>
                                        <p:attrNameLst>
                                          <p:attrName>style.visibility</p:attrName>
                                        </p:attrNameLst>
                                      </p:cBhvr>
                                      <p:to>
                                        <p:strVal val="visible"/>
                                      </p:to>
                                    </p:set>
                                    <p:animEffect transition="in" filter="fade">
                                      <p:cBhvr>
                                        <p:cTn id="69" dur="500"/>
                                        <p:tgtEl>
                                          <p:spTgt spid="139"/>
                                        </p:tgtEl>
                                      </p:cBhvr>
                                    </p:animEffect>
                                  </p:childTnLst>
                                </p:cTn>
                              </p:par>
                            </p:childTnLst>
                          </p:cTn>
                        </p:par>
                        <p:par>
                          <p:cTn id="70" fill="hold">
                            <p:stCondLst>
                              <p:cond delay="2000"/>
                            </p:stCondLst>
                            <p:childTnLst>
                              <p:par>
                                <p:cTn id="71" presetID="6" presetClass="emph" presetSubtype="0" fill="hold" nodeType="afterEffect">
                                  <p:stCondLst>
                                    <p:cond delay="0"/>
                                  </p:stCondLst>
                                  <p:childTnLst>
                                    <p:animScale>
                                      <p:cBhvr>
                                        <p:cTn id="72" dur="1000" fill="hold"/>
                                        <p:tgtEl>
                                          <p:spTgt spid="3080"/>
                                        </p:tgtEl>
                                      </p:cBhvr>
                                      <p:by x="70000" y="70000"/>
                                    </p:animScale>
                                  </p:childTnLst>
                                </p:cTn>
                              </p:par>
                            </p:childTnLst>
                          </p:cTn>
                        </p:par>
                        <p:par>
                          <p:cTn id="73" fill="hold">
                            <p:stCondLst>
                              <p:cond delay="3000"/>
                            </p:stCondLst>
                            <p:childTnLst>
                              <p:par>
                                <p:cTn id="74" presetID="0" presetClass="path" presetSubtype="0" accel="50000" decel="50000" fill="hold" nodeType="afterEffect">
                                  <p:stCondLst>
                                    <p:cond delay="0"/>
                                  </p:stCondLst>
                                  <p:childTnLst>
                                    <p:animMotion origin="layout" path="M 8.51374E-6 1.08746E-6 L 8.51374E-6 0.03725 L -0.00182 0.06177 L -0.00781 0.08514 L -0.01797 0.11198 L -0.02826 0.13743 L -0.03725 0.16635 L -0.04441 0.1962 L -0.04624 0.22489 L -0.04441 0.24942 " pathEditMode="relative" ptsTypes="AAAAAAAAAA">
                                      <p:cBhvr>
                                        <p:cTn id="75" dur="1000" fill="hold"/>
                                        <p:tgtEl>
                                          <p:spTgt spid="3080"/>
                                        </p:tgtEl>
                                        <p:attrNameLst>
                                          <p:attrName>ppt_x</p:attrName>
                                          <p:attrName>ppt_y</p:attrName>
                                        </p:attrNameLst>
                                      </p:cBhvr>
                                    </p:animMotion>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par>
                          <p:cTn id="81" fill="hold">
                            <p:stCondLst>
                              <p:cond delay="500"/>
                            </p:stCondLst>
                            <p:childTnLst>
                              <p:par>
                                <p:cTn id="82" presetID="10" presetClass="entr" presetSubtype="0" fill="hold"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fade">
                                      <p:cBhvr>
                                        <p:cTn id="84" dur="500"/>
                                        <p:tgtEl>
                                          <p:spTgt spid="106"/>
                                        </p:tgtEl>
                                      </p:cBhvr>
                                    </p:animEffect>
                                  </p:childTnLst>
                                </p:cTn>
                              </p:par>
                            </p:childTnLst>
                          </p:cTn>
                        </p:par>
                        <p:par>
                          <p:cTn id="85" fill="hold">
                            <p:stCondLst>
                              <p:cond delay="1000"/>
                            </p:stCondLst>
                            <p:childTnLst>
                              <p:par>
                                <p:cTn id="86" presetID="10" presetClass="exit" presetSubtype="0" fill="hold" nodeType="afterEffect">
                                  <p:stCondLst>
                                    <p:cond delay="0"/>
                                  </p:stCondLst>
                                  <p:childTnLst>
                                    <p:animEffect transition="out" filter="fade">
                                      <p:cBhvr>
                                        <p:cTn id="87" dur="10"/>
                                        <p:tgtEl>
                                          <p:spTgt spid="3079"/>
                                        </p:tgtEl>
                                      </p:cBhvr>
                                    </p:animEffect>
                                    <p:set>
                                      <p:cBhvr>
                                        <p:cTn id="88" dur="1" fill="hold">
                                          <p:stCondLst>
                                            <p:cond delay="9"/>
                                          </p:stCondLst>
                                        </p:cTn>
                                        <p:tgtEl>
                                          <p:spTgt spid="3079"/>
                                        </p:tgtEl>
                                        <p:attrNameLst>
                                          <p:attrName>style.visibility</p:attrName>
                                        </p:attrNameLst>
                                      </p:cBhvr>
                                      <p:to>
                                        <p:strVal val="hidden"/>
                                      </p:to>
                                    </p:set>
                                  </p:childTnLst>
                                </p:cTn>
                              </p:par>
                              <p:par>
                                <p:cTn id="89" presetID="10" presetClass="entr" presetSubtype="0" fill="hold" nodeType="withEffect">
                                  <p:stCondLst>
                                    <p:cond delay="0"/>
                                  </p:stCondLst>
                                  <p:childTnLst>
                                    <p:set>
                                      <p:cBhvr>
                                        <p:cTn id="90" dur="1" fill="hold">
                                          <p:stCondLst>
                                            <p:cond delay="0"/>
                                          </p:stCondLst>
                                        </p:cTn>
                                        <p:tgtEl>
                                          <p:spTgt spid="146"/>
                                        </p:tgtEl>
                                        <p:attrNameLst>
                                          <p:attrName>style.visibility</p:attrName>
                                        </p:attrNameLst>
                                      </p:cBhvr>
                                      <p:to>
                                        <p:strVal val="visible"/>
                                      </p:to>
                                    </p:set>
                                    <p:animEffect transition="in" filter="fade">
                                      <p:cBhvr>
                                        <p:cTn id="91" dur="10"/>
                                        <p:tgtEl>
                                          <p:spTgt spid="146"/>
                                        </p:tgtEl>
                                      </p:cBhvr>
                                    </p:animEffect>
                                  </p:childTnLst>
                                </p:cTn>
                              </p:par>
                            </p:childTnLst>
                          </p:cTn>
                        </p:par>
                        <p:par>
                          <p:cTn id="92" fill="hold">
                            <p:stCondLst>
                              <p:cond delay="1010"/>
                            </p:stCondLst>
                            <p:childTnLst>
                              <p:par>
                                <p:cTn id="93" presetID="0" presetClass="path" presetSubtype="0" accel="50000" decel="50000" fill="hold" nodeType="afterEffect">
                                  <p:stCondLst>
                                    <p:cond delay="0"/>
                                  </p:stCondLst>
                                  <p:childTnLst>
                                    <p:animMotion origin="layout" path="M -7.77648E-7 -2.36927E-6 L 0.00235 0.02129 L 0.00899 0.04049 L 0.02332 0.06293 L 0.03361 0.08422 L 0.04194 0.11199 L 0.04676 0.14391 L 0.05093 0.17816 L 0.05341 0.21541 L 0.05341 0.25474 L 0.05158 0.28251 " pathEditMode="relative" ptsTypes="AAAAAAAAAAA">
                                      <p:cBhvr>
                                        <p:cTn id="94" dur="2000" fill="hold"/>
                                        <p:tgtEl>
                                          <p:spTgt spid="146"/>
                                        </p:tgtEl>
                                        <p:attrNameLst>
                                          <p:attrName>ppt_x</p:attrName>
                                          <p:attrName>ppt_y</p:attrName>
                                        </p:attrNameLst>
                                      </p:cBhvr>
                                    </p:animMotion>
                                  </p:childTnLst>
                                </p:cTn>
                              </p:par>
                              <p:par>
                                <p:cTn id="95" presetID="10" presetClass="exit" presetSubtype="0" fill="hold" nodeType="withEffect">
                                  <p:stCondLst>
                                    <p:cond delay="750"/>
                                  </p:stCondLst>
                                  <p:childTnLst>
                                    <p:animEffect transition="out" filter="fade">
                                      <p:cBhvr>
                                        <p:cTn id="96" dur="1250"/>
                                        <p:tgtEl>
                                          <p:spTgt spid="146"/>
                                        </p:tgtEl>
                                      </p:cBhvr>
                                    </p:animEffect>
                                    <p:set>
                                      <p:cBhvr>
                                        <p:cTn id="97" dur="1" fill="hold">
                                          <p:stCondLst>
                                            <p:cond delay="1249"/>
                                          </p:stCondLst>
                                        </p:cTn>
                                        <p:tgtEl>
                                          <p:spTgt spid="146"/>
                                        </p:tgtEl>
                                        <p:attrNameLst>
                                          <p:attrName>style.visibility</p:attrName>
                                        </p:attrNameLst>
                                      </p:cBhvr>
                                      <p:to>
                                        <p:strVal val="hidden"/>
                                      </p:to>
                                    </p:set>
                                  </p:childTnLst>
                                </p:cTn>
                              </p:par>
                              <p:par>
                                <p:cTn id="98" presetID="10" presetClass="entr" presetSubtype="0" fill="hold" nodeType="withEffect">
                                  <p:stCondLst>
                                    <p:cond delay="1500"/>
                                  </p:stCondLst>
                                  <p:childTnLst>
                                    <p:set>
                                      <p:cBhvr>
                                        <p:cTn id="99" dur="1" fill="hold">
                                          <p:stCondLst>
                                            <p:cond delay="0"/>
                                          </p:stCondLst>
                                        </p:cTn>
                                        <p:tgtEl>
                                          <p:spTgt spid="2325560"/>
                                        </p:tgtEl>
                                        <p:attrNameLst>
                                          <p:attrName>style.visibility</p:attrName>
                                        </p:attrNameLst>
                                      </p:cBhvr>
                                      <p:to>
                                        <p:strVal val="visible"/>
                                      </p:to>
                                    </p:set>
                                    <p:animEffect transition="in" filter="fade">
                                      <p:cBhvr>
                                        <p:cTn id="100" dur="1250"/>
                                        <p:tgtEl>
                                          <p:spTgt spid="2325560"/>
                                        </p:tgtEl>
                                      </p:cBhvr>
                                    </p:animEffect>
                                  </p:childTnLst>
                                </p:cTn>
                              </p:par>
                            </p:childTnLst>
                          </p:cTn>
                        </p:par>
                        <p:par>
                          <p:cTn id="101" fill="hold">
                            <p:stCondLst>
                              <p:cond delay="3760"/>
                            </p:stCondLst>
                            <p:childTnLst>
                              <p:par>
                                <p:cTn id="102" presetID="10" presetClass="exit" presetSubtype="0" fill="hold" nodeType="afterEffect">
                                  <p:stCondLst>
                                    <p:cond delay="0"/>
                                  </p:stCondLst>
                                  <p:childTnLst>
                                    <p:animEffect transition="out" filter="fade">
                                      <p:cBhvr>
                                        <p:cTn id="103" dur="10"/>
                                        <p:tgtEl>
                                          <p:spTgt spid="3080"/>
                                        </p:tgtEl>
                                      </p:cBhvr>
                                    </p:animEffect>
                                    <p:set>
                                      <p:cBhvr>
                                        <p:cTn id="104" dur="1" fill="hold">
                                          <p:stCondLst>
                                            <p:cond delay="9"/>
                                          </p:stCondLst>
                                        </p:cTn>
                                        <p:tgtEl>
                                          <p:spTgt spid="3080"/>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147"/>
                                        </p:tgtEl>
                                        <p:attrNameLst>
                                          <p:attrName>style.visibility</p:attrName>
                                        </p:attrNameLst>
                                      </p:cBhvr>
                                      <p:to>
                                        <p:strVal val="visible"/>
                                      </p:to>
                                    </p:set>
                                    <p:animEffect transition="in" filter="fade">
                                      <p:cBhvr>
                                        <p:cTn id="107" dur="10"/>
                                        <p:tgtEl>
                                          <p:spTgt spid="147"/>
                                        </p:tgtEl>
                                      </p:cBhvr>
                                    </p:animEffect>
                                  </p:childTnLst>
                                </p:cTn>
                              </p:par>
                              <p:par>
                                <p:cTn id="108" presetID="0" presetClass="path" presetSubtype="0" accel="50000" decel="50000" fill="hold" nodeType="withEffect">
                                  <p:stCondLst>
                                    <p:cond delay="0"/>
                                  </p:stCondLst>
                                  <p:childTnLst>
                                    <p:animMotion origin="layout" path="M -4.18132E-6 -2.22582E-6 L -0.00052 0.01597 L 0.00365 0.03309 L 0.01029 0.05229 L 0.01798 0.06941 L 0.02645 0.08862 L 0.03179 0.10667 L 0.03491 0.12795 L 0.03791 0.15363 L 0.0396 0.18024 L 0.04143 0.21541 L 0.04025 0.23577 L 0.03817 0.25775 L 0.03635 0.27904 " pathEditMode="relative" rAng="0" ptsTypes="AAAAAAAAAAAAAA">
                                      <p:cBhvr>
                                        <p:cTn id="109" dur="2000" fill="hold"/>
                                        <p:tgtEl>
                                          <p:spTgt spid="147"/>
                                        </p:tgtEl>
                                        <p:attrNameLst>
                                          <p:attrName>ppt_x</p:attrName>
                                          <p:attrName>ppt_y</p:attrName>
                                        </p:attrNameLst>
                                      </p:cBhvr>
                                      <p:rCtr x="2045" y="13952"/>
                                    </p:animMotion>
                                  </p:childTnLst>
                                </p:cTn>
                              </p:par>
                              <p:par>
                                <p:cTn id="110" presetID="10" presetClass="exit" presetSubtype="0" fill="hold" nodeType="withEffect">
                                  <p:stCondLst>
                                    <p:cond delay="1250"/>
                                  </p:stCondLst>
                                  <p:childTnLst>
                                    <p:animEffect transition="out" filter="fade">
                                      <p:cBhvr>
                                        <p:cTn id="111" dur="750"/>
                                        <p:tgtEl>
                                          <p:spTgt spid="147"/>
                                        </p:tgtEl>
                                      </p:cBhvr>
                                    </p:animEffect>
                                    <p:set>
                                      <p:cBhvr>
                                        <p:cTn id="112" dur="1" fill="hold">
                                          <p:stCondLst>
                                            <p:cond delay="749"/>
                                          </p:stCondLst>
                                        </p:cTn>
                                        <p:tgtEl>
                                          <p:spTgt spid="147"/>
                                        </p:tgtEl>
                                        <p:attrNameLst>
                                          <p:attrName>style.visibility</p:attrName>
                                        </p:attrNameLst>
                                      </p:cBhvr>
                                      <p:to>
                                        <p:strVal val="hidden"/>
                                      </p:to>
                                    </p:set>
                                  </p:childTnLst>
                                </p:cTn>
                              </p:par>
                              <p:par>
                                <p:cTn id="113" presetID="10" presetClass="entr" presetSubtype="0" fill="hold" nodeType="withEffect">
                                  <p:stCondLst>
                                    <p:cond delay="1500"/>
                                  </p:stCondLst>
                                  <p:childTnLst>
                                    <p:set>
                                      <p:cBhvr>
                                        <p:cTn id="114" dur="1" fill="hold">
                                          <p:stCondLst>
                                            <p:cond delay="0"/>
                                          </p:stCondLst>
                                        </p:cTn>
                                        <p:tgtEl>
                                          <p:spTgt spid="148"/>
                                        </p:tgtEl>
                                        <p:attrNameLst>
                                          <p:attrName>style.visibility</p:attrName>
                                        </p:attrNameLst>
                                      </p:cBhvr>
                                      <p:to>
                                        <p:strVal val="visible"/>
                                      </p:to>
                                    </p:set>
                                    <p:animEffect transition="in" filter="fade">
                                      <p:cBhvr>
                                        <p:cTn id="115" dur="1250"/>
                                        <p:tgtEl>
                                          <p:spTgt spid="148"/>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16"/>
                                        </p:tgtEl>
                                        <p:attrNameLst>
                                          <p:attrName>style.visibility</p:attrName>
                                        </p:attrNameLst>
                                      </p:cBhvr>
                                      <p:to>
                                        <p:strVal val="visible"/>
                                      </p:to>
                                    </p:set>
                                    <p:animEffect transition="in" filter="fade">
                                      <p:cBhvr>
                                        <p:cTn id="120" dur="500"/>
                                        <p:tgtEl>
                                          <p:spTgt spid="16"/>
                                        </p:tgtEl>
                                      </p:cBhvr>
                                    </p:animEffect>
                                  </p:childTnLst>
                                </p:cTn>
                              </p:par>
                            </p:childTnLst>
                          </p:cTn>
                        </p:par>
                        <p:par>
                          <p:cTn id="121" fill="hold">
                            <p:stCondLst>
                              <p:cond delay="500"/>
                            </p:stCondLst>
                            <p:childTnLst>
                              <p:par>
                                <p:cTn id="122" presetID="10" presetClass="entr" presetSubtype="0" fill="hold" nodeType="afterEffect">
                                  <p:stCondLst>
                                    <p:cond delay="0"/>
                                  </p:stCondLst>
                                  <p:childTnLst>
                                    <p:set>
                                      <p:cBhvr>
                                        <p:cTn id="123" dur="1" fill="hold">
                                          <p:stCondLst>
                                            <p:cond delay="0"/>
                                          </p:stCondLst>
                                        </p:cTn>
                                        <p:tgtEl>
                                          <p:spTgt spid="117"/>
                                        </p:tgtEl>
                                        <p:attrNameLst>
                                          <p:attrName>style.visibility</p:attrName>
                                        </p:attrNameLst>
                                      </p:cBhvr>
                                      <p:to>
                                        <p:strVal val="visible"/>
                                      </p:to>
                                    </p:set>
                                    <p:animEffect transition="in" filter="fade">
                                      <p:cBhvr>
                                        <p:cTn id="124" dur="500"/>
                                        <p:tgtEl>
                                          <p:spTgt spid="117"/>
                                        </p:tgtEl>
                                      </p:cBhvr>
                                    </p:animEffect>
                                  </p:childTnLst>
                                </p:cTn>
                              </p:par>
                            </p:childTnLst>
                          </p:cTn>
                        </p:par>
                      </p:childTnLst>
                    </p:cTn>
                  </p:par>
                  <p:par>
                    <p:cTn id="125" fill="hold">
                      <p:stCondLst>
                        <p:cond delay="indefinite"/>
                      </p:stCondLst>
                      <p:childTnLst>
                        <p:par>
                          <p:cTn id="126" fill="hold">
                            <p:stCondLst>
                              <p:cond delay="0"/>
                            </p:stCondLst>
                            <p:childTnLst>
                              <p:par>
                                <p:cTn id="127" presetID="0" presetClass="path" presetSubtype="0" accel="50000" decel="50000" fill="hold" nodeType="clickEffect">
                                  <p:stCondLst>
                                    <p:cond delay="0"/>
                                  </p:stCondLst>
                                  <p:childTnLst>
                                    <p:animMotion origin="layout" path="M 2.33294E-6 -4.12309E-6 L 0.00416 0.01389 L 0.00781 0.03193 L 0.00716 0.05438 L 0.00299 0.07358 L -0.00235 0.08955 L -0.01082 0.10227 L -0.01798 0.11407 L -0.02579 0.12148 L -0.03426 0.1268 L -0.04195 0.12888 " pathEditMode="relative" ptsTypes="AAAAAAAAAAA">
                                      <p:cBhvr>
                                        <p:cTn id="128" dur="1750" fill="hold"/>
                                        <p:tgtEl>
                                          <p:spTgt spid="148"/>
                                        </p:tgtEl>
                                        <p:attrNameLst>
                                          <p:attrName>ppt_x</p:attrName>
                                          <p:attrName>ppt_y</p:attrName>
                                        </p:attrNameLst>
                                      </p:cBhvr>
                                    </p:animMotion>
                                  </p:childTnLst>
                                </p:cTn>
                              </p:par>
                              <p:par>
                                <p:cTn id="129" presetID="0" presetClass="path" presetSubtype="0" accel="50000" decel="50000" fill="hold" nodeType="withEffect">
                                  <p:stCondLst>
                                    <p:cond delay="0"/>
                                  </p:stCondLst>
                                  <p:childTnLst>
                                    <p:animMotion origin="layout" path="M 2.2529E-7 8.14815E-6 L -0.00286 0.00788 L -0.00781 0.01829 L -0.01263 0.02778 L -0.01602 0.0382 L -0.01706 0.05463 L -0.01549 0.072 L -0.01211 0.08843 L -0.00729 0.09977 L 0.00104 0.11343 L 0.01081 0.12223 L 0.0224 0.12732 L 0.03464 0.13172 L 0.04141 0.13079 " pathEditMode="relative" ptsTypes="AAAAAAAAAAAAAA">
                                      <p:cBhvr>
                                        <p:cTn id="130" dur="1750" fill="hold"/>
                                        <p:tgtEl>
                                          <p:spTgt spid="2325560"/>
                                        </p:tgtEl>
                                        <p:attrNameLst>
                                          <p:attrName>ppt_x</p:attrName>
                                          <p:attrName>ppt_y</p:attrName>
                                        </p:attrNameLst>
                                      </p:cBhvr>
                                    </p:animMotion>
                                  </p:childTnLst>
                                </p:cTn>
                              </p:par>
                              <p:par>
                                <p:cTn id="131" presetID="10" presetClass="exit" presetSubtype="0" fill="hold" nodeType="withEffect">
                                  <p:stCondLst>
                                    <p:cond delay="1500"/>
                                  </p:stCondLst>
                                  <p:childTnLst>
                                    <p:animEffect transition="out" filter="fade">
                                      <p:cBhvr>
                                        <p:cTn id="132" dur="250"/>
                                        <p:tgtEl>
                                          <p:spTgt spid="2325560"/>
                                        </p:tgtEl>
                                      </p:cBhvr>
                                    </p:animEffect>
                                    <p:set>
                                      <p:cBhvr>
                                        <p:cTn id="133" dur="1" fill="hold">
                                          <p:stCondLst>
                                            <p:cond delay="249"/>
                                          </p:stCondLst>
                                        </p:cTn>
                                        <p:tgtEl>
                                          <p:spTgt spid="2325560"/>
                                        </p:tgtEl>
                                        <p:attrNameLst>
                                          <p:attrName>style.visibility</p:attrName>
                                        </p:attrNameLst>
                                      </p:cBhvr>
                                      <p:to>
                                        <p:strVal val="hidden"/>
                                      </p:to>
                                    </p:set>
                                  </p:childTnLst>
                                </p:cTn>
                              </p:par>
                              <p:par>
                                <p:cTn id="134" presetID="10" presetClass="exit" presetSubtype="0" fill="hold" nodeType="withEffect">
                                  <p:stCondLst>
                                    <p:cond delay="1500"/>
                                  </p:stCondLst>
                                  <p:childTnLst>
                                    <p:animEffect transition="out" filter="fade">
                                      <p:cBhvr>
                                        <p:cTn id="135" dur="250"/>
                                        <p:tgtEl>
                                          <p:spTgt spid="148"/>
                                        </p:tgtEl>
                                      </p:cBhvr>
                                    </p:animEffect>
                                    <p:set>
                                      <p:cBhvr>
                                        <p:cTn id="136" dur="1" fill="hold">
                                          <p:stCondLst>
                                            <p:cond delay="249"/>
                                          </p:stCondLst>
                                        </p:cTn>
                                        <p:tgtEl>
                                          <p:spTgt spid="148"/>
                                        </p:tgtEl>
                                        <p:attrNameLst>
                                          <p:attrName>style.visibility</p:attrName>
                                        </p:attrNameLst>
                                      </p:cBhvr>
                                      <p:to>
                                        <p:strVal val="hidden"/>
                                      </p:to>
                                    </p:set>
                                  </p:childTnLst>
                                </p:cTn>
                              </p:par>
                              <p:par>
                                <p:cTn id="137" presetID="10" presetClass="entr" presetSubtype="0" fill="hold" nodeType="withEffect">
                                  <p:stCondLst>
                                    <p:cond delay="1250"/>
                                  </p:stCondLst>
                                  <p:childTnLst>
                                    <p:set>
                                      <p:cBhvr>
                                        <p:cTn id="138" dur="1" fill="hold">
                                          <p:stCondLst>
                                            <p:cond delay="0"/>
                                          </p:stCondLst>
                                        </p:cTn>
                                        <p:tgtEl>
                                          <p:spTgt spid="149"/>
                                        </p:tgtEl>
                                        <p:attrNameLst>
                                          <p:attrName>style.visibility</p:attrName>
                                        </p:attrNameLst>
                                      </p:cBhvr>
                                      <p:to>
                                        <p:strVal val="visible"/>
                                      </p:to>
                                    </p:set>
                                    <p:animEffect transition="in" filter="fade">
                                      <p:cBhvr>
                                        <p:cTn id="139" dur="500"/>
                                        <p:tgtEl>
                                          <p:spTgt spid="149"/>
                                        </p:tgtEl>
                                      </p:cBhvr>
                                    </p:animEffect>
                                  </p:childTnLst>
                                </p:cTn>
                              </p:par>
                              <p:par>
                                <p:cTn id="140" presetID="10" presetClass="entr" presetSubtype="0" fill="hold" nodeType="withEffect">
                                  <p:stCondLst>
                                    <p:cond delay="1250"/>
                                  </p:stCondLst>
                                  <p:childTnLst>
                                    <p:set>
                                      <p:cBhvr>
                                        <p:cTn id="141" dur="1" fill="hold">
                                          <p:stCondLst>
                                            <p:cond delay="0"/>
                                          </p:stCondLst>
                                        </p:cTn>
                                        <p:tgtEl>
                                          <p:spTgt spid="151"/>
                                        </p:tgtEl>
                                        <p:attrNameLst>
                                          <p:attrName>style.visibility</p:attrName>
                                        </p:attrNameLst>
                                      </p:cBhvr>
                                      <p:to>
                                        <p:strVal val="visible"/>
                                      </p:to>
                                    </p:set>
                                    <p:animEffect transition="in" filter="fade">
                                      <p:cBhvr>
                                        <p:cTn id="142" dur="500"/>
                                        <p:tgtEl>
                                          <p:spTgt spid="151"/>
                                        </p:tgtEl>
                                      </p:cBhvr>
                                    </p:animEffect>
                                  </p:childTnLst>
                                </p:cTn>
                              </p:par>
                            </p:childTnLst>
                          </p:cTn>
                        </p:par>
                        <p:par>
                          <p:cTn id="143" fill="hold">
                            <p:stCondLst>
                              <p:cond delay="1750"/>
                            </p:stCondLst>
                            <p:childTnLst>
                              <p:par>
                                <p:cTn id="144" presetID="10" presetClass="entr" presetSubtype="0" fill="hold" nodeType="afterEffect">
                                  <p:stCondLst>
                                    <p:cond delay="0"/>
                                  </p:stCondLst>
                                  <p:childTnLst>
                                    <p:set>
                                      <p:cBhvr>
                                        <p:cTn id="145" dur="1" fill="hold">
                                          <p:stCondLst>
                                            <p:cond delay="0"/>
                                          </p:stCondLst>
                                        </p:cTn>
                                        <p:tgtEl>
                                          <p:spTgt spid="22557"/>
                                        </p:tgtEl>
                                        <p:attrNameLst>
                                          <p:attrName>style.visibility</p:attrName>
                                        </p:attrNameLst>
                                      </p:cBhvr>
                                      <p:to>
                                        <p:strVal val="visible"/>
                                      </p:to>
                                    </p:set>
                                    <p:animEffect transition="in" filter="fade">
                                      <p:cBhvr>
                                        <p:cTn id="146" dur="500"/>
                                        <p:tgtEl>
                                          <p:spTgt spid="22557"/>
                                        </p:tgtEl>
                                      </p:cBhvr>
                                    </p:animEffect>
                                  </p:childTnLst>
                                </p:cTn>
                              </p:par>
                            </p:childTnLst>
                          </p:cTn>
                        </p:par>
                        <p:par>
                          <p:cTn id="147" fill="hold">
                            <p:stCondLst>
                              <p:cond delay="2250"/>
                            </p:stCondLst>
                            <p:childTnLst>
                              <p:par>
                                <p:cTn id="148" presetID="10" presetClass="entr" presetSubtype="0" fill="hold" grpId="0" nodeType="afterEffect">
                                  <p:stCondLst>
                                    <p:cond delay="0"/>
                                  </p:stCondLst>
                                  <p:childTnLst>
                                    <p:set>
                                      <p:cBhvr>
                                        <p:cTn id="149" dur="1" fill="hold">
                                          <p:stCondLst>
                                            <p:cond delay="0"/>
                                          </p:stCondLst>
                                        </p:cTn>
                                        <p:tgtEl>
                                          <p:spTgt spid="22559"/>
                                        </p:tgtEl>
                                        <p:attrNameLst>
                                          <p:attrName>style.visibility</p:attrName>
                                        </p:attrNameLst>
                                      </p:cBhvr>
                                      <p:to>
                                        <p:strVal val="visible"/>
                                      </p:to>
                                    </p:set>
                                    <p:animEffect transition="in" filter="fade">
                                      <p:cBhvr>
                                        <p:cTn id="150" dur="500"/>
                                        <p:tgtEl>
                                          <p:spTgt spid="2255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2568"/>
                                        </p:tgtEl>
                                        <p:attrNameLst>
                                          <p:attrName>style.visibility</p:attrName>
                                        </p:attrNameLst>
                                      </p:cBhvr>
                                      <p:to>
                                        <p:strVal val="visible"/>
                                      </p:to>
                                    </p:set>
                                    <p:animEffect transition="in" filter="fade">
                                      <p:cBhvr>
                                        <p:cTn id="153" dur="500"/>
                                        <p:tgtEl>
                                          <p:spTgt spid="22568"/>
                                        </p:tgtEl>
                                      </p:cBhvr>
                                    </p:animEffect>
                                  </p:childTnLst>
                                </p:cTn>
                              </p:par>
                            </p:childTnLst>
                          </p:cTn>
                        </p:par>
                        <p:par>
                          <p:cTn id="154" fill="hold">
                            <p:stCondLst>
                              <p:cond delay="2750"/>
                            </p:stCondLst>
                            <p:childTnLst>
                              <p:par>
                                <p:cTn id="155" presetID="0" presetClass="path" presetSubtype="0" accel="50000" decel="50000" fill="hold" nodeType="afterEffect">
                                  <p:stCondLst>
                                    <p:cond delay="0"/>
                                  </p:stCondLst>
                                  <p:childTnLst>
                                    <p:animMotion origin="layout" path="M 2.76186E-7 8.67362E-19 L 0.02449 0.00139 L 0.04625 0.00139 L 0.06553 8.67362E-19 L 0.09953 -0.00486 L 0.13353 -0.01088 L 0.16154 -0.0155 L 0.19111 -0.025 L 0.22251 -0.03425 L 0.24869 -0.04189 L 0.26967 -0.04652 " pathEditMode="relative" ptsTypes="AAAAAAAAAAA">
                                      <p:cBhvr>
                                        <p:cTn id="156" dur="2500" fill="hold"/>
                                        <p:tgtEl>
                                          <p:spTgt spid="151"/>
                                        </p:tgtEl>
                                        <p:attrNameLst>
                                          <p:attrName>ppt_x</p:attrName>
                                          <p:attrName>ppt_y</p:attrName>
                                        </p:attrNameLst>
                                      </p:cBhvr>
                                    </p:animMotion>
                                  </p:childTnLst>
                                </p:cTn>
                              </p:par>
                              <p:par>
                                <p:cTn id="157" presetID="0" presetClass="path" presetSubtype="0" accel="50000" decel="50000" fill="hold" nodeType="withEffect">
                                  <p:stCondLst>
                                    <p:cond delay="0"/>
                                  </p:stCondLst>
                                  <p:childTnLst>
                                    <p:animMotion origin="layout" path="M 2.76186E-7 8.67362E-19 L 0.02449 0.00139 L 0.04625 0.00139 L 0.06553 8.67362E-19 L 0.09953 -0.00486 L 0.13353 -0.01088 L 0.16154 -0.0155 L 0.19111 -0.025 L 0.22251 -0.03425 L 0.24869 -0.04189 L 0.26967 -0.04652 " pathEditMode="relative" ptsTypes="AAAAAAAAAAA">
                                      <p:cBhvr>
                                        <p:cTn id="158" dur="2500" fill="hold"/>
                                        <p:tgtEl>
                                          <p:spTgt spid="149"/>
                                        </p:tgtEl>
                                        <p:attrNameLst>
                                          <p:attrName>ppt_x</p:attrName>
                                          <p:attrName>ppt_y</p:attrName>
                                        </p:attrNameLst>
                                      </p:cBhvr>
                                    </p:animMotion>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nodeType="clickEffect">
                                  <p:stCondLst>
                                    <p:cond delay="0"/>
                                  </p:stCondLst>
                                  <p:childTnLst>
                                    <p:set>
                                      <p:cBhvr>
                                        <p:cTn id="162" dur="1" fill="hold">
                                          <p:stCondLst>
                                            <p:cond delay="0"/>
                                          </p:stCondLst>
                                        </p:cTn>
                                        <p:tgtEl>
                                          <p:spTgt spid="172"/>
                                        </p:tgtEl>
                                        <p:attrNameLst>
                                          <p:attrName>style.visibility</p:attrName>
                                        </p:attrNameLst>
                                      </p:cBhvr>
                                      <p:to>
                                        <p:strVal val="visible"/>
                                      </p:to>
                                    </p:set>
                                    <p:animEffect transition="in" filter="fade">
                                      <p:cBhvr>
                                        <p:cTn id="163" dur="500"/>
                                        <p:tgtEl>
                                          <p:spTgt spid="172"/>
                                        </p:tgtEl>
                                      </p:cBhvr>
                                    </p:animEffect>
                                  </p:childTnLst>
                                </p:cTn>
                              </p:par>
                            </p:childTnLst>
                          </p:cTn>
                        </p:par>
                        <p:par>
                          <p:cTn id="164" fill="hold">
                            <p:stCondLst>
                              <p:cond delay="500"/>
                            </p:stCondLst>
                            <p:childTnLst>
                              <p:par>
                                <p:cTn id="165" presetID="10" presetClass="entr" presetSubtype="0" fill="hold" grpId="0" nodeType="afterEffect">
                                  <p:stCondLst>
                                    <p:cond delay="0"/>
                                  </p:stCondLst>
                                  <p:childTnLst>
                                    <p:set>
                                      <p:cBhvr>
                                        <p:cTn id="166" dur="1" fill="hold">
                                          <p:stCondLst>
                                            <p:cond delay="0"/>
                                          </p:stCondLst>
                                        </p:cTn>
                                        <p:tgtEl>
                                          <p:spTgt spid="204"/>
                                        </p:tgtEl>
                                        <p:attrNameLst>
                                          <p:attrName>style.visibility</p:attrName>
                                        </p:attrNameLst>
                                      </p:cBhvr>
                                      <p:to>
                                        <p:strVal val="visible"/>
                                      </p:to>
                                    </p:set>
                                    <p:animEffect transition="in" filter="fade">
                                      <p:cBhvr>
                                        <p:cTn id="167" dur="500"/>
                                        <p:tgtEl>
                                          <p:spTgt spid="204"/>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nodeType="clickEffect">
                                  <p:stCondLst>
                                    <p:cond delay="0"/>
                                  </p:stCondLst>
                                  <p:childTnLst>
                                    <p:set>
                                      <p:cBhvr>
                                        <p:cTn id="171" dur="1" fill="hold">
                                          <p:stCondLst>
                                            <p:cond delay="0"/>
                                          </p:stCondLst>
                                        </p:cTn>
                                        <p:tgtEl>
                                          <p:spTgt spid="22550"/>
                                        </p:tgtEl>
                                        <p:attrNameLst>
                                          <p:attrName>style.visibility</p:attrName>
                                        </p:attrNameLst>
                                      </p:cBhvr>
                                      <p:to>
                                        <p:strVal val="visible"/>
                                      </p:to>
                                    </p:set>
                                    <p:animEffect transition="in" filter="fade">
                                      <p:cBhvr>
                                        <p:cTn id="172" dur="500"/>
                                        <p:tgtEl>
                                          <p:spTgt spid="22550"/>
                                        </p:tgtEl>
                                      </p:cBhvr>
                                    </p:animEffect>
                                  </p:childTnLst>
                                </p:cTn>
                              </p:par>
                            </p:childTnLst>
                          </p:cTn>
                        </p:par>
                        <p:par>
                          <p:cTn id="173" fill="hold">
                            <p:stCondLst>
                              <p:cond delay="500"/>
                            </p:stCondLst>
                            <p:childTnLst>
                              <p:par>
                                <p:cTn id="174" presetID="10" presetClass="entr" presetSubtype="0" fill="hold" grpId="0" nodeType="afterEffect">
                                  <p:stCondLst>
                                    <p:cond delay="0"/>
                                  </p:stCondLst>
                                  <p:childTnLst>
                                    <p:set>
                                      <p:cBhvr>
                                        <p:cTn id="175" dur="1" fill="hold">
                                          <p:stCondLst>
                                            <p:cond delay="0"/>
                                          </p:stCondLst>
                                        </p:cTn>
                                        <p:tgtEl>
                                          <p:spTgt spid="153"/>
                                        </p:tgtEl>
                                        <p:attrNameLst>
                                          <p:attrName>style.visibility</p:attrName>
                                        </p:attrNameLst>
                                      </p:cBhvr>
                                      <p:to>
                                        <p:strVal val="visible"/>
                                      </p:to>
                                    </p:set>
                                    <p:animEffect transition="in" filter="fade">
                                      <p:cBhvr>
                                        <p:cTn id="176" dur="500"/>
                                        <p:tgtEl>
                                          <p:spTgt spid="153"/>
                                        </p:tgtEl>
                                      </p:cBhvr>
                                    </p:animEffect>
                                  </p:childTnLst>
                                </p:cTn>
                              </p:par>
                            </p:childTnLst>
                          </p:cTn>
                        </p:par>
                        <p:par>
                          <p:cTn id="177" fill="hold">
                            <p:stCondLst>
                              <p:cond delay="1000"/>
                            </p:stCondLst>
                            <p:childTnLst>
                              <p:par>
                                <p:cTn id="178" presetID="10" presetClass="entr" presetSubtype="0" fill="hold" nodeType="afterEffect">
                                  <p:stCondLst>
                                    <p:cond delay="250"/>
                                  </p:stCondLst>
                                  <p:childTnLst>
                                    <p:set>
                                      <p:cBhvr>
                                        <p:cTn id="179" dur="1" fill="hold">
                                          <p:stCondLst>
                                            <p:cond delay="0"/>
                                          </p:stCondLst>
                                        </p:cTn>
                                        <p:tgtEl>
                                          <p:spTgt spid="167"/>
                                        </p:tgtEl>
                                        <p:attrNameLst>
                                          <p:attrName>style.visibility</p:attrName>
                                        </p:attrNameLst>
                                      </p:cBhvr>
                                      <p:to>
                                        <p:strVal val="visible"/>
                                      </p:to>
                                    </p:set>
                                    <p:animEffect transition="in" filter="fade">
                                      <p:cBhvr>
                                        <p:cTn id="180" dur="500"/>
                                        <p:tgtEl>
                                          <p:spTgt spid="167"/>
                                        </p:tgtEl>
                                      </p:cBhvr>
                                    </p:animEffect>
                                  </p:childTnLst>
                                </p:cTn>
                              </p:par>
                            </p:childTnLst>
                          </p:cTn>
                        </p:par>
                        <p:par>
                          <p:cTn id="181" fill="hold">
                            <p:stCondLst>
                              <p:cond delay="1750"/>
                            </p:stCondLst>
                            <p:childTnLst>
                              <p:par>
                                <p:cTn id="182" presetID="10" presetClass="entr" presetSubtype="0" fill="hold" nodeType="afterEffect">
                                  <p:stCondLst>
                                    <p:cond delay="250"/>
                                  </p:stCondLst>
                                  <p:childTnLst>
                                    <p:set>
                                      <p:cBhvr>
                                        <p:cTn id="183" dur="1" fill="hold">
                                          <p:stCondLst>
                                            <p:cond delay="0"/>
                                          </p:stCondLst>
                                        </p:cTn>
                                        <p:tgtEl>
                                          <p:spTgt spid="21"/>
                                        </p:tgtEl>
                                        <p:attrNameLst>
                                          <p:attrName>style.visibility</p:attrName>
                                        </p:attrNameLst>
                                      </p:cBhvr>
                                      <p:to>
                                        <p:strVal val="visible"/>
                                      </p:to>
                                    </p:set>
                                    <p:animEffect transition="in" filter="fade">
                                      <p:cBhvr>
                                        <p:cTn id="184" dur="500"/>
                                        <p:tgtEl>
                                          <p:spTgt spid="21"/>
                                        </p:tgtEl>
                                      </p:cBhvr>
                                    </p:animEffect>
                                  </p:childTnLst>
                                </p:cTn>
                              </p:par>
                            </p:childTnLst>
                          </p:cTn>
                        </p:par>
                        <p:par>
                          <p:cTn id="185" fill="hold">
                            <p:stCondLst>
                              <p:cond delay="2500"/>
                            </p:stCondLst>
                            <p:childTnLst>
                              <p:par>
                                <p:cTn id="186" presetID="10" presetClass="entr" presetSubtype="0" fill="hold" nodeType="afterEffect">
                                  <p:stCondLst>
                                    <p:cond delay="250"/>
                                  </p:stCondLst>
                                  <p:childTnLst>
                                    <p:set>
                                      <p:cBhvr>
                                        <p:cTn id="187" dur="1" fill="hold">
                                          <p:stCondLst>
                                            <p:cond delay="0"/>
                                          </p:stCondLst>
                                        </p:cTn>
                                        <p:tgtEl>
                                          <p:spTgt spid="20"/>
                                        </p:tgtEl>
                                        <p:attrNameLst>
                                          <p:attrName>style.visibility</p:attrName>
                                        </p:attrNameLst>
                                      </p:cBhvr>
                                      <p:to>
                                        <p:strVal val="visible"/>
                                      </p:to>
                                    </p:set>
                                    <p:animEffect transition="in" filter="fade">
                                      <p:cBhvr>
                                        <p:cTn id="188" dur="500"/>
                                        <p:tgtEl>
                                          <p:spTgt spid="20"/>
                                        </p:tgtEl>
                                      </p:cBhvr>
                                    </p:animEffect>
                                  </p:childTnLst>
                                </p:cTn>
                              </p:par>
                            </p:childTnLst>
                          </p:cTn>
                        </p:par>
                        <p:par>
                          <p:cTn id="189" fill="hold">
                            <p:stCondLst>
                              <p:cond delay="3250"/>
                            </p:stCondLst>
                            <p:childTnLst>
                              <p:par>
                                <p:cTn id="190" presetID="10" presetClass="entr" presetSubtype="0" fill="hold" nodeType="afterEffect">
                                  <p:stCondLst>
                                    <p:cond delay="250"/>
                                  </p:stCondLst>
                                  <p:childTnLst>
                                    <p:set>
                                      <p:cBhvr>
                                        <p:cTn id="191" dur="1" fill="hold">
                                          <p:stCondLst>
                                            <p:cond delay="0"/>
                                          </p:stCondLst>
                                        </p:cTn>
                                        <p:tgtEl>
                                          <p:spTgt spid="19"/>
                                        </p:tgtEl>
                                        <p:attrNameLst>
                                          <p:attrName>style.visibility</p:attrName>
                                        </p:attrNameLst>
                                      </p:cBhvr>
                                      <p:to>
                                        <p:strVal val="visible"/>
                                      </p:to>
                                    </p:set>
                                    <p:animEffect transition="in" filter="fade">
                                      <p:cBhvr>
                                        <p:cTn id="192" dur="500"/>
                                        <p:tgtEl>
                                          <p:spTgt spid="19"/>
                                        </p:tgtEl>
                                      </p:cBhvr>
                                    </p:animEffect>
                                  </p:childTnLst>
                                </p:cTn>
                              </p:par>
                            </p:childTnLst>
                          </p:cTn>
                        </p:par>
                        <p:par>
                          <p:cTn id="193" fill="hold">
                            <p:stCondLst>
                              <p:cond delay="4000"/>
                            </p:stCondLst>
                            <p:childTnLst>
                              <p:par>
                                <p:cTn id="194" presetID="10" presetClass="entr" presetSubtype="0" fill="hold" nodeType="afterEffect">
                                  <p:stCondLst>
                                    <p:cond delay="250"/>
                                  </p:stCondLst>
                                  <p:childTnLst>
                                    <p:set>
                                      <p:cBhvr>
                                        <p:cTn id="195" dur="1" fill="hold">
                                          <p:stCondLst>
                                            <p:cond delay="0"/>
                                          </p:stCondLst>
                                        </p:cTn>
                                        <p:tgtEl>
                                          <p:spTgt spid="152"/>
                                        </p:tgtEl>
                                        <p:attrNameLst>
                                          <p:attrName>style.visibility</p:attrName>
                                        </p:attrNameLst>
                                      </p:cBhvr>
                                      <p:to>
                                        <p:strVal val="visible"/>
                                      </p:to>
                                    </p:set>
                                    <p:animEffect transition="in" filter="fade">
                                      <p:cBhvr>
                                        <p:cTn id="196" dur="500"/>
                                        <p:tgtEl>
                                          <p:spTgt spid="152"/>
                                        </p:tgtEl>
                                      </p:cBhvr>
                                    </p:animEffect>
                                  </p:childTnLst>
                                </p:cTn>
                              </p:par>
                            </p:childTnLst>
                          </p:cTn>
                        </p:par>
                      </p:childTnLst>
                    </p:cTn>
                  </p:par>
                  <p:par>
                    <p:cTn id="197" fill="hold">
                      <p:stCondLst>
                        <p:cond delay="indefinite"/>
                      </p:stCondLst>
                      <p:childTnLst>
                        <p:par>
                          <p:cTn id="198" fill="hold">
                            <p:stCondLst>
                              <p:cond delay="0"/>
                            </p:stCondLst>
                            <p:childTnLst>
                              <p:par>
                                <p:cTn id="199" presetID="10" presetClass="exit" presetSubtype="0" fill="hold" nodeType="clickEffect">
                                  <p:stCondLst>
                                    <p:cond delay="0"/>
                                  </p:stCondLst>
                                  <p:childTnLst>
                                    <p:animEffect transition="out" filter="fade">
                                      <p:cBhvr>
                                        <p:cTn id="200" dur="10"/>
                                        <p:tgtEl>
                                          <p:spTgt spid="149"/>
                                        </p:tgtEl>
                                      </p:cBhvr>
                                    </p:animEffect>
                                    <p:set>
                                      <p:cBhvr>
                                        <p:cTn id="201" dur="1" fill="hold">
                                          <p:stCondLst>
                                            <p:cond delay="9"/>
                                          </p:stCondLst>
                                        </p:cTn>
                                        <p:tgtEl>
                                          <p:spTgt spid="149"/>
                                        </p:tgtEl>
                                        <p:attrNameLst>
                                          <p:attrName>style.visibility</p:attrName>
                                        </p:attrNameLst>
                                      </p:cBhvr>
                                      <p:to>
                                        <p:strVal val="hidden"/>
                                      </p:to>
                                    </p:set>
                                  </p:childTnLst>
                                </p:cTn>
                              </p:par>
                              <p:par>
                                <p:cTn id="202" presetID="10" presetClass="exit" presetSubtype="0" fill="hold" nodeType="withEffect">
                                  <p:stCondLst>
                                    <p:cond delay="250"/>
                                  </p:stCondLst>
                                  <p:childTnLst>
                                    <p:animEffect transition="out" filter="fade">
                                      <p:cBhvr>
                                        <p:cTn id="203" dur="10"/>
                                        <p:tgtEl>
                                          <p:spTgt spid="151"/>
                                        </p:tgtEl>
                                      </p:cBhvr>
                                    </p:animEffect>
                                    <p:set>
                                      <p:cBhvr>
                                        <p:cTn id="204" dur="1" fill="hold">
                                          <p:stCondLst>
                                            <p:cond delay="9"/>
                                          </p:stCondLst>
                                        </p:cTn>
                                        <p:tgtEl>
                                          <p:spTgt spid="151"/>
                                        </p:tgtEl>
                                        <p:attrNameLst>
                                          <p:attrName>style.visibility</p:attrName>
                                        </p:attrNameLst>
                                      </p:cBhvr>
                                      <p:to>
                                        <p:strVal val="hidden"/>
                                      </p:to>
                                    </p:set>
                                  </p:childTnLst>
                                </p:cTn>
                              </p:par>
                              <p:par>
                                <p:cTn id="205" presetID="10" presetClass="entr" presetSubtype="0" fill="hold" nodeType="withEffect">
                                  <p:stCondLst>
                                    <p:cond delay="0"/>
                                  </p:stCondLst>
                                  <p:childTnLst>
                                    <p:set>
                                      <p:cBhvr>
                                        <p:cTn id="206" dur="1" fill="hold">
                                          <p:stCondLst>
                                            <p:cond delay="0"/>
                                          </p:stCondLst>
                                        </p:cTn>
                                        <p:tgtEl>
                                          <p:spTgt spid="22"/>
                                        </p:tgtEl>
                                        <p:attrNameLst>
                                          <p:attrName>style.visibility</p:attrName>
                                        </p:attrNameLst>
                                      </p:cBhvr>
                                      <p:to>
                                        <p:strVal val="visible"/>
                                      </p:to>
                                    </p:set>
                                    <p:animEffect transition="in" filter="fade">
                                      <p:cBhvr>
                                        <p:cTn id="207" dur="250"/>
                                        <p:tgtEl>
                                          <p:spTgt spid="22"/>
                                        </p:tgtEl>
                                      </p:cBhvr>
                                    </p:animEffect>
                                  </p:childTnLst>
                                </p:cTn>
                              </p:par>
                            </p:childTnLst>
                          </p:cTn>
                        </p:par>
                        <p:par>
                          <p:cTn id="208" fill="hold">
                            <p:stCondLst>
                              <p:cond delay="260"/>
                            </p:stCondLst>
                            <p:childTnLst>
                              <p:par>
                                <p:cTn id="209" presetID="0" presetClass="path" presetSubtype="0" accel="50000" decel="50000" fill="remove" nodeType="afterEffect">
                                  <p:stCondLst>
                                    <p:cond delay="0"/>
                                  </p:stCondLst>
                                  <p:childTnLst>
                                    <p:animMotion origin="layout" path="M -7.71235E-7 3.7037E-7 L 0.03048 -0.01088 L 0.06461 -0.02778 L 0.09953 -0.04329 L 0.1248 -0.05255 L 0.17014 -0.0588 L 0.21547 -0.05255 L 0.25912 -0.04329 L 0.29312 -0.03565 L 0.31761 -0.02315 L 0.33767 -0.00139 L 0.37519 0.03564 L 0.42053 0.0574 L 0.45635 0.05439 L 0.47642 0.0405 L 0.49218 0.00625 L 0.49557 -0.02014 L 0.49218 -0.04329 " pathEditMode="relative" ptsTypes="AAAAAAAAAAAAAAAAAA">
                                      <p:cBhvr>
                                        <p:cTn id="210" dur="2000" fill="hold"/>
                                        <p:tgtEl>
                                          <p:spTgt spid="22"/>
                                        </p:tgtEl>
                                        <p:attrNameLst>
                                          <p:attrName>ppt_x</p:attrName>
                                          <p:attrName>ppt_y</p:attrName>
                                        </p:attrNameLst>
                                      </p:cBhvr>
                                    </p:animMotion>
                                  </p:childTnLst>
                                </p:cTn>
                              </p:par>
                              <p:par>
                                <p:cTn id="211" presetID="10" presetClass="exit" presetSubtype="0" fill="hold" nodeType="withEffect">
                                  <p:stCondLst>
                                    <p:cond delay="1500"/>
                                  </p:stCondLst>
                                  <p:childTnLst>
                                    <p:animEffect transition="out" filter="fade">
                                      <p:cBhvr>
                                        <p:cTn id="212" dur="500"/>
                                        <p:tgtEl>
                                          <p:spTgt spid="22"/>
                                        </p:tgtEl>
                                      </p:cBhvr>
                                    </p:animEffect>
                                    <p:set>
                                      <p:cBhvr>
                                        <p:cTn id="213" dur="1" fill="hold">
                                          <p:stCondLst>
                                            <p:cond delay="499"/>
                                          </p:stCondLst>
                                        </p:cTn>
                                        <p:tgtEl>
                                          <p:spTgt spid="22"/>
                                        </p:tgtEl>
                                        <p:attrNameLst>
                                          <p:attrName>style.visibility</p:attrName>
                                        </p:attrNameLst>
                                      </p:cBhvr>
                                      <p:to>
                                        <p:strVal val="hidden"/>
                                      </p:to>
                                    </p:set>
                                  </p:childTnLst>
                                </p:cTn>
                              </p:par>
                              <p:par>
                                <p:cTn id="214" presetID="10" presetClass="entr" presetSubtype="0" fill="hold" nodeType="withEffect">
                                  <p:stCondLst>
                                    <p:cond delay="1750"/>
                                  </p:stCondLst>
                                  <p:childTnLst>
                                    <p:set>
                                      <p:cBhvr>
                                        <p:cTn id="215" dur="1" fill="hold">
                                          <p:stCondLst>
                                            <p:cond delay="0"/>
                                          </p:stCondLst>
                                        </p:cTn>
                                        <p:tgtEl>
                                          <p:spTgt spid="23"/>
                                        </p:tgtEl>
                                        <p:attrNameLst>
                                          <p:attrName>style.visibility</p:attrName>
                                        </p:attrNameLst>
                                      </p:cBhvr>
                                      <p:to>
                                        <p:strVal val="visible"/>
                                      </p:to>
                                    </p:set>
                                    <p:animEffect transition="in" filter="fade">
                                      <p:cBhvr>
                                        <p:cTn id="216" dur="750"/>
                                        <p:tgtEl>
                                          <p:spTgt spid="23"/>
                                        </p:tgtEl>
                                      </p:cBhvr>
                                    </p:animEffect>
                                  </p:childTnLst>
                                </p:cTn>
                              </p:par>
                              <p:par>
                                <p:cTn id="217" presetID="26" presetClass="emph" presetSubtype="0" fill="hold" nodeType="withEffect">
                                  <p:stCondLst>
                                    <p:cond delay="2000"/>
                                  </p:stCondLst>
                                  <p:childTnLst>
                                    <p:animEffect transition="out" filter="fade">
                                      <p:cBhvr>
                                        <p:cTn id="218" dur="1000" tmFilter="0, 0; .2, .5; .8, .5; 1, 0"/>
                                        <p:tgtEl>
                                          <p:spTgt spid="23"/>
                                        </p:tgtEl>
                                      </p:cBhvr>
                                    </p:animEffect>
                                    <p:animScale>
                                      <p:cBhvr>
                                        <p:cTn id="219" dur="500" autoRev="1" fill="hold"/>
                                        <p:tgtEl>
                                          <p:spTgt spid="23"/>
                                        </p:tgtEl>
                                      </p:cBhvr>
                                      <p:by x="105000" y="105000"/>
                                    </p:animScale>
                                  </p:childTnLst>
                                </p:cTn>
                              </p:par>
                            </p:childTnLst>
                          </p:cTn>
                        </p:par>
                      </p:childTnLst>
                    </p:cTn>
                  </p:par>
                  <p:par>
                    <p:cTn id="220" fill="hold">
                      <p:stCondLst>
                        <p:cond delay="indefinite"/>
                      </p:stCondLst>
                      <p:childTnLst>
                        <p:par>
                          <p:cTn id="221" fill="hold">
                            <p:stCondLst>
                              <p:cond delay="0"/>
                            </p:stCondLst>
                            <p:childTnLst>
                              <p:par>
                                <p:cTn id="222" presetID="0" presetClass="path" presetSubtype="0" accel="50000" decel="50000" fill="remove" nodeType="clickEffect">
                                  <p:stCondLst>
                                    <p:cond delay="0"/>
                                  </p:stCondLst>
                                  <p:childTnLst>
                                    <p:animMotion origin="layout" path="M -1.10474E-6 -4.44444E-6 L -0.00092 -0.23727 " pathEditMode="relative" ptsTypes="AA">
                                      <p:cBhvr>
                                        <p:cTn id="223" dur="2000" fill="hold"/>
                                        <p:tgtEl>
                                          <p:spTgt spid="23"/>
                                        </p:tgtEl>
                                        <p:attrNameLst>
                                          <p:attrName>ppt_x</p:attrName>
                                          <p:attrName>ppt_y</p:attrName>
                                        </p:attrNameLst>
                                      </p:cBhvr>
                                    </p:animMotion>
                                  </p:childTnLst>
                                </p:cTn>
                              </p:par>
                              <p:par>
                                <p:cTn id="224" presetID="10" presetClass="exit" presetSubtype="0" fill="hold" nodeType="withEffect">
                                  <p:stCondLst>
                                    <p:cond delay="1500"/>
                                  </p:stCondLst>
                                  <p:childTnLst>
                                    <p:animEffect transition="out" filter="fade">
                                      <p:cBhvr>
                                        <p:cTn id="225" dur="500"/>
                                        <p:tgtEl>
                                          <p:spTgt spid="23"/>
                                        </p:tgtEl>
                                      </p:cBhvr>
                                    </p:animEffect>
                                    <p:set>
                                      <p:cBhvr>
                                        <p:cTn id="226" dur="1" fill="hold">
                                          <p:stCondLst>
                                            <p:cond delay="499"/>
                                          </p:stCondLst>
                                        </p:cTn>
                                        <p:tgtEl>
                                          <p:spTgt spid="23"/>
                                        </p:tgtEl>
                                        <p:attrNameLst>
                                          <p:attrName>style.visibility</p:attrName>
                                        </p:attrNameLst>
                                      </p:cBhvr>
                                      <p:to>
                                        <p:strVal val="hidden"/>
                                      </p:to>
                                    </p:set>
                                  </p:childTnLst>
                                </p:cTn>
                              </p:par>
                            </p:childTnLst>
                          </p:cTn>
                        </p:par>
                        <p:par>
                          <p:cTn id="227" fill="hold">
                            <p:stCondLst>
                              <p:cond delay="2000"/>
                            </p:stCondLst>
                            <p:childTnLst>
                              <p:par>
                                <p:cTn id="228" presetID="10" presetClass="entr" presetSubtype="0" fill="hold" nodeType="afterEffect">
                                  <p:stCondLst>
                                    <p:cond delay="0"/>
                                  </p:stCondLst>
                                  <p:childTnLst>
                                    <p:set>
                                      <p:cBhvr>
                                        <p:cTn id="229" dur="1" fill="hold">
                                          <p:stCondLst>
                                            <p:cond delay="0"/>
                                          </p:stCondLst>
                                        </p:cTn>
                                        <p:tgtEl>
                                          <p:spTgt spid="209"/>
                                        </p:tgtEl>
                                        <p:attrNameLst>
                                          <p:attrName>style.visibility</p:attrName>
                                        </p:attrNameLst>
                                      </p:cBhvr>
                                      <p:to>
                                        <p:strVal val="visible"/>
                                      </p:to>
                                    </p:set>
                                    <p:animEffect transition="in" filter="fade">
                                      <p:cBhvr>
                                        <p:cTn id="230" dur="500"/>
                                        <p:tgtEl>
                                          <p:spTgt spid="209"/>
                                        </p:tgtEl>
                                      </p:cBhvr>
                                    </p:animEffect>
                                  </p:childTnLst>
                                </p:cTn>
                              </p:par>
                            </p:childTnLst>
                          </p:cTn>
                        </p:par>
                        <p:par>
                          <p:cTn id="231" fill="hold">
                            <p:stCondLst>
                              <p:cond delay="2500"/>
                            </p:stCondLst>
                            <p:childTnLst>
                              <p:par>
                                <p:cTn id="232" presetID="0" presetClass="path" presetSubtype="0" accel="50000" decel="50000" fill="hold" nodeType="afterEffect">
                                  <p:stCondLst>
                                    <p:cond delay="0"/>
                                  </p:stCondLst>
                                  <p:childTnLst>
                                    <p:animMotion origin="layout" path="M 1.38093E-6 -4.81481E-6 L -0.00261 -0.05902 L -0.00443 -0.11157 L -0.00521 -0.19699 L 1.38093E-6 -0.25115 L 0.01563 -0.29467 L 0.0314 -0.32083 L 0.03661 -0.34583 L 0.03309 -0.36898 L 0.02436 -0.39074 " pathEditMode="relative" ptsTypes="AAAAAAAAAA">
                                      <p:cBhvr>
                                        <p:cTn id="233" dur="2000" fill="hold"/>
                                        <p:tgtEl>
                                          <p:spTgt spid="209"/>
                                        </p:tgtEl>
                                        <p:attrNameLst>
                                          <p:attrName>ppt_x</p:attrName>
                                          <p:attrName>ppt_y</p:attrName>
                                        </p:attrNameLst>
                                      </p:cBhvr>
                                    </p:animMotion>
                                  </p:childTnLst>
                                  <p:subTnLst>
                                    <p:set>
                                      <p:cBhvr override="childStyle">
                                        <p:cTn dur="1" fill="hold" display="0" masterRel="nextClick" afterEffect="1"/>
                                        <p:tgtEl>
                                          <p:spTgt spid="209"/>
                                        </p:tgtEl>
                                        <p:attrNameLst>
                                          <p:attrName>style.visibility</p:attrName>
                                        </p:attrNameLst>
                                      </p:cBhvr>
                                      <p:to>
                                        <p:strVal val="hidden"/>
                                      </p:to>
                                    </p:set>
                                  </p:subTnLst>
                                </p:cTn>
                              </p:par>
                            </p:childTnLst>
                          </p:cTn>
                        </p:par>
                      </p:childTnLst>
                    </p:cTn>
                  </p:par>
                  <p:par>
                    <p:cTn id="234" fill="hold">
                      <p:stCondLst>
                        <p:cond delay="indefinite"/>
                      </p:stCondLst>
                      <p:childTnLst>
                        <p:par>
                          <p:cTn id="235" fill="hold">
                            <p:stCondLst>
                              <p:cond delay="0"/>
                            </p:stCondLst>
                            <p:childTnLst>
                              <p:par>
                                <p:cTn id="236" presetID="10" presetClass="entr" presetSubtype="0" fill="hold" nodeType="clickEffect">
                                  <p:stCondLst>
                                    <p:cond delay="0"/>
                                  </p:stCondLst>
                                  <p:childTnLst>
                                    <p:set>
                                      <p:cBhvr>
                                        <p:cTn id="237" dur="1" fill="hold">
                                          <p:stCondLst>
                                            <p:cond delay="0"/>
                                          </p:stCondLst>
                                        </p:cTn>
                                        <p:tgtEl>
                                          <p:spTgt spid="22573"/>
                                        </p:tgtEl>
                                        <p:attrNameLst>
                                          <p:attrName>style.visibility</p:attrName>
                                        </p:attrNameLst>
                                      </p:cBhvr>
                                      <p:to>
                                        <p:strVal val="visible"/>
                                      </p:to>
                                    </p:set>
                                    <p:animEffect transition="in" filter="fade">
                                      <p:cBhvr>
                                        <p:cTn id="238" dur="500"/>
                                        <p:tgtEl>
                                          <p:spTgt spid="22573"/>
                                        </p:tgtEl>
                                      </p:cBhvr>
                                    </p:animEffect>
                                  </p:childTnLst>
                                </p:cTn>
                              </p:par>
                            </p:childTnLst>
                          </p:cTn>
                        </p:par>
                        <p:par>
                          <p:cTn id="239" fill="hold">
                            <p:stCondLst>
                              <p:cond delay="500"/>
                            </p:stCondLst>
                            <p:childTnLst>
                              <p:par>
                                <p:cTn id="240" presetID="10" presetClass="entr" presetSubtype="0" fill="hold" grpId="0" nodeType="afterEffect">
                                  <p:stCondLst>
                                    <p:cond delay="0"/>
                                  </p:stCondLst>
                                  <p:childTnLst>
                                    <p:set>
                                      <p:cBhvr>
                                        <p:cTn id="241" dur="1" fill="hold">
                                          <p:stCondLst>
                                            <p:cond delay="0"/>
                                          </p:stCondLst>
                                        </p:cTn>
                                        <p:tgtEl>
                                          <p:spTgt spid="22555"/>
                                        </p:tgtEl>
                                        <p:attrNameLst>
                                          <p:attrName>style.visibility</p:attrName>
                                        </p:attrNameLst>
                                      </p:cBhvr>
                                      <p:to>
                                        <p:strVal val="visible"/>
                                      </p:to>
                                    </p:set>
                                    <p:animEffect transition="in" filter="fade">
                                      <p:cBhvr>
                                        <p:cTn id="242" dur="500"/>
                                        <p:tgtEl>
                                          <p:spTgt spid="22555"/>
                                        </p:tgtEl>
                                      </p:cBhvr>
                                    </p:animEffect>
                                  </p:childTnLst>
                                </p:cTn>
                              </p:par>
                            </p:childTnLst>
                          </p:cTn>
                        </p:par>
                        <p:par>
                          <p:cTn id="243" fill="hold">
                            <p:stCondLst>
                              <p:cond delay="1000"/>
                            </p:stCondLst>
                            <p:childTnLst>
                              <p:par>
                                <p:cTn id="244" presetID="10" presetClass="entr" presetSubtype="0" fill="hold" grpId="0" nodeType="afterEffect">
                                  <p:stCondLst>
                                    <p:cond delay="0"/>
                                  </p:stCondLst>
                                  <p:childTnLst>
                                    <p:set>
                                      <p:cBhvr>
                                        <p:cTn id="245" dur="1" fill="hold">
                                          <p:stCondLst>
                                            <p:cond delay="0"/>
                                          </p:stCondLst>
                                        </p:cTn>
                                        <p:tgtEl>
                                          <p:spTgt spid="22558"/>
                                        </p:tgtEl>
                                        <p:attrNameLst>
                                          <p:attrName>style.visibility</p:attrName>
                                        </p:attrNameLst>
                                      </p:cBhvr>
                                      <p:to>
                                        <p:strVal val="visible"/>
                                      </p:to>
                                    </p:set>
                                    <p:animEffect transition="in" filter="fade">
                                      <p:cBhvr>
                                        <p:cTn id="246" dur="500"/>
                                        <p:tgtEl>
                                          <p:spTgt spid="22558"/>
                                        </p:tgtEl>
                                      </p:cBhvr>
                                    </p:animEffect>
                                  </p:childTnLst>
                                </p:cTn>
                              </p:par>
                            </p:childTnLst>
                          </p:cTn>
                        </p:par>
                        <p:par>
                          <p:cTn id="247" fill="hold">
                            <p:stCondLst>
                              <p:cond delay="1500"/>
                            </p:stCondLst>
                            <p:childTnLst>
                              <p:par>
                                <p:cTn id="248" presetID="10" presetClass="entr" presetSubtype="0" fill="hold" nodeType="afterEffect">
                                  <p:stCondLst>
                                    <p:cond delay="0"/>
                                  </p:stCondLst>
                                  <p:childTnLst>
                                    <p:set>
                                      <p:cBhvr>
                                        <p:cTn id="249" dur="1" fill="hold">
                                          <p:stCondLst>
                                            <p:cond delay="0"/>
                                          </p:stCondLst>
                                        </p:cTn>
                                        <p:tgtEl>
                                          <p:spTgt spid="3"/>
                                        </p:tgtEl>
                                        <p:attrNameLst>
                                          <p:attrName>style.visibility</p:attrName>
                                        </p:attrNameLst>
                                      </p:cBhvr>
                                      <p:to>
                                        <p:strVal val="visible"/>
                                      </p:to>
                                    </p:set>
                                    <p:animEffect transition="in" filter="fade">
                                      <p:cBhvr>
                                        <p:cTn id="250" dur="500"/>
                                        <p:tgtEl>
                                          <p:spTgt spid="3"/>
                                        </p:tgtEl>
                                      </p:cBhvr>
                                    </p:animEffect>
                                  </p:childTnLst>
                                </p:cTn>
                              </p:par>
                            </p:childTnLst>
                          </p:cTn>
                        </p:par>
                        <p:par>
                          <p:cTn id="251" fill="hold">
                            <p:stCondLst>
                              <p:cond delay="2000"/>
                            </p:stCondLst>
                            <p:childTnLst>
                              <p:par>
                                <p:cTn id="252" presetID="10" presetClass="entr" presetSubtype="0" fill="hold" grpId="0" nodeType="afterEffect">
                                  <p:stCondLst>
                                    <p:cond delay="0"/>
                                  </p:stCondLst>
                                  <p:childTnLst>
                                    <p:set>
                                      <p:cBhvr>
                                        <p:cTn id="253" dur="1" fill="hold">
                                          <p:stCondLst>
                                            <p:cond delay="0"/>
                                          </p:stCondLst>
                                        </p:cTn>
                                        <p:tgtEl>
                                          <p:spTgt spid="22575"/>
                                        </p:tgtEl>
                                        <p:attrNameLst>
                                          <p:attrName>style.visibility</p:attrName>
                                        </p:attrNameLst>
                                      </p:cBhvr>
                                      <p:to>
                                        <p:strVal val="visible"/>
                                      </p:to>
                                    </p:set>
                                    <p:animEffect transition="in" filter="fade">
                                      <p:cBhvr>
                                        <p:cTn id="254" dur="500"/>
                                        <p:tgtEl>
                                          <p:spTgt spid="22575"/>
                                        </p:tgtEl>
                                      </p:cBhvr>
                                    </p:animEffect>
                                  </p:childTnLst>
                                </p:cTn>
                              </p:par>
                            </p:childTnLst>
                          </p:cTn>
                        </p:par>
                        <p:par>
                          <p:cTn id="255" fill="hold">
                            <p:stCondLst>
                              <p:cond delay="2500"/>
                            </p:stCondLst>
                            <p:childTnLst>
                              <p:par>
                                <p:cTn id="256" presetID="10" presetClass="entr" presetSubtype="0" fill="hold" nodeType="afterEffect">
                                  <p:stCondLst>
                                    <p:cond delay="0"/>
                                  </p:stCondLst>
                                  <p:childTnLst>
                                    <p:set>
                                      <p:cBhvr>
                                        <p:cTn id="257" dur="1" fill="hold">
                                          <p:stCondLst>
                                            <p:cond delay="0"/>
                                          </p:stCondLst>
                                        </p:cTn>
                                        <p:tgtEl>
                                          <p:spTgt spid="22572"/>
                                        </p:tgtEl>
                                        <p:attrNameLst>
                                          <p:attrName>style.visibility</p:attrName>
                                        </p:attrNameLst>
                                      </p:cBhvr>
                                      <p:to>
                                        <p:strVal val="visible"/>
                                      </p:to>
                                    </p:set>
                                    <p:animEffect transition="in" filter="fade">
                                      <p:cBhvr>
                                        <p:cTn id="258" dur="500"/>
                                        <p:tgtEl>
                                          <p:spTgt spid="22572"/>
                                        </p:tgtEl>
                                      </p:cBhvr>
                                    </p:animEffect>
                                  </p:childTnLst>
                                </p:cTn>
                              </p:par>
                            </p:childTnLst>
                          </p:cTn>
                        </p:par>
                        <p:par>
                          <p:cTn id="259" fill="hold">
                            <p:stCondLst>
                              <p:cond delay="3000"/>
                            </p:stCondLst>
                            <p:childTnLst>
                              <p:par>
                                <p:cTn id="260" presetID="10" presetClass="entr" presetSubtype="0" fill="hold" nodeType="afterEffect">
                                  <p:stCondLst>
                                    <p:cond delay="0"/>
                                  </p:stCondLst>
                                  <p:childTnLst>
                                    <p:set>
                                      <p:cBhvr>
                                        <p:cTn id="261" dur="1" fill="hold">
                                          <p:stCondLst>
                                            <p:cond delay="0"/>
                                          </p:stCondLst>
                                        </p:cTn>
                                        <p:tgtEl>
                                          <p:spTgt spid="22"/>
                                        </p:tgtEl>
                                        <p:attrNameLst>
                                          <p:attrName>style.visibility</p:attrName>
                                        </p:attrNameLst>
                                      </p:cBhvr>
                                      <p:to>
                                        <p:strVal val="visible"/>
                                      </p:to>
                                    </p:set>
                                    <p:animEffect transition="in" filter="fade">
                                      <p:cBhvr>
                                        <p:cTn id="262" dur="500"/>
                                        <p:tgtEl>
                                          <p:spTgt spid="22"/>
                                        </p:tgtEl>
                                      </p:cBhvr>
                                    </p:animEffect>
                                  </p:childTnLst>
                                </p:cTn>
                              </p:par>
                            </p:childTnLst>
                          </p:cTn>
                        </p:par>
                      </p:childTnLst>
                    </p:cTn>
                  </p:par>
                  <p:par>
                    <p:cTn id="263" fill="hold">
                      <p:stCondLst>
                        <p:cond delay="indefinite"/>
                      </p:stCondLst>
                      <p:childTnLst>
                        <p:par>
                          <p:cTn id="264" fill="hold">
                            <p:stCondLst>
                              <p:cond delay="0"/>
                            </p:stCondLst>
                            <p:childTnLst>
                              <p:par>
                                <p:cTn id="265" presetID="0" presetClass="path" presetSubtype="0" accel="50000" decel="50000" fill="hold" nodeType="clickEffect">
                                  <p:stCondLst>
                                    <p:cond delay="0"/>
                                  </p:stCondLst>
                                  <p:childTnLst>
                                    <p:animMotion origin="layout" path="M 4.31996E-6 4.44444E-6 L 0.02006 -0.00926 L 0.03752 -0.02778 L 0.04885 -0.06042 L 0.05836 -0.09445 L 0.06279 -0.13797 L 0.06357 -0.20463 L 0.05927 -0.26204 L 0.04703 -0.31783 L 0.03752 -0.36737 L 0.03752 -0.41389 L 0.04885 -0.45417 L 0.06969 -0.46667 L 0.10982 -0.46667 L 0.13692 -0.45255 L 0.15789 -0.4294 L 0.17274 -0.38125 L 0.17092 -0.33936 L 0.15958 -0.29908 L 0.14135 -0.24028 L 0.136 -0.1875 L 0.13783 -0.13635 L 0.14916 -0.09769 L 0.18225 -0.06343 L 0.23293 -0.05116 L 0.27397 -0.05255 L 0.31579 -0.05718 L 0.36295 -0.04028 L 0.38991 -0.01551 L 0.41962 0.0125 L 0.46404 0.028 L 0.48931 -0.00764 L 0.49192 -0.05741 " pathEditMode="relative" rAng="0" ptsTypes="AAAAAAAAAAAAAAAAAAAAAAAAAAAAAAAAA">
                                      <p:cBhvr>
                                        <p:cTn id="266" dur="5000" fill="hold"/>
                                        <p:tgtEl>
                                          <p:spTgt spid="22"/>
                                        </p:tgtEl>
                                        <p:attrNameLst>
                                          <p:attrName>ppt_x</p:attrName>
                                          <p:attrName>ppt_y</p:attrName>
                                        </p:attrNameLst>
                                      </p:cBhvr>
                                      <p:rCtr x="24596" y="-21944"/>
                                    </p:animMotion>
                                  </p:childTnLst>
                                </p:cTn>
                              </p:par>
                              <p:par>
                                <p:cTn id="267" presetID="10" presetClass="exit" presetSubtype="0" fill="hold" nodeType="withEffect">
                                  <p:stCondLst>
                                    <p:cond delay="4750"/>
                                  </p:stCondLst>
                                  <p:childTnLst>
                                    <p:animEffect transition="out" filter="fade">
                                      <p:cBhvr>
                                        <p:cTn id="268" dur="500"/>
                                        <p:tgtEl>
                                          <p:spTgt spid="22"/>
                                        </p:tgtEl>
                                      </p:cBhvr>
                                    </p:animEffect>
                                    <p:set>
                                      <p:cBhvr>
                                        <p:cTn id="269" dur="1" fill="hold">
                                          <p:stCondLst>
                                            <p:cond delay="499"/>
                                          </p:stCondLst>
                                        </p:cTn>
                                        <p:tgtEl>
                                          <p:spTgt spid="22"/>
                                        </p:tgtEl>
                                        <p:attrNameLst>
                                          <p:attrName>style.visibility</p:attrName>
                                        </p:attrNameLst>
                                      </p:cBhvr>
                                      <p:to>
                                        <p:strVal val="hidden"/>
                                      </p:to>
                                    </p:set>
                                  </p:childTnLst>
                                </p:cTn>
                              </p:par>
                              <p:par>
                                <p:cTn id="270" presetID="10" presetClass="entr" presetSubtype="0" fill="hold" nodeType="withEffect">
                                  <p:stCondLst>
                                    <p:cond delay="5250"/>
                                  </p:stCondLst>
                                  <p:childTnLst>
                                    <p:set>
                                      <p:cBhvr>
                                        <p:cTn id="271" dur="1" fill="hold">
                                          <p:stCondLst>
                                            <p:cond delay="0"/>
                                          </p:stCondLst>
                                        </p:cTn>
                                        <p:tgtEl>
                                          <p:spTgt spid="23"/>
                                        </p:tgtEl>
                                        <p:attrNameLst>
                                          <p:attrName>style.visibility</p:attrName>
                                        </p:attrNameLst>
                                      </p:cBhvr>
                                      <p:to>
                                        <p:strVal val="visible"/>
                                      </p:to>
                                    </p:set>
                                    <p:animEffect transition="in" filter="fade">
                                      <p:cBhvr>
                                        <p:cTn id="272" dur="500"/>
                                        <p:tgtEl>
                                          <p:spTgt spid="23"/>
                                        </p:tgtEl>
                                      </p:cBhvr>
                                    </p:animEffect>
                                  </p:childTnLst>
                                </p:cTn>
                              </p:par>
                            </p:childTnLst>
                          </p:cTn>
                        </p:par>
                        <p:par>
                          <p:cTn id="273" fill="hold">
                            <p:stCondLst>
                              <p:cond delay="5750"/>
                            </p:stCondLst>
                            <p:childTnLst>
                              <p:par>
                                <p:cTn id="274" presetID="26" presetClass="emph" presetSubtype="0" fill="hold" nodeType="afterEffect">
                                  <p:stCondLst>
                                    <p:cond delay="0"/>
                                  </p:stCondLst>
                                  <p:childTnLst>
                                    <p:animEffect transition="out" filter="fade">
                                      <p:cBhvr>
                                        <p:cTn id="275" dur="750" tmFilter="0, 0; .2, .5; .8, .5; 1, 0"/>
                                        <p:tgtEl>
                                          <p:spTgt spid="23"/>
                                        </p:tgtEl>
                                      </p:cBhvr>
                                    </p:animEffect>
                                    <p:animScale>
                                      <p:cBhvr>
                                        <p:cTn id="276" dur="375" autoRev="1" fill="hold"/>
                                        <p:tgtEl>
                                          <p:spTgt spid="23"/>
                                        </p:tgtEl>
                                      </p:cBhvr>
                                      <p:by x="105000" y="105000"/>
                                    </p:animScale>
                                  </p:childTnLst>
                                </p:cTn>
                              </p:par>
                              <p:par>
                                <p:cTn id="277" presetID="42" presetClass="path" presetSubtype="0" accel="50000" decel="50000" fill="hold" nodeType="withEffect">
                                  <p:stCondLst>
                                    <p:cond delay="750"/>
                                  </p:stCondLst>
                                  <p:childTnLst>
                                    <p:animMotion origin="layout" path="M -2.69932E-6 3.7037E-7 L 0.0017 -0.22593 " pathEditMode="relative" rAng="0" ptsTypes="AA">
                                      <p:cBhvr>
                                        <p:cTn id="278" dur="2250" fill="hold"/>
                                        <p:tgtEl>
                                          <p:spTgt spid="23"/>
                                        </p:tgtEl>
                                        <p:attrNameLst>
                                          <p:attrName>ppt_x</p:attrName>
                                          <p:attrName>ppt_y</p:attrName>
                                        </p:attrNameLst>
                                      </p:cBhvr>
                                      <p:rCtr x="78" y="-11296"/>
                                    </p:animMotion>
                                  </p:childTnLst>
                                </p:cTn>
                              </p:par>
                              <p:par>
                                <p:cTn id="279" presetID="10" presetClass="exit" presetSubtype="0" fill="hold" nodeType="withEffect">
                                  <p:stCondLst>
                                    <p:cond delay="2750"/>
                                  </p:stCondLst>
                                  <p:childTnLst>
                                    <p:animEffect transition="out" filter="fade">
                                      <p:cBhvr>
                                        <p:cTn id="280" dur="500"/>
                                        <p:tgtEl>
                                          <p:spTgt spid="23"/>
                                        </p:tgtEl>
                                      </p:cBhvr>
                                    </p:animEffect>
                                    <p:set>
                                      <p:cBhvr>
                                        <p:cTn id="281" dur="1" fill="hold">
                                          <p:stCondLst>
                                            <p:cond delay="499"/>
                                          </p:stCondLst>
                                        </p:cTn>
                                        <p:tgtEl>
                                          <p:spTgt spid="23"/>
                                        </p:tgtEl>
                                        <p:attrNameLst>
                                          <p:attrName>style.visibility</p:attrName>
                                        </p:attrNameLst>
                                      </p:cBhvr>
                                      <p:to>
                                        <p:strVal val="hidden"/>
                                      </p:to>
                                    </p:set>
                                  </p:childTnLst>
                                </p:cTn>
                              </p:par>
                            </p:childTnLst>
                          </p:cTn>
                        </p:par>
                        <p:par>
                          <p:cTn id="282" fill="hold">
                            <p:stCondLst>
                              <p:cond delay="9000"/>
                            </p:stCondLst>
                            <p:childTnLst>
                              <p:par>
                                <p:cTn id="283" presetID="10" presetClass="entr" presetSubtype="0" fill="hold" nodeType="afterEffect">
                                  <p:stCondLst>
                                    <p:cond delay="0"/>
                                  </p:stCondLst>
                                  <p:childTnLst>
                                    <p:set>
                                      <p:cBhvr>
                                        <p:cTn id="284" dur="1" fill="hold">
                                          <p:stCondLst>
                                            <p:cond delay="0"/>
                                          </p:stCondLst>
                                        </p:cTn>
                                        <p:tgtEl>
                                          <p:spTgt spid="210"/>
                                        </p:tgtEl>
                                        <p:attrNameLst>
                                          <p:attrName>style.visibility</p:attrName>
                                        </p:attrNameLst>
                                      </p:cBhvr>
                                      <p:to>
                                        <p:strVal val="visible"/>
                                      </p:to>
                                    </p:set>
                                    <p:animEffect transition="in" filter="fade">
                                      <p:cBhvr>
                                        <p:cTn id="285" dur="500"/>
                                        <p:tgtEl>
                                          <p:spTgt spid="210"/>
                                        </p:tgtEl>
                                      </p:cBhvr>
                                    </p:animEffect>
                                  </p:childTnLst>
                                </p:cTn>
                              </p:par>
                            </p:childTnLst>
                          </p:cTn>
                        </p:par>
                        <p:par>
                          <p:cTn id="286" fill="hold">
                            <p:stCondLst>
                              <p:cond delay="9500"/>
                            </p:stCondLst>
                            <p:childTnLst>
                              <p:par>
                                <p:cTn id="287" presetID="0" presetClass="path" presetSubtype="0" accel="50000" decel="50000" fill="hold" nodeType="afterEffect">
                                  <p:stCondLst>
                                    <p:cond delay="0"/>
                                  </p:stCondLst>
                                  <p:childTnLst>
                                    <p:animMotion origin="layout" path="M 1.38093E-6 -4.81481E-6 L -0.00261 -0.05902 L -0.00443 -0.11157 L -0.00521 -0.19699 L 1.38093E-6 -0.25115 L 0.01563 -0.29467 L 0.0314 -0.32083 L 0.03661 -0.34583 L 0.03309 -0.36898 L 0.02436 -0.39074 " pathEditMode="relative" ptsTypes="AAAAAAAAAA">
                                      <p:cBhvr>
                                        <p:cTn id="288" dur="2000" fill="hold"/>
                                        <p:tgtEl>
                                          <p:spTgt spid="210"/>
                                        </p:tgtEl>
                                        <p:attrNameLst>
                                          <p:attrName>ppt_x</p:attrName>
                                          <p:attrName>ppt_y</p:attrName>
                                        </p:attrNameLst>
                                      </p:cBhvr>
                                    </p:animMotion>
                                  </p:childTnLst>
                                  <p:subTnLst>
                                    <p:set>
                                      <p:cBhvr override="childStyle">
                                        <p:cTn dur="1" fill="hold" display="0" masterRel="nextClick" afterEffect="1"/>
                                        <p:tgtEl>
                                          <p:spTgt spid="210"/>
                                        </p:tgtEl>
                                        <p:attrNameLst>
                                          <p:attrName>style.visibility</p:attrName>
                                        </p:attrNameLst>
                                      </p:cBhvr>
                                      <p:to>
                                        <p:strVal val="hidden"/>
                                      </p:to>
                                    </p:set>
                                  </p:subTnLst>
                                </p:cTn>
                              </p:par>
                            </p:childTnLst>
                          </p:cTn>
                        </p:par>
                      </p:childTnLst>
                    </p:cTn>
                  </p:par>
                  <p:par>
                    <p:cTn id="289" fill="hold">
                      <p:stCondLst>
                        <p:cond delay="indefinite"/>
                      </p:stCondLst>
                      <p:childTnLst>
                        <p:par>
                          <p:cTn id="290" fill="hold">
                            <p:stCondLst>
                              <p:cond delay="0"/>
                            </p:stCondLst>
                            <p:childTnLst>
                              <p:par>
                                <p:cTn id="291" presetID="10" presetClass="entr" presetSubtype="0" fill="hold" nodeType="clickEffect">
                                  <p:stCondLst>
                                    <p:cond delay="0"/>
                                  </p:stCondLst>
                                  <p:childTnLst>
                                    <p:set>
                                      <p:cBhvr>
                                        <p:cTn id="292" dur="1" fill="hold">
                                          <p:stCondLst>
                                            <p:cond delay="0"/>
                                          </p:stCondLst>
                                        </p:cTn>
                                        <p:tgtEl>
                                          <p:spTgt spid="161"/>
                                        </p:tgtEl>
                                        <p:attrNameLst>
                                          <p:attrName>style.visibility</p:attrName>
                                        </p:attrNameLst>
                                      </p:cBhvr>
                                      <p:to>
                                        <p:strVal val="visible"/>
                                      </p:to>
                                    </p:set>
                                    <p:animEffect transition="in" filter="fade">
                                      <p:cBhvr>
                                        <p:cTn id="293" dur="500"/>
                                        <p:tgtEl>
                                          <p:spTgt spid="161"/>
                                        </p:tgtEl>
                                      </p:cBhvr>
                                    </p:animEffect>
                                  </p:childTnLst>
                                </p:cTn>
                              </p:par>
                            </p:childTnLst>
                          </p:cTn>
                        </p:par>
                        <p:par>
                          <p:cTn id="294" fill="hold">
                            <p:stCondLst>
                              <p:cond delay="500"/>
                            </p:stCondLst>
                            <p:childTnLst>
                              <p:par>
                                <p:cTn id="295" presetID="10" presetClass="entr" presetSubtype="0" fill="hold" nodeType="afterEffect">
                                  <p:stCondLst>
                                    <p:cond delay="0"/>
                                  </p:stCondLst>
                                  <p:childTnLst>
                                    <p:set>
                                      <p:cBhvr>
                                        <p:cTn id="296" dur="1" fill="hold">
                                          <p:stCondLst>
                                            <p:cond delay="0"/>
                                          </p:stCondLst>
                                        </p:cTn>
                                        <p:tgtEl>
                                          <p:spTgt spid="164"/>
                                        </p:tgtEl>
                                        <p:attrNameLst>
                                          <p:attrName>style.visibility</p:attrName>
                                        </p:attrNameLst>
                                      </p:cBhvr>
                                      <p:to>
                                        <p:strVal val="visible"/>
                                      </p:to>
                                    </p:set>
                                    <p:animEffect transition="in" filter="fade">
                                      <p:cBhvr>
                                        <p:cTn id="297" dur="500"/>
                                        <p:tgtEl>
                                          <p:spTgt spid="164"/>
                                        </p:tgtEl>
                                      </p:cBhvr>
                                    </p:animEffect>
                                  </p:childTnLst>
                                </p:cTn>
                              </p:par>
                            </p:childTnLst>
                          </p:cTn>
                        </p:par>
                        <p:par>
                          <p:cTn id="298" fill="hold">
                            <p:stCondLst>
                              <p:cond delay="1000"/>
                            </p:stCondLst>
                            <p:childTnLst>
                              <p:par>
                                <p:cTn id="299" presetID="10" presetClass="entr" presetSubtype="0" fill="hold" nodeType="afterEffect">
                                  <p:stCondLst>
                                    <p:cond delay="0"/>
                                  </p:stCondLst>
                                  <p:childTnLst>
                                    <p:set>
                                      <p:cBhvr>
                                        <p:cTn id="300" dur="1" fill="hold">
                                          <p:stCondLst>
                                            <p:cond delay="0"/>
                                          </p:stCondLst>
                                        </p:cTn>
                                        <p:tgtEl>
                                          <p:spTgt spid="189"/>
                                        </p:tgtEl>
                                        <p:attrNameLst>
                                          <p:attrName>style.visibility</p:attrName>
                                        </p:attrNameLst>
                                      </p:cBhvr>
                                      <p:to>
                                        <p:strVal val="visible"/>
                                      </p:to>
                                    </p:set>
                                    <p:animEffect transition="in" filter="fade">
                                      <p:cBhvr>
                                        <p:cTn id="301" dur="500"/>
                                        <p:tgtEl>
                                          <p:spTgt spid="189"/>
                                        </p:tgtEl>
                                      </p:cBhvr>
                                    </p:animEffect>
                                  </p:childTnLst>
                                </p:cTn>
                              </p:par>
                            </p:childTnLst>
                          </p:cTn>
                        </p:par>
                        <p:par>
                          <p:cTn id="302" fill="hold">
                            <p:stCondLst>
                              <p:cond delay="1500"/>
                            </p:stCondLst>
                            <p:childTnLst>
                              <p:par>
                                <p:cTn id="303" presetID="10" presetClass="entr" presetSubtype="0" fill="hold" nodeType="afterEffect">
                                  <p:stCondLst>
                                    <p:cond delay="0"/>
                                  </p:stCondLst>
                                  <p:childTnLst>
                                    <p:set>
                                      <p:cBhvr>
                                        <p:cTn id="304" dur="1" fill="hold">
                                          <p:stCondLst>
                                            <p:cond delay="0"/>
                                          </p:stCondLst>
                                        </p:cTn>
                                        <p:tgtEl>
                                          <p:spTgt spid="24"/>
                                        </p:tgtEl>
                                        <p:attrNameLst>
                                          <p:attrName>style.visibility</p:attrName>
                                        </p:attrNameLst>
                                      </p:cBhvr>
                                      <p:to>
                                        <p:strVal val="visible"/>
                                      </p:to>
                                    </p:set>
                                    <p:animEffect transition="in" filter="fade">
                                      <p:cBhvr>
                                        <p:cTn id="305" dur="500"/>
                                        <p:tgtEl>
                                          <p:spTgt spid="24"/>
                                        </p:tgtEl>
                                      </p:cBhvr>
                                    </p:animEffect>
                                  </p:childTnLst>
                                </p:cTn>
                              </p:par>
                            </p:childTnLst>
                          </p:cTn>
                        </p:par>
                        <p:par>
                          <p:cTn id="306" fill="hold">
                            <p:stCondLst>
                              <p:cond delay="2000"/>
                            </p:stCondLst>
                            <p:childTnLst>
                              <p:par>
                                <p:cTn id="307" presetID="10" presetClass="entr" presetSubtype="0" fill="hold" nodeType="afterEffect">
                                  <p:stCondLst>
                                    <p:cond delay="0"/>
                                  </p:stCondLst>
                                  <p:childTnLst>
                                    <p:set>
                                      <p:cBhvr>
                                        <p:cTn id="308" dur="1" fill="hold">
                                          <p:stCondLst>
                                            <p:cond delay="0"/>
                                          </p:stCondLst>
                                        </p:cTn>
                                        <p:tgtEl>
                                          <p:spTgt spid="194"/>
                                        </p:tgtEl>
                                        <p:attrNameLst>
                                          <p:attrName>style.visibility</p:attrName>
                                        </p:attrNameLst>
                                      </p:cBhvr>
                                      <p:to>
                                        <p:strVal val="visible"/>
                                      </p:to>
                                    </p:set>
                                    <p:animEffect transition="in" filter="fade">
                                      <p:cBhvr>
                                        <p:cTn id="309" dur="500"/>
                                        <p:tgtEl>
                                          <p:spTgt spid="194"/>
                                        </p:tgtEl>
                                      </p:cBhvr>
                                    </p:animEffect>
                                  </p:childTnLst>
                                </p:cTn>
                              </p:par>
                            </p:childTnLst>
                          </p:cTn>
                        </p:par>
                        <p:par>
                          <p:cTn id="310" fill="hold">
                            <p:stCondLst>
                              <p:cond delay="2500"/>
                            </p:stCondLst>
                            <p:childTnLst>
                              <p:par>
                                <p:cTn id="311" presetID="10" presetClass="entr" presetSubtype="0" fill="hold" nodeType="afterEffect">
                                  <p:stCondLst>
                                    <p:cond delay="0"/>
                                  </p:stCondLst>
                                  <p:childTnLst>
                                    <p:set>
                                      <p:cBhvr>
                                        <p:cTn id="312" dur="1" fill="hold">
                                          <p:stCondLst>
                                            <p:cond delay="0"/>
                                          </p:stCondLst>
                                        </p:cTn>
                                        <p:tgtEl>
                                          <p:spTgt spid="199"/>
                                        </p:tgtEl>
                                        <p:attrNameLst>
                                          <p:attrName>style.visibility</p:attrName>
                                        </p:attrNameLst>
                                      </p:cBhvr>
                                      <p:to>
                                        <p:strVal val="visible"/>
                                      </p:to>
                                    </p:set>
                                    <p:animEffect transition="in" filter="fade">
                                      <p:cBhvr>
                                        <p:cTn id="313" dur="500"/>
                                        <p:tgtEl>
                                          <p:spTgt spid="199"/>
                                        </p:tgtEl>
                                      </p:cBhvr>
                                    </p:animEffect>
                                  </p:childTnLst>
                                </p:cTn>
                              </p:par>
                            </p:childTnLst>
                          </p:cTn>
                        </p:par>
                        <p:par>
                          <p:cTn id="314" fill="hold">
                            <p:stCondLst>
                              <p:cond delay="3000"/>
                            </p:stCondLst>
                            <p:childTnLst>
                              <p:par>
                                <p:cTn id="315" presetID="10" presetClass="entr" presetSubtype="0" fill="hold" nodeType="afterEffect">
                                  <p:stCondLst>
                                    <p:cond delay="0"/>
                                  </p:stCondLst>
                                  <p:childTnLst>
                                    <p:set>
                                      <p:cBhvr>
                                        <p:cTn id="316" dur="1" fill="hold">
                                          <p:stCondLst>
                                            <p:cond delay="0"/>
                                          </p:stCondLst>
                                        </p:cTn>
                                        <p:tgtEl>
                                          <p:spTgt spid="206"/>
                                        </p:tgtEl>
                                        <p:attrNameLst>
                                          <p:attrName>style.visibility</p:attrName>
                                        </p:attrNameLst>
                                      </p:cBhvr>
                                      <p:to>
                                        <p:strVal val="visible"/>
                                      </p:to>
                                    </p:set>
                                    <p:animEffect transition="in" filter="fade">
                                      <p:cBhvr>
                                        <p:cTn id="317" dur="500"/>
                                        <p:tgtEl>
                                          <p:spTgt spid="206"/>
                                        </p:tgtEl>
                                      </p:cBhvr>
                                    </p:animEffect>
                                  </p:childTnLst>
                                </p:cTn>
                              </p:par>
                            </p:childTnLst>
                          </p:cTn>
                        </p:par>
                        <p:par>
                          <p:cTn id="318" fill="hold">
                            <p:stCondLst>
                              <p:cond delay="3500"/>
                            </p:stCondLst>
                            <p:childTnLst>
                              <p:par>
                                <p:cTn id="319" presetID="10" presetClass="entr" presetSubtype="0" fill="hold" nodeType="afterEffect">
                                  <p:stCondLst>
                                    <p:cond delay="0"/>
                                  </p:stCondLst>
                                  <p:childTnLst>
                                    <p:set>
                                      <p:cBhvr>
                                        <p:cTn id="320" dur="1" fill="hold">
                                          <p:stCondLst>
                                            <p:cond delay="0"/>
                                          </p:stCondLst>
                                        </p:cTn>
                                        <p:tgtEl>
                                          <p:spTgt spid="211"/>
                                        </p:tgtEl>
                                        <p:attrNameLst>
                                          <p:attrName>style.visibility</p:attrName>
                                        </p:attrNameLst>
                                      </p:cBhvr>
                                      <p:to>
                                        <p:strVal val="visible"/>
                                      </p:to>
                                    </p:set>
                                    <p:animEffect transition="in" filter="fade">
                                      <p:cBhvr>
                                        <p:cTn id="321" dur="5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5" grpId="0" animBg="1"/>
      <p:bldP spid="22558" grpId="0" animBg="1"/>
      <p:bldP spid="22559" grpId="0" animBg="1"/>
      <p:bldP spid="22568" grpId="0"/>
      <p:bldP spid="22575" grpId="0" animBg="1"/>
      <p:bldP spid="150" grpId="0"/>
      <p:bldP spid="153" grpId="0" animBg="1"/>
      <p:bldP spid="20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Scale-out &amp; High Availability to </a:t>
            </a:r>
            <a:br>
              <a:rPr lang="en-US" dirty="0" smtClean="0"/>
            </a:br>
            <a:r>
              <a:rPr lang="en-US" dirty="0" smtClean="0"/>
              <a:t>Match Your Mission Critical Needs</a:t>
            </a:r>
            <a:endParaRPr lang="en-US" dirty="0"/>
          </a:p>
        </p:txBody>
      </p:sp>
      <p:grpSp>
        <p:nvGrpSpPr>
          <p:cNvPr id="12" name="Group 11"/>
          <p:cNvGrpSpPr/>
          <p:nvPr/>
        </p:nvGrpSpPr>
        <p:grpSpPr>
          <a:xfrm>
            <a:off x="557205" y="1579706"/>
            <a:ext cx="2181950" cy="2235200"/>
            <a:chOff x="79019" y="1365956"/>
            <a:chExt cx="1636889" cy="2235200"/>
          </a:xfrm>
        </p:grpSpPr>
        <p:sp>
          <p:nvSpPr>
            <p:cNvPr id="9" name="Rounded Rectangle 8"/>
            <p:cNvSpPr/>
            <p:nvPr/>
          </p:nvSpPr>
          <p:spPr bwMode="auto">
            <a:xfrm rot="5400000">
              <a:off x="-220136" y="1665111"/>
              <a:ext cx="2235200" cy="1636889"/>
            </a:xfrm>
            <a:prstGeom prst="roundRect">
              <a:avLst>
                <a:gd name="adj" fmla="val 4759"/>
              </a:avLst>
            </a:prstGeom>
            <a:gradFill flip="none" rotWithShape="1">
              <a:gsLst>
                <a:gs pos="0">
                  <a:schemeClr val="tx1">
                    <a:alpha val="68000"/>
                  </a:schemeClr>
                </a:gs>
                <a:gs pos="100000">
                  <a:schemeClr val="tx1">
                    <a:alpha val="0"/>
                  </a:schemeClr>
                </a:gs>
              </a:gsLst>
              <a:lin ang="0" scaled="1"/>
              <a:tileRect/>
            </a:gradFill>
            <a:ln w="12700" cap="flat" cmpd="sng" algn="ctr">
              <a:noFill/>
              <a:prstDash val="solid"/>
            </a:ln>
            <a:effectLst/>
          </p:spPr>
          <p:txBody>
            <a:bodyPr rtlCol="0" anchor="ctr"/>
            <a:lstStyle/>
            <a:p>
              <a:pPr>
                <a:defRPr/>
              </a:pPr>
              <a:endParaRPr lang="en-US" sz="1000" kern="0" dirty="0">
                <a:solidFill>
                  <a:prstClr val="black">
                    <a:lumMod val="75000"/>
                    <a:lumOff val="25000"/>
                  </a:prstClr>
                </a:solidFill>
                <a:latin typeface="Segoe UI" pitchFamily="34" charset="0"/>
                <a:cs typeface="Segoe UI" pitchFamily="34" charset="0"/>
              </a:endParaRPr>
            </a:p>
          </p:txBody>
        </p:sp>
        <p:sp>
          <p:nvSpPr>
            <p:cNvPr id="3" name="Rounded Rectangle 2"/>
            <p:cNvSpPr/>
            <p:nvPr/>
          </p:nvSpPr>
          <p:spPr bwMode="auto">
            <a:xfrm>
              <a:off x="174076" y="3035563"/>
              <a:ext cx="1467183" cy="402523"/>
            </a:xfrm>
            <a:prstGeom prst="roundRect">
              <a:avLst>
                <a:gd name="adj" fmla="val 5765"/>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reflection blurRad="6350" stA="52000" endA="300" endPos="35000" dir="5400000" sy="-100000" algn="bl" rotWithShape="0"/>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4" name="Rounded Rectangle 3"/>
            <p:cNvSpPr/>
            <p:nvPr/>
          </p:nvSpPr>
          <p:spPr bwMode="auto">
            <a:xfrm>
              <a:off x="237067" y="3087521"/>
              <a:ext cx="1319062" cy="307762"/>
            </a:xfrm>
            <a:prstGeom prst="roundRect">
              <a:avLst>
                <a:gd name="adj" fmla="val 10657"/>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Stand-alone</a:t>
              </a:r>
            </a:p>
          </p:txBody>
        </p:sp>
      </p:grpSp>
      <p:pic>
        <p:nvPicPr>
          <p:cNvPr id="21" name="Picture 16" descr="arrow 1 Teal Curved Arrow Large"/>
          <p:cNvPicPr>
            <a:picLocks noChangeAspect="1" noChangeArrowheads="1"/>
          </p:cNvPicPr>
          <p:nvPr/>
        </p:nvPicPr>
        <p:blipFill>
          <a:blip r:embed="rId2" cstate="print">
            <a:grayscl/>
          </a:blip>
          <a:stretch>
            <a:fillRect/>
          </a:stretch>
        </p:blipFill>
        <p:spPr bwMode="auto">
          <a:xfrm rot="21247080" flipV="1">
            <a:off x="2078019" y="3148053"/>
            <a:ext cx="1403052" cy="786624"/>
          </a:xfrm>
          <a:prstGeom prst="rect">
            <a:avLst/>
          </a:prstGeom>
          <a:noFill/>
          <a:ln w="9525">
            <a:noFill/>
            <a:miter lim="800000"/>
            <a:headEnd/>
            <a:tailEnd/>
          </a:ln>
        </p:spPr>
      </p:pic>
      <p:pic>
        <p:nvPicPr>
          <p:cNvPr id="2050" name="Picture 2" descr="C:\Users\roslyn.ADI\Desktop\DVD_ART35\Artwork_Imagery\Icons - Illustrations\_WINDOWS SERVER ICONS\Hardware\Virtual Servers 2.png"/>
          <p:cNvPicPr>
            <a:picLocks noChangeAspect="1" noChangeArrowheads="1"/>
          </p:cNvPicPr>
          <p:nvPr/>
        </p:nvPicPr>
        <p:blipFill>
          <a:blip r:embed="rId3" cstate="print"/>
          <a:srcRect/>
          <a:stretch>
            <a:fillRect/>
          </a:stretch>
        </p:blipFill>
        <p:spPr bwMode="auto">
          <a:xfrm>
            <a:off x="1043680" y="2359875"/>
            <a:ext cx="625640" cy="766410"/>
          </a:xfrm>
          <a:prstGeom prst="rect">
            <a:avLst/>
          </a:prstGeom>
          <a:noFill/>
        </p:spPr>
      </p:pic>
      <p:pic>
        <p:nvPicPr>
          <p:cNvPr id="25" name="Picture 3"/>
          <p:cNvPicPr>
            <a:picLocks noChangeAspect="1" noChangeArrowheads="1"/>
          </p:cNvPicPr>
          <p:nvPr/>
        </p:nvPicPr>
        <p:blipFill>
          <a:blip r:embed="rId4" cstate="print"/>
          <a:srcRect r="12517" b="-602"/>
          <a:stretch>
            <a:fillRect/>
          </a:stretch>
        </p:blipFill>
        <p:spPr bwMode="auto">
          <a:xfrm>
            <a:off x="1445946" y="2830751"/>
            <a:ext cx="344622" cy="348269"/>
          </a:xfrm>
          <a:prstGeom prst="rect">
            <a:avLst/>
          </a:prstGeom>
          <a:noFill/>
          <a:ln>
            <a:noFill/>
          </a:ln>
        </p:spPr>
      </p:pic>
      <p:pic>
        <p:nvPicPr>
          <p:cNvPr id="26" name="Picture 70" descr="visio process chart 3"/>
          <p:cNvPicPr>
            <a:picLocks noChangeAspect="1" noChangeArrowheads="1"/>
          </p:cNvPicPr>
          <p:nvPr/>
        </p:nvPicPr>
        <p:blipFill>
          <a:blip r:embed="rId5" cstate="print"/>
          <a:srcRect/>
          <a:stretch>
            <a:fillRect/>
          </a:stretch>
        </p:blipFill>
        <p:spPr bwMode="auto">
          <a:xfrm>
            <a:off x="1763594" y="2658778"/>
            <a:ext cx="690342" cy="302679"/>
          </a:xfrm>
          <a:prstGeom prst="rect">
            <a:avLst/>
          </a:prstGeom>
          <a:noFill/>
          <a:ln w="9525">
            <a:noFill/>
            <a:miter lim="800000"/>
            <a:headEnd/>
            <a:tailEnd/>
          </a:ln>
        </p:spPr>
      </p:pic>
      <p:grpSp>
        <p:nvGrpSpPr>
          <p:cNvPr id="6" name="Group 5"/>
          <p:cNvGrpSpPr/>
          <p:nvPr/>
        </p:nvGrpSpPr>
        <p:grpSpPr>
          <a:xfrm>
            <a:off x="3160497" y="1546124"/>
            <a:ext cx="2964446" cy="3059005"/>
            <a:chOff x="3160497" y="1546124"/>
            <a:chExt cx="2964446" cy="3059005"/>
          </a:xfrm>
        </p:grpSpPr>
        <p:grpSp>
          <p:nvGrpSpPr>
            <p:cNvPr id="13" name="Group 12"/>
            <p:cNvGrpSpPr/>
            <p:nvPr/>
          </p:nvGrpSpPr>
          <p:grpSpPr>
            <a:xfrm>
              <a:off x="3160497" y="1568336"/>
              <a:ext cx="2964446" cy="3036793"/>
              <a:chOff x="79019" y="1365956"/>
              <a:chExt cx="1636889" cy="2235200"/>
            </a:xfrm>
          </p:grpSpPr>
          <p:sp>
            <p:nvSpPr>
              <p:cNvPr id="14" name="Rounded Rectangle 13"/>
              <p:cNvSpPr/>
              <p:nvPr/>
            </p:nvSpPr>
            <p:spPr bwMode="auto">
              <a:xfrm rot="5400000">
                <a:off x="-220136" y="1665111"/>
                <a:ext cx="2235200" cy="1636889"/>
              </a:xfrm>
              <a:prstGeom prst="roundRect">
                <a:avLst>
                  <a:gd name="adj" fmla="val 4759"/>
                </a:avLst>
              </a:prstGeom>
              <a:gradFill flip="none" rotWithShape="1">
                <a:gsLst>
                  <a:gs pos="0">
                    <a:schemeClr val="tx1">
                      <a:alpha val="68000"/>
                    </a:schemeClr>
                  </a:gs>
                  <a:gs pos="100000">
                    <a:schemeClr val="tx1">
                      <a:alpha val="0"/>
                    </a:schemeClr>
                  </a:gs>
                </a:gsLst>
                <a:lin ang="0" scaled="1"/>
                <a:tileRect/>
              </a:gradFill>
              <a:ln w="12700" cap="flat" cmpd="sng" algn="ctr">
                <a:noFill/>
                <a:prstDash val="solid"/>
              </a:ln>
              <a:effectLst/>
            </p:spPr>
            <p:txBody>
              <a:bodyPr rtlCol="0" anchor="ctr"/>
              <a:lstStyle/>
              <a:p>
                <a:pPr>
                  <a:defRPr/>
                </a:pPr>
                <a:endParaRPr lang="en-US" sz="1000" kern="0" dirty="0">
                  <a:solidFill>
                    <a:prstClr val="black">
                      <a:lumMod val="75000"/>
                      <a:lumOff val="25000"/>
                    </a:prstClr>
                  </a:solidFill>
                  <a:latin typeface="Segoe UI" pitchFamily="34" charset="0"/>
                  <a:cs typeface="Segoe UI" pitchFamily="34" charset="0"/>
                </a:endParaRPr>
              </a:p>
            </p:txBody>
          </p:sp>
          <p:sp>
            <p:nvSpPr>
              <p:cNvPr id="15" name="Rounded Rectangle 14"/>
              <p:cNvSpPr/>
              <p:nvPr/>
            </p:nvSpPr>
            <p:spPr bwMode="auto">
              <a:xfrm>
                <a:off x="174076" y="3035563"/>
                <a:ext cx="1467183" cy="402523"/>
              </a:xfrm>
              <a:prstGeom prst="roundRect">
                <a:avLst>
                  <a:gd name="adj" fmla="val 5765"/>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reflection blurRad="6350" stA="52000" endA="300" endPos="35000" dir="5400000" sy="-100000" algn="bl" rotWithShape="0"/>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6" name="Rounded Rectangle 15"/>
              <p:cNvSpPr/>
              <p:nvPr/>
            </p:nvSpPr>
            <p:spPr bwMode="auto">
              <a:xfrm>
                <a:off x="237067" y="3087521"/>
                <a:ext cx="1319062" cy="307762"/>
              </a:xfrm>
              <a:prstGeom prst="roundRect">
                <a:avLst>
                  <a:gd name="adj" fmla="val 10657"/>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Basic Clustering </a:t>
                </a:r>
                <a:b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b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&amp; Load Balancing</a:t>
                </a:r>
              </a:p>
            </p:txBody>
          </p:sp>
        </p:grpSp>
        <p:grpSp>
          <p:nvGrpSpPr>
            <p:cNvPr id="31" name="Group 30"/>
            <p:cNvGrpSpPr/>
            <p:nvPr/>
          </p:nvGrpSpPr>
          <p:grpSpPr>
            <a:xfrm>
              <a:off x="3979745" y="2904699"/>
              <a:ext cx="1325952" cy="901338"/>
              <a:chOff x="2246646" y="2681702"/>
              <a:chExt cx="974947" cy="883419"/>
            </a:xfrm>
          </p:grpSpPr>
          <p:pic>
            <p:nvPicPr>
              <p:cNvPr id="27" name="Picture 2" descr="C:\Users\roslyn.ADI\Desktop\DVD_ART35\Artwork_Imagery\Icons - Illustrations\_WINDOWS SERVER ICONS\Hardware\Virtual Servers 2.png"/>
              <p:cNvPicPr>
                <a:picLocks noChangeAspect="1" noChangeArrowheads="1"/>
              </p:cNvPicPr>
              <p:nvPr/>
            </p:nvPicPr>
            <p:blipFill>
              <a:blip r:embed="rId6" cstate="print"/>
              <a:srcRect/>
              <a:stretch>
                <a:fillRect/>
              </a:stretch>
            </p:blipFill>
            <p:spPr bwMode="auto">
              <a:xfrm>
                <a:off x="2246646" y="2681702"/>
                <a:ext cx="469352" cy="766410"/>
              </a:xfrm>
              <a:prstGeom prst="rect">
                <a:avLst/>
              </a:prstGeom>
              <a:noFill/>
            </p:spPr>
          </p:pic>
          <p:pic>
            <p:nvPicPr>
              <p:cNvPr id="29" name="Picture 2" descr="C:\Users\roslyn.ADI\Desktop\DVD_ART35\Artwork_Imagery\Icons - Illustrations\_WINDOWS SERVER ICONS\Hardware\Virtual Servers 2.png"/>
              <p:cNvPicPr>
                <a:picLocks noChangeAspect="1" noChangeArrowheads="1"/>
              </p:cNvPicPr>
              <p:nvPr/>
            </p:nvPicPr>
            <p:blipFill>
              <a:blip r:embed="rId6" cstate="print"/>
              <a:srcRect/>
              <a:stretch>
                <a:fillRect/>
              </a:stretch>
            </p:blipFill>
            <p:spPr bwMode="auto">
              <a:xfrm>
                <a:off x="2507903" y="2733954"/>
                <a:ext cx="469352" cy="766410"/>
              </a:xfrm>
              <a:prstGeom prst="rect">
                <a:avLst/>
              </a:prstGeom>
              <a:noFill/>
            </p:spPr>
          </p:pic>
          <p:pic>
            <p:nvPicPr>
              <p:cNvPr id="28" name="Picture 3"/>
              <p:cNvPicPr>
                <a:picLocks noChangeAspect="1" noChangeArrowheads="1"/>
              </p:cNvPicPr>
              <p:nvPr/>
            </p:nvPicPr>
            <p:blipFill>
              <a:blip r:embed="rId4" cstate="print"/>
              <a:srcRect r="12517" b="-602"/>
              <a:stretch>
                <a:fillRect/>
              </a:stretch>
            </p:blipFill>
            <p:spPr bwMode="auto">
              <a:xfrm>
                <a:off x="2963059" y="3165639"/>
                <a:ext cx="258534" cy="348269"/>
              </a:xfrm>
              <a:prstGeom prst="rect">
                <a:avLst/>
              </a:prstGeom>
              <a:noFill/>
              <a:ln>
                <a:noFill/>
              </a:ln>
            </p:spPr>
          </p:pic>
          <p:pic>
            <p:nvPicPr>
              <p:cNvPr id="30" name="Picture 3"/>
              <p:cNvPicPr>
                <a:picLocks noChangeAspect="1" noChangeArrowheads="1"/>
              </p:cNvPicPr>
              <p:nvPr/>
            </p:nvPicPr>
            <p:blipFill>
              <a:blip r:embed="rId4" cstate="print"/>
              <a:srcRect r="12517" b="-602"/>
              <a:stretch>
                <a:fillRect/>
              </a:stretch>
            </p:blipFill>
            <p:spPr bwMode="auto">
              <a:xfrm>
                <a:off x="2763142" y="3216852"/>
                <a:ext cx="258534" cy="348269"/>
              </a:xfrm>
              <a:prstGeom prst="rect">
                <a:avLst/>
              </a:prstGeom>
              <a:noFill/>
              <a:ln>
                <a:noFill/>
              </a:ln>
            </p:spPr>
          </p:pic>
        </p:grpSp>
        <p:pic>
          <p:nvPicPr>
            <p:cNvPr id="32" name="Picture 2" descr="C:\Users\roslyn.ADI\Desktop\DVD_ART35\Artwork_Imagery\Icons - Illustrations\_WINDOWS SERVER ICONS\Hardware\Virtual Servers 2.png"/>
            <p:cNvPicPr>
              <a:picLocks noChangeAspect="1" noChangeArrowheads="1"/>
            </p:cNvPicPr>
            <p:nvPr/>
          </p:nvPicPr>
          <p:blipFill>
            <a:blip r:embed="rId3" cstate="print"/>
            <a:srcRect/>
            <a:stretch>
              <a:fillRect/>
            </a:stretch>
          </p:blipFill>
          <p:spPr bwMode="auto">
            <a:xfrm>
              <a:off x="3551096" y="1719794"/>
              <a:ext cx="625640" cy="766410"/>
            </a:xfrm>
            <a:prstGeom prst="rect">
              <a:avLst/>
            </a:prstGeom>
            <a:noFill/>
          </p:spPr>
        </p:pic>
        <p:pic>
          <p:nvPicPr>
            <p:cNvPr id="33" name="Picture 70" descr="visio process chart 3"/>
            <p:cNvPicPr>
              <a:picLocks noChangeAspect="1" noChangeArrowheads="1"/>
            </p:cNvPicPr>
            <p:nvPr/>
          </p:nvPicPr>
          <p:blipFill>
            <a:blip r:embed="rId5" cstate="print"/>
            <a:srcRect/>
            <a:stretch>
              <a:fillRect/>
            </a:stretch>
          </p:blipFill>
          <p:spPr bwMode="auto">
            <a:xfrm>
              <a:off x="3922759" y="2070948"/>
              <a:ext cx="690342" cy="302679"/>
            </a:xfrm>
            <a:prstGeom prst="rect">
              <a:avLst/>
            </a:prstGeom>
            <a:noFill/>
            <a:ln w="9525">
              <a:noFill/>
              <a:miter lim="800000"/>
              <a:headEnd/>
              <a:tailEnd/>
            </a:ln>
          </p:spPr>
        </p:pic>
        <p:pic>
          <p:nvPicPr>
            <p:cNvPr id="34" name="Picture 2" descr="C:\Users\roslyn.ADI\Desktop\DVD_ART35\Artwork_Imagery\Icons - Illustrations\_WINDOWS SERVER ICONS\Hardware\Virtual Servers 2.png"/>
            <p:cNvPicPr>
              <a:picLocks noChangeAspect="1" noChangeArrowheads="1"/>
            </p:cNvPicPr>
            <p:nvPr/>
          </p:nvPicPr>
          <p:blipFill>
            <a:blip r:embed="rId3" cstate="print"/>
            <a:srcRect/>
            <a:stretch>
              <a:fillRect/>
            </a:stretch>
          </p:blipFill>
          <p:spPr bwMode="auto">
            <a:xfrm>
              <a:off x="4978930" y="1719794"/>
              <a:ext cx="625640" cy="766410"/>
            </a:xfrm>
            <a:prstGeom prst="rect">
              <a:avLst/>
            </a:prstGeom>
            <a:noFill/>
          </p:spPr>
        </p:pic>
        <p:pic>
          <p:nvPicPr>
            <p:cNvPr id="35" name="Picture 70" descr="visio process chart 3"/>
            <p:cNvPicPr>
              <a:picLocks noChangeAspect="1" noChangeArrowheads="1"/>
            </p:cNvPicPr>
            <p:nvPr/>
          </p:nvPicPr>
          <p:blipFill>
            <a:blip r:embed="rId5" cstate="print"/>
            <a:srcRect/>
            <a:stretch>
              <a:fillRect/>
            </a:stretch>
          </p:blipFill>
          <p:spPr bwMode="auto">
            <a:xfrm>
              <a:off x="5315766" y="2070948"/>
              <a:ext cx="690342" cy="302679"/>
            </a:xfrm>
            <a:prstGeom prst="rect">
              <a:avLst/>
            </a:prstGeom>
            <a:noFill/>
            <a:ln w="9525">
              <a:noFill/>
              <a:miter lim="800000"/>
              <a:headEnd/>
              <a:tailEnd/>
            </a:ln>
          </p:spPr>
        </p:pic>
        <p:sp>
          <p:nvSpPr>
            <p:cNvPr id="36" name="Down Arrow 35"/>
            <p:cNvSpPr/>
            <p:nvPr/>
          </p:nvSpPr>
          <p:spPr bwMode="auto">
            <a:xfrm flipV="1">
              <a:off x="5314949" y="1546124"/>
              <a:ext cx="208254"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7" name="Up-Down Arrow 36"/>
            <p:cNvSpPr/>
            <p:nvPr/>
          </p:nvSpPr>
          <p:spPr bwMode="auto">
            <a:xfrm>
              <a:off x="4037232" y="2506434"/>
              <a:ext cx="208254"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8" name="Up-Down Arrow 37"/>
            <p:cNvSpPr/>
            <p:nvPr/>
          </p:nvSpPr>
          <p:spPr bwMode="auto">
            <a:xfrm>
              <a:off x="4716363" y="2506434"/>
              <a:ext cx="208254"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9" name="Down Arrow 38"/>
            <p:cNvSpPr/>
            <p:nvPr/>
          </p:nvSpPr>
          <p:spPr bwMode="auto">
            <a:xfrm>
              <a:off x="5141288" y="1559186"/>
              <a:ext cx="208254"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40" name="Down Arrow 39"/>
            <p:cNvSpPr/>
            <p:nvPr/>
          </p:nvSpPr>
          <p:spPr bwMode="auto">
            <a:xfrm flipV="1">
              <a:off x="3834878" y="1546124"/>
              <a:ext cx="208254"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41" name="Down Arrow 40"/>
            <p:cNvSpPr/>
            <p:nvPr/>
          </p:nvSpPr>
          <p:spPr bwMode="auto">
            <a:xfrm>
              <a:off x="3661216" y="1559186"/>
              <a:ext cx="208254"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grpSp>
      <p:sp>
        <p:nvSpPr>
          <p:cNvPr id="42" name="Down Arrow 41"/>
          <p:cNvSpPr/>
          <p:nvPr/>
        </p:nvSpPr>
        <p:spPr bwMode="auto">
          <a:xfrm flipV="1">
            <a:off x="1310050" y="2186203"/>
            <a:ext cx="208254"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43" name="Down Arrow 42"/>
          <p:cNvSpPr/>
          <p:nvPr/>
        </p:nvSpPr>
        <p:spPr bwMode="auto">
          <a:xfrm>
            <a:off x="1136389" y="2225391"/>
            <a:ext cx="208254"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grpSp>
        <p:nvGrpSpPr>
          <p:cNvPr id="5" name="Group 4"/>
          <p:cNvGrpSpPr/>
          <p:nvPr/>
        </p:nvGrpSpPr>
        <p:grpSpPr>
          <a:xfrm>
            <a:off x="6591425" y="1568335"/>
            <a:ext cx="4830388" cy="4454988"/>
            <a:chOff x="6591425" y="1568335"/>
            <a:chExt cx="4830388" cy="4454988"/>
          </a:xfrm>
        </p:grpSpPr>
        <p:grpSp>
          <p:nvGrpSpPr>
            <p:cNvPr id="17" name="Group 16"/>
            <p:cNvGrpSpPr/>
            <p:nvPr/>
          </p:nvGrpSpPr>
          <p:grpSpPr>
            <a:xfrm>
              <a:off x="6591425" y="1568335"/>
              <a:ext cx="4830388" cy="4454988"/>
              <a:chOff x="79019" y="1365956"/>
              <a:chExt cx="1818136" cy="2235200"/>
            </a:xfrm>
          </p:grpSpPr>
          <p:sp>
            <p:nvSpPr>
              <p:cNvPr id="18" name="Rounded Rectangle 17"/>
              <p:cNvSpPr/>
              <p:nvPr/>
            </p:nvSpPr>
            <p:spPr bwMode="auto">
              <a:xfrm rot="5400000">
                <a:off x="-129513" y="1574488"/>
                <a:ext cx="2235200" cy="1818136"/>
              </a:xfrm>
              <a:prstGeom prst="roundRect">
                <a:avLst>
                  <a:gd name="adj" fmla="val 4759"/>
                </a:avLst>
              </a:prstGeom>
              <a:gradFill flip="none" rotWithShape="1">
                <a:gsLst>
                  <a:gs pos="0">
                    <a:schemeClr val="tx1">
                      <a:alpha val="68000"/>
                    </a:schemeClr>
                  </a:gs>
                  <a:gs pos="100000">
                    <a:schemeClr val="tx1">
                      <a:alpha val="0"/>
                    </a:schemeClr>
                  </a:gs>
                </a:gsLst>
                <a:lin ang="0" scaled="1"/>
                <a:tileRect/>
              </a:gradFill>
              <a:ln w="12700" cap="flat" cmpd="sng" algn="ctr">
                <a:noFill/>
                <a:prstDash val="solid"/>
              </a:ln>
              <a:effectLst/>
            </p:spPr>
            <p:txBody>
              <a:bodyPr rtlCol="0" anchor="ctr"/>
              <a:lstStyle/>
              <a:p>
                <a:pPr>
                  <a:defRPr/>
                </a:pPr>
                <a:endParaRPr lang="en-US" sz="1000" kern="0" dirty="0">
                  <a:solidFill>
                    <a:prstClr val="black">
                      <a:lumMod val="75000"/>
                      <a:lumOff val="25000"/>
                    </a:prstClr>
                  </a:solidFill>
                  <a:latin typeface="Segoe UI" pitchFamily="34" charset="0"/>
                  <a:cs typeface="Segoe UI" pitchFamily="34" charset="0"/>
                </a:endParaRPr>
              </a:p>
            </p:txBody>
          </p:sp>
          <p:sp>
            <p:nvSpPr>
              <p:cNvPr id="19" name="Rounded Rectangle 18"/>
              <p:cNvSpPr/>
              <p:nvPr/>
            </p:nvSpPr>
            <p:spPr bwMode="auto">
              <a:xfrm>
                <a:off x="174076" y="3035563"/>
                <a:ext cx="1629640" cy="402523"/>
              </a:xfrm>
              <a:prstGeom prst="roundRect">
                <a:avLst>
                  <a:gd name="adj" fmla="val 5765"/>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reflection blurRad="6350" stA="52000" endA="300" endPos="35000" dir="5400000" sy="-100000" algn="bl" rotWithShape="0"/>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err="1"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0" name="Rounded Rectangle 19"/>
              <p:cNvSpPr/>
              <p:nvPr/>
            </p:nvSpPr>
            <p:spPr bwMode="auto">
              <a:xfrm>
                <a:off x="237067" y="3087521"/>
                <a:ext cx="1524154" cy="307762"/>
              </a:xfrm>
              <a:prstGeom prst="roundRect">
                <a:avLst>
                  <a:gd name="adj" fmla="val 10657"/>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buClr>
                    <a:srgbClr val="777777"/>
                  </a:buClr>
                </a:pPr>
                <a:r>
                  <a:rPr lang="en-US" sz="1600" dirty="0" smtClean="0">
                    <a:gradFill>
                      <a:gsLst>
                        <a:gs pos="0">
                          <a:schemeClr val="bg1"/>
                        </a:gs>
                        <a:gs pos="100000">
                          <a:schemeClr val="bg1">
                            <a:lumMod val="75000"/>
                          </a:schemeClr>
                        </a:gs>
                      </a:gsLst>
                      <a:lin ang="16200000" scaled="1"/>
                    </a:gradFill>
                    <a:latin typeface="Segoe UI" pitchFamily="34" charset="0"/>
                    <a:cs typeface="Segoe UI" pitchFamily="34" charset="0"/>
                  </a:rPr>
                  <a:t>Advanced Clustering, </a:t>
                </a:r>
              </a:p>
              <a:p>
                <a:pPr indent="-396875" algn="ctr">
                  <a:lnSpc>
                    <a:spcPct val="90000"/>
                  </a:lnSpc>
                  <a:buClr>
                    <a:srgbClr val="777777"/>
                  </a:buClr>
                </a:pPr>
                <a:r>
                  <a:rPr lang="en-US" sz="1600" dirty="0" smtClean="0">
                    <a:gradFill>
                      <a:gsLst>
                        <a:gs pos="0">
                          <a:schemeClr val="bg1"/>
                        </a:gs>
                        <a:gs pos="100000">
                          <a:schemeClr val="bg1">
                            <a:lumMod val="75000"/>
                          </a:schemeClr>
                        </a:gs>
                      </a:gsLst>
                      <a:lin ang="16200000" scaled="1"/>
                    </a:gradFill>
                    <a:latin typeface="Segoe UI" pitchFamily="34" charset="0"/>
                    <a:cs typeface="Segoe UI" pitchFamily="34" charset="0"/>
                  </a:rPr>
                  <a:t>Load Balancing and Multi-tier </a:t>
                </a:r>
              </a:p>
            </p:txBody>
          </p:sp>
        </p:grpSp>
        <p:grpSp>
          <p:nvGrpSpPr>
            <p:cNvPr id="69" name="Group 68"/>
            <p:cNvGrpSpPr/>
            <p:nvPr/>
          </p:nvGrpSpPr>
          <p:grpSpPr>
            <a:xfrm>
              <a:off x="6797118" y="1964174"/>
              <a:ext cx="4589486" cy="1481741"/>
              <a:chOff x="4963720" y="1854887"/>
              <a:chExt cx="3200276" cy="1377277"/>
            </a:xfrm>
          </p:grpSpPr>
          <p:pic>
            <p:nvPicPr>
              <p:cNvPr id="44" name="Picture 2" descr="C:\Users\roslyn.ADI\Desktop\DVD_ART35\Artwork_Imagery\Icons - Illustrations\_WINDOWS SERVER ICONS\Hardware\Virtual Servers 2.png"/>
              <p:cNvPicPr>
                <a:picLocks noChangeAspect="1" noChangeArrowheads="1"/>
              </p:cNvPicPr>
              <p:nvPr/>
            </p:nvPicPr>
            <p:blipFill>
              <a:blip r:embed="rId7" cstate="print"/>
              <a:srcRect/>
              <a:stretch>
                <a:fillRect/>
              </a:stretch>
            </p:blipFill>
            <p:spPr bwMode="auto">
              <a:xfrm>
                <a:off x="4963720" y="2041620"/>
                <a:ext cx="469352" cy="766410"/>
              </a:xfrm>
              <a:prstGeom prst="rect">
                <a:avLst/>
              </a:prstGeom>
              <a:noFill/>
            </p:spPr>
          </p:pic>
          <p:sp>
            <p:nvSpPr>
              <p:cNvPr id="47" name="Down Arrow 46"/>
              <p:cNvSpPr/>
              <p:nvPr/>
            </p:nvSpPr>
            <p:spPr bwMode="auto">
              <a:xfrm>
                <a:off x="5046331" y="1881011"/>
                <a:ext cx="156231"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pic>
            <p:nvPicPr>
              <p:cNvPr id="48" name="Picture 2" descr="C:\Users\roslyn.ADI\Desktop\DVD_ART35\Artwork_Imagery\Icons - Illustrations\_WINDOWS SERVER ICONS\Hardware\Virtual Servers 2.png"/>
              <p:cNvPicPr>
                <a:picLocks noChangeAspect="1" noChangeArrowheads="1"/>
              </p:cNvPicPr>
              <p:nvPr/>
            </p:nvPicPr>
            <p:blipFill>
              <a:blip r:embed="rId7" cstate="print"/>
              <a:srcRect/>
              <a:stretch>
                <a:fillRect/>
              </a:stretch>
            </p:blipFill>
            <p:spPr bwMode="auto">
              <a:xfrm>
                <a:off x="5316417" y="2054683"/>
                <a:ext cx="469352" cy="766410"/>
              </a:xfrm>
              <a:prstGeom prst="rect">
                <a:avLst/>
              </a:prstGeom>
              <a:noFill/>
            </p:spPr>
          </p:pic>
          <p:pic>
            <p:nvPicPr>
              <p:cNvPr id="45" name="Picture 70" descr="visio process chart 3"/>
              <p:cNvPicPr>
                <a:picLocks noChangeAspect="1" noChangeArrowheads="1"/>
              </p:cNvPicPr>
              <p:nvPr/>
            </p:nvPicPr>
            <p:blipFill>
              <a:blip r:embed="rId5" cstate="print"/>
              <a:srcRect/>
              <a:stretch>
                <a:fillRect/>
              </a:stretch>
            </p:blipFill>
            <p:spPr bwMode="auto">
              <a:xfrm>
                <a:off x="5098848" y="2510340"/>
                <a:ext cx="517891" cy="302679"/>
              </a:xfrm>
              <a:prstGeom prst="rect">
                <a:avLst/>
              </a:prstGeom>
              <a:noFill/>
              <a:ln w="9525">
                <a:noFill/>
                <a:miter lim="800000"/>
                <a:headEnd/>
                <a:tailEnd/>
              </a:ln>
            </p:spPr>
          </p:pic>
          <p:pic>
            <p:nvPicPr>
              <p:cNvPr id="49" name="Picture 70" descr="visio process chart 3"/>
              <p:cNvPicPr>
                <a:picLocks noChangeAspect="1" noChangeArrowheads="1"/>
              </p:cNvPicPr>
              <p:nvPr/>
            </p:nvPicPr>
            <p:blipFill>
              <a:blip r:embed="rId5" cstate="print"/>
              <a:srcRect/>
              <a:stretch>
                <a:fillRect/>
              </a:stretch>
            </p:blipFill>
            <p:spPr bwMode="auto">
              <a:xfrm>
                <a:off x="5451545" y="2523403"/>
                <a:ext cx="517891" cy="302679"/>
              </a:xfrm>
              <a:prstGeom prst="rect">
                <a:avLst/>
              </a:prstGeom>
              <a:noFill/>
              <a:ln w="9525">
                <a:noFill/>
                <a:miter lim="800000"/>
                <a:headEnd/>
                <a:tailEnd/>
              </a:ln>
            </p:spPr>
          </p:pic>
          <p:sp>
            <p:nvSpPr>
              <p:cNvPr id="50" name="Down Arrow 49"/>
              <p:cNvSpPr/>
              <p:nvPr/>
            </p:nvSpPr>
            <p:spPr bwMode="auto">
              <a:xfrm>
                <a:off x="5385965" y="1867948"/>
                <a:ext cx="156231"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pic>
            <p:nvPicPr>
              <p:cNvPr id="51" name="Picture 2" descr="C:\Users\roslyn.ADI\Desktop\DVD_ART35\Artwork_Imagery\Icons - Illustrations\_WINDOWS SERVER ICONS\Hardware\Virtual Servers 2.png"/>
              <p:cNvPicPr>
                <a:picLocks noChangeAspect="1" noChangeArrowheads="1"/>
              </p:cNvPicPr>
              <p:nvPr/>
            </p:nvPicPr>
            <p:blipFill>
              <a:blip r:embed="rId7" cstate="print"/>
              <a:srcRect/>
              <a:stretch>
                <a:fillRect/>
              </a:stretch>
            </p:blipFill>
            <p:spPr bwMode="auto">
              <a:xfrm>
                <a:off x="6061000" y="2041620"/>
                <a:ext cx="469352" cy="766410"/>
              </a:xfrm>
              <a:prstGeom prst="rect">
                <a:avLst/>
              </a:prstGeom>
              <a:noFill/>
            </p:spPr>
          </p:pic>
          <p:pic>
            <p:nvPicPr>
              <p:cNvPr id="53" name="Picture 2" descr="C:\Users\roslyn.ADI\Desktop\DVD_ART35\Artwork_Imagery\Icons - Illustrations\_WINDOWS SERVER ICONS\Hardware\Virtual Servers 2.png"/>
              <p:cNvPicPr>
                <a:picLocks noChangeAspect="1" noChangeArrowheads="1"/>
              </p:cNvPicPr>
              <p:nvPr/>
            </p:nvPicPr>
            <p:blipFill>
              <a:blip r:embed="rId7" cstate="print"/>
              <a:srcRect/>
              <a:stretch>
                <a:fillRect/>
              </a:stretch>
            </p:blipFill>
            <p:spPr bwMode="auto">
              <a:xfrm>
                <a:off x="6413697" y="2054683"/>
                <a:ext cx="469352" cy="766410"/>
              </a:xfrm>
              <a:prstGeom prst="rect">
                <a:avLst/>
              </a:prstGeom>
              <a:noFill/>
            </p:spPr>
          </p:pic>
          <p:pic>
            <p:nvPicPr>
              <p:cNvPr id="54" name="Picture 70" descr="visio process chart 3"/>
              <p:cNvPicPr>
                <a:picLocks noChangeAspect="1" noChangeArrowheads="1"/>
              </p:cNvPicPr>
              <p:nvPr/>
            </p:nvPicPr>
            <p:blipFill>
              <a:blip r:embed="rId5" cstate="print"/>
              <a:srcRect/>
              <a:stretch>
                <a:fillRect/>
              </a:stretch>
            </p:blipFill>
            <p:spPr bwMode="auto">
              <a:xfrm>
                <a:off x="6196128" y="2510340"/>
                <a:ext cx="517891" cy="302679"/>
              </a:xfrm>
              <a:prstGeom prst="rect">
                <a:avLst/>
              </a:prstGeom>
              <a:noFill/>
              <a:ln w="9525">
                <a:noFill/>
                <a:miter lim="800000"/>
                <a:headEnd/>
                <a:tailEnd/>
              </a:ln>
            </p:spPr>
          </p:pic>
          <p:pic>
            <p:nvPicPr>
              <p:cNvPr id="55" name="Picture 70" descr="visio process chart 3"/>
              <p:cNvPicPr>
                <a:picLocks noChangeAspect="1" noChangeArrowheads="1"/>
              </p:cNvPicPr>
              <p:nvPr/>
            </p:nvPicPr>
            <p:blipFill>
              <a:blip r:embed="rId5" cstate="print"/>
              <a:srcRect/>
              <a:stretch>
                <a:fillRect/>
              </a:stretch>
            </p:blipFill>
            <p:spPr bwMode="auto">
              <a:xfrm>
                <a:off x="6548825" y="2523403"/>
                <a:ext cx="517891" cy="302679"/>
              </a:xfrm>
              <a:prstGeom prst="rect">
                <a:avLst/>
              </a:prstGeom>
              <a:noFill/>
              <a:ln w="9525">
                <a:noFill/>
                <a:miter lim="800000"/>
                <a:headEnd/>
                <a:tailEnd/>
              </a:ln>
            </p:spPr>
          </p:pic>
          <p:pic>
            <p:nvPicPr>
              <p:cNvPr id="57" name="Picture 2" descr="C:\Users\roslyn.ADI\Desktop\DVD_ART35\Artwork_Imagery\Icons - Illustrations\_WINDOWS SERVER ICONS\Hardware\Virtual Servers 2.png"/>
              <p:cNvPicPr>
                <a:picLocks noChangeAspect="1" noChangeArrowheads="1"/>
              </p:cNvPicPr>
              <p:nvPr/>
            </p:nvPicPr>
            <p:blipFill>
              <a:blip r:embed="rId7" cstate="print"/>
              <a:srcRect/>
              <a:stretch>
                <a:fillRect/>
              </a:stretch>
            </p:blipFill>
            <p:spPr bwMode="auto">
              <a:xfrm>
                <a:off x="7158280" y="2041620"/>
                <a:ext cx="469352" cy="766410"/>
              </a:xfrm>
              <a:prstGeom prst="rect">
                <a:avLst/>
              </a:prstGeom>
              <a:noFill/>
            </p:spPr>
          </p:pic>
          <p:pic>
            <p:nvPicPr>
              <p:cNvPr id="58" name="Picture 2" descr="C:\Users\roslyn.ADI\Desktop\DVD_ART35\Artwork_Imagery\Icons - Illustrations\_WINDOWS SERVER ICONS\Hardware\Virtual Servers 2.png"/>
              <p:cNvPicPr>
                <a:picLocks noChangeAspect="1" noChangeArrowheads="1"/>
              </p:cNvPicPr>
              <p:nvPr/>
            </p:nvPicPr>
            <p:blipFill>
              <a:blip r:embed="rId7" cstate="print"/>
              <a:srcRect/>
              <a:stretch>
                <a:fillRect/>
              </a:stretch>
            </p:blipFill>
            <p:spPr bwMode="auto">
              <a:xfrm>
                <a:off x="7510977" y="2054683"/>
                <a:ext cx="469352" cy="766410"/>
              </a:xfrm>
              <a:prstGeom prst="rect">
                <a:avLst/>
              </a:prstGeom>
              <a:noFill/>
            </p:spPr>
          </p:pic>
          <p:pic>
            <p:nvPicPr>
              <p:cNvPr id="59" name="Picture 70" descr="visio process chart 3"/>
              <p:cNvPicPr>
                <a:picLocks noChangeAspect="1" noChangeArrowheads="1"/>
              </p:cNvPicPr>
              <p:nvPr/>
            </p:nvPicPr>
            <p:blipFill>
              <a:blip r:embed="rId5" cstate="print"/>
              <a:srcRect/>
              <a:stretch>
                <a:fillRect/>
              </a:stretch>
            </p:blipFill>
            <p:spPr bwMode="auto">
              <a:xfrm>
                <a:off x="7293408" y="2510340"/>
                <a:ext cx="517891" cy="302679"/>
              </a:xfrm>
              <a:prstGeom prst="rect">
                <a:avLst/>
              </a:prstGeom>
              <a:noFill/>
              <a:ln w="9525">
                <a:noFill/>
                <a:miter lim="800000"/>
                <a:headEnd/>
                <a:tailEnd/>
              </a:ln>
            </p:spPr>
          </p:pic>
          <p:pic>
            <p:nvPicPr>
              <p:cNvPr id="60" name="Picture 70" descr="visio process chart 3"/>
              <p:cNvPicPr>
                <a:picLocks noChangeAspect="1" noChangeArrowheads="1"/>
              </p:cNvPicPr>
              <p:nvPr/>
            </p:nvPicPr>
            <p:blipFill>
              <a:blip r:embed="rId5" cstate="print"/>
              <a:srcRect/>
              <a:stretch>
                <a:fillRect/>
              </a:stretch>
            </p:blipFill>
            <p:spPr bwMode="auto">
              <a:xfrm>
                <a:off x="7646105" y="2523403"/>
                <a:ext cx="517891" cy="302679"/>
              </a:xfrm>
              <a:prstGeom prst="rect">
                <a:avLst/>
              </a:prstGeom>
              <a:noFill/>
              <a:ln w="9525">
                <a:noFill/>
                <a:miter lim="800000"/>
                <a:headEnd/>
                <a:tailEnd/>
              </a:ln>
            </p:spPr>
          </p:pic>
          <p:sp>
            <p:nvSpPr>
              <p:cNvPr id="61" name="Down Arrow 60"/>
              <p:cNvSpPr/>
              <p:nvPr/>
            </p:nvSpPr>
            <p:spPr bwMode="auto">
              <a:xfrm flipV="1">
                <a:off x="7253605" y="1854887"/>
                <a:ext cx="156231"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2" name="Down Arrow 61"/>
              <p:cNvSpPr/>
              <p:nvPr/>
            </p:nvSpPr>
            <p:spPr bwMode="auto">
              <a:xfrm flipV="1">
                <a:off x="7684679" y="1867950"/>
                <a:ext cx="156231" cy="260385"/>
              </a:xfrm>
              <a:prstGeom prst="downArrow">
                <a:avLst/>
              </a:prstGeom>
              <a:gradFill flip="none" rotWithShape="1">
                <a:gsLst>
                  <a:gs pos="0">
                    <a:schemeClr val="accent2"/>
                  </a:gs>
                  <a:gs pos="100000">
                    <a:schemeClr val="bg1">
                      <a:alpha val="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3" name="Up-Down Arrow 62"/>
              <p:cNvSpPr/>
              <p:nvPr/>
            </p:nvSpPr>
            <p:spPr bwMode="auto">
              <a:xfrm>
                <a:off x="5080221" y="2906639"/>
                <a:ext cx="156231"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4" name="Up-Down Arrow 63"/>
              <p:cNvSpPr/>
              <p:nvPr/>
            </p:nvSpPr>
            <p:spPr bwMode="auto">
              <a:xfrm>
                <a:off x="5459044" y="2919702"/>
                <a:ext cx="156231"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5" name="Up-Down Arrow 64"/>
              <p:cNvSpPr/>
              <p:nvPr/>
            </p:nvSpPr>
            <p:spPr bwMode="auto">
              <a:xfrm>
                <a:off x="6190563" y="2880514"/>
                <a:ext cx="156231"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6" name="Up-Down Arrow 65"/>
              <p:cNvSpPr/>
              <p:nvPr/>
            </p:nvSpPr>
            <p:spPr bwMode="auto">
              <a:xfrm>
                <a:off x="6569386" y="2893577"/>
                <a:ext cx="156231"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7" name="Up-Down Arrow 66"/>
              <p:cNvSpPr/>
              <p:nvPr/>
            </p:nvSpPr>
            <p:spPr bwMode="auto">
              <a:xfrm>
                <a:off x="7274780" y="2854389"/>
                <a:ext cx="156231"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8" name="Up-Down Arrow 67"/>
              <p:cNvSpPr/>
              <p:nvPr/>
            </p:nvSpPr>
            <p:spPr bwMode="auto">
              <a:xfrm>
                <a:off x="7653603" y="2867452"/>
                <a:ext cx="156231" cy="312462"/>
              </a:xfrm>
              <a:prstGeom prst="upDown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grpSp>
        <p:grpSp>
          <p:nvGrpSpPr>
            <p:cNvPr id="70" name="Group 69"/>
            <p:cNvGrpSpPr/>
            <p:nvPr/>
          </p:nvGrpSpPr>
          <p:grpSpPr>
            <a:xfrm>
              <a:off x="7531915" y="3612931"/>
              <a:ext cx="1336131" cy="1123163"/>
              <a:chOff x="2246646" y="2681702"/>
              <a:chExt cx="730609" cy="818662"/>
            </a:xfrm>
          </p:grpSpPr>
          <p:pic>
            <p:nvPicPr>
              <p:cNvPr id="71" name="Picture 2" descr="C:\Users\roslyn.ADI\Desktop\DVD_ART35\Artwork_Imagery\Icons - Illustrations\_WINDOWS SERVER ICONS\Hardware\Virtual Servers 2.png"/>
              <p:cNvPicPr>
                <a:picLocks noChangeAspect="1" noChangeArrowheads="1"/>
              </p:cNvPicPr>
              <p:nvPr/>
            </p:nvPicPr>
            <p:blipFill>
              <a:blip r:embed="rId8" cstate="print"/>
              <a:srcRect/>
              <a:stretch>
                <a:fillRect/>
              </a:stretch>
            </p:blipFill>
            <p:spPr bwMode="auto">
              <a:xfrm>
                <a:off x="2246646" y="2681702"/>
                <a:ext cx="469352" cy="766410"/>
              </a:xfrm>
              <a:prstGeom prst="rect">
                <a:avLst/>
              </a:prstGeom>
              <a:noFill/>
            </p:spPr>
          </p:pic>
          <p:pic>
            <p:nvPicPr>
              <p:cNvPr id="72" name="Picture 2" descr="C:\Users\roslyn.ADI\Desktop\DVD_ART35\Artwork_Imagery\Icons - Illustrations\_WINDOWS SERVER ICONS\Hardware\Virtual Servers 2.png"/>
              <p:cNvPicPr>
                <a:picLocks noChangeAspect="1" noChangeArrowheads="1"/>
              </p:cNvPicPr>
              <p:nvPr/>
            </p:nvPicPr>
            <p:blipFill>
              <a:blip r:embed="rId8" cstate="print"/>
              <a:srcRect/>
              <a:stretch>
                <a:fillRect/>
              </a:stretch>
            </p:blipFill>
            <p:spPr bwMode="auto">
              <a:xfrm>
                <a:off x="2507903" y="2733954"/>
                <a:ext cx="469352" cy="766410"/>
              </a:xfrm>
              <a:prstGeom prst="rect">
                <a:avLst/>
              </a:prstGeom>
              <a:noFill/>
            </p:spPr>
          </p:pic>
        </p:grpSp>
        <p:grpSp>
          <p:nvGrpSpPr>
            <p:cNvPr id="75" name="Group 74"/>
            <p:cNvGrpSpPr/>
            <p:nvPr/>
          </p:nvGrpSpPr>
          <p:grpSpPr>
            <a:xfrm>
              <a:off x="9325413" y="3586805"/>
              <a:ext cx="1336131" cy="1123163"/>
              <a:chOff x="2246646" y="2681702"/>
              <a:chExt cx="730609" cy="818662"/>
            </a:xfrm>
          </p:grpSpPr>
          <p:pic>
            <p:nvPicPr>
              <p:cNvPr id="76" name="Picture 2" descr="C:\Users\roslyn.ADI\Desktop\DVD_ART35\Artwork_Imagery\Icons - Illustrations\_WINDOWS SERVER ICONS\Hardware\Virtual Servers 2.png"/>
              <p:cNvPicPr>
                <a:picLocks noChangeAspect="1" noChangeArrowheads="1"/>
              </p:cNvPicPr>
              <p:nvPr/>
            </p:nvPicPr>
            <p:blipFill>
              <a:blip r:embed="rId8" cstate="print"/>
              <a:srcRect/>
              <a:stretch>
                <a:fillRect/>
              </a:stretch>
            </p:blipFill>
            <p:spPr bwMode="auto">
              <a:xfrm>
                <a:off x="2246646" y="2681702"/>
                <a:ext cx="469352" cy="766410"/>
              </a:xfrm>
              <a:prstGeom prst="rect">
                <a:avLst/>
              </a:prstGeom>
              <a:noFill/>
            </p:spPr>
          </p:pic>
          <p:pic>
            <p:nvPicPr>
              <p:cNvPr id="77" name="Picture 2" descr="C:\Users\roslyn.ADI\Desktop\DVD_ART35\Artwork_Imagery\Icons - Illustrations\_WINDOWS SERVER ICONS\Hardware\Virtual Servers 2.png"/>
              <p:cNvPicPr>
                <a:picLocks noChangeAspect="1" noChangeArrowheads="1"/>
              </p:cNvPicPr>
              <p:nvPr/>
            </p:nvPicPr>
            <p:blipFill>
              <a:blip r:embed="rId8" cstate="print"/>
              <a:srcRect/>
              <a:stretch>
                <a:fillRect/>
              </a:stretch>
            </p:blipFill>
            <p:spPr bwMode="auto">
              <a:xfrm>
                <a:off x="2507903" y="2733954"/>
                <a:ext cx="469352" cy="766410"/>
              </a:xfrm>
              <a:prstGeom prst="rect">
                <a:avLst/>
              </a:prstGeom>
              <a:noFill/>
            </p:spPr>
          </p:pic>
        </p:grpSp>
        <p:pic>
          <p:nvPicPr>
            <p:cNvPr id="80" name="Picture 13"/>
            <p:cNvPicPr>
              <a:picLocks noChangeAspect="1" noChangeArrowheads="1"/>
            </p:cNvPicPr>
            <p:nvPr/>
          </p:nvPicPr>
          <p:blipFill>
            <a:blip r:embed="rId9" cstate="print"/>
            <a:srcRect/>
            <a:stretch>
              <a:fillRect/>
            </a:stretch>
          </p:blipFill>
          <p:spPr bwMode="auto">
            <a:xfrm>
              <a:off x="8531608" y="4224047"/>
              <a:ext cx="811875" cy="620382"/>
            </a:xfrm>
            <a:prstGeom prst="rect">
              <a:avLst/>
            </a:prstGeom>
            <a:noFill/>
            <a:ln w="9525">
              <a:noFill/>
              <a:miter lim="800000"/>
              <a:headEnd/>
              <a:tailEnd/>
            </a:ln>
          </p:spPr>
        </p:pic>
        <p:pic>
          <p:nvPicPr>
            <p:cNvPr id="81" name="Picture 13"/>
            <p:cNvPicPr>
              <a:picLocks noChangeAspect="1" noChangeArrowheads="1"/>
            </p:cNvPicPr>
            <p:nvPr/>
          </p:nvPicPr>
          <p:blipFill>
            <a:blip r:embed="rId9" cstate="print"/>
            <a:srcRect/>
            <a:stretch>
              <a:fillRect/>
            </a:stretch>
          </p:blipFill>
          <p:spPr bwMode="auto">
            <a:xfrm>
              <a:off x="10316937" y="4210985"/>
              <a:ext cx="811875" cy="620382"/>
            </a:xfrm>
            <a:prstGeom prst="rect">
              <a:avLst/>
            </a:prstGeom>
            <a:noFill/>
            <a:ln w="9525">
              <a:noFill/>
              <a:miter lim="800000"/>
              <a:headEnd/>
              <a:tailEnd/>
            </a:ln>
          </p:spPr>
        </p:pic>
      </p:grpSp>
      <p:pic>
        <p:nvPicPr>
          <p:cNvPr id="22" name="Picture 16" descr="arrow 1 Teal Curved Arrow Large"/>
          <p:cNvPicPr>
            <a:picLocks noChangeAspect="1" noChangeArrowheads="1"/>
          </p:cNvPicPr>
          <p:nvPr/>
        </p:nvPicPr>
        <p:blipFill>
          <a:blip r:embed="rId2" cstate="print">
            <a:grayscl/>
          </a:blip>
          <a:stretch>
            <a:fillRect/>
          </a:stretch>
        </p:blipFill>
        <p:spPr bwMode="auto">
          <a:xfrm flipV="1">
            <a:off x="5027120" y="3745039"/>
            <a:ext cx="2042881" cy="1153798"/>
          </a:xfrm>
          <a:prstGeom prst="rect">
            <a:avLst/>
          </a:prstGeom>
          <a:noFill/>
          <a:ln w="9525">
            <a:noFill/>
            <a:miter lim="800000"/>
            <a:headEnd/>
            <a:tailEnd/>
          </a:ln>
        </p:spPr>
      </p:pic>
    </p:spTree>
    <p:extLst>
      <p:ext uri="{BB962C8B-B14F-4D97-AF65-F5344CB8AC3E}">
        <p14:creationId xmlns:p14="http://schemas.microsoft.com/office/powerpoint/2010/main" val="424408297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Else does BizTalk Do..?</a:t>
            </a:r>
            <a:endParaRPr lang="en-US" dirty="0"/>
          </a:p>
        </p:txBody>
      </p:sp>
      <p:sp>
        <p:nvSpPr>
          <p:cNvPr id="4" name="Hexagon 3"/>
          <p:cNvSpPr/>
          <p:nvPr/>
        </p:nvSpPr>
        <p:spPr bwMode="auto">
          <a:xfrm rot="523103">
            <a:off x="801820" y="1175459"/>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5" name="Hexagon 4"/>
          <p:cNvSpPr/>
          <p:nvPr/>
        </p:nvSpPr>
        <p:spPr bwMode="auto">
          <a:xfrm rot="523103">
            <a:off x="2309744" y="2349248"/>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 name="Hexagon 5"/>
          <p:cNvSpPr/>
          <p:nvPr/>
        </p:nvSpPr>
        <p:spPr bwMode="auto">
          <a:xfrm rot="523103">
            <a:off x="487866" y="2938224"/>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02" name="Group 101"/>
          <p:cNvGrpSpPr/>
          <p:nvPr/>
        </p:nvGrpSpPr>
        <p:grpSpPr>
          <a:xfrm>
            <a:off x="227906" y="930806"/>
            <a:ext cx="4347617" cy="4033657"/>
            <a:chOff x="227906" y="930806"/>
            <a:chExt cx="4347617" cy="4033657"/>
          </a:xfrm>
          <a:effectLst>
            <a:glow rad="101600">
              <a:schemeClr val="accent1">
                <a:satMod val="175000"/>
                <a:alpha val="40000"/>
              </a:schemeClr>
            </a:glow>
          </a:effectLst>
        </p:grpSpPr>
        <p:cxnSp>
          <p:nvCxnSpPr>
            <p:cNvPr id="8" name="Straight Connector 7"/>
            <p:cNvCxnSpPr/>
            <p:nvPr/>
          </p:nvCxnSpPr>
          <p:spPr>
            <a:xfrm rot="523103">
              <a:off x="1240912" y="1083062"/>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23103">
              <a:off x="2615967" y="1219444"/>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23103">
              <a:off x="2957449" y="2171669"/>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23103">
              <a:off x="4040685" y="2295014"/>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23103" flipH="1">
              <a:off x="3935887" y="3343760"/>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23103">
              <a:off x="2611644" y="4202339"/>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23103" flipH="1">
              <a:off x="2099866" y="4067319"/>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23103">
              <a:off x="667315" y="4820677"/>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23103">
              <a:off x="227906" y="3625952"/>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23103" flipH="1">
              <a:off x="398452" y="2728902"/>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23103">
              <a:off x="554850" y="1920001"/>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23103" flipH="1">
              <a:off x="692825" y="930806"/>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4863010" y="1980338"/>
            <a:ext cx="868113" cy="1123427"/>
            <a:chOff x="8331395" y="1704373"/>
            <a:chExt cx="868113" cy="1123427"/>
          </a:xfrm>
        </p:grpSpPr>
        <p:pic>
          <p:nvPicPr>
            <p:cNvPr id="22"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331395" y="1817071"/>
              <a:ext cx="558800" cy="838200"/>
            </a:xfrm>
            <a:prstGeom prst="rect">
              <a:avLst/>
            </a:prstGeom>
            <a:noFill/>
          </p:spPr>
        </p:pic>
        <p:pic>
          <p:nvPicPr>
            <p:cNvPr id="23" name="Picture 22" descr="C:\Program Files\Microsoft Resource DVD Artwork\DVD_ART\Artwork_Imagery\Shapes and Graphics\Buidlings and dwellings\enterprise red.png"/>
            <p:cNvPicPr>
              <a:picLocks noChangeAspect="1" noChangeArrowheads="1"/>
            </p:cNvPicPr>
            <p:nvPr/>
          </p:nvPicPr>
          <p:blipFill>
            <a:blip r:embed="rId4" cstate="print"/>
            <a:srcRect/>
            <a:stretch>
              <a:fillRect/>
            </a:stretch>
          </p:blipFill>
          <p:spPr bwMode="auto">
            <a:xfrm>
              <a:off x="8594059" y="1704373"/>
              <a:ext cx="605449" cy="881063"/>
            </a:xfrm>
            <a:prstGeom prst="rect">
              <a:avLst/>
            </a:prstGeom>
            <a:noFill/>
          </p:spPr>
        </p:pic>
        <p:pic>
          <p:nvPicPr>
            <p:cNvPr id="24"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522174" y="1989600"/>
              <a:ext cx="558800" cy="838200"/>
            </a:xfrm>
            <a:prstGeom prst="rect">
              <a:avLst/>
            </a:prstGeom>
            <a:noFill/>
          </p:spPr>
        </p:pic>
      </p:grpSp>
      <p:sp>
        <p:nvSpPr>
          <p:cNvPr id="33" name="TextBox 32"/>
          <p:cNvSpPr txBox="1"/>
          <p:nvPr/>
        </p:nvSpPr>
        <p:spPr>
          <a:xfrm>
            <a:off x="1273950" y="1181987"/>
            <a:ext cx="1168590"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Transactions</a:t>
            </a:r>
          </a:p>
        </p:txBody>
      </p:sp>
      <p:sp>
        <p:nvSpPr>
          <p:cNvPr id="34" name="TextBox 33"/>
          <p:cNvSpPr txBox="1"/>
          <p:nvPr/>
        </p:nvSpPr>
        <p:spPr>
          <a:xfrm>
            <a:off x="2857439" y="2399216"/>
            <a:ext cx="933141"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Processes</a:t>
            </a:r>
          </a:p>
        </p:txBody>
      </p:sp>
      <p:sp>
        <p:nvSpPr>
          <p:cNvPr id="35" name="TextBox 34"/>
          <p:cNvSpPr txBox="1"/>
          <p:nvPr/>
        </p:nvSpPr>
        <p:spPr>
          <a:xfrm>
            <a:off x="962093" y="2974770"/>
            <a:ext cx="962315"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Reporting</a:t>
            </a:r>
          </a:p>
        </p:txBody>
      </p:sp>
      <p:grpSp>
        <p:nvGrpSpPr>
          <p:cNvPr id="36" name="Group 35"/>
          <p:cNvGrpSpPr/>
          <p:nvPr/>
        </p:nvGrpSpPr>
        <p:grpSpPr>
          <a:xfrm>
            <a:off x="3385263" y="2810888"/>
            <a:ext cx="681449" cy="900311"/>
            <a:chOff x="6577386" y="2699185"/>
            <a:chExt cx="681449" cy="900311"/>
          </a:xfrm>
        </p:grpSpPr>
        <p:pic>
          <p:nvPicPr>
            <p:cNvPr id="37" name="Picture 3" descr="D:\CM E-Learning Resource Kit\MSL_PNG_Object_Library\Server.png"/>
            <p:cNvPicPr>
              <a:picLocks noChangeAspect="1" noChangeArrowheads="1"/>
            </p:cNvPicPr>
            <p:nvPr/>
          </p:nvPicPr>
          <p:blipFill>
            <a:blip r:embed="rId5" cstate="print"/>
            <a:srcRect/>
            <a:stretch>
              <a:fillRect/>
            </a:stretch>
          </p:blipFill>
          <p:spPr bwMode="auto">
            <a:xfrm>
              <a:off x="6577386" y="2699185"/>
              <a:ext cx="652114" cy="766539"/>
            </a:xfrm>
            <a:prstGeom prst="rect">
              <a:avLst/>
            </a:prstGeom>
            <a:noFill/>
            <a:ln w="9525">
              <a:noFill/>
              <a:miter lim="800000"/>
              <a:headEnd/>
              <a:tailEnd/>
            </a:ln>
          </p:spPr>
        </p:pic>
        <p:pic>
          <p:nvPicPr>
            <p:cNvPr id="38" name="Picture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62224" y="3002885"/>
              <a:ext cx="596611" cy="596611"/>
            </a:xfrm>
            <a:prstGeom prst="rect">
              <a:avLst/>
            </a:prstGeom>
          </p:spPr>
        </p:pic>
      </p:grpSp>
      <p:sp>
        <p:nvSpPr>
          <p:cNvPr id="44" name="Down Arrow 43"/>
          <p:cNvSpPr/>
          <p:nvPr/>
        </p:nvSpPr>
        <p:spPr bwMode="auto">
          <a:xfrm rot="18103497">
            <a:off x="3965243" y="3572555"/>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45" name="Down Arrow 44"/>
          <p:cNvSpPr/>
          <p:nvPr/>
        </p:nvSpPr>
        <p:spPr bwMode="auto">
          <a:xfrm rot="14888002">
            <a:off x="4088752" y="2599694"/>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nvGrpSpPr>
          <p:cNvPr id="46" name="Group 45"/>
          <p:cNvGrpSpPr/>
          <p:nvPr/>
        </p:nvGrpSpPr>
        <p:grpSpPr>
          <a:xfrm rot="523103">
            <a:off x="4751031" y="3581204"/>
            <a:ext cx="782758" cy="722678"/>
            <a:chOff x="2229968" y="1768415"/>
            <a:chExt cx="4101824" cy="3786991"/>
          </a:xfrm>
        </p:grpSpPr>
        <p:sp>
          <p:nvSpPr>
            <p:cNvPr id="47" name="Hexagon 46"/>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48" name="Hexagon 47"/>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49" name="Hexagon 48"/>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50" name="Group 49"/>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51" name="Straight Connector 50"/>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63" name="Group 62"/>
          <p:cNvGrpSpPr/>
          <p:nvPr/>
        </p:nvGrpSpPr>
        <p:grpSpPr>
          <a:xfrm rot="523103">
            <a:off x="4220845" y="4342362"/>
            <a:ext cx="782758" cy="722678"/>
            <a:chOff x="2229968" y="1768415"/>
            <a:chExt cx="4101824" cy="3786991"/>
          </a:xfrm>
        </p:grpSpPr>
        <p:sp>
          <p:nvSpPr>
            <p:cNvPr id="64" name="Hexagon 63"/>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5" name="Hexagon 64"/>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6" name="Hexagon 65"/>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67" name="Group 66"/>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68" name="Straight Connector 67"/>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143" name="Group 142"/>
          <p:cNvGrpSpPr/>
          <p:nvPr/>
        </p:nvGrpSpPr>
        <p:grpSpPr>
          <a:xfrm>
            <a:off x="2179979" y="2057422"/>
            <a:ext cx="3522569" cy="3084702"/>
            <a:chOff x="7989104" y="2031385"/>
            <a:chExt cx="3522569" cy="3084702"/>
          </a:xfrm>
        </p:grpSpPr>
        <p:sp>
          <p:nvSpPr>
            <p:cNvPr id="83" name="Hexagon 82"/>
            <p:cNvSpPr/>
            <p:nvPr/>
          </p:nvSpPr>
          <p:spPr bwMode="auto">
            <a:xfrm rot="523103">
              <a:off x="8118665" y="2330400"/>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88" name="TextBox 87"/>
            <p:cNvSpPr txBox="1"/>
            <p:nvPr/>
          </p:nvSpPr>
          <p:spPr>
            <a:xfrm>
              <a:off x="8666360" y="2380368"/>
              <a:ext cx="933141"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Processes</a:t>
              </a:r>
            </a:p>
          </p:txBody>
        </p:sp>
        <p:grpSp>
          <p:nvGrpSpPr>
            <p:cNvPr id="89" name="Group 88"/>
            <p:cNvGrpSpPr/>
            <p:nvPr/>
          </p:nvGrpSpPr>
          <p:grpSpPr>
            <a:xfrm>
              <a:off x="9194184" y="2792040"/>
              <a:ext cx="681449" cy="900311"/>
              <a:chOff x="6577386" y="2699185"/>
              <a:chExt cx="681449" cy="900311"/>
            </a:xfrm>
          </p:grpSpPr>
          <p:pic>
            <p:nvPicPr>
              <p:cNvPr id="90" name="Picture 3" descr="D:\CM E-Learning Resource Kit\MSL_PNG_Object_Library\Server.png"/>
              <p:cNvPicPr>
                <a:picLocks noChangeAspect="1" noChangeArrowheads="1"/>
              </p:cNvPicPr>
              <p:nvPr/>
            </p:nvPicPr>
            <p:blipFill>
              <a:blip r:embed="rId5" cstate="print"/>
              <a:srcRect/>
              <a:stretch>
                <a:fillRect/>
              </a:stretch>
            </p:blipFill>
            <p:spPr bwMode="auto">
              <a:xfrm>
                <a:off x="6577386" y="2699185"/>
                <a:ext cx="652114" cy="766539"/>
              </a:xfrm>
              <a:prstGeom prst="rect">
                <a:avLst/>
              </a:prstGeom>
              <a:noFill/>
              <a:ln w="9525">
                <a:noFill/>
                <a:miter lim="800000"/>
                <a:headEnd/>
                <a:tailEnd/>
              </a:ln>
            </p:spPr>
          </p:pic>
          <p:pic>
            <p:nvPicPr>
              <p:cNvPr id="91" name="Picture 9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62224" y="3002885"/>
                <a:ext cx="596611" cy="596611"/>
              </a:xfrm>
              <a:prstGeom prst="rect">
                <a:avLst/>
              </a:prstGeom>
            </p:spPr>
          </p:pic>
        </p:grpSp>
        <p:grpSp>
          <p:nvGrpSpPr>
            <p:cNvPr id="101" name="Group 100"/>
            <p:cNvGrpSpPr/>
            <p:nvPr/>
          </p:nvGrpSpPr>
          <p:grpSpPr>
            <a:xfrm>
              <a:off x="7989104" y="2033787"/>
              <a:ext cx="2310712" cy="2296100"/>
              <a:chOff x="7989104" y="2033787"/>
              <a:chExt cx="2310712" cy="2296100"/>
            </a:xfrm>
            <a:effectLst>
              <a:glow rad="101600">
                <a:schemeClr val="accent1">
                  <a:satMod val="175000"/>
                  <a:alpha val="40000"/>
                </a:schemeClr>
              </a:glow>
            </a:effectLst>
          </p:grpSpPr>
          <p:cxnSp>
            <p:nvCxnSpPr>
              <p:cNvPr id="84" name="Straight Connector 83"/>
              <p:cNvCxnSpPr/>
              <p:nvPr/>
            </p:nvCxnSpPr>
            <p:spPr>
              <a:xfrm>
                <a:off x="8640423" y="2043553"/>
                <a:ext cx="1292362" cy="19818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9921565" y="2230516"/>
                <a:ext cx="378251" cy="115544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23103" flipH="1">
                <a:off x="9744808" y="3324912"/>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8341909" y="4070971"/>
                <a:ext cx="1354658" cy="20773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7989104" y="2033787"/>
                <a:ext cx="677256" cy="9573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7994647" y="2974770"/>
                <a:ext cx="361883" cy="1105443"/>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03" name="Group 102"/>
            <p:cNvGrpSpPr/>
            <p:nvPr/>
          </p:nvGrpSpPr>
          <p:grpSpPr>
            <a:xfrm>
              <a:off x="10643560" y="2031385"/>
              <a:ext cx="868113" cy="1123427"/>
              <a:chOff x="8331395" y="1704373"/>
              <a:chExt cx="868113" cy="1123427"/>
            </a:xfrm>
          </p:grpSpPr>
          <p:pic>
            <p:nvPicPr>
              <p:cNvPr id="104"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331395" y="1817071"/>
                <a:ext cx="558800" cy="838200"/>
              </a:xfrm>
              <a:prstGeom prst="rect">
                <a:avLst/>
              </a:prstGeom>
              <a:noFill/>
            </p:spPr>
          </p:pic>
          <p:pic>
            <p:nvPicPr>
              <p:cNvPr id="105" name="Picture 104" descr="C:\Program Files\Microsoft Resource DVD Artwork\DVD_ART\Artwork_Imagery\Shapes and Graphics\Buidlings and dwellings\enterprise red.png"/>
              <p:cNvPicPr>
                <a:picLocks noChangeAspect="1" noChangeArrowheads="1"/>
              </p:cNvPicPr>
              <p:nvPr/>
            </p:nvPicPr>
            <p:blipFill>
              <a:blip r:embed="rId4" cstate="print"/>
              <a:srcRect/>
              <a:stretch>
                <a:fillRect/>
              </a:stretch>
            </p:blipFill>
            <p:spPr bwMode="auto">
              <a:xfrm>
                <a:off x="8594059" y="1704373"/>
                <a:ext cx="605449" cy="881063"/>
              </a:xfrm>
              <a:prstGeom prst="rect">
                <a:avLst/>
              </a:prstGeom>
              <a:noFill/>
            </p:spPr>
          </p:pic>
          <p:pic>
            <p:nvPicPr>
              <p:cNvPr id="106"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522174" y="1989600"/>
                <a:ext cx="558800" cy="838200"/>
              </a:xfrm>
              <a:prstGeom prst="rect">
                <a:avLst/>
              </a:prstGeom>
              <a:noFill/>
            </p:spPr>
          </p:pic>
        </p:grpSp>
        <p:sp>
          <p:nvSpPr>
            <p:cNvPr id="107" name="Down Arrow 106"/>
            <p:cNvSpPr/>
            <p:nvPr/>
          </p:nvSpPr>
          <p:spPr bwMode="auto">
            <a:xfrm rot="18103497">
              <a:off x="9745793" y="3623602"/>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08" name="Down Arrow 107"/>
            <p:cNvSpPr/>
            <p:nvPr/>
          </p:nvSpPr>
          <p:spPr bwMode="auto">
            <a:xfrm rot="14888002">
              <a:off x="9869302" y="2650741"/>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nvGrpSpPr>
            <p:cNvPr id="109" name="Group 108"/>
            <p:cNvGrpSpPr/>
            <p:nvPr/>
          </p:nvGrpSpPr>
          <p:grpSpPr>
            <a:xfrm rot="523103">
              <a:off x="10531581" y="3632251"/>
              <a:ext cx="782758" cy="722678"/>
              <a:chOff x="2229968" y="1768415"/>
              <a:chExt cx="4101824" cy="3786991"/>
            </a:xfrm>
          </p:grpSpPr>
          <p:sp>
            <p:nvSpPr>
              <p:cNvPr id="110" name="Hexagon 109"/>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11" name="Hexagon 110"/>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12" name="Hexagon 111"/>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13" name="Group 112"/>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14" name="Straight Connector 113"/>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126" name="Group 125"/>
            <p:cNvGrpSpPr/>
            <p:nvPr/>
          </p:nvGrpSpPr>
          <p:grpSpPr>
            <a:xfrm rot="523103">
              <a:off x="10001395" y="4393409"/>
              <a:ext cx="782758" cy="722678"/>
              <a:chOff x="2229968" y="1768415"/>
              <a:chExt cx="4101824" cy="3786991"/>
            </a:xfrm>
          </p:grpSpPr>
          <p:sp>
            <p:nvSpPr>
              <p:cNvPr id="127" name="Hexagon 126"/>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28" name="Hexagon 127"/>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29" name="Hexagon 128"/>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30" name="Group 129"/>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31" name="Straight Connector 130"/>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grpSp>
        <p:nvGrpSpPr>
          <p:cNvPr id="27" name="Group 26"/>
          <p:cNvGrpSpPr/>
          <p:nvPr/>
        </p:nvGrpSpPr>
        <p:grpSpPr>
          <a:xfrm>
            <a:off x="8386026" y="2028475"/>
            <a:ext cx="1700474" cy="1689721"/>
            <a:chOff x="8576026" y="2028475"/>
            <a:chExt cx="1700474" cy="1689721"/>
          </a:xfrm>
        </p:grpSpPr>
        <p:sp>
          <p:nvSpPr>
            <p:cNvPr id="145" name="Hexagon 144"/>
            <p:cNvSpPr/>
            <p:nvPr/>
          </p:nvSpPr>
          <p:spPr bwMode="auto">
            <a:xfrm rot="523103">
              <a:off x="8671371" y="2246755"/>
              <a:ext cx="1498189" cy="1263304"/>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46" name="TextBox 145"/>
            <p:cNvSpPr txBox="1"/>
            <p:nvPr/>
          </p:nvSpPr>
          <p:spPr>
            <a:xfrm>
              <a:off x="9074425" y="2283527"/>
              <a:ext cx="737381" cy="215444"/>
            </a:xfrm>
            <a:prstGeom prst="rect">
              <a:avLst/>
            </a:prstGeom>
            <a:noFill/>
          </p:spPr>
          <p:txBody>
            <a:bodyPr wrap="none" lIns="0" tIns="0" rIns="0" bIns="0" rtlCol="0">
              <a:spAutoFit/>
            </a:bodyPr>
            <a:lstStyle/>
            <a:p>
              <a:r>
                <a:rPr lang="en-US" sz="1400" b="1" dirty="0" smtClean="0">
                  <a:gradFill>
                    <a:gsLst>
                      <a:gs pos="0">
                        <a:schemeClr val="tx1"/>
                      </a:gs>
                      <a:gs pos="86000">
                        <a:schemeClr val="tx1"/>
                      </a:gs>
                    </a:gsLst>
                    <a:lin ang="5400000" scaled="0"/>
                  </a:gradFill>
                  <a:latin typeface="Segoe Light" pitchFamily="34" charset="0"/>
                </a:rPr>
                <a:t>SHIPPING</a:t>
              </a:r>
            </a:p>
          </p:txBody>
        </p:sp>
        <p:grpSp>
          <p:nvGrpSpPr>
            <p:cNvPr id="148" name="Group 147"/>
            <p:cNvGrpSpPr/>
            <p:nvPr/>
          </p:nvGrpSpPr>
          <p:grpSpPr>
            <a:xfrm>
              <a:off x="8576026" y="2028475"/>
              <a:ext cx="1700474" cy="1689721"/>
              <a:chOff x="7989104" y="2033787"/>
              <a:chExt cx="2310712" cy="2296100"/>
            </a:xfrm>
            <a:effectLst>
              <a:glow rad="101600">
                <a:schemeClr val="accent1">
                  <a:satMod val="175000"/>
                  <a:alpha val="40000"/>
                </a:schemeClr>
              </a:glow>
            </a:effectLst>
          </p:grpSpPr>
          <p:cxnSp>
            <p:nvCxnSpPr>
              <p:cNvPr id="189" name="Straight Connector 188"/>
              <p:cNvCxnSpPr/>
              <p:nvPr/>
            </p:nvCxnSpPr>
            <p:spPr>
              <a:xfrm>
                <a:off x="8640423" y="2043553"/>
                <a:ext cx="1292362" cy="19818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9921565" y="2230516"/>
                <a:ext cx="378251" cy="115544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rot="523103" flipH="1">
                <a:off x="9744808" y="3324912"/>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8341909" y="4070971"/>
                <a:ext cx="1354658" cy="20773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flipH="1">
                <a:off x="7989104" y="2033787"/>
                <a:ext cx="677256" cy="9573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a:off x="7994647" y="2974770"/>
                <a:ext cx="361883" cy="1105443"/>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149" name="Group 148"/>
          <p:cNvGrpSpPr/>
          <p:nvPr/>
        </p:nvGrpSpPr>
        <p:grpSpPr>
          <a:xfrm>
            <a:off x="10339465" y="2026707"/>
            <a:ext cx="638852" cy="826740"/>
            <a:chOff x="8331395" y="1704373"/>
            <a:chExt cx="868113" cy="1123427"/>
          </a:xfrm>
        </p:grpSpPr>
        <p:pic>
          <p:nvPicPr>
            <p:cNvPr id="186"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331395" y="1817071"/>
              <a:ext cx="558800" cy="838200"/>
            </a:xfrm>
            <a:prstGeom prst="rect">
              <a:avLst/>
            </a:prstGeom>
            <a:noFill/>
          </p:spPr>
        </p:pic>
        <p:pic>
          <p:nvPicPr>
            <p:cNvPr id="187" name="Picture 186" descr="C:\Program Files\Microsoft Resource DVD Artwork\DVD_ART\Artwork_Imagery\Shapes and Graphics\Buidlings and dwellings\enterprise red.png"/>
            <p:cNvPicPr>
              <a:picLocks noChangeAspect="1" noChangeArrowheads="1"/>
            </p:cNvPicPr>
            <p:nvPr/>
          </p:nvPicPr>
          <p:blipFill>
            <a:blip r:embed="rId4" cstate="print"/>
            <a:srcRect/>
            <a:stretch>
              <a:fillRect/>
            </a:stretch>
          </p:blipFill>
          <p:spPr bwMode="auto">
            <a:xfrm>
              <a:off x="8594059" y="1704373"/>
              <a:ext cx="605449" cy="881063"/>
            </a:xfrm>
            <a:prstGeom prst="rect">
              <a:avLst/>
            </a:prstGeom>
            <a:noFill/>
          </p:spPr>
        </p:pic>
        <p:pic>
          <p:nvPicPr>
            <p:cNvPr id="188" name="Picture 6" descr="C:\Program Files\Microsoft Resource DVD Artwork\DVD_ART\Artwork_Imagery\Shapes and Graphics\Buidlings and dwellings\enterprise blue.png"/>
            <p:cNvPicPr>
              <a:picLocks noChangeAspect="1" noChangeArrowheads="1"/>
            </p:cNvPicPr>
            <p:nvPr/>
          </p:nvPicPr>
          <p:blipFill>
            <a:blip r:embed="rId3" cstate="print"/>
            <a:srcRect/>
            <a:stretch>
              <a:fillRect/>
            </a:stretch>
          </p:blipFill>
          <p:spPr bwMode="auto">
            <a:xfrm>
              <a:off x="8522174" y="1989600"/>
              <a:ext cx="558800" cy="838200"/>
            </a:xfrm>
            <a:prstGeom prst="rect">
              <a:avLst/>
            </a:prstGeom>
            <a:noFill/>
          </p:spPr>
        </p:pic>
      </p:grpSp>
      <p:sp>
        <p:nvSpPr>
          <p:cNvPr id="150" name="Down Arrow 149"/>
          <p:cNvSpPr/>
          <p:nvPr/>
        </p:nvSpPr>
        <p:spPr bwMode="auto">
          <a:xfrm rot="18103497">
            <a:off x="9678790" y="3198434"/>
            <a:ext cx="378125" cy="310030"/>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51" name="Down Arrow 150"/>
          <p:cNvSpPr/>
          <p:nvPr/>
        </p:nvSpPr>
        <p:spPr bwMode="auto">
          <a:xfrm rot="14888002">
            <a:off x="9769681" y="2482497"/>
            <a:ext cx="378125" cy="310030"/>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nvGrpSpPr>
          <p:cNvPr id="152" name="Group 151"/>
          <p:cNvGrpSpPr/>
          <p:nvPr/>
        </p:nvGrpSpPr>
        <p:grpSpPr>
          <a:xfrm rot="523103">
            <a:off x="10257058" y="3204799"/>
            <a:ext cx="576039" cy="531825"/>
            <a:chOff x="2229968" y="1768415"/>
            <a:chExt cx="4101824" cy="3786991"/>
          </a:xfrm>
        </p:grpSpPr>
        <p:sp>
          <p:nvSpPr>
            <p:cNvPr id="170" name="Hexagon 169"/>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71" name="Hexagon 170"/>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72" name="Hexagon 171"/>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73" name="Group 172"/>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74" name="Straight Connector 173"/>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153" name="Group 152"/>
          <p:cNvGrpSpPr/>
          <p:nvPr/>
        </p:nvGrpSpPr>
        <p:grpSpPr>
          <a:xfrm rot="523103">
            <a:off x="9866889" y="3764943"/>
            <a:ext cx="576039" cy="531825"/>
            <a:chOff x="2229968" y="1768415"/>
            <a:chExt cx="4101824" cy="3786991"/>
          </a:xfrm>
        </p:grpSpPr>
        <p:sp>
          <p:nvSpPr>
            <p:cNvPr id="154" name="Hexagon 153"/>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55" name="Hexagon 154"/>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56" name="Hexagon 155"/>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57" name="Group 156"/>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58" name="Straight Connector 157"/>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205" name="Group 204"/>
          <p:cNvGrpSpPr/>
          <p:nvPr/>
        </p:nvGrpSpPr>
        <p:grpSpPr>
          <a:xfrm rot="523103">
            <a:off x="8600002" y="5920606"/>
            <a:ext cx="782758" cy="722678"/>
            <a:chOff x="2229968" y="1768415"/>
            <a:chExt cx="4101824" cy="3786991"/>
          </a:xfrm>
        </p:grpSpPr>
        <p:sp>
          <p:nvSpPr>
            <p:cNvPr id="223" name="Hexagon 222"/>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224" name="Hexagon 223"/>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225" name="Hexagon 224"/>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226" name="Group 225"/>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227" name="Straight Connector 226"/>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206" name="Group 205"/>
          <p:cNvGrpSpPr/>
          <p:nvPr/>
        </p:nvGrpSpPr>
        <p:grpSpPr>
          <a:xfrm rot="523103">
            <a:off x="6964209" y="4914577"/>
            <a:ext cx="782758" cy="722678"/>
            <a:chOff x="2229968" y="1768415"/>
            <a:chExt cx="4101824" cy="3786991"/>
          </a:xfrm>
        </p:grpSpPr>
        <p:sp>
          <p:nvSpPr>
            <p:cNvPr id="207" name="Hexagon 206"/>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208" name="Hexagon 207"/>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209" name="Hexagon 208"/>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210" name="Group 209"/>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211" name="Straight Connector 210"/>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250" name="Group 249"/>
          <p:cNvGrpSpPr/>
          <p:nvPr/>
        </p:nvGrpSpPr>
        <p:grpSpPr>
          <a:xfrm rot="523103">
            <a:off x="6674658" y="959147"/>
            <a:ext cx="782758" cy="722678"/>
            <a:chOff x="2229968" y="1768415"/>
            <a:chExt cx="4101824" cy="3786991"/>
          </a:xfrm>
        </p:grpSpPr>
        <p:sp>
          <p:nvSpPr>
            <p:cNvPr id="251" name="Hexagon 250"/>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252" name="Hexagon 251"/>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253" name="Hexagon 252"/>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254" name="Group 253"/>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255" name="Straight Connector 254"/>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6" name="Straight Connector 255"/>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3" name="Straight Connector 262"/>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sp>
        <p:nvSpPr>
          <p:cNvPr id="268" name="Freeform 267"/>
          <p:cNvSpPr/>
          <p:nvPr/>
        </p:nvSpPr>
        <p:spPr>
          <a:xfrm>
            <a:off x="3943349" y="2542037"/>
            <a:ext cx="4715493" cy="791649"/>
          </a:xfrm>
          <a:custGeom>
            <a:avLst/>
            <a:gdLst>
              <a:gd name="connsiteX0" fmla="*/ 0 w 4953000"/>
              <a:gd name="connsiteY0" fmla="*/ 544063 h 786391"/>
              <a:gd name="connsiteX1" fmla="*/ 1323975 w 4953000"/>
              <a:gd name="connsiteY1" fmla="*/ 20188 h 786391"/>
              <a:gd name="connsiteX2" fmla="*/ 2771775 w 4953000"/>
              <a:gd name="connsiteY2" fmla="*/ 172588 h 786391"/>
              <a:gd name="connsiteX3" fmla="*/ 3819525 w 4953000"/>
              <a:gd name="connsiteY3" fmla="*/ 772663 h 786391"/>
              <a:gd name="connsiteX4" fmla="*/ 4953000 w 4953000"/>
              <a:gd name="connsiteY4" fmla="*/ 534538 h 786391"/>
              <a:gd name="connsiteX0" fmla="*/ 0 w 4715493"/>
              <a:gd name="connsiteY0" fmla="*/ 544063 h 791649"/>
              <a:gd name="connsiteX1" fmla="*/ 1323975 w 4715493"/>
              <a:gd name="connsiteY1" fmla="*/ 20188 h 791649"/>
              <a:gd name="connsiteX2" fmla="*/ 2771775 w 4715493"/>
              <a:gd name="connsiteY2" fmla="*/ 172588 h 791649"/>
              <a:gd name="connsiteX3" fmla="*/ 3819525 w 4715493"/>
              <a:gd name="connsiteY3" fmla="*/ 772663 h 791649"/>
              <a:gd name="connsiteX4" fmla="*/ 4715493 w 4715493"/>
              <a:gd name="connsiteY4" fmla="*/ 593915 h 791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493" h="791649">
                <a:moveTo>
                  <a:pt x="0" y="544063"/>
                </a:moveTo>
                <a:cubicBezTo>
                  <a:pt x="431006" y="313082"/>
                  <a:pt x="862012" y="82101"/>
                  <a:pt x="1323975" y="20188"/>
                </a:cubicBezTo>
                <a:cubicBezTo>
                  <a:pt x="1785938" y="-41725"/>
                  <a:pt x="2355850" y="47175"/>
                  <a:pt x="2771775" y="172588"/>
                </a:cubicBezTo>
                <a:cubicBezTo>
                  <a:pt x="3187700" y="298001"/>
                  <a:pt x="3455988" y="712338"/>
                  <a:pt x="3819525" y="772663"/>
                </a:cubicBezTo>
                <a:cubicBezTo>
                  <a:pt x="4183062" y="832988"/>
                  <a:pt x="4330524" y="743140"/>
                  <a:pt x="4715493" y="593915"/>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9" name="Freeform 268"/>
          <p:cNvSpPr/>
          <p:nvPr/>
        </p:nvSpPr>
        <p:spPr>
          <a:xfrm>
            <a:off x="7229975" y="1352550"/>
            <a:ext cx="1466850" cy="1276350"/>
          </a:xfrm>
          <a:custGeom>
            <a:avLst/>
            <a:gdLst>
              <a:gd name="connsiteX0" fmla="*/ 0 w 1466850"/>
              <a:gd name="connsiteY0" fmla="*/ 0 h 1276350"/>
              <a:gd name="connsiteX1" fmla="*/ 514350 w 1466850"/>
              <a:gd name="connsiteY1" fmla="*/ 171450 h 1276350"/>
              <a:gd name="connsiteX2" fmla="*/ 609600 w 1466850"/>
              <a:gd name="connsiteY2" fmla="*/ 790575 h 1276350"/>
              <a:gd name="connsiteX3" fmla="*/ 847725 w 1466850"/>
              <a:gd name="connsiteY3" fmla="*/ 1143000 h 1276350"/>
              <a:gd name="connsiteX4" fmla="*/ 1466850 w 1466850"/>
              <a:gd name="connsiteY4" fmla="*/ 1276350 h 1276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6850" h="1276350">
                <a:moveTo>
                  <a:pt x="0" y="0"/>
                </a:moveTo>
                <a:cubicBezTo>
                  <a:pt x="206375" y="19844"/>
                  <a:pt x="412750" y="39688"/>
                  <a:pt x="514350" y="171450"/>
                </a:cubicBezTo>
                <a:cubicBezTo>
                  <a:pt x="615950" y="303213"/>
                  <a:pt x="554038" y="628650"/>
                  <a:pt x="609600" y="790575"/>
                </a:cubicBezTo>
                <a:cubicBezTo>
                  <a:pt x="665163" y="952500"/>
                  <a:pt x="704850" y="1062038"/>
                  <a:pt x="847725" y="1143000"/>
                </a:cubicBezTo>
                <a:cubicBezTo>
                  <a:pt x="990600" y="1223962"/>
                  <a:pt x="1228725" y="1250156"/>
                  <a:pt x="1466850" y="127635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0" name="Freeform 269"/>
          <p:cNvSpPr/>
          <p:nvPr/>
        </p:nvSpPr>
        <p:spPr>
          <a:xfrm>
            <a:off x="7501476" y="3314685"/>
            <a:ext cx="1376324" cy="1943115"/>
          </a:xfrm>
          <a:custGeom>
            <a:avLst/>
            <a:gdLst>
              <a:gd name="connsiteX0" fmla="*/ 52349 w 1376324"/>
              <a:gd name="connsiteY0" fmla="*/ 1943115 h 1943115"/>
              <a:gd name="connsiteX1" fmla="*/ 42824 w 1376324"/>
              <a:gd name="connsiteY1" fmla="*/ 1085865 h 1943115"/>
              <a:gd name="connsiteX2" fmla="*/ 519074 w 1376324"/>
              <a:gd name="connsiteY2" fmla="*/ 695340 h 1943115"/>
              <a:gd name="connsiteX3" fmla="*/ 1071524 w 1376324"/>
              <a:gd name="connsiteY3" fmla="*/ 590565 h 1943115"/>
              <a:gd name="connsiteX4" fmla="*/ 1376324 w 1376324"/>
              <a:gd name="connsiteY4" fmla="*/ 15 h 1943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6324" h="1943115">
                <a:moveTo>
                  <a:pt x="52349" y="1943115"/>
                </a:moveTo>
                <a:cubicBezTo>
                  <a:pt x="8693" y="1618471"/>
                  <a:pt x="-34963" y="1293827"/>
                  <a:pt x="42824" y="1085865"/>
                </a:cubicBezTo>
                <a:cubicBezTo>
                  <a:pt x="120611" y="877903"/>
                  <a:pt x="347624" y="777890"/>
                  <a:pt x="519074" y="695340"/>
                </a:cubicBezTo>
                <a:cubicBezTo>
                  <a:pt x="690524" y="612790"/>
                  <a:pt x="928649" y="706452"/>
                  <a:pt x="1071524" y="590565"/>
                </a:cubicBezTo>
                <a:cubicBezTo>
                  <a:pt x="1214399" y="474678"/>
                  <a:pt x="1330287" y="-3160"/>
                  <a:pt x="1376324" y="15"/>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1" name="Freeform 270"/>
          <p:cNvSpPr/>
          <p:nvPr/>
        </p:nvSpPr>
        <p:spPr>
          <a:xfrm>
            <a:off x="9142149" y="3419476"/>
            <a:ext cx="542436" cy="2871478"/>
          </a:xfrm>
          <a:custGeom>
            <a:avLst/>
            <a:gdLst>
              <a:gd name="connsiteX0" fmla="*/ 3619 w 356044"/>
              <a:gd name="connsiteY0" fmla="*/ 1838325 h 1838325"/>
              <a:gd name="connsiteX1" fmla="*/ 356044 w 356044"/>
              <a:gd name="connsiteY1" fmla="*/ 1333500 h 1838325"/>
              <a:gd name="connsiteX2" fmla="*/ 3619 w 356044"/>
              <a:gd name="connsiteY2" fmla="*/ 638175 h 1838325"/>
              <a:gd name="connsiteX3" fmla="*/ 203644 w 356044"/>
              <a:gd name="connsiteY3" fmla="*/ 0 h 1838325"/>
              <a:gd name="connsiteX0" fmla="*/ 0 w 364309"/>
              <a:gd name="connsiteY0" fmla="*/ 2871478 h 2871478"/>
              <a:gd name="connsiteX1" fmla="*/ 364301 w 364309"/>
              <a:gd name="connsiteY1" fmla="*/ 1333500 h 2871478"/>
              <a:gd name="connsiteX2" fmla="*/ 11876 w 364309"/>
              <a:gd name="connsiteY2" fmla="*/ 638175 h 2871478"/>
              <a:gd name="connsiteX3" fmla="*/ 211901 w 364309"/>
              <a:gd name="connsiteY3" fmla="*/ 0 h 2871478"/>
              <a:gd name="connsiteX0" fmla="*/ 0 w 542436"/>
              <a:gd name="connsiteY0" fmla="*/ 2871478 h 2871478"/>
              <a:gd name="connsiteX1" fmla="*/ 542431 w 542436"/>
              <a:gd name="connsiteY1" fmla="*/ 1559131 h 2871478"/>
              <a:gd name="connsiteX2" fmla="*/ 11876 w 542436"/>
              <a:gd name="connsiteY2" fmla="*/ 638175 h 2871478"/>
              <a:gd name="connsiteX3" fmla="*/ 211901 w 542436"/>
              <a:gd name="connsiteY3" fmla="*/ 0 h 2871478"/>
            </a:gdLst>
            <a:ahLst/>
            <a:cxnLst>
              <a:cxn ang="0">
                <a:pos x="connsiteX0" y="connsiteY0"/>
              </a:cxn>
              <a:cxn ang="0">
                <a:pos x="connsiteX1" y="connsiteY1"/>
              </a:cxn>
              <a:cxn ang="0">
                <a:pos x="connsiteX2" y="connsiteY2"/>
              </a:cxn>
              <a:cxn ang="0">
                <a:pos x="connsiteX3" y="connsiteY3"/>
              </a:cxn>
            </a:cxnLst>
            <a:rect l="l" t="t" r="r" b="b"/>
            <a:pathLst>
              <a:path w="542436" h="2871478">
                <a:moveTo>
                  <a:pt x="0" y="2871478"/>
                </a:moveTo>
                <a:cubicBezTo>
                  <a:pt x="176212" y="2719078"/>
                  <a:pt x="540452" y="1931348"/>
                  <a:pt x="542431" y="1559131"/>
                </a:cubicBezTo>
                <a:cubicBezTo>
                  <a:pt x="544410" y="1186914"/>
                  <a:pt x="37276" y="860425"/>
                  <a:pt x="11876" y="638175"/>
                </a:cubicBezTo>
                <a:cubicBezTo>
                  <a:pt x="-13524" y="415925"/>
                  <a:pt x="99188" y="207962"/>
                  <a:pt x="211901" y="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 name="Group 6"/>
          <p:cNvGrpSpPr/>
          <p:nvPr/>
        </p:nvGrpSpPr>
        <p:grpSpPr>
          <a:xfrm>
            <a:off x="3169354" y="1293573"/>
            <a:ext cx="2934563" cy="4208630"/>
            <a:chOff x="3169354" y="1293573"/>
            <a:chExt cx="2934563" cy="4208630"/>
          </a:xfrm>
        </p:grpSpPr>
        <p:sp>
          <p:nvSpPr>
            <p:cNvPr id="3" name="Rectangle 2"/>
            <p:cNvSpPr/>
            <p:nvPr/>
          </p:nvSpPr>
          <p:spPr bwMode="auto">
            <a:xfrm>
              <a:off x="3241370" y="1686571"/>
              <a:ext cx="2862547" cy="3815632"/>
            </a:xfrm>
            <a:prstGeom prst="rect">
              <a:avLst/>
            </a:prstGeom>
            <a:ln w="76200">
              <a:solidFill>
                <a:schemeClr val="accent1">
                  <a:lumMod val="20000"/>
                  <a:lumOff val="80000"/>
                  <a:alpha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tx1"/>
                </a:solidFill>
              </a:endParaRPr>
            </a:p>
          </p:txBody>
        </p:sp>
        <p:pic>
          <p:nvPicPr>
            <p:cNvPr id="239" name="Picture 2" descr="C:\Users\eva.ADI\Desktop\DVD36\DVD_ART36\Logos\BizTalk Server (brand)\BizTalk Server generic brand Grid h r.png"/>
            <p:cNvPicPr>
              <a:picLocks noChangeAspect="1" noChangeArrowheads="1"/>
            </p:cNvPicPr>
            <p:nvPr/>
          </p:nvPicPr>
          <p:blipFill>
            <a:blip r:embed="rId7" cstate="print"/>
            <a:srcRect/>
            <a:stretch>
              <a:fillRect/>
            </a:stretch>
          </p:blipFill>
          <p:spPr bwMode="auto">
            <a:xfrm>
              <a:off x="3169354" y="1293573"/>
              <a:ext cx="1794568" cy="367288"/>
            </a:xfrm>
            <a:prstGeom prst="rect">
              <a:avLst/>
            </a:prstGeom>
            <a:noFill/>
          </p:spPr>
        </p:pic>
      </p:grpSp>
      <p:grpSp>
        <p:nvGrpSpPr>
          <p:cNvPr id="20" name="Group 19"/>
          <p:cNvGrpSpPr/>
          <p:nvPr/>
        </p:nvGrpSpPr>
        <p:grpSpPr>
          <a:xfrm>
            <a:off x="8039167" y="200367"/>
            <a:ext cx="3230521" cy="5559164"/>
            <a:chOff x="8229167" y="200367"/>
            <a:chExt cx="3230521" cy="5559164"/>
          </a:xfrm>
        </p:grpSpPr>
        <p:sp>
          <p:nvSpPr>
            <p:cNvPr id="241" name="Rectangle 240"/>
            <p:cNvSpPr/>
            <p:nvPr/>
          </p:nvSpPr>
          <p:spPr bwMode="auto">
            <a:xfrm>
              <a:off x="8301184" y="676490"/>
              <a:ext cx="3158504" cy="5083041"/>
            </a:xfrm>
            <a:prstGeom prst="rect">
              <a:avLst/>
            </a:prstGeom>
            <a:ln w="76200">
              <a:solidFill>
                <a:schemeClr val="accent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tx1"/>
                </a:solidFill>
              </a:endParaRPr>
            </a:p>
          </p:txBody>
        </p:sp>
        <p:pic>
          <p:nvPicPr>
            <p:cNvPr id="242" name="Picture 2" descr="C:\Users\eva.ADI\Desktop\DVD36\DVD_ART36\Logos\BizTalk Server (brand)\BizTalk Server generic brand Grid h r.png"/>
            <p:cNvPicPr>
              <a:picLocks noChangeAspect="1" noChangeArrowheads="1"/>
            </p:cNvPicPr>
            <p:nvPr/>
          </p:nvPicPr>
          <p:blipFill>
            <a:blip r:embed="rId7" cstate="print"/>
            <a:srcRect/>
            <a:stretch>
              <a:fillRect/>
            </a:stretch>
          </p:blipFill>
          <p:spPr bwMode="auto">
            <a:xfrm>
              <a:off x="8229167" y="200367"/>
              <a:ext cx="1980107" cy="489287"/>
            </a:xfrm>
            <a:prstGeom prst="rect">
              <a:avLst/>
            </a:prstGeom>
            <a:noFill/>
          </p:spPr>
        </p:pic>
      </p:grpSp>
      <p:grpSp>
        <p:nvGrpSpPr>
          <p:cNvPr id="25" name="Group 24"/>
          <p:cNvGrpSpPr/>
          <p:nvPr/>
        </p:nvGrpSpPr>
        <p:grpSpPr>
          <a:xfrm>
            <a:off x="10809016" y="5221091"/>
            <a:ext cx="921344" cy="1106205"/>
            <a:chOff x="5455709" y="5589227"/>
            <a:chExt cx="921344" cy="1106205"/>
          </a:xfrm>
        </p:grpSpPr>
        <p:pic>
          <p:nvPicPr>
            <p:cNvPr id="317" name="Picture 3" descr="D:\CM E-Learning Resource Kit\MSL_PNG_Object_Library\Server.png"/>
            <p:cNvPicPr>
              <a:picLocks noChangeAspect="1" noChangeArrowheads="1"/>
            </p:cNvPicPr>
            <p:nvPr/>
          </p:nvPicPr>
          <p:blipFill>
            <a:blip r:embed="rId5" cstate="print"/>
            <a:srcRect/>
            <a:stretch>
              <a:fillRect/>
            </a:stretch>
          </p:blipFill>
          <p:spPr bwMode="auto">
            <a:xfrm>
              <a:off x="5455709" y="5589227"/>
              <a:ext cx="821612" cy="965779"/>
            </a:xfrm>
            <a:prstGeom prst="rect">
              <a:avLst/>
            </a:prstGeom>
            <a:noFill/>
            <a:ln w="9525">
              <a:noFill/>
              <a:miter lim="800000"/>
              <a:headEnd/>
              <a:tailEnd/>
            </a:ln>
          </p:spPr>
        </p:pic>
        <p:pic>
          <p:nvPicPr>
            <p:cNvPr id="318" name="Picture 3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63111" y="5981490"/>
              <a:ext cx="713942" cy="713942"/>
            </a:xfrm>
            <a:prstGeom prst="rect">
              <a:avLst/>
            </a:prstGeom>
          </p:spPr>
        </p:pic>
      </p:grpSp>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32899" y="759772"/>
            <a:ext cx="1152604" cy="112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38631" y="4451878"/>
            <a:ext cx="1270173" cy="123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18010" y="4478149"/>
            <a:ext cx="1127068" cy="1096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54010" y="878399"/>
            <a:ext cx="1224307" cy="1191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9" name="Freeform 318"/>
          <p:cNvSpPr/>
          <p:nvPr/>
        </p:nvSpPr>
        <p:spPr>
          <a:xfrm>
            <a:off x="9343078" y="1452586"/>
            <a:ext cx="968086" cy="1150961"/>
          </a:xfrm>
          <a:custGeom>
            <a:avLst/>
            <a:gdLst>
              <a:gd name="connsiteX0" fmla="*/ 0 w 1466850"/>
              <a:gd name="connsiteY0" fmla="*/ 0 h 1276350"/>
              <a:gd name="connsiteX1" fmla="*/ 514350 w 1466850"/>
              <a:gd name="connsiteY1" fmla="*/ 171450 h 1276350"/>
              <a:gd name="connsiteX2" fmla="*/ 609600 w 1466850"/>
              <a:gd name="connsiteY2" fmla="*/ 790575 h 1276350"/>
              <a:gd name="connsiteX3" fmla="*/ 847725 w 1466850"/>
              <a:gd name="connsiteY3" fmla="*/ 1143000 h 1276350"/>
              <a:gd name="connsiteX4" fmla="*/ 1466850 w 1466850"/>
              <a:gd name="connsiteY4" fmla="*/ 1276350 h 1276350"/>
              <a:gd name="connsiteX0" fmla="*/ 0 w 968086"/>
              <a:gd name="connsiteY0" fmla="*/ 1146429 h 2291435"/>
              <a:gd name="connsiteX1" fmla="*/ 514350 w 968086"/>
              <a:gd name="connsiteY1" fmla="*/ 1317879 h 2291435"/>
              <a:gd name="connsiteX2" fmla="*/ 609600 w 968086"/>
              <a:gd name="connsiteY2" fmla="*/ 1937004 h 2291435"/>
              <a:gd name="connsiteX3" fmla="*/ 847725 w 968086"/>
              <a:gd name="connsiteY3" fmla="*/ 2289429 h 2291435"/>
              <a:gd name="connsiteX4" fmla="*/ 968086 w 968086"/>
              <a:gd name="connsiteY4" fmla="*/ 213 h 2291435"/>
              <a:gd name="connsiteX0" fmla="*/ 0 w 968086"/>
              <a:gd name="connsiteY0" fmla="*/ 1146216 h 1978778"/>
              <a:gd name="connsiteX1" fmla="*/ 514350 w 968086"/>
              <a:gd name="connsiteY1" fmla="*/ 1317666 h 1978778"/>
              <a:gd name="connsiteX2" fmla="*/ 609600 w 968086"/>
              <a:gd name="connsiteY2" fmla="*/ 1936791 h 1978778"/>
              <a:gd name="connsiteX3" fmla="*/ 968086 w 968086"/>
              <a:gd name="connsiteY3" fmla="*/ 0 h 1978778"/>
              <a:gd name="connsiteX0" fmla="*/ 0 w 968086"/>
              <a:gd name="connsiteY0" fmla="*/ 1146216 h 1375391"/>
              <a:gd name="connsiteX1" fmla="*/ 514350 w 968086"/>
              <a:gd name="connsiteY1" fmla="*/ 1317666 h 1375391"/>
              <a:gd name="connsiteX2" fmla="*/ 968086 w 968086"/>
              <a:gd name="connsiteY2" fmla="*/ 0 h 1375391"/>
              <a:gd name="connsiteX0" fmla="*/ 0 w 968086"/>
              <a:gd name="connsiteY0" fmla="*/ 1146216 h 1150961"/>
              <a:gd name="connsiteX1" fmla="*/ 644978 w 968086"/>
              <a:gd name="connsiteY1" fmla="*/ 937655 h 1150961"/>
              <a:gd name="connsiteX2" fmla="*/ 968086 w 968086"/>
              <a:gd name="connsiteY2" fmla="*/ 0 h 1150961"/>
            </a:gdLst>
            <a:ahLst/>
            <a:cxnLst>
              <a:cxn ang="0">
                <a:pos x="connsiteX0" y="connsiteY0"/>
              </a:cxn>
              <a:cxn ang="0">
                <a:pos x="connsiteX1" y="connsiteY1"/>
              </a:cxn>
              <a:cxn ang="0">
                <a:pos x="connsiteX2" y="connsiteY2"/>
              </a:cxn>
            </a:cxnLst>
            <a:rect l="l" t="t" r="r" b="b"/>
            <a:pathLst>
              <a:path w="968086" h="1150961">
                <a:moveTo>
                  <a:pt x="0" y="1146216"/>
                </a:moveTo>
                <a:cubicBezTo>
                  <a:pt x="206375" y="1166060"/>
                  <a:pt x="483630" y="1128691"/>
                  <a:pt x="644978" y="937655"/>
                </a:cubicBezTo>
                <a:cubicBezTo>
                  <a:pt x="806326" y="746619"/>
                  <a:pt x="873558" y="274514"/>
                  <a:pt x="968086" y="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0" name="Freeform 319"/>
          <p:cNvSpPr/>
          <p:nvPr/>
        </p:nvSpPr>
        <p:spPr>
          <a:xfrm>
            <a:off x="7250422" y="1234106"/>
            <a:ext cx="1799359" cy="577122"/>
          </a:xfrm>
          <a:custGeom>
            <a:avLst/>
            <a:gdLst>
              <a:gd name="connsiteX0" fmla="*/ 0 w 1466850"/>
              <a:gd name="connsiteY0" fmla="*/ 0 h 1276350"/>
              <a:gd name="connsiteX1" fmla="*/ 514350 w 1466850"/>
              <a:gd name="connsiteY1" fmla="*/ 171450 h 1276350"/>
              <a:gd name="connsiteX2" fmla="*/ 609600 w 1466850"/>
              <a:gd name="connsiteY2" fmla="*/ 790575 h 1276350"/>
              <a:gd name="connsiteX3" fmla="*/ 847725 w 1466850"/>
              <a:gd name="connsiteY3" fmla="*/ 1143000 h 1276350"/>
              <a:gd name="connsiteX4" fmla="*/ 1466850 w 1466850"/>
              <a:gd name="connsiteY4" fmla="*/ 1276350 h 1276350"/>
              <a:gd name="connsiteX0" fmla="*/ 0 w 1799359"/>
              <a:gd name="connsiteY0" fmla="*/ 0 h 1147583"/>
              <a:gd name="connsiteX1" fmla="*/ 514350 w 1799359"/>
              <a:gd name="connsiteY1" fmla="*/ 171450 h 1147583"/>
              <a:gd name="connsiteX2" fmla="*/ 609600 w 1799359"/>
              <a:gd name="connsiteY2" fmla="*/ 790575 h 1147583"/>
              <a:gd name="connsiteX3" fmla="*/ 847725 w 1799359"/>
              <a:gd name="connsiteY3" fmla="*/ 1143000 h 1147583"/>
              <a:gd name="connsiteX4" fmla="*/ 1799359 w 1799359"/>
              <a:gd name="connsiteY4" fmla="*/ 231321 h 1147583"/>
              <a:gd name="connsiteX0" fmla="*/ 0 w 1799359"/>
              <a:gd name="connsiteY0" fmla="*/ 0 h 790737"/>
              <a:gd name="connsiteX1" fmla="*/ 514350 w 1799359"/>
              <a:gd name="connsiteY1" fmla="*/ 171450 h 790737"/>
              <a:gd name="connsiteX2" fmla="*/ 609600 w 1799359"/>
              <a:gd name="connsiteY2" fmla="*/ 790575 h 790737"/>
              <a:gd name="connsiteX3" fmla="*/ 1799359 w 1799359"/>
              <a:gd name="connsiteY3" fmla="*/ 231321 h 790737"/>
              <a:gd name="connsiteX0" fmla="*/ 0 w 1799359"/>
              <a:gd name="connsiteY0" fmla="*/ 0 h 577122"/>
              <a:gd name="connsiteX1" fmla="*/ 514350 w 1799359"/>
              <a:gd name="connsiteY1" fmla="*/ 171450 h 577122"/>
              <a:gd name="connsiteX2" fmla="*/ 1096489 w 1799359"/>
              <a:gd name="connsiteY2" fmla="*/ 576819 h 577122"/>
              <a:gd name="connsiteX3" fmla="*/ 1799359 w 1799359"/>
              <a:gd name="connsiteY3" fmla="*/ 231321 h 577122"/>
            </a:gdLst>
            <a:ahLst/>
            <a:cxnLst>
              <a:cxn ang="0">
                <a:pos x="connsiteX0" y="connsiteY0"/>
              </a:cxn>
              <a:cxn ang="0">
                <a:pos x="connsiteX1" y="connsiteY1"/>
              </a:cxn>
              <a:cxn ang="0">
                <a:pos x="connsiteX2" y="connsiteY2"/>
              </a:cxn>
              <a:cxn ang="0">
                <a:pos x="connsiteX3" y="connsiteY3"/>
              </a:cxn>
            </a:cxnLst>
            <a:rect l="l" t="t" r="r" b="b"/>
            <a:pathLst>
              <a:path w="1799359" h="577122">
                <a:moveTo>
                  <a:pt x="0" y="0"/>
                </a:moveTo>
                <a:cubicBezTo>
                  <a:pt x="206375" y="19844"/>
                  <a:pt x="331602" y="75314"/>
                  <a:pt x="514350" y="171450"/>
                </a:cubicBezTo>
                <a:cubicBezTo>
                  <a:pt x="697098" y="267586"/>
                  <a:pt x="882321" y="566841"/>
                  <a:pt x="1096489" y="576819"/>
                </a:cubicBezTo>
                <a:cubicBezTo>
                  <a:pt x="1310657" y="586797"/>
                  <a:pt x="1551493" y="347832"/>
                  <a:pt x="1799359" y="231321"/>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1" name="Freeform 320"/>
          <p:cNvSpPr/>
          <p:nvPr/>
        </p:nvSpPr>
        <p:spPr>
          <a:xfrm>
            <a:off x="8763370" y="3311675"/>
            <a:ext cx="326890" cy="1739488"/>
          </a:xfrm>
          <a:custGeom>
            <a:avLst/>
            <a:gdLst>
              <a:gd name="connsiteX0" fmla="*/ 0 w 1466850"/>
              <a:gd name="connsiteY0" fmla="*/ 0 h 1276350"/>
              <a:gd name="connsiteX1" fmla="*/ 514350 w 1466850"/>
              <a:gd name="connsiteY1" fmla="*/ 171450 h 1276350"/>
              <a:gd name="connsiteX2" fmla="*/ 609600 w 1466850"/>
              <a:gd name="connsiteY2" fmla="*/ 790575 h 1276350"/>
              <a:gd name="connsiteX3" fmla="*/ 847725 w 1466850"/>
              <a:gd name="connsiteY3" fmla="*/ 1143000 h 1276350"/>
              <a:gd name="connsiteX4" fmla="*/ 1466850 w 1466850"/>
              <a:gd name="connsiteY4" fmla="*/ 1276350 h 1276350"/>
              <a:gd name="connsiteX0" fmla="*/ 0 w 968086"/>
              <a:gd name="connsiteY0" fmla="*/ 1146429 h 2291435"/>
              <a:gd name="connsiteX1" fmla="*/ 514350 w 968086"/>
              <a:gd name="connsiteY1" fmla="*/ 1317879 h 2291435"/>
              <a:gd name="connsiteX2" fmla="*/ 609600 w 968086"/>
              <a:gd name="connsiteY2" fmla="*/ 1937004 h 2291435"/>
              <a:gd name="connsiteX3" fmla="*/ 847725 w 968086"/>
              <a:gd name="connsiteY3" fmla="*/ 2289429 h 2291435"/>
              <a:gd name="connsiteX4" fmla="*/ 968086 w 968086"/>
              <a:gd name="connsiteY4" fmla="*/ 213 h 2291435"/>
              <a:gd name="connsiteX0" fmla="*/ 0 w 968086"/>
              <a:gd name="connsiteY0" fmla="*/ 1146216 h 1978778"/>
              <a:gd name="connsiteX1" fmla="*/ 514350 w 968086"/>
              <a:gd name="connsiteY1" fmla="*/ 1317666 h 1978778"/>
              <a:gd name="connsiteX2" fmla="*/ 609600 w 968086"/>
              <a:gd name="connsiteY2" fmla="*/ 1936791 h 1978778"/>
              <a:gd name="connsiteX3" fmla="*/ 968086 w 968086"/>
              <a:gd name="connsiteY3" fmla="*/ 0 h 1978778"/>
              <a:gd name="connsiteX0" fmla="*/ 0 w 968086"/>
              <a:gd name="connsiteY0" fmla="*/ 1146216 h 1375391"/>
              <a:gd name="connsiteX1" fmla="*/ 514350 w 968086"/>
              <a:gd name="connsiteY1" fmla="*/ 1317666 h 1375391"/>
              <a:gd name="connsiteX2" fmla="*/ 968086 w 968086"/>
              <a:gd name="connsiteY2" fmla="*/ 0 h 1375391"/>
              <a:gd name="connsiteX0" fmla="*/ 0 w 968086"/>
              <a:gd name="connsiteY0" fmla="*/ 1146216 h 1150961"/>
              <a:gd name="connsiteX1" fmla="*/ 644978 w 968086"/>
              <a:gd name="connsiteY1" fmla="*/ 937655 h 1150961"/>
              <a:gd name="connsiteX2" fmla="*/ 968086 w 968086"/>
              <a:gd name="connsiteY2" fmla="*/ 0 h 1150961"/>
              <a:gd name="connsiteX0" fmla="*/ 96458 w 741789"/>
              <a:gd name="connsiteY0" fmla="*/ 296887 h 2062992"/>
              <a:gd name="connsiteX1" fmla="*/ 741436 w 741789"/>
              <a:gd name="connsiteY1" fmla="*/ 88326 h 2062992"/>
              <a:gd name="connsiteX2" fmla="*/ 7640 w 741789"/>
              <a:gd name="connsiteY2" fmla="*/ 2036375 h 2062992"/>
              <a:gd name="connsiteX0" fmla="*/ 317951 w 367165"/>
              <a:gd name="connsiteY0" fmla="*/ 0 h 1793832"/>
              <a:gd name="connsiteX1" fmla="*/ 1028 w 367165"/>
              <a:gd name="connsiteY1" fmla="*/ 883969 h 1793832"/>
              <a:gd name="connsiteX2" fmla="*/ 229133 w 367165"/>
              <a:gd name="connsiteY2" fmla="*/ 1739488 h 1793832"/>
              <a:gd name="connsiteX0" fmla="*/ 317951 w 323159"/>
              <a:gd name="connsiteY0" fmla="*/ 0 h 1793832"/>
              <a:gd name="connsiteX1" fmla="*/ 1028 w 323159"/>
              <a:gd name="connsiteY1" fmla="*/ 883969 h 1793832"/>
              <a:gd name="connsiteX2" fmla="*/ 229133 w 323159"/>
              <a:gd name="connsiteY2" fmla="*/ 1739488 h 1793832"/>
              <a:gd name="connsiteX0" fmla="*/ 321682 w 326890"/>
              <a:gd name="connsiteY0" fmla="*/ 0 h 1739488"/>
              <a:gd name="connsiteX1" fmla="*/ 4759 w 326890"/>
              <a:gd name="connsiteY1" fmla="*/ 883969 h 1739488"/>
              <a:gd name="connsiteX2" fmla="*/ 232864 w 326890"/>
              <a:gd name="connsiteY2" fmla="*/ 1739488 h 1739488"/>
            </a:gdLst>
            <a:ahLst/>
            <a:cxnLst>
              <a:cxn ang="0">
                <a:pos x="connsiteX0" y="connsiteY0"/>
              </a:cxn>
              <a:cxn ang="0">
                <a:pos x="connsiteX1" y="connsiteY1"/>
              </a:cxn>
              <a:cxn ang="0">
                <a:pos x="connsiteX2" y="connsiteY2"/>
              </a:cxn>
            </a:cxnLst>
            <a:rect l="l" t="t" r="r" b="b"/>
            <a:pathLst>
              <a:path w="326890" h="1739488">
                <a:moveTo>
                  <a:pt x="321682" y="0"/>
                </a:moveTo>
                <a:cubicBezTo>
                  <a:pt x="373678" y="197974"/>
                  <a:pt x="19562" y="594054"/>
                  <a:pt x="4759" y="883969"/>
                </a:cubicBezTo>
                <a:cubicBezTo>
                  <a:pt x="-10044" y="1173884"/>
                  <a:pt x="-4168" y="1467737"/>
                  <a:pt x="232864" y="1739488"/>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2" name="Freeform 321"/>
          <p:cNvSpPr/>
          <p:nvPr/>
        </p:nvSpPr>
        <p:spPr>
          <a:xfrm>
            <a:off x="8911157" y="5064555"/>
            <a:ext cx="920585" cy="993711"/>
          </a:xfrm>
          <a:custGeom>
            <a:avLst/>
            <a:gdLst>
              <a:gd name="connsiteX0" fmla="*/ 0 w 1466850"/>
              <a:gd name="connsiteY0" fmla="*/ 0 h 1276350"/>
              <a:gd name="connsiteX1" fmla="*/ 514350 w 1466850"/>
              <a:gd name="connsiteY1" fmla="*/ 171450 h 1276350"/>
              <a:gd name="connsiteX2" fmla="*/ 609600 w 1466850"/>
              <a:gd name="connsiteY2" fmla="*/ 790575 h 1276350"/>
              <a:gd name="connsiteX3" fmla="*/ 847725 w 1466850"/>
              <a:gd name="connsiteY3" fmla="*/ 1143000 h 1276350"/>
              <a:gd name="connsiteX4" fmla="*/ 1466850 w 1466850"/>
              <a:gd name="connsiteY4" fmla="*/ 1276350 h 1276350"/>
              <a:gd name="connsiteX0" fmla="*/ 0 w 1799359"/>
              <a:gd name="connsiteY0" fmla="*/ 0 h 1147583"/>
              <a:gd name="connsiteX1" fmla="*/ 514350 w 1799359"/>
              <a:gd name="connsiteY1" fmla="*/ 171450 h 1147583"/>
              <a:gd name="connsiteX2" fmla="*/ 609600 w 1799359"/>
              <a:gd name="connsiteY2" fmla="*/ 790575 h 1147583"/>
              <a:gd name="connsiteX3" fmla="*/ 847725 w 1799359"/>
              <a:gd name="connsiteY3" fmla="*/ 1143000 h 1147583"/>
              <a:gd name="connsiteX4" fmla="*/ 1799359 w 1799359"/>
              <a:gd name="connsiteY4" fmla="*/ 231321 h 1147583"/>
              <a:gd name="connsiteX0" fmla="*/ 0 w 1799359"/>
              <a:gd name="connsiteY0" fmla="*/ 0 h 790737"/>
              <a:gd name="connsiteX1" fmla="*/ 514350 w 1799359"/>
              <a:gd name="connsiteY1" fmla="*/ 171450 h 790737"/>
              <a:gd name="connsiteX2" fmla="*/ 609600 w 1799359"/>
              <a:gd name="connsiteY2" fmla="*/ 790575 h 790737"/>
              <a:gd name="connsiteX3" fmla="*/ 1799359 w 1799359"/>
              <a:gd name="connsiteY3" fmla="*/ 231321 h 790737"/>
              <a:gd name="connsiteX0" fmla="*/ 0 w 1799359"/>
              <a:gd name="connsiteY0" fmla="*/ 0 h 577122"/>
              <a:gd name="connsiteX1" fmla="*/ 514350 w 1799359"/>
              <a:gd name="connsiteY1" fmla="*/ 171450 h 577122"/>
              <a:gd name="connsiteX2" fmla="*/ 1096489 w 1799359"/>
              <a:gd name="connsiteY2" fmla="*/ 576819 h 577122"/>
              <a:gd name="connsiteX3" fmla="*/ 1799359 w 1799359"/>
              <a:gd name="connsiteY3" fmla="*/ 231321 h 577122"/>
              <a:gd name="connsiteX0" fmla="*/ 0 w 1102961"/>
              <a:gd name="connsiteY0" fmla="*/ 991838 h 1612713"/>
              <a:gd name="connsiteX1" fmla="*/ 514350 w 1102961"/>
              <a:gd name="connsiteY1" fmla="*/ 1163288 h 1612713"/>
              <a:gd name="connsiteX2" fmla="*/ 1096489 w 1102961"/>
              <a:gd name="connsiteY2" fmla="*/ 1568657 h 1612713"/>
              <a:gd name="connsiteX3" fmla="*/ 920585 w 1102961"/>
              <a:gd name="connsiteY3" fmla="*/ 0 h 1612713"/>
              <a:gd name="connsiteX0" fmla="*/ 0 w 920585"/>
              <a:gd name="connsiteY0" fmla="*/ 991838 h 1181959"/>
              <a:gd name="connsiteX1" fmla="*/ 514350 w 920585"/>
              <a:gd name="connsiteY1" fmla="*/ 1163288 h 1181959"/>
              <a:gd name="connsiteX2" fmla="*/ 419596 w 920585"/>
              <a:gd name="connsiteY2" fmla="*/ 476127 h 1181959"/>
              <a:gd name="connsiteX3" fmla="*/ 920585 w 920585"/>
              <a:gd name="connsiteY3" fmla="*/ 0 h 1181959"/>
              <a:gd name="connsiteX0" fmla="*/ 0 w 920585"/>
              <a:gd name="connsiteY0" fmla="*/ 991838 h 993711"/>
              <a:gd name="connsiteX1" fmla="*/ 312469 w 920585"/>
              <a:gd name="connsiteY1" fmla="*/ 783278 h 993711"/>
              <a:gd name="connsiteX2" fmla="*/ 419596 w 920585"/>
              <a:gd name="connsiteY2" fmla="*/ 476127 h 993711"/>
              <a:gd name="connsiteX3" fmla="*/ 920585 w 920585"/>
              <a:gd name="connsiteY3" fmla="*/ 0 h 993711"/>
            </a:gdLst>
            <a:ahLst/>
            <a:cxnLst>
              <a:cxn ang="0">
                <a:pos x="connsiteX0" y="connsiteY0"/>
              </a:cxn>
              <a:cxn ang="0">
                <a:pos x="connsiteX1" y="connsiteY1"/>
              </a:cxn>
              <a:cxn ang="0">
                <a:pos x="connsiteX2" y="connsiteY2"/>
              </a:cxn>
              <a:cxn ang="0">
                <a:pos x="connsiteX3" y="connsiteY3"/>
              </a:cxn>
            </a:cxnLst>
            <a:rect l="l" t="t" r="r" b="b"/>
            <a:pathLst>
              <a:path w="920585" h="993711">
                <a:moveTo>
                  <a:pt x="0" y="991838"/>
                </a:moveTo>
                <a:cubicBezTo>
                  <a:pt x="206375" y="1011682"/>
                  <a:pt x="242536" y="869230"/>
                  <a:pt x="312469" y="783278"/>
                </a:cubicBezTo>
                <a:cubicBezTo>
                  <a:pt x="382402" y="697326"/>
                  <a:pt x="318243" y="606673"/>
                  <a:pt x="419596" y="476127"/>
                </a:cubicBezTo>
                <a:cubicBezTo>
                  <a:pt x="520949" y="345581"/>
                  <a:pt x="672719" y="116511"/>
                  <a:pt x="920585" y="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3" name="Freeform 322"/>
          <p:cNvSpPr/>
          <p:nvPr/>
        </p:nvSpPr>
        <p:spPr>
          <a:xfrm>
            <a:off x="9099610" y="1214131"/>
            <a:ext cx="1596984" cy="2262497"/>
          </a:xfrm>
          <a:custGeom>
            <a:avLst/>
            <a:gdLst>
              <a:gd name="connsiteX0" fmla="*/ 0 w 1466850"/>
              <a:gd name="connsiteY0" fmla="*/ 0 h 1276350"/>
              <a:gd name="connsiteX1" fmla="*/ 514350 w 1466850"/>
              <a:gd name="connsiteY1" fmla="*/ 171450 h 1276350"/>
              <a:gd name="connsiteX2" fmla="*/ 609600 w 1466850"/>
              <a:gd name="connsiteY2" fmla="*/ 790575 h 1276350"/>
              <a:gd name="connsiteX3" fmla="*/ 847725 w 1466850"/>
              <a:gd name="connsiteY3" fmla="*/ 1143000 h 1276350"/>
              <a:gd name="connsiteX4" fmla="*/ 1466850 w 1466850"/>
              <a:gd name="connsiteY4" fmla="*/ 1276350 h 1276350"/>
              <a:gd name="connsiteX0" fmla="*/ 0 w 968086"/>
              <a:gd name="connsiteY0" fmla="*/ 1146429 h 2291435"/>
              <a:gd name="connsiteX1" fmla="*/ 514350 w 968086"/>
              <a:gd name="connsiteY1" fmla="*/ 1317879 h 2291435"/>
              <a:gd name="connsiteX2" fmla="*/ 609600 w 968086"/>
              <a:gd name="connsiteY2" fmla="*/ 1937004 h 2291435"/>
              <a:gd name="connsiteX3" fmla="*/ 847725 w 968086"/>
              <a:gd name="connsiteY3" fmla="*/ 2289429 h 2291435"/>
              <a:gd name="connsiteX4" fmla="*/ 968086 w 968086"/>
              <a:gd name="connsiteY4" fmla="*/ 213 h 2291435"/>
              <a:gd name="connsiteX0" fmla="*/ 0 w 968086"/>
              <a:gd name="connsiteY0" fmla="*/ 1146216 h 1978778"/>
              <a:gd name="connsiteX1" fmla="*/ 514350 w 968086"/>
              <a:gd name="connsiteY1" fmla="*/ 1317666 h 1978778"/>
              <a:gd name="connsiteX2" fmla="*/ 609600 w 968086"/>
              <a:gd name="connsiteY2" fmla="*/ 1936791 h 1978778"/>
              <a:gd name="connsiteX3" fmla="*/ 968086 w 968086"/>
              <a:gd name="connsiteY3" fmla="*/ 0 h 1978778"/>
              <a:gd name="connsiteX0" fmla="*/ 0 w 968086"/>
              <a:gd name="connsiteY0" fmla="*/ 1146216 h 1375391"/>
              <a:gd name="connsiteX1" fmla="*/ 514350 w 968086"/>
              <a:gd name="connsiteY1" fmla="*/ 1317666 h 1375391"/>
              <a:gd name="connsiteX2" fmla="*/ 968086 w 968086"/>
              <a:gd name="connsiteY2" fmla="*/ 0 h 1375391"/>
              <a:gd name="connsiteX0" fmla="*/ 0 w 968086"/>
              <a:gd name="connsiteY0" fmla="*/ 1146216 h 1150961"/>
              <a:gd name="connsiteX1" fmla="*/ 644978 w 968086"/>
              <a:gd name="connsiteY1" fmla="*/ 937655 h 1150961"/>
              <a:gd name="connsiteX2" fmla="*/ 968086 w 968086"/>
              <a:gd name="connsiteY2" fmla="*/ 0 h 1150961"/>
              <a:gd name="connsiteX0" fmla="*/ 1600122 w 2304358"/>
              <a:gd name="connsiteY0" fmla="*/ 2262497 h 2307949"/>
              <a:gd name="connsiteX1" fmla="*/ 2245100 w 2304358"/>
              <a:gd name="connsiteY1" fmla="*/ 2053936 h 2307949"/>
              <a:gd name="connsiteX2" fmla="*/ 3138 w 2304358"/>
              <a:gd name="connsiteY2" fmla="*/ 0 h 2307949"/>
              <a:gd name="connsiteX0" fmla="*/ 1596984 w 2301220"/>
              <a:gd name="connsiteY0" fmla="*/ 2262497 h 2307949"/>
              <a:gd name="connsiteX1" fmla="*/ 2241962 w 2301220"/>
              <a:gd name="connsiteY1" fmla="*/ 2053936 h 2307949"/>
              <a:gd name="connsiteX2" fmla="*/ 0 w 2301220"/>
              <a:gd name="connsiteY2" fmla="*/ 0 h 2307949"/>
              <a:gd name="connsiteX0" fmla="*/ 1596984 w 1640642"/>
              <a:gd name="connsiteY0" fmla="*/ 2262497 h 2262797"/>
              <a:gd name="connsiteX1" fmla="*/ 959427 w 1640642"/>
              <a:gd name="connsiteY1" fmla="*/ 937655 h 2262797"/>
              <a:gd name="connsiteX2" fmla="*/ 0 w 1640642"/>
              <a:gd name="connsiteY2" fmla="*/ 0 h 2262797"/>
              <a:gd name="connsiteX0" fmla="*/ 1596984 w 1596984"/>
              <a:gd name="connsiteY0" fmla="*/ 2262497 h 2262497"/>
              <a:gd name="connsiteX1" fmla="*/ 959427 w 1596984"/>
              <a:gd name="connsiteY1" fmla="*/ 937655 h 2262497"/>
              <a:gd name="connsiteX2" fmla="*/ 0 w 1596984"/>
              <a:gd name="connsiteY2" fmla="*/ 0 h 2262497"/>
            </a:gdLst>
            <a:ahLst/>
            <a:cxnLst>
              <a:cxn ang="0">
                <a:pos x="connsiteX0" y="connsiteY0"/>
              </a:cxn>
              <a:cxn ang="0">
                <a:pos x="connsiteX1" y="connsiteY1"/>
              </a:cxn>
              <a:cxn ang="0">
                <a:pos x="connsiteX2" y="connsiteY2"/>
              </a:cxn>
            </a:cxnLst>
            <a:rect l="l" t="t" r="r" b="b"/>
            <a:pathLst>
              <a:path w="1596984" h="2262497">
                <a:moveTo>
                  <a:pt x="1596984" y="2262497"/>
                </a:moveTo>
                <a:cubicBezTo>
                  <a:pt x="1090840" y="1961707"/>
                  <a:pt x="1225591" y="1314738"/>
                  <a:pt x="959427" y="937655"/>
                </a:cubicBezTo>
                <a:cubicBezTo>
                  <a:pt x="693263" y="560572"/>
                  <a:pt x="380485" y="96384"/>
                  <a:pt x="0" y="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4" name="Freeform 323"/>
          <p:cNvSpPr/>
          <p:nvPr/>
        </p:nvSpPr>
        <p:spPr>
          <a:xfrm>
            <a:off x="9123831" y="4039902"/>
            <a:ext cx="1157597" cy="1034287"/>
          </a:xfrm>
          <a:custGeom>
            <a:avLst/>
            <a:gdLst>
              <a:gd name="connsiteX0" fmla="*/ 0 w 1466850"/>
              <a:gd name="connsiteY0" fmla="*/ 0 h 1276350"/>
              <a:gd name="connsiteX1" fmla="*/ 514350 w 1466850"/>
              <a:gd name="connsiteY1" fmla="*/ 171450 h 1276350"/>
              <a:gd name="connsiteX2" fmla="*/ 609600 w 1466850"/>
              <a:gd name="connsiteY2" fmla="*/ 790575 h 1276350"/>
              <a:gd name="connsiteX3" fmla="*/ 847725 w 1466850"/>
              <a:gd name="connsiteY3" fmla="*/ 1143000 h 1276350"/>
              <a:gd name="connsiteX4" fmla="*/ 1466850 w 1466850"/>
              <a:gd name="connsiteY4" fmla="*/ 1276350 h 1276350"/>
              <a:gd name="connsiteX0" fmla="*/ 0 w 968086"/>
              <a:gd name="connsiteY0" fmla="*/ 1146429 h 2291435"/>
              <a:gd name="connsiteX1" fmla="*/ 514350 w 968086"/>
              <a:gd name="connsiteY1" fmla="*/ 1317879 h 2291435"/>
              <a:gd name="connsiteX2" fmla="*/ 609600 w 968086"/>
              <a:gd name="connsiteY2" fmla="*/ 1937004 h 2291435"/>
              <a:gd name="connsiteX3" fmla="*/ 847725 w 968086"/>
              <a:gd name="connsiteY3" fmla="*/ 2289429 h 2291435"/>
              <a:gd name="connsiteX4" fmla="*/ 968086 w 968086"/>
              <a:gd name="connsiteY4" fmla="*/ 213 h 2291435"/>
              <a:gd name="connsiteX0" fmla="*/ 0 w 968086"/>
              <a:gd name="connsiteY0" fmla="*/ 1146216 h 1978778"/>
              <a:gd name="connsiteX1" fmla="*/ 514350 w 968086"/>
              <a:gd name="connsiteY1" fmla="*/ 1317666 h 1978778"/>
              <a:gd name="connsiteX2" fmla="*/ 609600 w 968086"/>
              <a:gd name="connsiteY2" fmla="*/ 1936791 h 1978778"/>
              <a:gd name="connsiteX3" fmla="*/ 968086 w 968086"/>
              <a:gd name="connsiteY3" fmla="*/ 0 h 1978778"/>
              <a:gd name="connsiteX0" fmla="*/ 0 w 968086"/>
              <a:gd name="connsiteY0" fmla="*/ 1146216 h 1375391"/>
              <a:gd name="connsiteX1" fmla="*/ 514350 w 968086"/>
              <a:gd name="connsiteY1" fmla="*/ 1317666 h 1375391"/>
              <a:gd name="connsiteX2" fmla="*/ 968086 w 968086"/>
              <a:gd name="connsiteY2" fmla="*/ 0 h 1375391"/>
              <a:gd name="connsiteX0" fmla="*/ 0 w 968086"/>
              <a:gd name="connsiteY0" fmla="*/ 1146216 h 1150961"/>
              <a:gd name="connsiteX1" fmla="*/ 644978 w 968086"/>
              <a:gd name="connsiteY1" fmla="*/ 937655 h 1150961"/>
              <a:gd name="connsiteX2" fmla="*/ 968086 w 968086"/>
              <a:gd name="connsiteY2" fmla="*/ 0 h 1150961"/>
              <a:gd name="connsiteX0" fmla="*/ 96458 w 741789"/>
              <a:gd name="connsiteY0" fmla="*/ 296887 h 2062992"/>
              <a:gd name="connsiteX1" fmla="*/ 741436 w 741789"/>
              <a:gd name="connsiteY1" fmla="*/ 88326 h 2062992"/>
              <a:gd name="connsiteX2" fmla="*/ 7640 w 741789"/>
              <a:gd name="connsiteY2" fmla="*/ 2036375 h 2062992"/>
              <a:gd name="connsiteX0" fmla="*/ 317951 w 367165"/>
              <a:gd name="connsiteY0" fmla="*/ 0 h 1793832"/>
              <a:gd name="connsiteX1" fmla="*/ 1028 w 367165"/>
              <a:gd name="connsiteY1" fmla="*/ 883969 h 1793832"/>
              <a:gd name="connsiteX2" fmla="*/ 229133 w 367165"/>
              <a:gd name="connsiteY2" fmla="*/ 1739488 h 1793832"/>
              <a:gd name="connsiteX0" fmla="*/ 317951 w 323159"/>
              <a:gd name="connsiteY0" fmla="*/ 0 h 1793832"/>
              <a:gd name="connsiteX1" fmla="*/ 1028 w 323159"/>
              <a:gd name="connsiteY1" fmla="*/ 883969 h 1793832"/>
              <a:gd name="connsiteX2" fmla="*/ 229133 w 323159"/>
              <a:gd name="connsiteY2" fmla="*/ 1739488 h 1793832"/>
              <a:gd name="connsiteX0" fmla="*/ 321682 w 326890"/>
              <a:gd name="connsiteY0" fmla="*/ 0 h 1739488"/>
              <a:gd name="connsiteX1" fmla="*/ 4759 w 326890"/>
              <a:gd name="connsiteY1" fmla="*/ 883969 h 1739488"/>
              <a:gd name="connsiteX2" fmla="*/ 232864 w 326890"/>
              <a:gd name="connsiteY2" fmla="*/ 1739488 h 1739488"/>
              <a:gd name="connsiteX0" fmla="*/ 1197631 w 1206865"/>
              <a:gd name="connsiteY0" fmla="*/ 0 h 991343"/>
              <a:gd name="connsiteX1" fmla="*/ 880708 w 1206865"/>
              <a:gd name="connsiteY1" fmla="*/ 883969 h 991343"/>
              <a:gd name="connsiteX2" fmla="*/ 40034 w 1206865"/>
              <a:gd name="connsiteY2" fmla="*/ 991343 h 991343"/>
              <a:gd name="connsiteX0" fmla="*/ 1157597 w 1166831"/>
              <a:gd name="connsiteY0" fmla="*/ 0 h 991343"/>
              <a:gd name="connsiteX1" fmla="*/ 840674 w 1166831"/>
              <a:gd name="connsiteY1" fmla="*/ 883969 h 991343"/>
              <a:gd name="connsiteX2" fmla="*/ 0 w 1166831"/>
              <a:gd name="connsiteY2" fmla="*/ 991343 h 991343"/>
              <a:gd name="connsiteX0" fmla="*/ 1157597 w 1160186"/>
              <a:gd name="connsiteY0" fmla="*/ 0 h 991343"/>
              <a:gd name="connsiteX1" fmla="*/ 270658 w 1160186"/>
              <a:gd name="connsiteY1" fmla="*/ 147699 h 991343"/>
              <a:gd name="connsiteX2" fmla="*/ 0 w 1160186"/>
              <a:gd name="connsiteY2" fmla="*/ 991343 h 991343"/>
              <a:gd name="connsiteX0" fmla="*/ 1157597 w 1157597"/>
              <a:gd name="connsiteY0" fmla="*/ 42944 h 1034287"/>
              <a:gd name="connsiteX1" fmla="*/ 270658 w 1157597"/>
              <a:gd name="connsiteY1" fmla="*/ 190643 h 1034287"/>
              <a:gd name="connsiteX2" fmla="*/ 0 w 1157597"/>
              <a:gd name="connsiteY2" fmla="*/ 1034287 h 1034287"/>
            </a:gdLst>
            <a:ahLst/>
            <a:cxnLst>
              <a:cxn ang="0">
                <a:pos x="connsiteX0" y="connsiteY0"/>
              </a:cxn>
              <a:cxn ang="0">
                <a:pos x="connsiteX1" y="connsiteY1"/>
              </a:cxn>
              <a:cxn ang="0">
                <a:pos x="connsiteX2" y="connsiteY2"/>
              </a:cxn>
            </a:cxnLst>
            <a:rect l="l" t="t" r="r" b="b"/>
            <a:pathLst>
              <a:path w="1157597" h="1034287">
                <a:moveTo>
                  <a:pt x="1157597" y="42944"/>
                </a:moveTo>
                <a:cubicBezTo>
                  <a:pt x="592076" y="-55965"/>
                  <a:pt x="463591" y="25419"/>
                  <a:pt x="270658" y="190643"/>
                </a:cubicBezTo>
                <a:cubicBezTo>
                  <a:pt x="77725" y="355867"/>
                  <a:pt x="202355" y="726910"/>
                  <a:pt x="0" y="1034287"/>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bwMode="auto">
          <a:xfrm>
            <a:off x="8440813" y="893033"/>
            <a:ext cx="608967" cy="468169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vert270"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latin typeface="Segoe Light" pitchFamily="34" charset="0"/>
              </a:rPr>
              <a:t>Enterprise Service Bus</a:t>
            </a:r>
          </a:p>
        </p:txBody>
      </p:sp>
      <p:sp>
        <p:nvSpPr>
          <p:cNvPr id="325" name="Freeform 324"/>
          <p:cNvSpPr/>
          <p:nvPr/>
        </p:nvSpPr>
        <p:spPr>
          <a:xfrm>
            <a:off x="7560423" y="4637975"/>
            <a:ext cx="974304" cy="705582"/>
          </a:xfrm>
          <a:custGeom>
            <a:avLst/>
            <a:gdLst>
              <a:gd name="connsiteX0" fmla="*/ 52349 w 1376324"/>
              <a:gd name="connsiteY0" fmla="*/ 1943115 h 1943115"/>
              <a:gd name="connsiteX1" fmla="*/ 42824 w 1376324"/>
              <a:gd name="connsiteY1" fmla="*/ 1085865 h 1943115"/>
              <a:gd name="connsiteX2" fmla="*/ 519074 w 1376324"/>
              <a:gd name="connsiteY2" fmla="*/ 695340 h 1943115"/>
              <a:gd name="connsiteX3" fmla="*/ 1071524 w 1376324"/>
              <a:gd name="connsiteY3" fmla="*/ 590565 h 1943115"/>
              <a:gd name="connsiteX4" fmla="*/ 1376324 w 1376324"/>
              <a:gd name="connsiteY4" fmla="*/ 15 h 1943115"/>
              <a:gd name="connsiteX0" fmla="*/ 52349 w 1100719"/>
              <a:gd name="connsiteY0" fmla="*/ 1539438 h 1539438"/>
              <a:gd name="connsiteX1" fmla="*/ 42824 w 1100719"/>
              <a:gd name="connsiteY1" fmla="*/ 682188 h 1539438"/>
              <a:gd name="connsiteX2" fmla="*/ 519074 w 1100719"/>
              <a:gd name="connsiteY2" fmla="*/ 291663 h 1539438"/>
              <a:gd name="connsiteX3" fmla="*/ 1071524 w 1100719"/>
              <a:gd name="connsiteY3" fmla="*/ 186888 h 1539438"/>
              <a:gd name="connsiteX4" fmla="*/ 830059 w 1100719"/>
              <a:gd name="connsiteY4" fmla="*/ 99 h 1539438"/>
              <a:gd name="connsiteX0" fmla="*/ 52349 w 830059"/>
              <a:gd name="connsiteY0" fmla="*/ 1539339 h 1539339"/>
              <a:gd name="connsiteX1" fmla="*/ 42824 w 830059"/>
              <a:gd name="connsiteY1" fmla="*/ 682089 h 1539339"/>
              <a:gd name="connsiteX2" fmla="*/ 519074 w 830059"/>
              <a:gd name="connsiteY2" fmla="*/ 291564 h 1539339"/>
              <a:gd name="connsiteX3" fmla="*/ 830059 w 830059"/>
              <a:gd name="connsiteY3" fmla="*/ 0 h 1539339"/>
              <a:gd name="connsiteX0" fmla="*/ 74983 w 852693"/>
              <a:gd name="connsiteY0" fmla="*/ 1539339 h 1539339"/>
              <a:gd name="connsiteX1" fmla="*/ 65458 w 852693"/>
              <a:gd name="connsiteY1" fmla="*/ 682089 h 1539339"/>
              <a:gd name="connsiteX2" fmla="*/ 852693 w 852693"/>
              <a:gd name="connsiteY2" fmla="*/ 0 h 1539339"/>
              <a:gd name="connsiteX0" fmla="*/ 46825 w 824535"/>
              <a:gd name="connsiteY0" fmla="*/ 1539339 h 1539339"/>
              <a:gd name="connsiteX1" fmla="*/ 37300 w 824535"/>
              <a:gd name="connsiteY1" fmla="*/ 682089 h 1539339"/>
              <a:gd name="connsiteX2" fmla="*/ 436383 w 824535"/>
              <a:gd name="connsiteY2" fmla="*/ 303843 h 1539339"/>
              <a:gd name="connsiteX3" fmla="*/ 824535 w 824535"/>
              <a:gd name="connsiteY3" fmla="*/ 0 h 1539339"/>
              <a:gd name="connsiteX0" fmla="*/ 46825 w 610779"/>
              <a:gd name="connsiteY0" fmla="*/ 1249607 h 1249607"/>
              <a:gd name="connsiteX1" fmla="*/ 37300 w 610779"/>
              <a:gd name="connsiteY1" fmla="*/ 392357 h 1249607"/>
              <a:gd name="connsiteX2" fmla="*/ 436383 w 610779"/>
              <a:gd name="connsiteY2" fmla="*/ 14111 h 1249607"/>
              <a:gd name="connsiteX3" fmla="*/ 610779 w 610779"/>
              <a:gd name="connsiteY3" fmla="*/ 446538 h 1249607"/>
              <a:gd name="connsiteX0" fmla="*/ 59380 w 623334"/>
              <a:gd name="connsiteY0" fmla="*/ 907113 h 907113"/>
              <a:gd name="connsiteX1" fmla="*/ 49855 w 623334"/>
              <a:gd name="connsiteY1" fmla="*/ 49863 h 907113"/>
              <a:gd name="connsiteX2" fmla="*/ 623334 w 623334"/>
              <a:gd name="connsiteY2" fmla="*/ 104044 h 907113"/>
              <a:gd name="connsiteX0" fmla="*/ 9347 w 573301"/>
              <a:gd name="connsiteY0" fmla="*/ 804395 h 804395"/>
              <a:gd name="connsiteX1" fmla="*/ 177952 w 573301"/>
              <a:gd name="connsiteY1" fmla="*/ 184652 h 804395"/>
              <a:gd name="connsiteX2" fmla="*/ 573301 w 573301"/>
              <a:gd name="connsiteY2" fmla="*/ 1326 h 804395"/>
              <a:gd name="connsiteX0" fmla="*/ 14917 w 982632"/>
              <a:gd name="connsiteY0" fmla="*/ 638287 h 638287"/>
              <a:gd name="connsiteX1" fmla="*/ 183522 w 982632"/>
              <a:gd name="connsiteY1" fmla="*/ 18544 h 638287"/>
              <a:gd name="connsiteX2" fmla="*/ 982632 w 982632"/>
              <a:gd name="connsiteY2" fmla="*/ 155852 h 638287"/>
              <a:gd name="connsiteX0" fmla="*/ 6589 w 974304"/>
              <a:gd name="connsiteY0" fmla="*/ 705582 h 705582"/>
              <a:gd name="connsiteX1" fmla="*/ 305823 w 974304"/>
              <a:gd name="connsiteY1" fmla="*/ 14587 h 705582"/>
              <a:gd name="connsiteX2" fmla="*/ 974304 w 974304"/>
              <a:gd name="connsiteY2" fmla="*/ 223147 h 705582"/>
            </a:gdLst>
            <a:ahLst/>
            <a:cxnLst>
              <a:cxn ang="0">
                <a:pos x="connsiteX0" y="connsiteY0"/>
              </a:cxn>
              <a:cxn ang="0">
                <a:pos x="connsiteX1" y="connsiteY1"/>
              </a:cxn>
              <a:cxn ang="0">
                <a:pos x="connsiteX2" y="connsiteY2"/>
              </a:cxn>
            </a:cxnLst>
            <a:rect l="l" t="t" r="r" b="b"/>
            <a:pathLst>
              <a:path w="974304" h="705582">
                <a:moveTo>
                  <a:pt x="6589" y="705582"/>
                </a:moveTo>
                <a:cubicBezTo>
                  <a:pt x="-37067" y="380938"/>
                  <a:pt x="144537" y="94993"/>
                  <a:pt x="305823" y="14587"/>
                </a:cubicBezTo>
                <a:cubicBezTo>
                  <a:pt x="467109" y="-65819"/>
                  <a:pt x="854829" y="211859"/>
                  <a:pt x="974304" y="223147"/>
                </a:cubicBezTo>
              </a:path>
            </a:pathLst>
          </a:custGeom>
          <a:ln w="50800">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Freeform 38"/>
          <p:cNvSpPr/>
          <p:nvPr/>
        </p:nvSpPr>
        <p:spPr>
          <a:xfrm>
            <a:off x="8572940" y="1448790"/>
            <a:ext cx="322727" cy="3455719"/>
          </a:xfrm>
          <a:custGeom>
            <a:avLst/>
            <a:gdLst>
              <a:gd name="connsiteX0" fmla="*/ 84172 w 322727"/>
              <a:gd name="connsiteY0" fmla="*/ 3455719 h 3455719"/>
              <a:gd name="connsiteX1" fmla="*/ 321678 w 322727"/>
              <a:gd name="connsiteY1" fmla="*/ 2600696 h 3455719"/>
              <a:gd name="connsiteX2" fmla="*/ 1044 w 322727"/>
              <a:gd name="connsiteY2" fmla="*/ 1686296 h 3455719"/>
              <a:gd name="connsiteX3" fmla="*/ 214800 w 322727"/>
              <a:gd name="connsiteY3" fmla="*/ 1045028 h 3455719"/>
              <a:gd name="connsiteX4" fmla="*/ 96047 w 322727"/>
              <a:gd name="connsiteY4" fmla="*/ 427511 h 3455719"/>
              <a:gd name="connsiteX5" fmla="*/ 297928 w 322727"/>
              <a:gd name="connsiteY5" fmla="*/ 0 h 345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727" h="3455719">
                <a:moveTo>
                  <a:pt x="84172" y="3455719"/>
                </a:moveTo>
                <a:cubicBezTo>
                  <a:pt x="209852" y="3175659"/>
                  <a:pt x="335533" y="2895600"/>
                  <a:pt x="321678" y="2600696"/>
                </a:cubicBezTo>
                <a:cubicBezTo>
                  <a:pt x="307823" y="2305792"/>
                  <a:pt x="18857" y="1945574"/>
                  <a:pt x="1044" y="1686296"/>
                </a:cubicBezTo>
                <a:cubicBezTo>
                  <a:pt x="-16769" y="1427018"/>
                  <a:pt x="198966" y="1254825"/>
                  <a:pt x="214800" y="1045028"/>
                </a:cubicBezTo>
                <a:cubicBezTo>
                  <a:pt x="230634" y="835231"/>
                  <a:pt x="82192" y="601682"/>
                  <a:pt x="96047" y="427511"/>
                </a:cubicBezTo>
                <a:cubicBezTo>
                  <a:pt x="109902" y="253340"/>
                  <a:pt x="203915" y="126670"/>
                  <a:pt x="297928" y="0"/>
                </a:cubicBezTo>
              </a:path>
            </a:pathLst>
          </a:custGeom>
          <a:ln w="50800">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0" name="Freeform 329"/>
          <p:cNvSpPr/>
          <p:nvPr/>
        </p:nvSpPr>
        <p:spPr>
          <a:xfrm>
            <a:off x="8895667" y="1031082"/>
            <a:ext cx="1644609" cy="370368"/>
          </a:xfrm>
          <a:custGeom>
            <a:avLst/>
            <a:gdLst>
              <a:gd name="connsiteX0" fmla="*/ 52349 w 1376324"/>
              <a:gd name="connsiteY0" fmla="*/ 1943115 h 1943115"/>
              <a:gd name="connsiteX1" fmla="*/ 42824 w 1376324"/>
              <a:gd name="connsiteY1" fmla="*/ 1085865 h 1943115"/>
              <a:gd name="connsiteX2" fmla="*/ 519074 w 1376324"/>
              <a:gd name="connsiteY2" fmla="*/ 695340 h 1943115"/>
              <a:gd name="connsiteX3" fmla="*/ 1071524 w 1376324"/>
              <a:gd name="connsiteY3" fmla="*/ 590565 h 1943115"/>
              <a:gd name="connsiteX4" fmla="*/ 1376324 w 1376324"/>
              <a:gd name="connsiteY4" fmla="*/ 15 h 1943115"/>
              <a:gd name="connsiteX0" fmla="*/ 52349 w 1100719"/>
              <a:gd name="connsiteY0" fmla="*/ 1539438 h 1539438"/>
              <a:gd name="connsiteX1" fmla="*/ 42824 w 1100719"/>
              <a:gd name="connsiteY1" fmla="*/ 682188 h 1539438"/>
              <a:gd name="connsiteX2" fmla="*/ 519074 w 1100719"/>
              <a:gd name="connsiteY2" fmla="*/ 291663 h 1539438"/>
              <a:gd name="connsiteX3" fmla="*/ 1071524 w 1100719"/>
              <a:gd name="connsiteY3" fmla="*/ 186888 h 1539438"/>
              <a:gd name="connsiteX4" fmla="*/ 830059 w 1100719"/>
              <a:gd name="connsiteY4" fmla="*/ 99 h 1539438"/>
              <a:gd name="connsiteX0" fmla="*/ 52349 w 830059"/>
              <a:gd name="connsiteY0" fmla="*/ 1539339 h 1539339"/>
              <a:gd name="connsiteX1" fmla="*/ 42824 w 830059"/>
              <a:gd name="connsiteY1" fmla="*/ 682089 h 1539339"/>
              <a:gd name="connsiteX2" fmla="*/ 519074 w 830059"/>
              <a:gd name="connsiteY2" fmla="*/ 291564 h 1539339"/>
              <a:gd name="connsiteX3" fmla="*/ 830059 w 830059"/>
              <a:gd name="connsiteY3" fmla="*/ 0 h 1539339"/>
              <a:gd name="connsiteX0" fmla="*/ 74983 w 852693"/>
              <a:gd name="connsiteY0" fmla="*/ 1539339 h 1539339"/>
              <a:gd name="connsiteX1" fmla="*/ 65458 w 852693"/>
              <a:gd name="connsiteY1" fmla="*/ 682089 h 1539339"/>
              <a:gd name="connsiteX2" fmla="*/ 852693 w 852693"/>
              <a:gd name="connsiteY2" fmla="*/ 0 h 1539339"/>
              <a:gd name="connsiteX0" fmla="*/ 46825 w 824535"/>
              <a:gd name="connsiteY0" fmla="*/ 1539339 h 1539339"/>
              <a:gd name="connsiteX1" fmla="*/ 37300 w 824535"/>
              <a:gd name="connsiteY1" fmla="*/ 682089 h 1539339"/>
              <a:gd name="connsiteX2" fmla="*/ 436383 w 824535"/>
              <a:gd name="connsiteY2" fmla="*/ 303843 h 1539339"/>
              <a:gd name="connsiteX3" fmla="*/ 824535 w 824535"/>
              <a:gd name="connsiteY3" fmla="*/ 0 h 1539339"/>
              <a:gd name="connsiteX0" fmla="*/ 46825 w 610779"/>
              <a:gd name="connsiteY0" fmla="*/ 1249607 h 1249607"/>
              <a:gd name="connsiteX1" fmla="*/ 37300 w 610779"/>
              <a:gd name="connsiteY1" fmla="*/ 392357 h 1249607"/>
              <a:gd name="connsiteX2" fmla="*/ 436383 w 610779"/>
              <a:gd name="connsiteY2" fmla="*/ 14111 h 1249607"/>
              <a:gd name="connsiteX3" fmla="*/ 610779 w 610779"/>
              <a:gd name="connsiteY3" fmla="*/ 446538 h 1249607"/>
              <a:gd name="connsiteX0" fmla="*/ 59380 w 623334"/>
              <a:gd name="connsiteY0" fmla="*/ 907113 h 907113"/>
              <a:gd name="connsiteX1" fmla="*/ 49855 w 623334"/>
              <a:gd name="connsiteY1" fmla="*/ 49863 h 907113"/>
              <a:gd name="connsiteX2" fmla="*/ 623334 w 623334"/>
              <a:gd name="connsiteY2" fmla="*/ 104044 h 907113"/>
              <a:gd name="connsiteX0" fmla="*/ 9347 w 573301"/>
              <a:gd name="connsiteY0" fmla="*/ 804395 h 804395"/>
              <a:gd name="connsiteX1" fmla="*/ 177952 w 573301"/>
              <a:gd name="connsiteY1" fmla="*/ 184652 h 804395"/>
              <a:gd name="connsiteX2" fmla="*/ 573301 w 573301"/>
              <a:gd name="connsiteY2" fmla="*/ 1326 h 804395"/>
              <a:gd name="connsiteX0" fmla="*/ 14917 w 982632"/>
              <a:gd name="connsiteY0" fmla="*/ 638287 h 638287"/>
              <a:gd name="connsiteX1" fmla="*/ 183522 w 982632"/>
              <a:gd name="connsiteY1" fmla="*/ 18544 h 638287"/>
              <a:gd name="connsiteX2" fmla="*/ 982632 w 982632"/>
              <a:gd name="connsiteY2" fmla="*/ 155852 h 638287"/>
              <a:gd name="connsiteX0" fmla="*/ 6589 w 974304"/>
              <a:gd name="connsiteY0" fmla="*/ 705582 h 705582"/>
              <a:gd name="connsiteX1" fmla="*/ 305823 w 974304"/>
              <a:gd name="connsiteY1" fmla="*/ 14587 h 705582"/>
              <a:gd name="connsiteX2" fmla="*/ 974304 w 974304"/>
              <a:gd name="connsiteY2" fmla="*/ 223147 h 705582"/>
              <a:gd name="connsiteX0" fmla="*/ 12103 w 1656712"/>
              <a:gd name="connsiteY0" fmla="*/ 691143 h 691143"/>
              <a:gd name="connsiteX1" fmla="*/ 311337 w 1656712"/>
              <a:gd name="connsiteY1" fmla="*/ 148 h 691143"/>
              <a:gd name="connsiteX2" fmla="*/ 1656712 w 1656712"/>
              <a:gd name="connsiteY2" fmla="*/ 624344 h 691143"/>
              <a:gd name="connsiteX0" fmla="*/ 3680 w 1648289"/>
              <a:gd name="connsiteY0" fmla="*/ 370660 h 370660"/>
              <a:gd name="connsiteX1" fmla="*/ 587922 w 1648289"/>
              <a:gd name="connsiteY1" fmla="*/ 299 h 370660"/>
              <a:gd name="connsiteX2" fmla="*/ 1648289 w 1648289"/>
              <a:gd name="connsiteY2" fmla="*/ 303861 h 370660"/>
              <a:gd name="connsiteX0" fmla="*/ 3047 w 1647656"/>
              <a:gd name="connsiteY0" fmla="*/ 370370 h 370370"/>
              <a:gd name="connsiteX1" fmla="*/ 587289 w 1647656"/>
              <a:gd name="connsiteY1" fmla="*/ 9 h 370370"/>
              <a:gd name="connsiteX2" fmla="*/ 1647656 w 1647656"/>
              <a:gd name="connsiteY2" fmla="*/ 303571 h 370370"/>
              <a:gd name="connsiteX0" fmla="*/ 0 w 1644609"/>
              <a:gd name="connsiteY0" fmla="*/ 370368 h 370368"/>
              <a:gd name="connsiteX1" fmla="*/ 584242 w 1644609"/>
              <a:gd name="connsiteY1" fmla="*/ 7 h 370368"/>
              <a:gd name="connsiteX2" fmla="*/ 1644609 w 1644609"/>
              <a:gd name="connsiteY2" fmla="*/ 303569 h 370368"/>
              <a:gd name="connsiteX0" fmla="*/ 0 w 1644609"/>
              <a:gd name="connsiteY0" fmla="*/ 370368 h 370368"/>
              <a:gd name="connsiteX1" fmla="*/ 584242 w 1644609"/>
              <a:gd name="connsiteY1" fmla="*/ 7 h 370368"/>
              <a:gd name="connsiteX2" fmla="*/ 1644609 w 1644609"/>
              <a:gd name="connsiteY2" fmla="*/ 303569 h 370368"/>
            </a:gdLst>
            <a:ahLst/>
            <a:cxnLst>
              <a:cxn ang="0">
                <a:pos x="connsiteX0" y="connsiteY0"/>
              </a:cxn>
              <a:cxn ang="0">
                <a:pos x="connsiteX1" y="connsiteY1"/>
              </a:cxn>
              <a:cxn ang="0">
                <a:pos x="connsiteX2" y="connsiteY2"/>
              </a:cxn>
            </a:cxnLst>
            <a:rect l="l" t="t" r="r" b="b"/>
            <a:pathLst>
              <a:path w="1644609" h="370368">
                <a:moveTo>
                  <a:pt x="0" y="370368"/>
                </a:moveTo>
                <a:cubicBezTo>
                  <a:pt x="75097" y="57600"/>
                  <a:pt x="393268" y="-735"/>
                  <a:pt x="584242" y="7"/>
                </a:cubicBezTo>
                <a:cubicBezTo>
                  <a:pt x="775216" y="749"/>
                  <a:pt x="1347004" y="90400"/>
                  <a:pt x="1644609" y="303569"/>
                </a:cubicBezTo>
              </a:path>
            </a:pathLst>
          </a:custGeom>
          <a:ln w="50800">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1" name="Freeform 330"/>
          <p:cNvSpPr/>
          <p:nvPr/>
        </p:nvSpPr>
        <p:spPr>
          <a:xfrm>
            <a:off x="8965308" y="2683404"/>
            <a:ext cx="1644609" cy="370368"/>
          </a:xfrm>
          <a:custGeom>
            <a:avLst/>
            <a:gdLst>
              <a:gd name="connsiteX0" fmla="*/ 52349 w 1376324"/>
              <a:gd name="connsiteY0" fmla="*/ 1943115 h 1943115"/>
              <a:gd name="connsiteX1" fmla="*/ 42824 w 1376324"/>
              <a:gd name="connsiteY1" fmla="*/ 1085865 h 1943115"/>
              <a:gd name="connsiteX2" fmla="*/ 519074 w 1376324"/>
              <a:gd name="connsiteY2" fmla="*/ 695340 h 1943115"/>
              <a:gd name="connsiteX3" fmla="*/ 1071524 w 1376324"/>
              <a:gd name="connsiteY3" fmla="*/ 590565 h 1943115"/>
              <a:gd name="connsiteX4" fmla="*/ 1376324 w 1376324"/>
              <a:gd name="connsiteY4" fmla="*/ 15 h 1943115"/>
              <a:gd name="connsiteX0" fmla="*/ 52349 w 1100719"/>
              <a:gd name="connsiteY0" fmla="*/ 1539438 h 1539438"/>
              <a:gd name="connsiteX1" fmla="*/ 42824 w 1100719"/>
              <a:gd name="connsiteY1" fmla="*/ 682188 h 1539438"/>
              <a:gd name="connsiteX2" fmla="*/ 519074 w 1100719"/>
              <a:gd name="connsiteY2" fmla="*/ 291663 h 1539438"/>
              <a:gd name="connsiteX3" fmla="*/ 1071524 w 1100719"/>
              <a:gd name="connsiteY3" fmla="*/ 186888 h 1539438"/>
              <a:gd name="connsiteX4" fmla="*/ 830059 w 1100719"/>
              <a:gd name="connsiteY4" fmla="*/ 99 h 1539438"/>
              <a:gd name="connsiteX0" fmla="*/ 52349 w 830059"/>
              <a:gd name="connsiteY0" fmla="*/ 1539339 h 1539339"/>
              <a:gd name="connsiteX1" fmla="*/ 42824 w 830059"/>
              <a:gd name="connsiteY1" fmla="*/ 682089 h 1539339"/>
              <a:gd name="connsiteX2" fmla="*/ 519074 w 830059"/>
              <a:gd name="connsiteY2" fmla="*/ 291564 h 1539339"/>
              <a:gd name="connsiteX3" fmla="*/ 830059 w 830059"/>
              <a:gd name="connsiteY3" fmla="*/ 0 h 1539339"/>
              <a:gd name="connsiteX0" fmla="*/ 74983 w 852693"/>
              <a:gd name="connsiteY0" fmla="*/ 1539339 h 1539339"/>
              <a:gd name="connsiteX1" fmla="*/ 65458 w 852693"/>
              <a:gd name="connsiteY1" fmla="*/ 682089 h 1539339"/>
              <a:gd name="connsiteX2" fmla="*/ 852693 w 852693"/>
              <a:gd name="connsiteY2" fmla="*/ 0 h 1539339"/>
              <a:gd name="connsiteX0" fmla="*/ 46825 w 824535"/>
              <a:gd name="connsiteY0" fmla="*/ 1539339 h 1539339"/>
              <a:gd name="connsiteX1" fmla="*/ 37300 w 824535"/>
              <a:gd name="connsiteY1" fmla="*/ 682089 h 1539339"/>
              <a:gd name="connsiteX2" fmla="*/ 436383 w 824535"/>
              <a:gd name="connsiteY2" fmla="*/ 303843 h 1539339"/>
              <a:gd name="connsiteX3" fmla="*/ 824535 w 824535"/>
              <a:gd name="connsiteY3" fmla="*/ 0 h 1539339"/>
              <a:gd name="connsiteX0" fmla="*/ 46825 w 610779"/>
              <a:gd name="connsiteY0" fmla="*/ 1249607 h 1249607"/>
              <a:gd name="connsiteX1" fmla="*/ 37300 w 610779"/>
              <a:gd name="connsiteY1" fmla="*/ 392357 h 1249607"/>
              <a:gd name="connsiteX2" fmla="*/ 436383 w 610779"/>
              <a:gd name="connsiteY2" fmla="*/ 14111 h 1249607"/>
              <a:gd name="connsiteX3" fmla="*/ 610779 w 610779"/>
              <a:gd name="connsiteY3" fmla="*/ 446538 h 1249607"/>
              <a:gd name="connsiteX0" fmla="*/ 59380 w 623334"/>
              <a:gd name="connsiteY0" fmla="*/ 907113 h 907113"/>
              <a:gd name="connsiteX1" fmla="*/ 49855 w 623334"/>
              <a:gd name="connsiteY1" fmla="*/ 49863 h 907113"/>
              <a:gd name="connsiteX2" fmla="*/ 623334 w 623334"/>
              <a:gd name="connsiteY2" fmla="*/ 104044 h 907113"/>
              <a:gd name="connsiteX0" fmla="*/ 9347 w 573301"/>
              <a:gd name="connsiteY0" fmla="*/ 804395 h 804395"/>
              <a:gd name="connsiteX1" fmla="*/ 177952 w 573301"/>
              <a:gd name="connsiteY1" fmla="*/ 184652 h 804395"/>
              <a:gd name="connsiteX2" fmla="*/ 573301 w 573301"/>
              <a:gd name="connsiteY2" fmla="*/ 1326 h 804395"/>
              <a:gd name="connsiteX0" fmla="*/ 14917 w 982632"/>
              <a:gd name="connsiteY0" fmla="*/ 638287 h 638287"/>
              <a:gd name="connsiteX1" fmla="*/ 183522 w 982632"/>
              <a:gd name="connsiteY1" fmla="*/ 18544 h 638287"/>
              <a:gd name="connsiteX2" fmla="*/ 982632 w 982632"/>
              <a:gd name="connsiteY2" fmla="*/ 155852 h 638287"/>
              <a:gd name="connsiteX0" fmla="*/ 6589 w 974304"/>
              <a:gd name="connsiteY0" fmla="*/ 705582 h 705582"/>
              <a:gd name="connsiteX1" fmla="*/ 305823 w 974304"/>
              <a:gd name="connsiteY1" fmla="*/ 14587 h 705582"/>
              <a:gd name="connsiteX2" fmla="*/ 974304 w 974304"/>
              <a:gd name="connsiteY2" fmla="*/ 223147 h 705582"/>
              <a:gd name="connsiteX0" fmla="*/ 12103 w 1656712"/>
              <a:gd name="connsiteY0" fmla="*/ 691143 h 691143"/>
              <a:gd name="connsiteX1" fmla="*/ 311337 w 1656712"/>
              <a:gd name="connsiteY1" fmla="*/ 148 h 691143"/>
              <a:gd name="connsiteX2" fmla="*/ 1656712 w 1656712"/>
              <a:gd name="connsiteY2" fmla="*/ 624344 h 691143"/>
              <a:gd name="connsiteX0" fmla="*/ 3680 w 1648289"/>
              <a:gd name="connsiteY0" fmla="*/ 370660 h 370660"/>
              <a:gd name="connsiteX1" fmla="*/ 587922 w 1648289"/>
              <a:gd name="connsiteY1" fmla="*/ 299 h 370660"/>
              <a:gd name="connsiteX2" fmla="*/ 1648289 w 1648289"/>
              <a:gd name="connsiteY2" fmla="*/ 303861 h 370660"/>
              <a:gd name="connsiteX0" fmla="*/ 3047 w 1647656"/>
              <a:gd name="connsiteY0" fmla="*/ 370370 h 370370"/>
              <a:gd name="connsiteX1" fmla="*/ 587289 w 1647656"/>
              <a:gd name="connsiteY1" fmla="*/ 9 h 370370"/>
              <a:gd name="connsiteX2" fmla="*/ 1647656 w 1647656"/>
              <a:gd name="connsiteY2" fmla="*/ 303571 h 370370"/>
              <a:gd name="connsiteX0" fmla="*/ 0 w 1644609"/>
              <a:gd name="connsiteY0" fmla="*/ 370368 h 370368"/>
              <a:gd name="connsiteX1" fmla="*/ 584242 w 1644609"/>
              <a:gd name="connsiteY1" fmla="*/ 7 h 370368"/>
              <a:gd name="connsiteX2" fmla="*/ 1644609 w 1644609"/>
              <a:gd name="connsiteY2" fmla="*/ 303569 h 370368"/>
              <a:gd name="connsiteX0" fmla="*/ 0 w 1644609"/>
              <a:gd name="connsiteY0" fmla="*/ 370368 h 370368"/>
              <a:gd name="connsiteX1" fmla="*/ 584242 w 1644609"/>
              <a:gd name="connsiteY1" fmla="*/ 7 h 370368"/>
              <a:gd name="connsiteX2" fmla="*/ 1644609 w 1644609"/>
              <a:gd name="connsiteY2" fmla="*/ 303569 h 370368"/>
            </a:gdLst>
            <a:ahLst/>
            <a:cxnLst>
              <a:cxn ang="0">
                <a:pos x="connsiteX0" y="connsiteY0"/>
              </a:cxn>
              <a:cxn ang="0">
                <a:pos x="connsiteX1" y="connsiteY1"/>
              </a:cxn>
              <a:cxn ang="0">
                <a:pos x="connsiteX2" y="connsiteY2"/>
              </a:cxn>
            </a:cxnLst>
            <a:rect l="l" t="t" r="r" b="b"/>
            <a:pathLst>
              <a:path w="1644609" h="370368">
                <a:moveTo>
                  <a:pt x="0" y="370368"/>
                </a:moveTo>
                <a:cubicBezTo>
                  <a:pt x="75097" y="57600"/>
                  <a:pt x="393268" y="-735"/>
                  <a:pt x="584242" y="7"/>
                </a:cubicBezTo>
                <a:cubicBezTo>
                  <a:pt x="775216" y="749"/>
                  <a:pt x="1347004" y="90400"/>
                  <a:pt x="1644609" y="303569"/>
                </a:cubicBezTo>
              </a:path>
            </a:pathLst>
          </a:custGeom>
          <a:ln w="50800">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Freeform 39"/>
          <p:cNvSpPr/>
          <p:nvPr/>
        </p:nvSpPr>
        <p:spPr>
          <a:xfrm>
            <a:off x="8609610" y="3075709"/>
            <a:ext cx="396258" cy="2244436"/>
          </a:xfrm>
          <a:custGeom>
            <a:avLst/>
            <a:gdLst>
              <a:gd name="connsiteX0" fmla="*/ 261258 w 396258"/>
              <a:gd name="connsiteY0" fmla="*/ 0 h 2244436"/>
              <a:gd name="connsiteX1" fmla="*/ 391886 w 396258"/>
              <a:gd name="connsiteY1" fmla="*/ 724395 h 2244436"/>
              <a:gd name="connsiteX2" fmla="*/ 118754 w 396258"/>
              <a:gd name="connsiteY2" fmla="*/ 1116281 h 2244436"/>
              <a:gd name="connsiteX3" fmla="*/ 273133 w 396258"/>
              <a:gd name="connsiteY3" fmla="*/ 1615044 h 2244436"/>
              <a:gd name="connsiteX4" fmla="*/ 0 w 396258"/>
              <a:gd name="connsiteY4" fmla="*/ 2244436 h 2244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58" h="2244436">
                <a:moveTo>
                  <a:pt x="261258" y="0"/>
                </a:moveTo>
                <a:cubicBezTo>
                  <a:pt x="338447" y="269174"/>
                  <a:pt x="415637" y="538348"/>
                  <a:pt x="391886" y="724395"/>
                </a:cubicBezTo>
                <a:cubicBezTo>
                  <a:pt x="368135" y="910442"/>
                  <a:pt x="138546" y="967840"/>
                  <a:pt x="118754" y="1116281"/>
                </a:cubicBezTo>
                <a:cubicBezTo>
                  <a:pt x="98962" y="1264722"/>
                  <a:pt x="292925" y="1427018"/>
                  <a:pt x="273133" y="1615044"/>
                </a:cubicBezTo>
                <a:cubicBezTo>
                  <a:pt x="253341" y="1803070"/>
                  <a:pt x="126670" y="2023753"/>
                  <a:pt x="0" y="2244436"/>
                </a:cubicBezTo>
              </a:path>
            </a:pathLst>
          </a:custGeom>
          <a:ln w="50800">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2" name="Freeform 331"/>
          <p:cNvSpPr/>
          <p:nvPr/>
        </p:nvSpPr>
        <p:spPr>
          <a:xfrm>
            <a:off x="8400763" y="5336608"/>
            <a:ext cx="414003" cy="767839"/>
          </a:xfrm>
          <a:custGeom>
            <a:avLst/>
            <a:gdLst>
              <a:gd name="connsiteX0" fmla="*/ 52349 w 1376324"/>
              <a:gd name="connsiteY0" fmla="*/ 1943115 h 1943115"/>
              <a:gd name="connsiteX1" fmla="*/ 42824 w 1376324"/>
              <a:gd name="connsiteY1" fmla="*/ 1085865 h 1943115"/>
              <a:gd name="connsiteX2" fmla="*/ 519074 w 1376324"/>
              <a:gd name="connsiteY2" fmla="*/ 695340 h 1943115"/>
              <a:gd name="connsiteX3" fmla="*/ 1071524 w 1376324"/>
              <a:gd name="connsiteY3" fmla="*/ 590565 h 1943115"/>
              <a:gd name="connsiteX4" fmla="*/ 1376324 w 1376324"/>
              <a:gd name="connsiteY4" fmla="*/ 15 h 1943115"/>
              <a:gd name="connsiteX0" fmla="*/ 52349 w 1100719"/>
              <a:gd name="connsiteY0" fmla="*/ 1539438 h 1539438"/>
              <a:gd name="connsiteX1" fmla="*/ 42824 w 1100719"/>
              <a:gd name="connsiteY1" fmla="*/ 682188 h 1539438"/>
              <a:gd name="connsiteX2" fmla="*/ 519074 w 1100719"/>
              <a:gd name="connsiteY2" fmla="*/ 291663 h 1539438"/>
              <a:gd name="connsiteX3" fmla="*/ 1071524 w 1100719"/>
              <a:gd name="connsiteY3" fmla="*/ 186888 h 1539438"/>
              <a:gd name="connsiteX4" fmla="*/ 830059 w 1100719"/>
              <a:gd name="connsiteY4" fmla="*/ 99 h 1539438"/>
              <a:gd name="connsiteX0" fmla="*/ 52349 w 830059"/>
              <a:gd name="connsiteY0" fmla="*/ 1539339 h 1539339"/>
              <a:gd name="connsiteX1" fmla="*/ 42824 w 830059"/>
              <a:gd name="connsiteY1" fmla="*/ 682089 h 1539339"/>
              <a:gd name="connsiteX2" fmla="*/ 519074 w 830059"/>
              <a:gd name="connsiteY2" fmla="*/ 291564 h 1539339"/>
              <a:gd name="connsiteX3" fmla="*/ 830059 w 830059"/>
              <a:gd name="connsiteY3" fmla="*/ 0 h 1539339"/>
              <a:gd name="connsiteX0" fmla="*/ 74983 w 852693"/>
              <a:gd name="connsiteY0" fmla="*/ 1539339 h 1539339"/>
              <a:gd name="connsiteX1" fmla="*/ 65458 w 852693"/>
              <a:gd name="connsiteY1" fmla="*/ 682089 h 1539339"/>
              <a:gd name="connsiteX2" fmla="*/ 852693 w 852693"/>
              <a:gd name="connsiteY2" fmla="*/ 0 h 1539339"/>
              <a:gd name="connsiteX0" fmla="*/ 46825 w 824535"/>
              <a:gd name="connsiteY0" fmla="*/ 1539339 h 1539339"/>
              <a:gd name="connsiteX1" fmla="*/ 37300 w 824535"/>
              <a:gd name="connsiteY1" fmla="*/ 682089 h 1539339"/>
              <a:gd name="connsiteX2" fmla="*/ 436383 w 824535"/>
              <a:gd name="connsiteY2" fmla="*/ 303843 h 1539339"/>
              <a:gd name="connsiteX3" fmla="*/ 824535 w 824535"/>
              <a:gd name="connsiteY3" fmla="*/ 0 h 1539339"/>
              <a:gd name="connsiteX0" fmla="*/ 46825 w 610779"/>
              <a:gd name="connsiteY0" fmla="*/ 1249607 h 1249607"/>
              <a:gd name="connsiteX1" fmla="*/ 37300 w 610779"/>
              <a:gd name="connsiteY1" fmla="*/ 392357 h 1249607"/>
              <a:gd name="connsiteX2" fmla="*/ 436383 w 610779"/>
              <a:gd name="connsiteY2" fmla="*/ 14111 h 1249607"/>
              <a:gd name="connsiteX3" fmla="*/ 610779 w 610779"/>
              <a:gd name="connsiteY3" fmla="*/ 446538 h 1249607"/>
              <a:gd name="connsiteX0" fmla="*/ 59380 w 623334"/>
              <a:gd name="connsiteY0" fmla="*/ 907113 h 907113"/>
              <a:gd name="connsiteX1" fmla="*/ 49855 w 623334"/>
              <a:gd name="connsiteY1" fmla="*/ 49863 h 907113"/>
              <a:gd name="connsiteX2" fmla="*/ 623334 w 623334"/>
              <a:gd name="connsiteY2" fmla="*/ 104044 h 907113"/>
              <a:gd name="connsiteX0" fmla="*/ 9347 w 573301"/>
              <a:gd name="connsiteY0" fmla="*/ 804395 h 804395"/>
              <a:gd name="connsiteX1" fmla="*/ 177952 w 573301"/>
              <a:gd name="connsiteY1" fmla="*/ 184652 h 804395"/>
              <a:gd name="connsiteX2" fmla="*/ 573301 w 573301"/>
              <a:gd name="connsiteY2" fmla="*/ 1326 h 804395"/>
              <a:gd name="connsiteX0" fmla="*/ 14917 w 982632"/>
              <a:gd name="connsiteY0" fmla="*/ 638287 h 638287"/>
              <a:gd name="connsiteX1" fmla="*/ 183522 w 982632"/>
              <a:gd name="connsiteY1" fmla="*/ 18544 h 638287"/>
              <a:gd name="connsiteX2" fmla="*/ 982632 w 982632"/>
              <a:gd name="connsiteY2" fmla="*/ 155852 h 638287"/>
              <a:gd name="connsiteX0" fmla="*/ 6589 w 974304"/>
              <a:gd name="connsiteY0" fmla="*/ 705582 h 705582"/>
              <a:gd name="connsiteX1" fmla="*/ 305823 w 974304"/>
              <a:gd name="connsiteY1" fmla="*/ 14587 h 705582"/>
              <a:gd name="connsiteX2" fmla="*/ 974304 w 974304"/>
              <a:gd name="connsiteY2" fmla="*/ 223147 h 705582"/>
              <a:gd name="connsiteX0" fmla="*/ 757959 w 757959"/>
              <a:gd name="connsiteY0" fmla="*/ 1005757 h 1005757"/>
              <a:gd name="connsiteX1" fmla="*/ 289 w 757959"/>
              <a:gd name="connsiteY1" fmla="*/ 29754 h 1005757"/>
              <a:gd name="connsiteX2" fmla="*/ 668770 w 757959"/>
              <a:gd name="connsiteY2" fmla="*/ 238314 h 1005757"/>
              <a:gd name="connsiteX0" fmla="*/ 757959 w 757959"/>
              <a:gd name="connsiteY0" fmla="*/ 1005757 h 1005757"/>
              <a:gd name="connsiteX1" fmla="*/ 289 w 757959"/>
              <a:gd name="connsiteY1" fmla="*/ 29754 h 1005757"/>
              <a:gd name="connsiteX2" fmla="*/ 668770 w 757959"/>
              <a:gd name="connsiteY2" fmla="*/ 238314 h 1005757"/>
              <a:gd name="connsiteX0" fmla="*/ 337425 w 337425"/>
              <a:gd name="connsiteY0" fmla="*/ 767882 h 767882"/>
              <a:gd name="connsiteX1" fmla="*/ 7267 w 337425"/>
              <a:gd name="connsiteY1" fmla="*/ 326269 h 767882"/>
              <a:gd name="connsiteX2" fmla="*/ 248236 w 337425"/>
              <a:gd name="connsiteY2" fmla="*/ 439 h 767882"/>
              <a:gd name="connsiteX0" fmla="*/ 414003 w 414003"/>
              <a:gd name="connsiteY0" fmla="*/ 767839 h 767839"/>
              <a:gd name="connsiteX1" fmla="*/ 718 w 414003"/>
              <a:gd name="connsiteY1" fmla="*/ 349977 h 767839"/>
              <a:gd name="connsiteX2" fmla="*/ 324814 w 414003"/>
              <a:gd name="connsiteY2" fmla="*/ 396 h 767839"/>
            </a:gdLst>
            <a:ahLst/>
            <a:cxnLst>
              <a:cxn ang="0">
                <a:pos x="connsiteX0" y="connsiteY0"/>
              </a:cxn>
              <a:cxn ang="0">
                <a:pos x="connsiteX1" y="connsiteY1"/>
              </a:cxn>
              <a:cxn ang="0">
                <a:pos x="connsiteX2" y="connsiteY2"/>
              </a:cxn>
            </a:cxnLst>
            <a:rect l="l" t="t" r="r" b="b"/>
            <a:pathLst>
              <a:path w="414003" h="767839">
                <a:moveTo>
                  <a:pt x="414003" y="767839"/>
                </a:moveTo>
                <a:cubicBezTo>
                  <a:pt x="-33414" y="751954"/>
                  <a:pt x="15583" y="477884"/>
                  <a:pt x="718" y="349977"/>
                </a:cubicBezTo>
                <a:cubicBezTo>
                  <a:pt x="-14147" y="222070"/>
                  <a:pt x="205339" y="-10892"/>
                  <a:pt x="324814" y="396"/>
                </a:cubicBezTo>
              </a:path>
            </a:pathLst>
          </a:custGeom>
          <a:ln w="50800">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2078560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21"/>
                                        </p:tgtEl>
                                      </p:cBhvr>
                                    </p:animEffect>
                                    <p:set>
                                      <p:cBhvr>
                                        <p:cTn id="15" dur="1" fill="hold">
                                          <p:stCondLst>
                                            <p:cond delay="499"/>
                                          </p:stCondLst>
                                        </p:cTn>
                                        <p:tgtEl>
                                          <p:spTgt spid="21"/>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46"/>
                                        </p:tgtEl>
                                      </p:cBhvr>
                                    </p:animEffect>
                                    <p:set>
                                      <p:cBhvr>
                                        <p:cTn id="18" dur="1" fill="hold">
                                          <p:stCondLst>
                                            <p:cond delay="499"/>
                                          </p:stCondLst>
                                        </p:cTn>
                                        <p:tgtEl>
                                          <p:spTgt spid="46"/>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63"/>
                                        </p:tgtEl>
                                      </p:cBhvr>
                                    </p:animEffect>
                                    <p:set>
                                      <p:cBhvr>
                                        <p:cTn id="21" dur="1" fill="hold">
                                          <p:stCondLst>
                                            <p:cond delay="499"/>
                                          </p:stCondLst>
                                        </p:cTn>
                                        <p:tgtEl>
                                          <p:spTgt spid="63"/>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44"/>
                                        </p:tgtEl>
                                      </p:cBhvr>
                                    </p:animEffect>
                                    <p:set>
                                      <p:cBhvr>
                                        <p:cTn id="24" dur="1" fill="hold">
                                          <p:stCondLst>
                                            <p:cond delay="499"/>
                                          </p:stCondLst>
                                        </p:cTn>
                                        <p:tgtEl>
                                          <p:spTgt spid="44"/>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45"/>
                                        </p:tgtEl>
                                      </p:cBhvr>
                                    </p:animEffect>
                                    <p:set>
                                      <p:cBhvr>
                                        <p:cTn id="27" dur="1" fill="hold">
                                          <p:stCondLst>
                                            <p:cond delay="499"/>
                                          </p:stCondLst>
                                        </p:cTn>
                                        <p:tgtEl>
                                          <p:spTgt spid="45"/>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nodeType="afterEffect">
                                  <p:stCondLst>
                                    <p:cond delay="250"/>
                                  </p:stCondLst>
                                  <p:childTnLst>
                                    <p:set>
                                      <p:cBhvr>
                                        <p:cTn id="30" dur="1" fill="hold">
                                          <p:stCondLst>
                                            <p:cond delay="0"/>
                                          </p:stCondLst>
                                        </p:cTn>
                                        <p:tgtEl>
                                          <p:spTgt spid="143"/>
                                        </p:tgtEl>
                                        <p:attrNameLst>
                                          <p:attrName>style.visibility</p:attrName>
                                        </p:attrNameLst>
                                      </p:cBhvr>
                                      <p:to>
                                        <p:strVal val="visible"/>
                                      </p:to>
                                    </p:set>
                                    <p:animEffect transition="in" filter="fade">
                                      <p:cBhvr>
                                        <p:cTn id="31" dur="500"/>
                                        <p:tgtEl>
                                          <p:spTgt spid="143"/>
                                        </p:tgtEl>
                                      </p:cBhvr>
                                    </p:animEffect>
                                  </p:childTnLst>
                                </p:cTn>
                              </p:par>
                            </p:childTnLst>
                          </p:cTn>
                        </p:par>
                        <p:par>
                          <p:cTn id="32" fill="hold">
                            <p:stCondLst>
                              <p:cond delay="1250"/>
                            </p:stCondLst>
                            <p:childTnLst>
                              <p:par>
                                <p:cTn id="33" presetID="6" presetClass="emph" presetSubtype="0" fill="hold" nodeType="afterEffect">
                                  <p:stCondLst>
                                    <p:cond delay="0"/>
                                  </p:stCondLst>
                                  <p:childTnLst>
                                    <p:animScale>
                                      <p:cBhvr>
                                        <p:cTn id="34" dur="2000" fill="hold"/>
                                        <p:tgtEl>
                                          <p:spTgt spid="143"/>
                                        </p:tgtEl>
                                      </p:cBhvr>
                                      <p:by x="75000" y="75000"/>
                                    </p:animScale>
                                  </p:childTnLst>
                                </p:cTn>
                              </p:par>
                            </p:childTnLst>
                          </p:cTn>
                        </p:par>
                        <p:par>
                          <p:cTn id="35" fill="hold">
                            <p:stCondLst>
                              <p:cond delay="3250"/>
                            </p:stCondLst>
                            <p:childTnLst>
                              <p:par>
                                <p:cTn id="36" presetID="42" presetClass="path" presetSubtype="0" accel="50000" decel="50000" fill="hold" nodeType="afterEffect">
                                  <p:stCondLst>
                                    <p:cond delay="250"/>
                                  </p:stCondLst>
                                  <p:childTnLst>
                                    <p:animMotion origin="layout" path="M 2.37785E-6 -3.07123E-6 L 0.46358 -0.05781 " pathEditMode="relative" rAng="0" ptsTypes="AA">
                                      <p:cBhvr>
                                        <p:cTn id="37" dur="2000" fill="hold"/>
                                        <p:tgtEl>
                                          <p:spTgt spid="143"/>
                                        </p:tgtEl>
                                        <p:attrNameLst>
                                          <p:attrName>ppt_x</p:attrName>
                                          <p:attrName>ppt_y</p:attrName>
                                        </p:attrNameLst>
                                      </p:cBhvr>
                                      <p:rCtr x="23179" y="-2891"/>
                                    </p:animMotion>
                                  </p:childTnLst>
                                </p:cTn>
                              </p:par>
                            </p:childTnLst>
                          </p:cTn>
                        </p:par>
                        <p:par>
                          <p:cTn id="38" fill="hold">
                            <p:stCondLst>
                              <p:cond delay="5500"/>
                            </p:stCondLst>
                            <p:childTnLst>
                              <p:par>
                                <p:cTn id="39" presetID="10" presetClass="exit" presetSubtype="0" fill="hold" nodeType="afterEffect">
                                  <p:stCondLst>
                                    <p:cond delay="0"/>
                                  </p:stCondLst>
                                  <p:childTnLst>
                                    <p:animEffect transition="out" filter="fade">
                                      <p:cBhvr>
                                        <p:cTn id="40" dur="10"/>
                                        <p:tgtEl>
                                          <p:spTgt spid="143"/>
                                        </p:tgtEl>
                                      </p:cBhvr>
                                    </p:animEffect>
                                    <p:set>
                                      <p:cBhvr>
                                        <p:cTn id="41" dur="1" fill="hold">
                                          <p:stCondLst>
                                            <p:cond delay="9"/>
                                          </p:stCondLst>
                                        </p:cTn>
                                        <p:tgtEl>
                                          <p:spTgt spid="143"/>
                                        </p:tgtEl>
                                        <p:attrNameLst>
                                          <p:attrName>style.visibility</p:attrName>
                                        </p:attrNameLst>
                                      </p:cBhvr>
                                      <p:to>
                                        <p:strVal val="hidden"/>
                                      </p:to>
                                    </p:set>
                                  </p:childTnLst>
                                </p:cTn>
                              </p:par>
                            </p:childTnLst>
                          </p:cTn>
                        </p:par>
                        <p:par>
                          <p:cTn id="42" fill="hold">
                            <p:stCondLst>
                              <p:cond delay="551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nodeType="withEffect">
                                  <p:stCondLst>
                                    <p:cond delay="0"/>
                                  </p:stCondLst>
                                  <p:childTnLst>
                                    <p:set>
                                      <p:cBhvr>
                                        <p:cTn id="47" dur="1" fill="hold">
                                          <p:stCondLst>
                                            <p:cond delay="0"/>
                                          </p:stCondLst>
                                        </p:cTn>
                                        <p:tgtEl>
                                          <p:spTgt spid="153"/>
                                        </p:tgtEl>
                                        <p:attrNameLst>
                                          <p:attrName>style.visibility</p:attrName>
                                        </p:attrNameLst>
                                      </p:cBhvr>
                                      <p:to>
                                        <p:strVal val="visible"/>
                                      </p:to>
                                    </p:set>
                                    <p:animEffect transition="in" filter="fade">
                                      <p:cBhvr>
                                        <p:cTn id="48" dur="500"/>
                                        <p:tgtEl>
                                          <p:spTgt spid="153"/>
                                        </p:tgtEl>
                                      </p:cBhvr>
                                    </p:animEffect>
                                  </p:childTnLst>
                                </p:cTn>
                              </p:par>
                              <p:par>
                                <p:cTn id="49" presetID="10" presetClass="entr" presetSubtype="0" fill="hold" nodeType="withEffect">
                                  <p:stCondLst>
                                    <p:cond delay="0"/>
                                  </p:stCondLst>
                                  <p:childTnLst>
                                    <p:set>
                                      <p:cBhvr>
                                        <p:cTn id="50" dur="1" fill="hold">
                                          <p:stCondLst>
                                            <p:cond delay="0"/>
                                          </p:stCondLst>
                                        </p:cTn>
                                        <p:tgtEl>
                                          <p:spTgt spid="152"/>
                                        </p:tgtEl>
                                        <p:attrNameLst>
                                          <p:attrName>style.visibility</p:attrName>
                                        </p:attrNameLst>
                                      </p:cBhvr>
                                      <p:to>
                                        <p:strVal val="visible"/>
                                      </p:to>
                                    </p:set>
                                    <p:animEffect transition="in" filter="fade">
                                      <p:cBhvr>
                                        <p:cTn id="51" dur="500"/>
                                        <p:tgtEl>
                                          <p:spTgt spid="152"/>
                                        </p:tgtEl>
                                      </p:cBhvr>
                                    </p:animEffect>
                                  </p:childTnLst>
                                </p:cTn>
                              </p:par>
                              <p:par>
                                <p:cTn id="52" presetID="10" presetClass="entr" presetSubtype="0" fill="hold" nodeType="withEffect">
                                  <p:stCondLst>
                                    <p:cond delay="0"/>
                                  </p:stCondLst>
                                  <p:childTnLst>
                                    <p:set>
                                      <p:cBhvr>
                                        <p:cTn id="53" dur="1" fill="hold">
                                          <p:stCondLst>
                                            <p:cond delay="0"/>
                                          </p:stCondLst>
                                        </p:cTn>
                                        <p:tgtEl>
                                          <p:spTgt spid="149"/>
                                        </p:tgtEl>
                                        <p:attrNameLst>
                                          <p:attrName>style.visibility</p:attrName>
                                        </p:attrNameLst>
                                      </p:cBhvr>
                                      <p:to>
                                        <p:strVal val="visible"/>
                                      </p:to>
                                    </p:set>
                                    <p:animEffect transition="in" filter="fade">
                                      <p:cBhvr>
                                        <p:cTn id="54" dur="500"/>
                                        <p:tgtEl>
                                          <p:spTgt spid="14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1"/>
                                        </p:tgtEl>
                                        <p:attrNameLst>
                                          <p:attrName>style.visibility</p:attrName>
                                        </p:attrNameLst>
                                      </p:cBhvr>
                                      <p:to>
                                        <p:strVal val="visible"/>
                                      </p:to>
                                    </p:set>
                                    <p:animEffect transition="in" filter="fade">
                                      <p:cBhvr>
                                        <p:cTn id="57" dur="500"/>
                                        <p:tgtEl>
                                          <p:spTgt spid="15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0"/>
                                        </p:tgtEl>
                                        <p:attrNameLst>
                                          <p:attrName>style.visibility</p:attrName>
                                        </p:attrNameLst>
                                      </p:cBhvr>
                                      <p:to>
                                        <p:strVal val="visible"/>
                                      </p:to>
                                    </p:set>
                                    <p:animEffect transition="in" filter="fade">
                                      <p:cBhvr>
                                        <p:cTn id="60" dur="500"/>
                                        <p:tgtEl>
                                          <p:spTgt spid="150"/>
                                        </p:tgtEl>
                                      </p:cBhvr>
                                    </p:animEffect>
                                  </p:childTnLst>
                                </p:cTn>
                              </p:par>
                            </p:childTnLst>
                          </p:cTn>
                        </p:par>
                        <p:par>
                          <p:cTn id="61" fill="hold">
                            <p:stCondLst>
                              <p:cond delay="6010"/>
                            </p:stCondLst>
                            <p:childTnLst>
                              <p:par>
                                <p:cTn id="62" presetID="10" presetClass="entr" presetSubtype="0" fill="hold" grpId="0" nodeType="afterEffect">
                                  <p:stCondLst>
                                    <p:cond delay="0"/>
                                  </p:stCondLst>
                                  <p:childTnLst>
                                    <p:set>
                                      <p:cBhvr>
                                        <p:cTn id="63" dur="1" fill="hold">
                                          <p:stCondLst>
                                            <p:cond delay="0"/>
                                          </p:stCondLst>
                                        </p:cTn>
                                        <p:tgtEl>
                                          <p:spTgt spid="268"/>
                                        </p:tgtEl>
                                        <p:attrNameLst>
                                          <p:attrName>style.visibility</p:attrName>
                                        </p:attrNameLst>
                                      </p:cBhvr>
                                      <p:to>
                                        <p:strVal val="visible"/>
                                      </p:to>
                                    </p:set>
                                    <p:animEffect transition="in" filter="fade">
                                      <p:cBhvr>
                                        <p:cTn id="64" dur="500"/>
                                        <p:tgtEl>
                                          <p:spTgt spid="268"/>
                                        </p:tgtEl>
                                      </p:cBhvr>
                                    </p:animEffect>
                                  </p:childTnLst>
                                </p:cTn>
                              </p:par>
                            </p:childTnLst>
                          </p:cTn>
                        </p:par>
                        <p:par>
                          <p:cTn id="65" fill="hold">
                            <p:stCondLst>
                              <p:cond delay="6510"/>
                            </p:stCondLst>
                            <p:childTnLst>
                              <p:par>
                                <p:cTn id="66" presetID="10" presetClass="entr" presetSubtype="0" fill="hold" nodeType="afterEffect">
                                  <p:stCondLst>
                                    <p:cond delay="750"/>
                                  </p:stCondLst>
                                  <p:childTnLst>
                                    <p:set>
                                      <p:cBhvr>
                                        <p:cTn id="67" dur="1" fill="hold">
                                          <p:stCondLst>
                                            <p:cond delay="0"/>
                                          </p:stCondLst>
                                        </p:cTn>
                                        <p:tgtEl>
                                          <p:spTgt spid="250"/>
                                        </p:tgtEl>
                                        <p:attrNameLst>
                                          <p:attrName>style.visibility</p:attrName>
                                        </p:attrNameLst>
                                      </p:cBhvr>
                                      <p:to>
                                        <p:strVal val="visible"/>
                                      </p:to>
                                    </p:set>
                                    <p:animEffect transition="in" filter="fade">
                                      <p:cBhvr>
                                        <p:cTn id="68" dur="500"/>
                                        <p:tgtEl>
                                          <p:spTgt spid="250"/>
                                        </p:tgtEl>
                                      </p:cBhvr>
                                    </p:animEffect>
                                  </p:childTnLst>
                                </p:cTn>
                              </p:par>
                            </p:childTnLst>
                          </p:cTn>
                        </p:par>
                        <p:par>
                          <p:cTn id="69" fill="hold">
                            <p:stCondLst>
                              <p:cond delay="7760"/>
                            </p:stCondLst>
                            <p:childTnLst>
                              <p:par>
                                <p:cTn id="70" presetID="10" presetClass="entr" presetSubtype="0" fill="hold" grpId="0" nodeType="afterEffect">
                                  <p:stCondLst>
                                    <p:cond delay="0"/>
                                  </p:stCondLst>
                                  <p:childTnLst>
                                    <p:set>
                                      <p:cBhvr>
                                        <p:cTn id="71" dur="1" fill="hold">
                                          <p:stCondLst>
                                            <p:cond delay="0"/>
                                          </p:stCondLst>
                                        </p:cTn>
                                        <p:tgtEl>
                                          <p:spTgt spid="269"/>
                                        </p:tgtEl>
                                        <p:attrNameLst>
                                          <p:attrName>style.visibility</p:attrName>
                                        </p:attrNameLst>
                                      </p:cBhvr>
                                      <p:to>
                                        <p:strVal val="visible"/>
                                      </p:to>
                                    </p:set>
                                    <p:animEffect transition="in" filter="fade">
                                      <p:cBhvr>
                                        <p:cTn id="72" dur="500"/>
                                        <p:tgtEl>
                                          <p:spTgt spid="269"/>
                                        </p:tgtEl>
                                      </p:cBhvr>
                                    </p:animEffect>
                                  </p:childTnLst>
                                </p:cTn>
                              </p:par>
                            </p:childTnLst>
                          </p:cTn>
                        </p:par>
                        <p:par>
                          <p:cTn id="73" fill="hold">
                            <p:stCondLst>
                              <p:cond delay="8260"/>
                            </p:stCondLst>
                            <p:childTnLst>
                              <p:par>
                                <p:cTn id="74" presetID="10" presetClass="entr" presetSubtype="0" fill="hold" nodeType="afterEffect">
                                  <p:stCondLst>
                                    <p:cond delay="0"/>
                                  </p:stCondLst>
                                  <p:childTnLst>
                                    <p:set>
                                      <p:cBhvr>
                                        <p:cTn id="75" dur="1" fill="hold">
                                          <p:stCondLst>
                                            <p:cond delay="0"/>
                                          </p:stCondLst>
                                        </p:cTn>
                                        <p:tgtEl>
                                          <p:spTgt spid="206"/>
                                        </p:tgtEl>
                                        <p:attrNameLst>
                                          <p:attrName>style.visibility</p:attrName>
                                        </p:attrNameLst>
                                      </p:cBhvr>
                                      <p:to>
                                        <p:strVal val="visible"/>
                                      </p:to>
                                    </p:set>
                                    <p:animEffect transition="in" filter="fade">
                                      <p:cBhvr>
                                        <p:cTn id="76" dur="500"/>
                                        <p:tgtEl>
                                          <p:spTgt spid="206"/>
                                        </p:tgtEl>
                                      </p:cBhvr>
                                    </p:animEffect>
                                  </p:childTnLst>
                                </p:cTn>
                              </p:par>
                            </p:childTnLst>
                          </p:cTn>
                        </p:par>
                        <p:par>
                          <p:cTn id="77" fill="hold">
                            <p:stCondLst>
                              <p:cond delay="8760"/>
                            </p:stCondLst>
                            <p:childTnLst>
                              <p:par>
                                <p:cTn id="78" presetID="10" presetClass="entr" presetSubtype="0" fill="hold" grpId="0" nodeType="afterEffect">
                                  <p:stCondLst>
                                    <p:cond delay="0"/>
                                  </p:stCondLst>
                                  <p:childTnLst>
                                    <p:set>
                                      <p:cBhvr>
                                        <p:cTn id="79" dur="1" fill="hold">
                                          <p:stCondLst>
                                            <p:cond delay="0"/>
                                          </p:stCondLst>
                                        </p:cTn>
                                        <p:tgtEl>
                                          <p:spTgt spid="270"/>
                                        </p:tgtEl>
                                        <p:attrNameLst>
                                          <p:attrName>style.visibility</p:attrName>
                                        </p:attrNameLst>
                                      </p:cBhvr>
                                      <p:to>
                                        <p:strVal val="visible"/>
                                      </p:to>
                                    </p:set>
                                    <p:animEffect transition="in" filter="fade">
                                      <p:cBhvr>
                                        <p:cTn id="80" dur="500"/>
                                        <p:tgtEl>
                                          <p:spTgt spid="270"/>
                                        </p:tgtEl>
                                      </p:cBhvr>
                                    </p:animEffect>
                                  </p:childTnLst>
                                </p:cTn>
                              </p:par>
                            </p:childTnLst>
                          </p:cTn>
                        </p:par>
                        <p:par>
                          <p:cTn id="81" fill="hold">
                            <p:stCondLst>
                              <p:cond delay="9260"/>
                            </p:stCondLst>
                            <p:childTnLst>
                              <p:par>
                                <p:cTn id="82" presetID="10" presetClass="entr" presetSubtype="0" fill="hold" nodeType="afterEffect">
                                  <p:stCondLst>
                                    <p:cond delay="0"/>
                                  </p:stCondLst>
                                  <p:childTnLst>
                                    <p:set>
                                      <p:cBhvr>
                                        <p:cTn id="83" dur="1" fill="hold">
                                          <p:stCondLst>
                                            <p:cond delay="0"/>
                                          </p:stCondLst>
                                        </p:cTn>
                                        <p:tgtEl>
                                          <p:spTgt spid="205"/>
                                        </p:tgtEl>
                                        <p:attrNameLst>
                                          <p:attrName>style.visibility</p:attrName>
                                        </p:attrNameLst>
                                      </p:cBhvr>
                                      <p:to>
                                        <p:strVal val="visible"/>
                                      </p:to>
                                    </p:set>
                                    <p:animEffect transition="in" filter="fade">
                                      <p:cBhvr>
                                        <p:cTn id="84" dur="500"/>
                                        <p:tgtEl>
                                          <p:spTgt spid="205"/>
                                        </p:tgtEl>
                                      </p:cBhvr>
                                    </p:animEffect>
                                  </p:childTnLst>
                                </p:cTn>
                              </p:par>
                            </p:childTnLst>
                          </p:cTn>
                        </p:par>
                        <p:par>
                          <p:cTn id="85" fill="hold">
                            <p:stCondLst>
                              <p:cond delay="9760"/>
                            </p:stCondLst>
                            <p:childTnLst>
                              <p:par>
                                <p:cTn id="86" presetID="10" presetClass="entr" presetSubtype="0" fill="hold" grpId="0" nodeType="afterEffect">
                                  <p:stCondLst>
                                    <p:cond delay="0"/>
                                  </p:stCondLst>
                                  <p:childTnLst>
                                    <p:set>
                                      <p:cBhvr>
                                        <p:cTn id="87" dur="1" fill="hold">
                                          <p:stCondLst>
                                            <p:cond delay="0"/>
                                          </p:stCondLst>
                                        </p:cTn>
                                        <p:tgtEl>
                                          <p:spTgt spid="271"/>
                                        </p:tgtEl>
                                        <p:attrNameLst>
                                          <p:attrName>style.visibility</p:attrName>
                                        </p:attrNameLst>
                                      </p:cBhvr>
                                      <p:to>
                                        <p:strVal val="visible"/>
                                      </p:to>
                                    </p:set>
                                    <p:animEffect transition="in" filter="fade">
                                      <p:cBhvr>
                                        <p:cTn id="88" dur="500"/>
                                        <p:tgtEl>
                                          <p:spTgt spid="271"/>
                                        </p:tgtEl>
                                      </p:cBhvr>
                                    </p:animEffect>
                                  </p:childTnLst>
                                </p:cTn>
                              </p:par>
                            </p:childTnLst>
                          </p:cTn>
                        </p:par>
                        <p:par>
                          <p:cTn id="89" fill="hold">
                            <p:stCondLst>
                              <p:cond delay="10260"/>
                            </p:stCondLst>
                            <p:childTnLst>
                              <p:par>
                                <p:cTn id="90" presetID="10" presetClass="entr" presetSubtype="0" fill="hold"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500"/>
                                        <p:tgtEl>
                                          <p:spTgt spid="20"/>
                                        </p:tgtEl>
                                      </p:cBhvr>
                                    </p:animEffect>
                                  </p:childTnLst>
                                </p:cTn>
                              </p:par>
                            </p:childTnLst>
                          </p:cTn>
                        </p:par>
                        <p:par>
                          <p:cTn id="93" fill="hold">
                            <p:stCondLst>
                              <p:cond delay="10760"/>
                            </p:stCondLst>
                            <p:childTnLst>
                              <p:par>
                                <p:cTn id="94" presetID="10" presetClass="entr" presetSubtype="0" fill="hold" nodeType="afterEffect">
                                  <p:stCondLst>
                                    <p:cond delay="25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750"/>
                                        <p:tgtEl>
                                          <p:spTgt spid="25"/>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xit" presetSubtype="0" fill="hold" grpId="1" nodeType="clickEffect">
                                  <p:stCondLst>
                                    <p:cond delay="0"/>
                                  </p:stCondLst>
                                  <p:childTnLst>
                                    <p:animEffect transition="out" filter="fade">
                                      <p:cBhvr>
                                        <p:cTn id="100" dur="500"/>
                                        <p:tgtEl>
                                          <p:spTgt spid="268"/>
                                        </p:tgtEl>
                                      </p:cBhvr>
                                    </p:animEffect>
                                    <p:set>
                                      <p:cBhvr>
                                        <p:cTn id="101" dur="1" fill="hold">
                                          <p:stCondLst>
                                            <p:cond delay="499"/>
                                          </p:stCondLst>
                                        </p:cTn>
                                        <p:tgtEl>
                                          <p:spTgt spid="268"/>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250"/>
                                        </p:tgtEl>
                                      </p:cBhvr>
                                    </p:animEffect>
                                    <p:set>
                                      <p:cBhvr>
                                        <p:cTn id="104" dur="1" fill="hold">
                                          <p:stCondLst>
                                            <p:cond delay="499"/>
                                          </p:stCondLst>
                                        </p:cTn>
                                        <p:tgtEl>
                                          <p:spTgt spid="250"/>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69"/>
                                        </p:tgtEl>
                                      </p:cBhvr>
                                    </p:animEffect>
                                    <p:set>
                                      <p:cBhvr>
                                        <p:cTn id="107" dur="1" fill="hold">
                                          <p:stCondLst>
                                            <p:cond delay="499"/>
                                          </p:stCondLst>
                                        </p:cTn>
                                        <p:tgtEl>
                                          <p:spTgt spid="269"/>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206"/>
                                        </p:tgtEl>
                                      </p:cBhvr>
                                    </p:animEffect>
                                    <p:set>
                                      <p:cBhvr>
                                        <p:cTn id="110" dur="1" fill="hold">
                                          <p:stCondLst>
                                            <p:cond delay="499"/>
                                          </p:stCondLst>
                                        </p:cTn>
                                        <p:tgtEl>
                                          <p:spTgt spid="20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270"/>
                                        </p:tgtEl>
                                      </p:cBhvr>
                                    </p:animEffect>
                                    <p:set>
                                      <p:cBhvr>
                                        <p:cTn id="113" dur="1" fill="hold">
                                          <p:stCondLst>
                                            <p:cond delay="499"/>
                                          </p:stCondLst>
                                        </p:cTn>
                                        <p:tgtEl>
                                          <p:spTgt spid="270"/>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205"/>
                                        </p:tgtEl>
                                      </p:cBhvr>
                                    </p:animEffect>
                                    <p:set>
                                      <p:cBhvr>
                                        <p:cTn id="116" dur="1" fill="hold">
                                          <p:stCondLst>
                                            <p:cond delay="499"/>
                                          </p:stCondLst>
                                        </p:cTn>
                                        <p:tgtEl>
                                          <p:spTgt spid="20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71"/>
                                        </p:tgtEl>
                                      </p:cBhvr>
                                    </p:animEffect>
                                    <p:set>
                                      <p:cBhvr>
                                        <p:cTn id="119" dur="1" fill="hold">
                                          <p:stCondLst>
                                            <p:cond delay="499"/>
                                          </p:stCondLst>
                                        </p:cTn>
                                        <p:tgtEl>
                                          <p:spTgt spid="271"/>
                                        </p:tgtEl>
                                        <p:attrNameLst>
                                          <p:attrName>style.visibility</p:attrName>
                                        </p:attrNameLst>
                                      </p:cBhvr>
                                      <p:to>
                                        <p:strVal val="hidden"/>
                                      </p:to>
                                    </p:set>
                                  </p:childTnLst>
                                </p:cTn>
                              </p:par>
                            </p:childTnLst>
                          </p:cTn>
                        </p:par>
                        <p:par>
                          <p:cTn id="120" fill="hold">
                            <p:stCondLst>
                              <p:cond delay="500"/>
                            </p:stCondLst>
                            <p:childTnLst>
                              <p:par>
                                <p:cTn id="121" presetID="10" presetClass="entr" presetSubtype="0" fill="hold" nodeType="afterEffect">
                                  <p:stCondLst>
                                    <p:cond delay="0"/>
                                  </p:stCondLst>
                                  <p:childTnLst>
                                    <p:set>
                                      <p:cBhvr>
                                        <p:cTn id="122" dur="1" fill="hold">
                                          <p:stCondLst>
                                            <p:cond delay="0"/>
                                          </p:stCondLst>
                                        </p:cTn>
                                        <p:tgtEl>
                                          <p:spTgt spid="2051"/>
                                        </p:tgtEl>
                                        <p:attrNameLst>
                                          <p:attrName>style.visibility</p:attrName>
                                        </p:attrNameLst>
                                      </p:cBhvr>
                                      <p:to>
                                        <p:strVal val="visible"/>
                                      </p:to>
                                    </p:set>
                                    <p:animEffect transition="in" filter="fade">
                                      <p:cBhvr>
                                        <p:cTn id="123" dur="500"/>
                                        <p:tgtEl>
                                          <p:spTgt spid="2051"/>
                                        </p:tgtEl>
                                      </p:cBhvr>
                                    </p:animEffect>
                                  </p:childTnLst>
                                </p:cTn>
                              </p:par>
                            </p:childTnLst>
                          </p:cTn>
                        </p:par>
                        <p:par>
                          <p:cTn id="124" fill="hold">
                            <p:stCondLst>
                              <p:cond delay="1000"/>
                            </p:stCondLst>
                            <p:childTnLst>
                              <p:par>
                                <p:cTn id="125" presetID="10" presetClass="entr" presetSubtype="0" fill="hold" nodeType="afterEffect">
                                  <p:stCondLst>
                                    <p:cond delay="500"/>
                                  </p:stCondLst>
                                  <p:childTnLst>
                                    <p:set>
                                      <p:cBhvr>
                                        <p:cTn id="126" dur="1" fill="hold">
                                          <p:stCondLst>
                                            <p:cond delay="0"/>
                                          </p:stCondLst>
                                        </p:cTn>
                                        <p:tgtEl>
                                          <p:spTgt spid="2053"/>
                                        </p:tgtEl>
                                        <p:attrNameLst>
                                          <p:attrName>style.visibility</p:attrName>
                                        </p:attrNameLst>
                                      </p:cBhvr>
                                      <p:to>
                                        <p:strVal val="visible"/>
                                      </p:to>
                                    </p:set>
                                    <p:animEffect transition="in" filter="fade">
                                      <p:cBhvr>
                                        <p:cTn id="127" dur="500"/>
                                        <p:tgtEl>
                                          <p:spTgt spid="2053"/>
                                        </p:tgtEl>
                                      </p:cBhvr>
                                    </p:animEffect>
                                  </p:childTnLst>
                                </p:cTn>
                              </p:par>
                            </p:childTnLst>
                          </p:cTn>
                        </p:par>
                        <p:par>
                          <p:cTn id="128" fill="hold">
                            <p:stCondLst>
                              <p:cond delay="2000"/>
                            </p:stCondLst>
                            <p:childTnLst>
                              <p:par>
                                <p:cTn id="129" presetID="10" presetClass="entr" presetSubtype="0" fill="hold" nodeType="afterEffect">
                                  <p:stCondLst>
                                    <p:cond delay="500"/>
                                  </p:stCondLst>
                                  <p:childTnLst>
                                    <p:set>
                                      <p:cBhvr>
                                        <p:cTn id="130" dur="1" fill="hold">
                                          <p:stCondLst>
                                            <p:cond delay="0"/>
                                          </p:stCondLst>
                                        </p:cTn>
                                        <p:tgtEl>
                                          <p:spTgt spid="2052"/>
                                        </p:tgtEl>
                                        <p:attrNameLst>
                                          <p:attrName>style.visibility</p:attrName>
                                        </p:attrNameLst>
                                      </p:cBhvr>
                                      <p:to>
                                        <p:strVal val="visible"/>
                                      </p:to>
                                    </p:set>
                                    <p:animEffect transition="in" filter="fade">
                                      <p:cBhvr>
                                        <p:cTn id="131" dur="500"/>
                                        <p:tgtEl>
                                          <p:spTgt spid="2052"/>
                                        </p:tgtEl>
                                      </p:cBhvr>
                                    </p:animEffect>
                                  </p:childTnLst>
                                </p:cTn>
                              </p:par>
                            </p:childTnLst>
                          </p:cTn>
                        </p:par>
                        <p:par>
                          <p:cTn id="132" fill="hold">
                            <p:stCondLst>
                              <p:cond delay="3000"/>
                            </p:stCondLst>
                            <p:childTnLst>
                              <p:par>
                                <p:cTn id="133" presetID="10" presetClass="entr" presetSubtype="0" fill="hold" nodeType="afterEffect">
                                  <p:stCondLst>
                                    <p:cond delay="500"/>
                                  </p:stCondLst>
                                  <p:childTnLst>
                                    <p:set>
                                      <p:cBhvr>
                                        <p:cTn id="134" dur="1" fill="hold">
                                          <p:stCondLst>
                                            <p:cond delay="0"/>
                                          </p:stCondLst>
                                        </p:cTn>
                                        <p:tgtEl>
                                          <p:spTgt spid="2050"/>
                                        </p:tgtEl>
                                        <p:attrNameLst>
                                          <p:attrName>style.visibility</p:attrName>
                                        </p:attrNameLst>
                                      </p:cBhvr>
                                      <p:to>
                                        <p:strVal val="visible"/>
                                      </p:to>
                                    </p:set>
                                    <p:animEffect transition="in" filter="fade">
                                      <p:cBhvr>
                                        <p:cTn id="135" dur="500"/>
                                        <p:tgtEl>
                                          <p:spTgt spid="2050"/>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grpId="2" nodeType="clickEffect">
                                  <p:stCondLst>
                                    <p:cond delay="0"/>
                                  </p:stCondLst>
                                  <p:childTnLst>
                                    <p:set>
                                      <p:cBhvr>
                                        <p:cTn id="139" dur="1" fill="hold">
                                          <p:stCondLst>
                                            <p:cond delay="0"/>
                                          </p:stCondLst>
                                        </p:cTn>
                                        <p:tgtEl>
                                          <p:spTgt spid="268"/>
                                        </p:tgtEl>
                                        <p:attrNameLst>
                                          <p:attrName>style.visibility</p:attrName>
                                        </p:attrNameLst>
                                      </p:cBhvr>
                                      <p:to>
                                        <p:strVal val="visible"/>
                                      </p:to>
                                    </p:set>
                                    <p:animEffect transition="in" filter="fade">
                                      <p:cBhvr>
                                        <p:cTn id="140" dur="500"/>
                                        <p:tgtEl>
                                          <p:spTgt spid="268"/>
                                        </p:tgtEl>
                                      </p:cBhvr>
                                    </p:animEffect>
                                  </p:childTnLst>
                                </p:cTn>
                              </p:par>
                              <p:par>
                                <p:cTn id="141" presetID="10" presetClass="entr" presetSubtype="0" fill="hold" nodeType="withEffect">
                                  <p:stCondLst>
                                    <p:cond delay="0"/>
                                  </p:stCondLst>
                                  <p:childTnLst>
                                    <p:set>
                                      <p:cBhvr>
                                        <p:cTn id="142" dur="1" fill="hold">
                                          <p:stCondLst>
                                            <p:cond delay="0"/>
                                          </p:stCondLst>
                                        </p:cTn>
                                        <p:tgtEl>
                                          <p:spTgt spid="250"/>
                                        </p:tgtEl>
                                        <p:attrNameLst>
                                          <p:attrName>style.visibility</p:attrName>
                                        </p:attrNameLst>
                                      </p:cBhvr>
                                      <p:to>
                                        <p:strVal val="visible"/>
                                      </p:to>
                                    </p:set>
                                    <p:animEffect transition="in" filter="fade">
                                      <p:cBhvr>
                                        <p:cTn id="143" dur="500"/>
                                        <p:tgtEl>
                                          <p:spTgt spid="250"/>
                                        </p:tgtEl>
                                      </p:cBhvr>
                                    </p:animEffect>
                                  </p:childTnLst>
                                </p:cTn>
                              </p:par>
                              <p:par>
                                <p:cTn id="144" presetID="10" presetClass="entr" presetSubtype="0" fill="hold" grpId="2" nodeType="withEffect">
                                  <p:stCondLst>
                                    <p:cond delay="0"/>
                                  </p:stCondLst>
                                  <p:childTnLst>
                                    <p:set>
                                      <p:cBhvr>
                                        <p:cTn id="145" dur="1" fill="hold">
                                          <p:stCondLst>
                                            <p:cond delay="0"/>
                                          </p:stCondLst>
                                        </p:cTn>
                                        <p:tgtEl>
                                          <p:spTgt spid="269"/>
                                        </p:tgtEl>
                                        <p:attrNameLst>
                                          <p:attrName>style.visibility</p:attrName>
                                        </p:attrNameLst>
                                      </p:cBhvr>
                                      <p:to>
                                        <p:strVal val="visible"/>
                                      </p:to>
                                    </p:set>
                                    <p:animEffect transition="in" filter="fade">
                                      <p:cBhvr>
                                        <p:cTn id="146" dur="500"/>
                                        <p:tgtEl>
                                          <p:spTgt spid="269"/>
                                        </p:tgtEl>
                                      </p:cBhvr>
                                    </p:animEffect>
                                  </p:childTnLst>
                                </p:cTn>
                              </p:par>
                              <p:par>
                                <p:cTn id="147" presetID="10" presetClass="entr" presetSubtype="0" fill="hold" nodeType="withEffect">
                                  <p:stCondLst>
                                    <p:cond delay="0"/>
                                  </p:stCondLst>
                                  <p:childTnLst>
                                    <p:set>
                                      <p:cBhvr>
                                        <p:cTn id="148" dur="1" fill="hold">
                                          <p:stCondLst>
                                            <p:cond delay="0"/>
                                          </p:stCondLst>
                                        </p:cTn>
                                        <p:tgtEl>
                                          <p:spTgt spid="206"/>
                                        </p:tgtEl>
                                        <p:attrNameLst>
                                          <p:attrName>style.visibility</p:attrName>
                                        </p:attrNameLst>
                                      </p:cBhvr>
                                      <p:to>
                                        <p:strVal val="visible"/>
                                      </p:to>
                                    </p:set>
                                    <p:animEffect transition="in" filter="fade">
                                      <p:cBhvr>
                                        <p:cTn id="149" dur="500"/>
                                        <p:tgtEl>
                                          <p:spTgt spid="206"/>
                                        </p:tgtEl>
                                      </p:cBhvr>
                                    </p:animEffect>
                                  </p:childTnLst>
                                </p:cTn>
                              </p:par>
                              <p:par>
                                <p:cTn id="150" presetID="10" presetClass="entr" presetSubtype="0" fill="hold" grpId="2" nodeType="withEffect">
                                  <p:stCondLst>
                                    <p:cond delay="0"/>
                                  </p:stCondLst>
                                  <p:childTnLst>
                                    <p:set>
                                      <p:cBhvr>
                                        <p:cTn id="151" dur="1" fill="hold">
                                          <p:stCondLst>
                                            <p:cond delay="0"/>
                                          </p:stCondLst>
                                        </p:cTn>
                                        <p:tgtEl>
                                          <p:spTgt spid="270"/>
                                        </p:tgtEl>
                                        <p:attrNameLst>
                                          <p:attrName>style.visibility</p:attrName>
                                        </p:attrNameLst>
                                      </p:cBhvr>
                                      <p:to>
                                        <p:strVal val="visible"/>
                                      </p:to>
                                    </p:set>
                                    <p:animEffect transition="in" filter="fade">
                                      <p:cBhvr>
                                        <p:cTn id="152" dur="500"/>
                                        <p:tgtEl>
                                          <p:spTgt spid="270"/>
                                        </p:tgtEl>
                                      </p:cBhvr>
                                    </p:animEffect>
                                  </p:childTnLst>
                                </p:cTn>
                              </p:par>
                              <p:par>
                                <p:cTn id="153" presetID="10" presetClass="entr" presetSubtype="0" fill="hold" nodeType="withEffect">
                                  <p:stCondLst>
                                    <p:cond delay="0"/>
                                  </p:stCondLst>
                                  <p:childTnLst>
                                    <p:set>
                                      <p:cBhvr>
                                        <p:cTn id="154" dur="1" fill="hold">
                                          <p:stCondLst>
                                            <p:cond delay="0"/>
                                          </p:stCondLst>
                                        </p:cTn>
                                        <p:tgtEl>
                                          <p:spTgt spid="205"/>
                                        </p:tgtEl>
                                        <p:attrNameLst>
                                          <p:attrName>style.visibility</p:attrName>
                                        </p:attrNameLst>
                                      </p:cBhvr>
                                      <p:to>
                                        <p:strVal val="visible"/>
                                      </p:to>
                                    </p:set>
                                    <p:animEffect transition="in" filter="fade">
                                      <p:cBhvr>
                                        <p:cTn id="155" dur="500"/>
                                        <p:tgtEl>
                                          <p:spTgt spid="205"/>
                                        </p:tgtEl>
                                      </p:cBhvr>
                                    </p:animEffect>
                                  </p:childTnLst>
                                </p:cTn>
                              </p:par>
                              <p:par>
                                <p:cTn id="156" presetID="10" presetClass="entr" presetSubtype="0" fill="hold" grpId="2" nodeType="withEffect">
                                  <p:stCondLst>
                                    <p:cond delay="0"/>
                                  </p:stCondLst>
                                  <p:childTnLst>
                                    <p:set>
                                      <p:cBhvr>
                                        <p:cTn id="157" dur="1" fill="hold">
                                          <p:stCondLst>
                                            <p:cond delay="0"/>
                                          </p:stCondLst>
                                        </p:cTn>
                                        <p:tgtEl>
                                          <p:spTgt spid="271"/>
                                        </p:tgtEl>
                                        <p:attrNameLst>
                                          <p:attrName>style.visibility</p:attrName>
                                        </p:attrNameLst>
                                      </p:cBhvr>
                                      <p:to>
                                        <p:strVal val="visible"/>
                                      </p:to>
                                    </p:set>
                                    <p:animEffect transition="in" filter="fade">
                                      <p:cBhvr>
                                        <p:cTn id="158" dur="500"/>
                                        <p:tgtEl>
                                          <p:spTgt spid="271"/>
                                        </p:tgtEl>
                                      </p:cBhvr>
                                    </p:animEffect>
                                  </p:childTnLst>
                                </p:cTn>
                              </p:par>
                              <p:par>
                                <p:cTn id="159" presetID="10" presetClass="entr" presetSubtype="0" fill="hold" grpId="2" nodeType="withEffect">
                                  <p:stCondLst>
                                    <p:cond delay="0"/>
                                  </p:stCondLst>
                                  <p:childTnLst>
                                    <p:set>
                                      <p:cBhvr>
                                        <p:cTn id="160" dur="1" fill="hold">
                                          <p:stCondLst>
                                            <p:cond delay="0"/>
                                          </p:stCondLst>
                                        </p:cTn>
                                        <p:tgtEl>
                                          <p:spTgt spid="320"/>
                                        </p:tgtEl>
                                        <p:attrNameLst>
                                          <p:attrName>style.visibility</p:attrName>
                                        </p:attrNameLst>
                                      </p:cBhvr>
                                      <p:to>
                                        <p:strVal val="visible"/>
                                      </p:to>
                                    </p:set>
                                    <p:animEffect transition="in" filter="fade">
                                      <p:cBhvr>
                                        <p:cTn id="161" dur="500"/>
                                        <p:tgtEl>
                                          <p:spTgt spid="320"/>
                                        </p:tgtEl>
                                      </p:cBhvr>
                                    </p:animEffect>
                                  </p:childTnLst>
                                </p:cTn>
                              </p:par>
                              <p:par>
                                <p:cTn id="162" presetID="10" presetClass="entr" presetSubtype="0" fill="hold" grpId="2" nodeType="withEffect">
                                  <p:stCondLst>
                                    <p:cond delay="0"/>
                                  </p:stCondLst>
                                  <p:childTnLst>
                                    <p:set>
                                      <p:cBhvr>
                                        <p:cTn id="163" dur="1" fill="hold">
                                          <p:stCondLst>
                                            <p:cond delay="0"/>
                                          </p:stCondLst>
                                        </p:cTn>
                                        <p:tgtEl>
                                          <p:spTgt spid="322"/>
                                        </p:tgtEl>
                                        <p:attrNameLst>
                                          <p:attrName>style.visibility</p:attrName>
                                        </p:attrNameLst>
                                      </p:cBhvr>
                                      <p:to>
                                        <p:strVal val="visible"/>
                                      </p:to>
                                    </p:set>
                                    <p:animEffect transition="in" filter="fade">
                                      <p:cBhvr>
                                        <p:cTn id="164" dur="500"/>
                                        <p:tgtEl>
                                          <p:spTgt spid="32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319"/>
                                        </p:tgtEl>
                                        <p:attrNameLst>
                                          <p:attrName>style.visibility</p:attrName>
                                        </p:attrNameLst>
                                      </p:cBhvr>
                                      <p:to>
                                        <p:strVal val="visible"/>
                                      </p:to>
                                    </p:set>
                                    <p:animEffect transition="in" filter="fade">
                                      <p:cBhvr>
                                        <p:cTn id="167" dur="500"/>
                                        <p:tgtEl>
                                          <p:spTgt spid="319"/>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321"/>
                                        </p:tgtEl>
                                        <p:attrNameLst>
                                          <p:attrName>style.visibility</p:attrName>
                                        </p:attrNameLst>
                                      </p:cBhvr>
                                      <p:to>
                                        <p:strVal val="visible"/>
                                      </p:to>
                                    </p:set>
                                    <p:animEffect transition="in" filter="fade">
                                      <p:cBhvr>
                                        <p:cTn id="170" dur="500"/>
                                        <p:tgtEl>
                                          <p:spTgt spid="321"/>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323"/>
                                        </p:tgtEl>
                                        <p:attrNameLst>
                                          <p:attrName>style.visibility</p:attrName>
                                        </p:attrNameLst>
                                      </p:cBhvr>
                                      <p:to>
                                        <p:strVal val="visible"/>
                                      </p:to>
                                    </p:set>
                                    <p:animEffect transition="in" filter="fade">
                                      <p:cBhvr>
                                        <p:cTn id="173" dur="500"/>
                                        <p:tgtEl>
                                          <p:spTgt spid="32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324"/>
                                        </p:tgtEl>
                                        <p:attrNameLst>
                                          <p:attrName>style.visibility</p:attrName>
                                        </p:attrNameLst>
                                      </p:cBhvr>
                                      <p:to>
                                        <p:strVal val="visible"/>
                                      </p:to>
                                    </p:set>
                                    <p:animEffect transition="in" filter="fade">
                                      <p:cBhvr>
                                        <p:cTn id="176" dur="500"/>
                                        <p:tgtEl>
                                          <p:spTgt spid="324"/>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xit" presetSubtype="0" fill="hold" grpId="3" nodeType="clickEffect">
                                  <p:stCondLst>
                                    <p:cond delay="0"/>
                                  </p:stCondLst>
                                  <p:childTnLst>
                                    <p:animEffect transition="out" filter="fade">
                                      <p:cBhvr>
                                        <p:cTn id="180" dur="500"/>
                                        <p:tgtEl>
                                          <p:spTgt spid="268"/>
                                        </p:tgtEl>
                                      </p:cBhvr>
                                    </p:animEffect>
                                    <p:set>
                                      <p:cBhvr>
                                        <p:cTn id="181" dur="1" fill="hold">
                                          <p:stCondLst>
                                            <p:cond delay="499"/>
                                          </p:stCondLst>
                                        </p:cTn>
                                        <p:tgtEl>
                                          <p:spTgt spid="268"/>
                                        </p:tgtEl>
                                        <p:attrNameLst>
                                          <p:attrName>style.visibility</p:attrName>
                                        </p:attrNameLst>
                                      </p:cBhvr>
                                      <p:to>
                                        <p:strVal val="hidden"/>
                                      </p:to>
                                    </p:set>
                                  </p:childTnLst>
                                </p:cTn>
                              </p:par>
                              <p:par>
                                <p:cTn id="182" presetID="10" presetClass="exit" presetSubtype="0" fill="hold" grpId="3" nodeType="withEffect">
                                  <p:stCondLst>
                                    <p:cond delay="0"/>
                                  </p:stCondLst>
                                  <p:childTnLst>
                                    <p:animEffect transition="out" filter="fade">
                                      <p:cBhvr>
                                        <p:cTn id="183" dur="500"/>
                                        <p:tgtEl>
                                          <p:spTgt spid="269"/>
                                        </p:tgtEl>
                                      </p:cBhvr>
                                    </p:animEffect>
                                    <p:set>
                                      <p:cBhvr>
                                        <p:cTn id="184" dur="1" fill="hold">
                                          <p:stCondLst>
                                            <p:cond delay="499"/>
                                          </p:stCondLst>
                                        </p:cTn>
                                        <p:tgtEl>
                                          <p:spTgt spid="269"/>
                                        </p:tgtEl>
                                        <p:attrNameLst>
                                          <p:attrName>style.visibility</p:attrName>
                                        </p:attrNameLst>
                                      </p:cBhvr>
                                      <p:to>
                                        <p:strVal val="hidden"/>
                                      </p:to>
                                    </p:set>
                                  </p:childTnLst>
                                </p:cTn>
                              </p:par>
                              <p:par>
                                <p:cTn id="185" presetID="10" presetClass="exit" presetSubtype="0" fill="hold" grpId="3" nodeType="withEffect">
                                  <p:stCondLst>
                                    <p:cond delay="0"/>
                                  </p:stCondLst>
                                  <p:childTnLst>
                                    <p:animEffect transition="out" filter="fade">
                                      <p:cBhvr>
                                        <p:cTn id="186" dur="500"/>
                                        <p:tgtEl>
                                          <p:spTgt spid="270"/>
                                        </p:tgtEl>
                                      </p:cBhvr>
                                    </p:animEffect>
                                    <p:set>
                                      <p:cBhvr>
                                        <p:cTn id="187" dur="1" fill="hold">
                                          <p:stCondLst>
                                            <p:cond delay="499"/>
                                          </p:stCondLst>
                                        </p:cTn>
                                        <p:tgtEl>
                                          <p:spTgt spid="270"/>
                                        </p:tgtEl>
                                        <p:attrNameLst>
                                          <p:attrName>style.visibility</p:attrName>
                                        </p:attrNameLst>
                                      </p:cBhvr>
                                      <p:to>
                                        <p:strVal val="hidden"/>
                                      </p:to>
                                    </p:set>
                                  </p:childTnLst>
                                </p:cTn>
                              </p:par>
                              <p:par>
                                <p:cTn id="188" presetID="10" presetClass="exit" presetSubtype="0" fill="hold" grpId="3" nodeType="withEffect">
                                  <p:stCondLst>
                                    <p:cond delay="0"/>
                                  </p:stCondLst>
                                  <p:childTnLst>
                                    <p:animEffect transition="out" filter="fade">
                                      <p:cBhvr>
                                        <p:cTn id="189" dur="500"/>
                                        <p:tgtEl>
                                          <p:spTgt spid="271"/>
                                        </p:tgtEl>
                                      </p:cBhvr>
                                    </p:animEffect>
                                    <p:set>
                                      <p:cBhvr>
                                        <p:cTn id="190" dur="1" fill="hold">
                                          <p:stCondLst>
                                            <p:cond delay="499"/>
                                          </p:stCondLst>
                                        </p:cTn>
                                        <p:tgtEl>
                                          <p:spTgt spid="271"/>
                                        </p:tgtEl>
                                        <p:attrNameLst>
                                          <p:attrName>style.visibility</p:attrName>
                                        </p:attrNameLst>
                                      </p:cBhvr>
                                      <p:to>
                                        <p:strVal val="hidden"/>
                                      </p:to>
                                    </p:set>
                                  </p:childTnLst>
                                </p:cTn>
                              </p:par>
                              <p:par>
                                <p:cTn id="191" presetID="10" presetClass="exit" presetSubtype="0" fill="hold" grpId="3" nodeType="withEffect">
                                  <p:stCondLst>
                                    <p:cond delay="0"/>
                                  </p:stCondLst>
                                  <p:childTnLst>
                                    <p:animEffect transition="out" filter="fade">
                                      <p:cBhvr>
                                        <p:cTn id="192" dur="500"/>
                                        <p:tgtEl>
                                          <p:spTgt spid="320"/>
                                        </p:tgtEl>
                                      </p:cBhvr>
                                    </p:animEffect>
                                    <p:set>
                                      <p:cBhvr>
                                        <p:cTn id="193" dur="1" fill="hold">
                                          <p:stCondLst>
                                            <p:cond delay="499"/>
                                          </p:stCondLst>
                                        </p:cTn>
                                        <p:tgtEl>
                                          <p:spTgt spid="320"/>
                                        </p:tgtEl>
                                        <p:attrNameLst>
                                          <p:attrName>style.visibility</p:attrName>
                                        </p:attrNameLst>
                                      </p:cBhvr>
                                      <p:to>
                                        <p:strVal val="hidden"/>
                                      </p:to>
                                    </p:set>
                                  </p:childTnLst>
                                </p:cTn>
                              </p:par>
                              <p:par>
                                <p:cTn id="194" presetID="10" presetClass="exit" presetSubtype="0" fill="hold" grpId="3" nodeType="withEffect">
                                  <p:stCondLst>
                                    <p:cond delay="0"/>
                                  </p:stCondLst>
                                  <p:childTnLst>
                                    <p:animEffect transition="out" filter="fade">
                                      <p:cBhvr>
                                        <p:cTn id="195" dur="500"/>
                                        <p:tgtEl>
                                          <p:spTgt spid="322"/>
                                        </p:tgtEl>
                                      </p:cBhvr>
                                    </p:animEffect>
                                    <p:set>
                                      <p:cBhvr>
                                        <p:cTn id="196" dur="1" fill="hold">
                                          <p:stCondLst>
                                            <p:cond delay="499"/>
                                          </p:stCondLst>
                                        </p:cTn>
                                        <p:tgtEl>
                                          <p:spTgt spid="322"/>
                                        </p:tgtEl>
                                        <p:attrNameLst>
                                          <p:attrName>style.visibility</p:attrName>
                                        </p:attrNameLst>
                                      </p:cBhvr>
                                      <p:to>
                                        <p:strVal val="hidden"/>
                                      </p:to>
                                    </p:set>
                                  </p:childTnLst>
                                </p:cTn>
                              </p:par>
                              <p:par>
                                <p:cTn id="197" presetID="10" presetClass="exit" presetSubtype="0" fill="hold" grpId="1" nodeType="withEffect">
                                  <p:stCondLst>
                                    <p:cond delay="0"/>
                                  </p:stCondLst>
                                  <p:childTnLst>
                                    <p:animEffect transition="out" filter="fade">
                                      <p:cBhvr>
                                        <p:cTn id="198" dur="500"/>
                                        <p:tgtEl>
                                          <p:spTgt spid="319"/>
                                        </p:tgtEl>
                                      </p:cBhvr>
                                    </p:animEffect>
                                    <p:set>
                                      <p:cBhvr>
                                        <p:cTn id="199" dur="1" fill="hold">
                                          <p:stCondLst>
                                            <p:cond delay="499"/>
                                          </p:stCondLst>
                                        </p:cTn>
                                        <p:tgtEl>
                                          <p:spTgt spid="319"/>
                                        </p:tgtEl>
                                        <p:attrNameLst>
                                          <p:attrName>style.visibility</p:attrName>
                                        </p:attrNameLst>
                                      </p:cBhvr>
                                      <p:to>
                                        <p:strVal val="hidden"/>
                                      </p:to>
                                    </p:set>
                                  </p:childTnLst>
                                </p:cTn>
                              </p:par>
                              <p:par>
                                <p:cTn id="200" presetID="10" presetClass="exit" presetSubtype="0" fill="hold" grpId="1" nodeType="withEffect">
                                  <p:stCondLst>
                                    <p:cond delay="0"/>
                                  </p:stCondLst>
                                  <p:childTnLst>
                                    <p:animEffect transition="out" filter="fade">
                                      <p:cBhvr>
                                        <p:cTn id="201" dur="500"/>
                                        <p:tgtEl>
                                          <p:spTgt spid="321"/>
                                        </p:tgtEl>
                                      </p:cBhvr>
                                    </p:animEffect>
                                    <p:set>
                                      <p:cBhvr>
                                        <p:cTn id="202" dur="1" fill="hold">
                                          <p:stCondLst>
                                            <p:cond delay="499"/>
                                          </p:stCondLst>
                                        </p:cTn>
                                        <p:tgtEl>
                                          <p:spTgt spid="321"/>
                                        </p:tgtEl>
                                        <p:attrNameLst>
                                          <p:attrName>style.visibility</p:attrName>
                                        </p:attrNameLst>
                                      </p:cBhvr>
                                      <p:to>
                                        <p:strVal val="hidden"/>
                                      </p:to>
                                    </p:set>
                                  </p:childTnLst>
                                </p:cTn>
                              </p:par>
                              <p:par>
                                <p:cTn id="203" presetID="10" presetClass="exit" presetSubtype="0" fill="hold" grpId="1" nodeType="withEffect">
                                  <p:stCondLst>
                                    <p:cond delay="0"/>
                                  </p:stCondLst>
                                  <p:childTnLst>
                                    <p:animEffect transition="out" filter="fade">
                                      <p:cBhvr>
                                        <p:cTn id="204" dur="500"/>
                                        <p:tgtEl>
                                          <p:spTgt spid="323"/>
                                        </p:tgtEl>
                                      </p:cBhvr>
                                    </p:animEffect>
                                    <p:set>
                                      <p:cBhvr>
                                        <p:cTn id="205" dur="1" fill="hold">
                                          <p:stCondLst>
                                            <p:cond delay="499"/>
                                          </p:stCondLst>
                                        </p:cTn>
                                        <p:tgtEl>
                                          <p:spTgt spid="323"/>
                                        </p:tgtEl>
                                        <p:attrNameLst>
                                          <p:attrName>style.visibility</p:attrName>
                                        </p:attrNameLst>
                                      </p:cBhvr>
                                      <p:to>
                                        <p:strVal val="hidden"/>
                                      </p:to>
                                    </p:set>
                                  </p:childTnLst>
                                </p:cTn>
                              </p:par>
                              <p:par>
                                <p:cTn id="206" presetID="10" presetClass="exit" presetSubtype="0" fill="hold" grpId="1" nodeType="withEffect">
                                  <p:stCondLst>
                                    <p:cond delay="0"/>
                                  </p:stCondLst>
                                  <p:childTnLst>
                                    <p:animEffect transition="out" filter="fade">
                                      <p:cBhvr>
                                        <p:cTn id="207" dur="500"/>
                                        <p:tgtEl>
                                          <p:spTgt spid="324"/>
                                        </p:tgtEl>
                                      </p:cBhvr>
                                    </p:animEffect>
                                    <p:set>
                                      <p:cBhvr>
                                        <p:cTn id="208" dur="1" fill="hold">
                                          <p:stCondLst>
                                            <p:cond delay="499"/>
                                          </p:stCondLst>
                                        </p:cTn>
                                        <p:tgtEl>
                                          <p:spTgt spid="324"/>
                                        </p:tgtEl>
                                        <p:attrNameLst>
                                          <p:attrName>style.visibility</p:attrName>
                                        </p:attrNameLst>
                                      </p:cBhvr>
                                      <p:to>
                                        <p:strVal val="hidden"/>
                                      </p:to>
                                    </p:set>
                                  </p:childTnLst>
                                </p:cTn>
                              </p:par>
                              <p:par>
                                <p:cTn id="209" presetID="42" presetClass="path" presetSubtype="0" accel="50000" decel="50000" fill="hold" nodeType="withEffect">
                                  <p:stCondLst>
                                    <p:cond delay="0"/>
                                  </p:stCondLst>
                                  <p:childTnLst>
                                    <p:animMotion origin="layout" path="M 4.36482E-6 -2.28492E-6 L -0.28183 -0.02844 " pathEditMode="relative" rAng="0" ptsTypes="AA">
                                      <p:cBhvr>
                                        <p:cTn id="210" dur="2000" fill="hold"/>
                                        <p:tgtEl>
                                          <p:spTgt spid="149"/>
                                        </p:tgtEl>
                                        <p:attrNameLst>
                                          <p:attrName>ppt_x</p:attrName>
                                          <p:attrName>ppt_y</p:attrName>
                                        </p:attrNameLst>
                                      </p:cBhvr>
                                      <p:rCtr x="-14098" y="-1434"/>
                                    </p:animMotion>
                                  </p:childTnLst>
                                </p:cTn>
                              </p:par>
                              <p:par>
                                <p:cTn id="211" presetID="42" presetClass="path" presetSubtype="0" accel="50000" decel="50000" fill="hold" nodeType="withEffect">
                                  <p:stCondLst>
                                    <p:cond delay="0"/>
                                  </p:stCondLst>
                                  <p:childTnLst>
                                    <p:animMotion origin="layout" path="M -7.16612E-7 -2.67345E-6 L -0.27192 -0.06151 " pathEditMode="relative" rAng="0" ptsTypes="AA">
                                      <p:cBhvr>
                                        <p:cTn id="212" dur="2000" fill="hold"/>
                                        <p:tgtEl>
                                          <p:spTgt spid="152"/>
                                        </p:tgtEl>
                                        <p:attrNameLst>
                                          <p:attrName>ppt_x</p:attrName>
                                          <p:attrName>ppt_y</p:attrName>
                                        </p:attrNameLst>
                                      </p:cBhvr>
                                      <p:rCtr x="-13603" y="-3076"/>
                                    </p:animMotion>
                                  </p:childTnLst>
                                </p:cTn>
                              </p:par>
                              <p:par>
                                <p:cTn id="213" presetID="42" presetClass="path" presetSubtype="0" accel="50000" decel="50000" fill="hold" nodeType="withEffect">
                                  <p:stCondLst>
                                    <p:cond delay="0"/>
                                  </p:stCondLst>
                                  <p:childTnLst>
                                    <p:animMotion origin="layout" path="M -2.70358E-6 2.21092E-6 L -0.23283 -0.03724 " pathEditMode="relative" rAng="0" ptsTypes="AA">
                                      <p:cBhvr>
                                        <p:cTn id="214" dur="2000" fill="hold"/>
                                        <p:tgtEl>
                                          <p:spTgt spid="153"/>
                                        </p:tgtEl>
                                        <p:attrNameLst>
                                          <p:attrName>ppt_x</p:attrName>
                                          <p:attrName>ppt_y</p:attrName>
                                        </p:attrNameLst>
                                      </p:cBhvr>
                                      <p:rCtr x="-11648" y="-1873"/>
                                    </p:animMotion>
                                  </p:childTnLst>
                                </p:cTn>
                              </p:par>
                              <p:par>
                                <p:cTn id="215" presetID="10" presetClass="exit" presetSubtype="0" fill="hold" grpId="1" nodeType="withEffect">
                                  <p:stCondLst>
                                    <p:cond delay="0"/>
                                  </p:stCondLst>
                                  <p:childTnLst>
                                    <p:animEffect transition="out" filter="fade">
                                      <p:cBhvr>
                                        <p:cTn id="216" dur="500"/>
                                        <p:tgtEl>
                                          <p:spTgt spid="151"/>
                                        </p:tgtEl>
                                      </p:cBhvr>
                                    </p:animEffect>
                                    <p:set>
                                      <p:cBhvr>
                                        <p:cTn id="217" dur="1" fill="hold">
                                          <p:stCondLst>
                                            <p:cond delay="499"/>
                                          </p:stCondLst>
                                        </p:cTn>
                                        <p:tgtEl>
                                          <p:spTgt spid="151"/>
                                        </p:tgtEl>
                                        <p:attrNameLst>
                                          <p:attrName>style.visibility</p:attrName>
                                        </p:attrNameLst>
                                      </p:cBhvr>
                                      <p:to>
                                        <p:strVal val="hidden"/>
                                      </p:to>
                                    </p:set>
                                  </p:childTnLst>
                                </p:cTn>
                              </p:par>
                              <p:par>
                                <p:cTn id="218" presetID="10" presetClass="exit" presetSubtype="0" fill="hold" grpId="1" nodeType="withEffect">
                                  <p:stCondLst>
                                    <p:cond delay="0"/>
                                  </p:stCondLst>
                                  <p:childTnLst>
                                    <p:animEffect transition="out" filter="fade">
                                      <p:cBhvr>
                                        <p:cTn id="219" dur="500"/>
                                        <p:tgtEl>
                                          <p:spTgt spid="150"/>
                                        </p:tgtEl>
                                      </p:cBhvr>
                                    </p:animEffect>
                                    <p:set>
                                      <p:cBhvr>
                                        <p:cTn id="220" dur="1" fill="hold">
                                          <p:stCondLst>
                                            <p:cond delay="499"/>
                                          </p:stCondLst>
                                        </p:cTn>
                                        <p:tgtEl>
                                          <p:spTgt spid="150"/>
                                        </p:tgtEl>
                                        <p:attrNameLst>
                                          <p:attrName>style.visibility</p:attrName>
                                        </p:attrNameLst>
                                      </p:cBhvr>
                                      <p:to>
                                        <p:strVal val="hidden"/>
                                      </p:to>
                                    </p:set>
                                  </p:childTnLst>
                                </p:cTn>
                              </p:par>
                              <p:par>
                                <p:cTn id="221" presetID="42" presetClass="path" presetSubtype="0" accel="50000" decel="50000" fill="hold" nodeType="withEffect">
                                  <p:stCondLst>
                                    <p:cond delay="0"/>
                                  </p:stCondLst>
                                  <p:childTnLst>
                                    <p:animMotion origin="layout" path="M -3.51792E-6 1.09158E-6 L 0.03414 -0.0303 " pathEditMode="relative" rAng="0" ptsTypes="AA">
                                      <p:cBhvr>
                                        <p:cTn id="222" dur="2000" fill="hold"/>
                                        <p:tgtEl>
                                          <p:spTgt spid="2053"/>
                                        </p:tgtEl>
                                        <p:attrNameLst>
                                          <p:attrName>ppt_x</p:attrName>
                                          <p:attrName>ppt_y</p:attrName>
                                        </p:attrNameLst>
                                      </p:cBhvr>
                                      <p:rCtr x="1707" y="-1526"/>
                                    </p:animMotion>
                                  </p:childTnLst>
                                </p:cTn>
                              </p:par>
                              <p:par>
                                <p:cTn id="223" presetID="42" presetClass="path" presetSubtype="0" accel="50000" decel="50000" fill="hold" nodeType="withEffect">
                                  <p:stCondLst>
                                    <p:cond delay="0"/>
                                  </p:stCondLst>
                                  <p:childTnLst>
                                    <p:animMotion origin="layout" path="M 4.49511E-6 -3.02498E-6 L 0.15218 0.12535 " pathEditMode="relative" rAng="0" ptsTypes="AA">
                                      <p:cBhvr>
                                        <p:cTn id="224" dur="2000" fill="hold"/>
                                        <p:tgtEl>
                                          <p:spTgt spid="2050"/>
                                        </p:tgtEl>
                                        <p:attrNameLst>
                                          <p:attrName>ppt_x</p:attrName>
                                          <p:attrName>ppt_y</p:attrName>
                                        </p:attrNameLst>
                                      </p:cBhvr>
                                      <p:rCtr x="7609" y="6267"/>
                                    </p:animMotion>
                                  </p:childTnLst>
                                </p:cTn>
                              </p:par>
                              <p:par>
                                <p:cTn id="225" presetID="6" presetClass="emph" presetSubtype="0" fill="hold" nodeType="withEffect">
                                  <p:stCondLst>
                                    <p:cond delay="0"/>
                                  </p:stCondLst>
                                  <p:childTnLst>
                                    <p:animScale>
                                      <p:cBhvr>
                                        <p:cTn id="226" dur="250" fill="hold"/>
                                        <p:tgtEl>
                                          <p:spTgt spid="27"/>
                                        </p:tgtEl>
                                      </p:cBhvr>
                                      <p:by x="65000" y="65000"/>
                                    </p:animScale>
                                  </p:childTnLst>
                                </p:cTn>
                              </p:par>
                              <p:par>
                                <p:cTn id="227" presetID="42" presetClass="path" presetSubtype="0" accel="50000" decel="50000" fill="hold" nodeType="withEffect">
                                  <p:stCondLst>
                                    <p:cond delay="0"/>
                                  </p:stCondLst>
                                  <p:childTnLst>
                                    <p:animMotion origin="layout" path="M 2.9316E-6 -9.25069E-8 L 0.12299 0.03885 " pathEditMode="relative" rAng="0" ptsTypes="AA">
                                      <p:cBhvr>
                                        <p:cTn id="228" dur="2000" fill="hold"/>
                                        <p:tgtEl>
                                          <p:spTgt spid="27"/>
                                        </p:tgtEl>
                                        <p:attrNameLst>
                                          <p:attrName>ppt_x</p:attrName>
                                          <p:attrName>ppt_y</p:attrName>
                                        </p:attrNameLst>
                                      </p:cBhvr>
                                      <p:rCtr x="6150" y="1943"/>
                                    </p:animMotion>
                                  </p:childTnLst>
                                </p:cTn>
                              </p:par>
                              <p:par>
                                <p:cTn id="229" presetID="42" presetClass="path" presetSubtype="0" accel="50000" decel="50000" fill="hold" nodeType="withEffect">
                                  <p:stCondLst>
                                    <p:cond delay="0"/>
                                  </p:stCondLst>
                                  <p:childTnLst>
                                    <p:animMotion origin="layout" path="M -2.9316E-7 3.36725E-6 L 0.15896 -0.12813 " pathEditMode="relative" rAng="0" ptsTypes="AA">
                                      <p:cBhvr>
                                        <p:cTn id="230" dur="2000" fill="hold"/>
                                        <p:tgtEl>
                                          <p:spTgt spid="2051"/>
                                        </p:tgtEl>
                                        <p:attrNameLst>
                                          <p:attrName>ppt_x</p:attrName>
                                          <p:attrName>ppt_y</p:attrName>
                                        </p:attrNameLst>
                                      </p:cBhvr>
                                      <p:rCtr x="7948" y="-6406"/>
                                    </p:animMotion>
                                  </p:childTnLst>
                                </p:cTn>
                              </p:par>
                              <p:par>
                                <p:cTn id="231" presetID="42" presetClass="path" presetSubtype="0" accel="50000" decel="50000" fill="hold" nodeType="withEffect">
                                  <p:stCondLst>
                                    <p:cond delay="0"/>
                                  </p:stCondLst>
                                  <p:childTnLst>
                                    <p:animMotion origin="layout" path="M -3.38762E-6 -2.41443E-6 L 0.0615 0.01573 " pathEditMode="relative" rAng="0" ptsTypes="AA">
                                      <p:cBhvr>
                                        <p:cTn id="232" dur="2000" fill="hold"/>
                                        <p:tgtEl>
                                          <p:spTgt spid="2052"/>
                                        </p:tgtEl>
                                        <p:attrNameLst>
                                          <p:attrName>ppt_x</p:attrName>
                                          <p:attrName>ppt_y</p:attrName>
                                        </p:attrNameLst>
                                      </p:cBhvr>
                                      <p:rCtr x="3075" y="786"/>
                                    </p:animMotion>
                                  </p:childTnLst>
                                </p:cTn>
                              </p:par>
                            </p:childTnLst>
                          </p:cTn>
                        </p:par>
                        <p:par>
                          <p:cTn id="233" fill="hold">
                            <p:stCondLst>
                              <p:cond delay="2000"/>
                            </p:stCondLst>
                            <p:childTnLst>
                              <p:par>
                                <p:cTn id="234" presetID="10" presetClass="entr" presetSubtype="0" fill="hold" grpId="0" nodeType="afterEffect">
                                  <p:stCondLst>
                                    <p:cond delay="750"/>
                                  </p:stCondLst>
                                  <p:childTnLst>
                                    <p:set>
                                      <p:cBhvr>
                                        <p:cTn id="235" dur="1" fill="hold">
                                          <p:stCondLst>
                                            <p:cond delay="0"/>
                                          </p:stCondLst>
                                        </p:cTn>
                                        <p:tgtEl>
                                          <p:spTgt spid="31"/>
                                        </p:tgtEl>
                                        <p:attrNameLst>
                                          <p:attrName>style.visibility</p:attrName>
                                        </p:attrNameLst>
                                      </p:cBhvr>
                                      <p:to>
                                        <p:strVal val="visible"/>
                                      </p:to>
                                    </p:set>
                                    <p:animEffect transition="in" filter="fade">
                                      <p:cBhvr>
                                        <p:cTn id="236" dur="1000"/>
                                        <p:tgtEl>
                                          <p:spTgt spid="31"/>
                                        </p:tgtEl>
                                      </p:cBhvr>
                                    </p:animEffect>
                                  </p:childTnLst>
                                </p:cTn>
                              </p:par>
                            </p:childTnLst>
                          </p:cTn>
                        </p:par>
                      </p:childTnLst>
                    </p:cTn>
                  </p:par>
                  <p:par>
                    <p:cTn id="237" fill="hold">
                      <p:stCondLst>
                        <p:cond delay="indefinite"/>
                      </p:stCondLst>
                      <p:childTnLst>
                        <p:par>
                          <p:cTn id="238" fill="hold">
                            <p:stCondLst>
                              <p:cond delay="0"/>
                            </p:stCondLst>
                            <p:childTnLst>
                              <p:par>
                                <p:cTn id="239" presetID="10" presetClass="entr" presetSubtype="0" fill="hold" grpId="0" nodeType="clickEffect">
                                  <p:stCondLst>
                                    <p:cond delay="0"/>
                                  </p:stCondLst>
                                  <p:childTnLst>
                                    <p:set>
                                      <p:cBhvr>
                                        <p:cTn id="240" dur="1" fill="hold">
                                          <p:stCondLst>
                                            <p:cond delay="0"/>
                                          </p:stCondLst>
                                        </p:cTn>
                                        <p:tgtEl>
                                          <p:spTgt spid="325"/>
                                        </p:tgtEl>
                                        <p:attrNameLst>
                                          <p:attrName>style.visibility</p:attrName>
                                        </p:attrNameLst>
                                      </p:cBhvr>
                                      <p:to>
                                        <p:strVal val="visible"/>
                                      </p:to>
                                    </p:set>
                                    <p:animEffect transition="in" filter="fade">
                                      <p:cBhvr>
                                        <p:cTn id="241" dur="500"/>
                                        <p:tgtEl>
                                          <p:spTgt spid="325"/>
                                        </p:tgtEl>
                                      </p:cBhvr>
                                    </p:animEffect>
                                  </p:childTnLst>
                                </p:cTn>
                              </p:par>
                            </p:childTnLst>
                          </p:cTn>
                        </p:par>
                        <p:par>
                          <p:cTn id="242" fill="hold">
                            <p:stCondLst>
                              <p:cond delay="500"/>
                            </p:stCondLst>
                            <p:childTnLst>
                              <p:par>
                                <p:cTn id="243" presetID="22" presetClass="entr" presetSubtype="4" fill="hold" grpId="0" nodeType="afterEffect">
                                  <p:stCondLst>
                                    <p:cond delay="500"/>
                                  </p:stCondLst>
                                  <p:childTnLst>
                                    <p:set>
                                      <p:cBhvr>
                                        <p:cTn id="244" dur="1" fill="hold">
                                          <p:stCondLst>
                                            <p:cond delay="0"/>
                                          </p:stCondLst>
                                        </p:cTn>
                                        <p:tgtEl>
                                          <p:spTgt spid="39"/>
                                        </p:tgtEl>
                                        <p:attrNameLst>
                                          <p:attrName>style.visibility</p:attrName>
                                        </p:attrNameLst>
                                      </p:cBhvr>
                                      <p:to>
                                        <p:strVal val="visible"/>
                                      </p:to>
                                    </p:set>
                                    <p:animEffect transition="in" filter="wipe(down)">
                                      <p:cBhvr>
                                        <p:cTn id="245" dur="1000"/>
                                        <p:tgtEl>
                                          <p:spTgt spid="39"/>
                                        </p:tgtEl>
                                      </p:cBhvr>
                                    </p:animEffect>
                                  </p:childTnLst>
                                </p:cTn>
                              </p:par>
                            </p:childTnLst>
                          </p:cTn>
                        </p:par>
                        <p:par>
                          <p:cTn id="246" fill="hold">
                            <p:stCondLst>
                              <p:cond delay="2000"/>
                            </p:stCondLst>
                            <p:childTnLst>
                              <p:par>
                                <p:cTn id="247" presetID="10" presetClass="entr" presetSubtype="0" fill="hold" grpId="0" nodeType="afterEffect">
                                  <p:stCondLst>
                                    <p:cond delay="250"/>
                                  </p:stCondLst>
                                  <p:childTnLst>
                                    <p:set>
                                      <p:cBhvr>
                                        <p:cTn id="248" dur="1" fill="hold">
                                          <p:stCondLst>
                                            <p:cond delay="0"/>
                                          </p:stCondLst>
                                        </p:cTn>
                                        <p:tgtEl>
                                          <p:spTgt spid="330"/>
                                        </p:tgtEl>
                                        <p:attrNameLst>
                                          <p:attrName>style.visibility</p:attrName>
                                        </p:attrNameLst>
                                      </p:cBhvr>
                                      <p:to>
                                        <p:strVal val="visible"/>
                                      </p:to>
                                    </p:set>
                                    <p:animEffect transition="in" filter="fade">
                                      <p:cBhvr>
                                        <p:cTn id="249" dur="500"/>
                                        <p:tgtEl>
                                          <p:spTgt spid="330"/>
                                        </p:tgtEl>
                                      </p:cBhvr>
                                    </p:animEffect>
                                  </p:childTnLst>
                                </p:cTn>
                              </p:par>
                            </p:childTnLst>
                          </p:cTn>
                        </p:par>
                      </p:childTnLst>
                    </p:cTn>
                  </p:par>
                  <p:par>
                    <p:cTn id="250" fill="hold">
                      <p:stCondLst>
                        <p:cond delay="indefinite"/>
                      </p:stCondLst>
                      <p:childTnLst>
                        <p:par>
                          <p:cTn id="251" fill="hold">
                            <p:stCondLst>
                              <p:cond delay="0"/>
                            </p:stCondLst>
                            <p:childTnLst>
                              <p:par>
                                <p:cTn id="252" presetID="10" presetClass="exit" presetSubtype="0" fill="hold" grpId="1" nodeType="clickEffect">
                                  <p:stCondLst>
                                    <p:cond delay="0"/>
                                  </p:stCondLst>
                                  <p:childTnLst>
                                    <p:animEffect transition="out" filter="fade">
                                      <p:cBhvr>
                                        <p:cTn id="253" dur="500"/>
                                        <p:tgtEl>
                                          <p:spTgt spid="325"/>
                                        </p:tgtEl>
                                      </p:cBhvr>
                                    </p:animEffect>
                                    <p:set>
                                      <p:cBhvr>
                                        <p:cTn id="254" dur="1" fill="hold">
                                          <p:stCondLst>
                                            <p:cond delay="499"/>
                                          </p:stCondLst>
                                        </p:cTn>
                                        <p:tgtEl>
                                          <p:spTgt spid="325"/>
                                        </p:tgtEl>
                                        <p:attrNameLst>
                                          <p:attrName>style.visibility</p:attrName>
                                        </p:attrNameLst>
                                      </p:cBhvr>
                                      <p:to>
                                        <p:strVal val="hidden"/>
                                      </p:to>
                                    </p:set>
                                  </p:childTnLst>
                                </p:cTn>
                              </p:par>
                              <p:par>
                                <p:cTn id="255" presetID="10" presetClass="exit" presetSubtype="0" fill="hold" grpId="1" nodeType="withEffect">
                                  <p:stCondLst>
                                    <p:cond delay="0"/>
                                  </p:stCondLst>
                                  <p:childTnLst>
                                    <p:animEffect transition="out" filter="fade">
                                      <p:cBhvr>
                                        <p:cTn id="256" dur="500"/>
                                        <p:tgtEl>
                                          <p:spTgt spid="39"/>
                                        </p:tgtEl>
                                      </p:cBhvr>
                                    </p:animEffect>
                                    <p:set>
                                      <p:cBhvr>
                                        <p:cTn id="257" dur="1" fill="hold">
                                          <p:stCondLst>
                                            <p:cond delay="499"/>
                                          </p:stCondLst>
                                        </p:cTn>
                                        <p:tgtEl>
                                          <p:spTgt spid="39"/>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500"/>
                                        <p:tgtEl>
                                          <p:spTgt spid="330"/>
                                        </p:tgtEl>
                                      </p:cBhvr>
                                    </p:animEffect>
                                    <p:set>
                                      <p:cBhvr>
                                        <p:cTn id="260" dur="1" fill="hold">
                                          <p:stCondLst>
                                            <p:cond delay="499"/>
                                          </p:stCondLst>
                                        </p:cTn>
                                        <p:tgtEl>
                                          <p:spTgt spid="330"/>
                                        </p:tgtEl>
                                        <p:attrNameLst>
                                          <p:attrName>style.visibility</p:attrName>
                                        </p:attrNameLst>
                                      </p:cBhvr>
                                      <p:to>
                                        <p:strVal val="hidden"/>
                                      </p:to>
                                    </p:set>
                                  </p:childTnLst>
                                </p:cTn>
                              </p:par>
                            </p:childTnLst>
                          </p:cTn>
                        </p:par>
                        <p:par>
                          <p:cTn id="261" fill="hold">
                            <p:stCondLst>
                              <p:cond delay="500"/>
                            </p:stCondLst>
                            <p:childTnLst>
                              <p:par>
                                <p:cTn id="262" presetID="10" presetClass="entr" presetSubtype="0" fill="hold" grpId="0" nodeType="afterEffect">
                                  <p:stCondLst>
                                    <p:cond delay="0"/>
                                  </p:stCondLst>
                                  <p:childTnLst>
                                    <p:set>
                                      <p:cBhvr>
                                        <p:cTn id="263" dur="1" fill="hold">
                                          <p:stCondLst>
                                            <p:cond delay="0"/>
                                          </p:stCondLst>
                                        </p:cTn>
                                        <p:tgtEl>
                                          <p:spTgt spid="331"/>
                                        </p:tgtEl>
                                        <p:attrNameLst>
                                          <p:attrName>style.visibility</p:attrName>
                                        </p:attrNameLst>
                                      </p:cBhvr>
                                      <p:to>
                                        <p:strVal val="visible"/>
                                      </p:to>
                                    </p:set>
                                    <p:animEffect transition="in" filter="fade">
                                      <p:cBhvr>
                                        <p:cTn id="264" dur="500"/>
                                        <p:tgtEl>
                                          <p:spTgt spid="331"/>
                                        </p:tgtEl>
                                      </p:cBhvr>
                                    </p:animEffect>
                                  </p:childTnLst>
                                </p:cTn>
                              </p:par>
                            </p:childTnLst>
                          </p:cTn>
                        </p:par>
                        <p:par>
                          <p:cTn id="265" fill="hold">
                            <p:stCondLst>
                              <p:cond delay="1000"/>
                            </p:stCondLst>
                            <p:childTnLst>
                              <p:par>
                                <p:cTn id="266" presetID="22" presetClass="entr" presetSubtype="1" fill="hold" grpId="0" nodeType="afterEffect">
                                  <p:stCondLst>
                                    <p:cond delay="250"/>
                                  </p:stCondLst>
                                  <p:childTnLst>
                                    <p:set>
                                      <p:cBhvr>
                                        <p:cTn id="267" dur="1" fill="hold">
                                          <p:stCondLst>
                                            <p:cond delay="0"/>
                                          </p:stCondLst>
                                        </p:cTn>
                                        <p:tgtEl>
                                          <p:spTgt spid="40"/>
                                        </p:tgtEl>
                                        <p:attrNameLst>
                                          <p:attrName>style.visibility</p:attrName>
                                        </p:attrNameLst>
                                      </p:cBhvr>
                                      <p:to>
                                        <p:strVal val="visible"/>
                                      </p:to>
                                    </p:set>
                                    <p:animEffect transition="in" filter="wipe(up)">
                                      <p:cBhvr>
                                        <p:cTn id="268" dur="1000"/>
                                        <p:tgtEl>
                                          <p:spTgt spid="40"/>
                                        </p:tgtEl>
                                      </p:cBhvr>
                                    </p:animEffect>
                                  </p:childTnLst>
                                </p:cTn>
                              </p:par>
                            </p:childTnLst>
                          </p:cTn>
                        </p:par>
                        <p:par>
                          <p:cTn id="269" fill="hold">
                            <p:stCondLst>
                              <p:cond delay="2250"/>
                            </p:stCondLst>
                            <p:childTnLst>
                              <p:par>
                                <p:cTn id="270" presetID="10" presetClass="entr" presetSubtype="0" fill="hold" grpId="0" nodeType="afterEffect">
                                  <p:stCondLst>
                                    <p:cond delay="250"/>
                                  </p:stCondLst>
                                  <p:childTnLst>
                                    <p:set>
                                      <p:cBhvr>
                                        <p:cTn id="271" dur="1" fill="hold">
                                          <p:stCondLst>
                                            <p:cond delay="0"/>
                                          </p:stCondLst>
                                        </p:cTn>
                                        <p:tgtEl>
                                          <p:spTgt spid="332"/>
                                        </p:tgtEl>
                                        <p:attrNameLst>
                                          <p:attrName>style.visibility</p:attrName>
                                        </p:attrNameLst>
                                      </p:cBhvr>
                                      <p:to>
                                        <p:strVal val="visible"/>
                                      </p:to>
                                    </p:set>
                                    <p:animEffect transition="in" filter="fade">
                                      <p:cBhvr>
                                        <p:cTn id="272" dur="750"/>
                                        <p:tgtEl>
                                          <p:spTgt spid="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150" grpId="0" animBg="1"/>
      <p:bldP spid="150" grpId="1" animBg="1"/>
      <p:bldP spid="151" grpId="0" animBg="1"/>
      <p:bldP spid="151" grpId="1" animBg="1"/>
      <p:bldP spid="268" grpId="0" animBg="1"/>
      <p:bldP spid="268" grpId="1" animBg="1"/>
      <p:bldP spid="268" grpId="2" animBg="1"/>
      <p:bldP spid="268" grpId="3" animBg="1"/>
      <p:bldP spid="269" grpId="0" animBg="1"/>
      <p:bldP spid="269" grpId="1" animBg="1"/>
      <p:bldP spid="269" grpId="2" animBg="1"/>
      <p:bldP spid="269" grpId="3" animBg="1"/>
      <p:bldP spid="270" grpId="0" animBg="1"/>
      <p:bldP spid="270" grpId="1" animBg="1"/>
      <p:bldP spid="270" grpId="2" animBg="1"/>
      <p:bldP spid="270" grpId="3" animBg="1"/>
      <p:bldP spid="271" grpId="0" animBg="1"/>
      <p:bldP spid="271" grpId="1" animBg="1"/>
      <p:bldP spid="271" grpId="2" animBg="1"/>
      <p:bldP spid="271" grpId="3" animBg="1"/>
      <p:bldP spid="319" grpId="0" animBg="1"/>
      <p:bldP spid="319" grpId="1" animBg="1"/>
      <p:bldP spid="320" grpId="2" animBg="1"/>
      <p:bldP spid="320" grpId="3" animBg="1"/>
      <p:bldP spid="321" grpId="0" animBg="1"/>
      <p:bldP spid="321" grpId="1" animBg="1"/>
      <p:bldP spid="322" grpId="2" animBg="1"/>
      <p:bldP spid="322" grpId="3" animBg="1"/>
      <p:bldP spid="323" grpId="0" animBg="1"/>
      <p:bldP spid="323" grpId="1" animBg="1"/>
      <p:bldP spid="324" grpId="0" animBg="1"/>
      <p:bldP spid="324" grpId="1" animBg="1"/>
      <p:bldP spid="31" grpId="0" animBg="1"/>
      <p:bldP spid="325" grpId="0" animBg="1"/>
      <p:bldP spid="325" grpId="1" animBg="1"/>
      <p:bldP spid="39" grpId="0" animBg="1"/>
      <p:bldP spid="39" grpId="1" animBg="1"/>
      <p:bldP spid="330" grpId="0" animBg="1"/>
      <p:bldP spid="330" grpId="1" animBg="1"/>
      <p:bldP spid="331" grpId="0" animBg="1"/>
      <p:bldP spid="40" grpId="0" animBg="1"/>
      <p:bldP spid="3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89124" y="477203"/>
            <a:ext cx="8977349" cy="1523494"/>
          </a:xfrm>
        </p:spPr>
        <p:txBody>
          <a:bodyPr/>
          <a:lstStyle/>
          <a:p>
            <a:r>
              <a:rPr lang="en-US" dirty="0" smtClean="0"/>
              <a:t>Demo: A Real Application</a:t>
            </a:r>
            <a:endParaRPr lang="en-US" dirty="0"/>
          </a:p>
        </p:txBody>
      </p:sp>
      <p:sp>
        <p:nvSpPr>
          <p:cNvPr id="5" name="Text Placeholder 4"/>
          <p:cNvSpPr>
            <a:spLocks noGrp="1"/>
          </p:cNvSpPr>
          <p:nvPr>
            <p:ph type="subTitle" idx="1"/>
          </p:nvPr>
        </p:nvSpPr>
        <p:spPr/>
        <p:txBody>
          <a:bodyPr/>
          <a:lstStyle/>
          <a:p>
            <a:r>
              <a:rPr lang="en-US" dirty="0" smtClean="0"/>
              <a:t>In this demonstration, you will see…</a:t>
            </a:r>
          </a:p>
          <a:p>
            <a:pPr lvl="1" algn="l"/>
            <a:r>
              <a:rPr lang="en-US" dirty="0" smtClean="0"/>
              <a:t>An integration process (purchasing)</a:t>
            </a:r>
            <a:endParaRPr lang="en-US" dirty="0"/>
          </a:p>
          <a:p>
            <a:pPr lvl="1" algn="l"/>
            <a:r>
              <a:rPr lang="en-US" dirty="0" smtClean="0"/>
              <a:t>Using SharePoint and BizTalk together</a:t>
            </a:r>
          </a:p>
          <a:p>
            <a:pPr lvl="1" algn="l"/>
            <a:r>
              <a:rPr lang="en-US" dirty="0" smtClean="0"/>
              <a:t>Seeing some of the process data via BAM in SharePoint</a:t>
            </a:r>
            <a:endParaRPr lang="en-US" dirty="0"/>
          </a:p>
        </p:txBody>
      </p:sp>
    </p:spTree>
    <p:extLst>
      <p:ext uri="{BB962C8B-B14F-4D97-AF65-F5344CB8AC3E}">
        <p14:creationId xmlns:p14="http://schemas.microsoft.com/office/powerpoint/2010/main" val="392903879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izTalk_TechEd_Europe_2010_Session">
  <a:themeElements>
    <a:clrScheme name="TechEd Europe Keynote Template 16x9">
      <a:dk1>
        <a:srgbClr val="000000"/>
      </a:dk1>
      <a:lt1>
        <a:srgbClr val="FFFFFF"/>
      </a:lt1>
      <a:dk2>
        <a:srgbClr val="0070C0"/>
      </a:dk2>
      <a:lt2>
        <a:srgbClr val="92D050"/>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latin typeface="Segoe Light"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0">
                  <a:schemeClr val="tx1"/>
                </a:gs>
                <a:gs pos="86000">
                  <a:schemeClr val="tx1"/>
                </a:gs>
              </a:gsLst>
              <a:lin ang="5400000" scaled="0"/>
            </a:gradFill>
            <a:latin typeface="Segoe Light" pitchFamily="34" charset="0"/>
          </a:defRPr>
        </a:defPPr>
      </a:lstStyle>
    </a:txDef>
  </a:objectDefaults>
  <a:extraClrSchemeLst/>
</a:theme>
</file>

<file path=ppt/theme/theme2.xml><?xml version="1.0" encoding="utf-8"?>
<a:theme xmlns:a="http://schemas.openxmlformats.org/drawingml/2006/main" name="White with Consolas font for code slides">
  <a:themeElements>
    <a:clrScheme name="Blue Template-Tempalte">
      <a:dk1>
        <a:srgbClr val="000000"/>
      </a:dk1>
      <a:lt1>
        <a:srgbClr val="FFFFFF"/>
      </a:lt1>
      <a:dk2>
        <a:srgbClr val="0070C0"/>
      </a:dk2>
      <a:lt2>
        <a:srgbClr val="BDE3FF"/>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417">
                  <a:srgbClr val="000000"/>
                </a:gs>
                <a:gs pos="100000">
                  <a:srgbClr val="000000"/>
                </a:gs>
              </a:gsLst>
              <a:lin ang="5400000" scaled="0"/>
            </a:gradFill>
            <a:latin typeface="Segoe Light"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BizTalk_TechEd_Europe_2010_Session</Template>
  <TotalTime>545</TotalTime>
  <Words>1676</Words>
  <Application>Microsoft Office PowerPoint</Application>
  <PresentationFormat>Custom</PresentationFormat>
  <Paragraphs>498</Paragraphs>
  <Slides>32</Slides>
  <Notes>22</Notes>
  <HiddenSlides>0</HiddenSlides>
  <MMClips>0</MMClip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BizTalk_TechEd_Europe_2010_Session</vt:lpstr>
      <vt:lpstr>White with Consolas font for code slides</vt:lpstr>
      <vt:lpstr>PowerPoint Presentation</vt:lpstr>
      <vt:lpstr>ASI204 BizTalk Server - What is it..? - What’s New..? - What’s Next..?</vt:lpstr>
      <vt:lpstr>PowerPoint Presentation</vt:lpstr>
      <vt:lpstr>The Application Platform</vt:lpstr>
      <vt:lpstr>What does BizTalk do?</vt:lpstr>
      <vt:lpstr>How does it work…?</vt:lpstr>
      <vt:lpstr>Scale-out &amp; High Availability to  Match Your Mission Critical Needs</vt:lpstr>
      <vt:lpstr>What Else does BizTalk Do..?</vt:lpstr>
      <vt:lpstr>Demo: A Real Application</vt:lpstr>
      <vt:lpstr>PowerPoint Presentation</vt:lpstr>
      <vt:lpstr>BizTalk Server 2010 Themes</vt:lpstr>
      <vt:lpstr>Enhanced BizTalk Mapper</vt:lpstr>
      <vt:lpstr>Adapter and Integration Changes</vt:lpstr>
      <vt:lpstr>Improved Trading Partner Management</vt:lpstr>
      <vt:lpstr>BizTalk Server Settings Dashboard</vt:lpstr>
      <vt:lpstr>New Operations Manager Management Pack</vt:lpstr>
      <vt:lpstr>Updated Platform Support</vt:lpstr>
      <vt:lpstr>PowerPoint Presentation</vt:lpstr>
      <vt:lpstr>Evolution of BizTalk Server Microsoft Integration Server</vt:lpstr>
      <vt:lpstr>AppFabric Connect</vt:lpstr>
      <vt:lpstr>The Application Platform</vt:lpstr>
      <vt:lpstr>Today</vt:lpstr>
      <vt:lpstr>We need to get here…</vt:lpstr>
      <vt:lpstr>Announcing AppFabric – New Middle-Tier</vt:lpstr>
      <vt:lpstr>AppFabric Services</vt:lpstr>
      <vt:lpstr>PowerPoint Presentation</vt:lpstr>
      <vt:lpstr>Integration capabilities in cloud</vt:lpstr>
      <vt:lpstr>PowerPoint Presentation</vt:lpstr>
      <vt:lpstr>Azure AppFabric Roadmap</vt:lpstr>
      <vt:lpstr>Key Takeaways</vt:lpstr>
      <vt:lpstr>Session Evaluations</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Tony Meleg</dc:creator>
  <cp:keywords>TechEd Europe 2010</cp:keywords>
  <dc:description>Template: Andrew Larson; Silver Fox Productions, Inc
Formatting:
Event Date: November 8-12, 2010
Event Location: Berlin, Germany
Audience Type: External</dc:description>
  <cp:lastModifiedBy>cn_user</cp:lastModifiedBy>
  <cp:revision>35</cp:revision>
  <cp:lastPrinted>2010-05-11T05:02:34Z</cp:lastPrinted>
  <dcterms:created xsi:type="dcterms:W3CDTF">2010-11-08T07:14:52Z</dcterms:created>
  <dcterms:modified xsi:type="dcterms:W3CDTF">2010-11-11T13:43:42Z</dcterms:modified>
  <cp:category>TechEd Europe 2010</cp:category>
</cp:coreProperties>
</file>