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 id="2147483718" r:id="rId5"/>
    <p:sldMasterId id="2147483733" r:id="rId6"/>
    <p:sldMasterId id="2147483754" r:id="rId7"/>
    <p:sldMasterId id="2147483774" r:id="rId8"/>
    <p:sldMasterId id="2147483776" r:id="rId9"/>
    <p:sldMasterId id="2147483788" r:id="rId10"/>
  </p:sldMasterIdLst>
  <p:notesMasterIdLst>
    <p:notesMasterId r:id="rId47"/>
  </p:notesMasterIdLst>
  <p:handoutMasterIdLst>
    <p:handoutMasterId r:id="rId48"/>
  </p:handoutMasterIdLst>
  <p:sldIdLst>
    <p:sldId id="430" r:id="rId11"/>
    <p:sldId id="464" r:id="rId12"/>
    <p:sldId id="517" r:id="rId13"/>
    <p:sldId id="525" r:id="rId14"/>
    <p:sldId id="531" r:id="rId15"/>
    <p:sldId id="596" r:id="rId16"/>
    <p:sldId id="597" r:id="rId17"/>
    <p:sldId id="581" r:id="rId18"/>
    <p:sldId id="568" r:id="rId19"/>
    <p:sldId id="536" r:id="rId20"/>
    <p:sldId id="539" r:id="rId21"/>
    <p:sldId id="572" r:id="rId22"/>
    <p:sldId id="533" r:id="rId23"/>
    <p:sldId id="577" r:id="rId24"/>
    <p:sldId id="550" r:id="rId25"/>
    <p:sldId id="573" r:id="rId26"/>
    <p:sldId id="546" r:id="rId27"/>
    <p:sldId id="522" r:id="rId28"/>
    <p:sldId id="582" r:id="rId29"/>
    <p:sldId id="569" r:id="rId30"/>
    <p:sldId id="584" r:id="rId31"/>
    <p:sldId id="585" r:id="rId32"/>
    <p:sldId id="590" r:id="rId33"/>
    <p:sldId id="586" r:id="rId34"/>
    <p:sldId id="588" r:id="rId35"/>
    <p:sldId id="587" r:id="rId36"/>
    <p:sldId id="589" r:id="rId37"/>
    <p:sldId id="593" r:id="rId38"/>
    <p:sldId id="594" r:id="rId39"/>
    <p:sldId id="595" r:id="rId40"/>
    <p:sldId id="465" r:id="rId41"/>
    <p:sldId id="591" r:id="rId42"/>
    <p:sldId id="592" r:id="rId43"/>
    <p:sldId id="578" r:id="rId44"/>
    <p:sldId id="579" r:id="rId45"/>
    <p:sldId id="580" r:id="rId46"/>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C203ABEB-2F91-4EB4-811D-90E6A31DF5A2}">
          <p14:sldIdLst>
            <p14:sldId id="430"/>
          </p14:sldIdLst>
        </p14:section>
        <p14:section name="Body of Presentation" id="{3134B837-DC82-4AD0-A289-C27747844212}">
          <p14:sldIdLst>
            <p14:sldId id="464"/>
          </p14:sldIdLst>
        </p14:section>
        <p14:section name="What is the Windows Runtime?" id="{75A029B6-C2F0-4751-8B9C-7AD333958C48}">
          <p14:sldIdLst>
            <p14:sldId id="517"/>
            <p14:sldId id="525"/>
            <p14:sldId id="531"/>
            <p14:sldId id="596"/>
            <p14:sldId id="597"/>
            <p14:sldId id="581"/>
            <p14:sldId id="568"/>
            <p14:sldId id="536"/>
            <p14:sldId id="539"/>
            <p14:sldId id="572"/>
            <p14:sldId id="533"/>
            <p14:sldId id="577"/>
            <p14:sldId id="550"/>
            <p14:sldId id="573"/>
            <p14:sldId id="546"/>
            <p14:sldId id="522"/>
            <p14:sldId id="582"/>
            <p14:sldId id="569"/>
            <p14:sldId id="584"/>
            <p14:sldId id="585"/>
            <p14:sldId id="590"/>
            <p14:sldId id="586"/>
            <p14:sldId id="588"/>
            <p14:sldId id="587"/>
            <p14:sldId id="589"/>
            <p14:sldId id="593"/>
            <p14:sldId id="594"/>
            <p14:sldId id="595"/>
            <p14:sldId id="465"/>
            <p14:sldId id="591"/>
          </p14:sldIdLst>
        </p14:section>
        <p14:section name="Backup" id="{7B978252-90F1-4677-BEF2-B0CAFBBC44EE}">
          <p14:sldIdLst>
            <p14:sldId id="592"/>
            <p14:sldId id="578"/>
            <p14:sldId id="579"/>
            <p14:sldId id="58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BC46"/>
    <a:srgbClr val="EF4423"/>
    <a:srgbClr val="457EC1"/>
    <a:srgbClr val="59CC0E"/>
    <a:srgbClr val="0087FF"/>
    <a:srgbClr val="FF3C00"/>
    <a:srgbClr val="FFFFFF"/>
    <a:srgbClr val="F8F57B"/>
    <a:srgbClr val="000000"/>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22" autoAdjust="0"/>
    <p:restoredTop sz="86398" autoAdjust="0"/>
  </p:normalViewPr>
  <p:slideViewPr>
    <p:cSldViewPr snapToGrid="0" snapToObjects="1">
      <p:cViewPr>
        <p:scale>
          <a:sx n="60" d="100"/>
          <a:sy n="60" d="100"/>
        </p:scale>
        <p:origin x="-336" y="-234"/>
      </p:cViewPr>
      <p:guideLst>
        <p:guide orient="horz" pos="144"/>
        <p:guide orient="horz" pos="1200"/>
        <p:guide orient="horz" pos="2173"/>
        <p:guide orient="horz" pos="4176"/>
        <p:guide orient="horz" pos="1488"/>
        <p:guide orient="horz" pos="454"/>
        <p:guide pos="3840"/>
        <p:guide pos="327"/>
        <p:guide pos="1190"/>
        <p:guide pos="7350"/>
        <p:guide pos="7063"/>
        <p:guide pos="611"/>
      </p:guideLst>
    </p:cSldViewPr>
  </p:slideViewPr>
  <p:outlineViewPr>
    <p:cViewPr>
      <p:scale>
        <a:sx n="33" d="100"/>
        <a:sy n="33" d="100"/>
      </p:scale>
      <p:origin x="36" y="11568"/>
    </p:cViewPr>
  </p:outlineViewPr>
  <p:notesTextViewPr>
    <p:cViewPr>
      <p:scale>
        <a:sx n="100" d="100"/>
        <a:sy n="100" d="100"/>
      </p:scale>
      <p:origin x="0" y="0"/>
    </p:cViewPr>
  </p:notesTextViewPr>
  <p:sorterViewPr>
    <p:cViewPr varScale="1">
      <p:scale>
        <a:sx n="100" d="100"/>
        <a:sy n="100" d="100"/>
      </p:scale>
      <p:origin x="0" y="1272"/>
    </p:cViewPr>
  </p:sorterViewPr>
  <p:notesViewPr>
    <p:cSldViewPr snapToGrid="0" snapToObjects="1" showGuides="1">
      <p:cViewPr varScale="1">
        <p:scale>
          <a:sx n="80" d="100"/>
          <a:sy n="80" d="100"/>
        </p:scale>
        <p:origin x="-2922"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3"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slide" Target="slides/slide3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handoutMaster" Target="handoutMasters/handoutMaster1.xml"/><Relationship Id="rId8" Type="http://schemas.openxmlformats.org/officeDocument/2006/relationships/slideMaster" Target="slideMasters/slideMaster5.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6232C1-1B16-46FA-ACB8-C2DA0ED68D31}"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US"/>
        </a:p>
      </dgm:t>
    </dgm:pt>
    <dgm:pt modelId="{3FB5B2E2-1922-4FAE-B7A2-4EB7AEC5352B}">
      <dgm:prSet phldrT="[Text]"/>
      <dgm:spPr>
        <a:solidFill>
          <a:schemeClr val="accent3"/>
        </a:solidFill>
        <a:ln>
          <a:noFill/>
        </a:ln>
      </dgm:spPr>
      <dgm:t>
        <a:bodyPr/>
        <a:lstStyle/>
        <a:p>
          <a:r>
            <a:rPr lang="en-US" b="1" dirty="0" smtClean="0"/>
            <a:t>Pass Name to </a:t>
          </a:r>
          <a:r>
            <a:rPr lang="en-US" b="1" dirty="0" err="1" smtClean="0"/>
            <a:t>RoActivateInstance</a:t>
          </a:r>
          <a:endParaRPr lang="en-US" b="1" dirty="0"/>
        </a:p>
      </dgm:t>
    </dgm:pt>
    <dgm:pt modelId="{7D6D951A-1A28-41A4-8877-96EA2D7E7C0F}" type="parTrans" cxnId="{30975F5E-BF41-434C-BF58-2FDCC8C3069B}">
      <dgm:prSet/>
      <dgm:spPr/>
      <dgm:t>
        <a:bodyPr/>
        <a:lstStyle/>
        <a:p>
          <a:endParaRPr lang="en-US"/>
        </a:p>
      </dgm:t>
    </dgm:pt>
    <dgm:pt modelId="{5C7A9068-0403-4413-BDB6-160B72F1C006}" type="sibTrans" cxnId="{30975F5E-BF41-434C-BF58-2FDCC8C3069B}">
      <dgm:prSet/>
      <dgm:spPr/>
      <dgm:t>
        <a:bodyPr/>
        <a:lstStyle/>
        <a:p>
          <a:endParaRPr lang="en-US"/>
        </a:p>
      </dgm:t>
    </dgm:pt>
    <dgm:pt modelId="{CB468184-0B00-4370-8C9B-58AA96F30E03}">
      <dgm:prSet phldrT="[Text]"/>
      <dgm:spPr>
        <a:ln>
          <a:noFill/>
        </a:ln>
      </dgm:spPr>
      <dgm:t>
        <a:bodyPr/>
        <a:lstStyle/>
        <a:p>
          <a:r>
            <a:rPr lang="en-US" b="1" dirty="0" smtClean="0">
              <a:solidFill>
                <a:schemeClr val="bg1"/>
              </a:solidFill>
            </a:rPr>
            <a:t>Find DLL using Catalog </a:t>
          </a:r>
          <a:endParaRPr lang="en-US" b="1" dirty="0">
            <a:solidFill>
              <a:schemeClr val="bg1"/>
            </a:solidFill>
          </a:endParaRPr>
        </a:p>
      </dgm:t>
    </dgm:pt>
    <dgm:pt modelId="{37653D1D-62F7-487D-8E6C-5BB66C91FFB2}" type="parTrans" cxnId="{05ED3FFF-FBF2-4C7C-B9A0-EA97F913F1A8}">
      <dgm:prSet/>
      <dgm:spPr/>
      <dgm:t>
        <a:bodyPr/>
        <a:lstStyle/>
        <a:p>
          <a:endParaRPr lang="en-US"/>
        </a:p>
      </dgm:t>
    </dgm:pt>
    <dgm:pt modelId="{3F3BA461-CF5A-46C0-BED1-078FA7C86840}" type="sibTrans" cxnId="{05ED3FFF-FBF2-4C7C-B9A0-EA97F913F1A8}">
      <dgm:prSet/>
      <dgm:spPr/>
      <dgm:t>
        <a:bodyPr/>
        <a:lstStyle/>
        <a:p>
          <a:endParaRPr lang="en-US"/>
        </a:p>
      </dgm:t>
    </dgm:pt>
    <dgm:pt modelId="{3089632F-3153-4545-9427-4C4BE0EC6C82}">
      <dgm:prSet phldrT="[Text]"/>
      <dgm:spPr>
        <a:ln>
          <a:noFill/>
        </a:ln>
      </dgm:spPr>
      <dgm:t>
        <a:bodyPr/>
        <a:lstStyle/>
        <a:p>
          <a:r>
            <a:rPr lang="en-US" b="1" dirty="0" smtClean="0">
              <a:solidFill>
                <a:schemeClr val="bg1"/>
              </a:solidFill>
            </a:rPr>
            <a:t>Load DLL</a:t>
          </a:r>
          <a:endParaRPr lang="en-US" b="1" dirty="0">
            <a:solidFill>
              <a:schemeClr val="bg1"/>
            </a:solidFill>
          </a:endParaRPr>
        </a:p>
      </dgm:t>
    </dgm:pt>
    <dgm:pt modelId="{FCB4C9D7-116E-4C58-B312-894B258D1205}" type="parTrans" cxnId="{D616263C-09B8-4C70-AB80-FC762C5A8D97}">
      <dgm:prSet/>
      <dgm:spPr/>
      <dgm:t>
        <a:bodyPr/>
        <a:lstStyle/>
        <a:p>
          <a:endParaRPr lang="en-US"/>
        </a:p>
      </dgm:t>
    </dgm:pt>
    <dgm:pt modelId="{9EA7F58D-B687-42B1-A065-D9C43C7F9589}" type="sibTrans" cxnId="{D616263C-09B8-4C70-AB80-FC762C5A8D97}">
      <dgm:prSet/>
      <dgm:spPr/>
      <dgm:t>
        <a:bodyPr/>
        <a:lstStyle/>
        <a:p>
          <a:endParaRPr lang="en-US"/>
        </a:p>
      </dgm:t>
    </dgm:pt>
    <dgm:pt modelId="{58E5A536-7F68-4E90-8C08-778DFADCEFF6}">
      <dgm:prSet phldrT="[Text]"/>
      <dgm:spPr>
        <a:ln>
          <a:noFill/>
        </a:ln>
      </dgm:spPr>
      <dgm:t>
        <a:bodyPr/>
        <a:lstStyle/>
        <a:p>
          <a:r>
            <a:rPr lang="en-US" b="1" dirty="0" smtClean="0">
              <a:solidFill>
                <a:schemeClr val="bg1"/>
              </a:solidFill>
            </a:rPr>
            <a:t>Call </a:t>
          </a:r>
          <a:r>
            <a:rPr lang="en-US" b="1" dirty="0" err="1" smtClean="0">
              <a:solidFill>
                <a:schemeClr val="bg1"/>
              </a:solidFill>
            </a:rPr>
            <a:t>DllGet-ActivationFactory</a:t>
          </a:r>
          <a:endParaRPr lang="en-US" b="1" dirty="0">
            <a:solidFill>
              <a:schemeClr val="bg1"/>
            </a:solidFill>
          </a:endParaRPr>
        </a:p>
      </dgm:t>
    </dgm:pt>
    <dgm:pt modelId="{C5C46532-7471-4868-BF98-B88A9A685032}" type="parTrans" cxnId="{2F45B6D2-6A7F-4B12-8A81-0019A5B96392}">
      <dgm:prSet/>
      <dgm:spPr/>
      <dgm:t>
        <a:bodyPr/>
        <a:lstStyle/>
        <a:p>
          <a:endParaRPr lang="en-US"/>
        </a:p>
      </dgm:t>
    </dgm:pt>
    <dgm:pt modelId="{D11B4C03-19A4-4D21-AEFE-B4C4ADADF7D0}" type="sibTrans" cxnId="{2F45B6D2-6A7F-4B12-8A81-0019A5B96392}">
      <dgm:prSet/>
      <dgm:spPr/>
      <dgm:t>
        <a:bodyPr/>
        <a:lstStyle/>
        <a:p>
          <a:endParaRPr lang="en-US"/>
        </a:p>
      </dgm:t>
    </dgm:pt>
    <dgm:pt modelId="{6AD08613-8074-4E47-A3E4-AAF4CF2C81CA}">
      <dgm:prSet phldrT="[Text]"/>
      <dgm:spPr>
        <a:solidFill>
          <a:schemeClr val="accent4"/>
        </a:solidFill>
        <a:ln>
          <a:noFill/>
        </a:ln>
      </dgm:spPr>
      <dgm:t>
        <a:bodyPr/>
        <a:lstStyle/>
        <a:p>
          <a:r>
            <a:rPr lang="en-US" b="1" dirty="0" smtClean="0"/>
            <a:t>Object created by implementation code</a:t>
          </a:r>
          <a:endParaRPr lang="en-US" b="1" dirty="0"/>
        </a:p>
      </dgm:t>
    </dgm:pt>
    <dgm:pt modelId="{BDF37CBF-2BDC-4A1A-8578-9F3E5ACA367C}" type="parTrans" cxnId="{6B7EA880-4C44-4A6A-B398-4ACFC858C26E}">
      <dgm:prSet/>
      <dgm:spPr/>
      <dgm:t>
        <a:bodyPr/>
        <a:lstStyle/>
        <a:p>
          <a:endParaRPr lang="en-US"/>
        </a:p>
      </dgm:t>
    </dgm:pt>
    <dgm:pt modelId="{1CEE6ADC-3340-47F9-BDDF-E53042AFF360}" type="sibTrans" cxnId="{6B7EA880-4C44-4A6A-B398-4ACFC858C26E}">
      <dgm:prSet/>
      <dgm:spPr/>
      <dgm:t>
        <a:bodyPr/>
        <a:lstStyle/>
        <a:p>
          <a:endParaRPr lang="en-US"/>
        </a:p>
      </dgm:t>
    </dgm:pt>
    <dgm:pt modelId="{8B365843-9F1B-474B-8C1F-F1AC51D1504F}">
      <dgm:prSet phldrT="[Text]"/>
      <dgm:spPr>
        <a:solidFill>
          <a:schemeClr val="accent4"/>
        </a:solidFill>
        <a:ln>
          <a:noFill/>
        </a:ln>
      </dgm:spPr>
      <dgm:t>
        <a:bodyPr/>
        <a:lstStyle/>
        <a:p>
          <a:r>
            <a:rPr lang="en-US" b="1" dirty="0" err="1" smtClean="0"/>
            <a:t>IInspectable</a:t>
          </a:r>
          <a:r>
            <a:rPr lang="en-US" b="1" dirty="0" smtClean="0"/>
            <a:t> returned</a:t>
          </a:r>
          <a:endParaRPr lang="en-US" b="1" dirty="0"/>
        </a:p>
      </dgm:t>
    </dgm:pt>
    <dgm:pt modelId="{38189822-2542-47EB-A5E5-DC139C469380}" type="parTrans" cxnId="{EFFB814A-6A12-401B-B181-9A86C639AFA4}">
      <dgm:prSet/>
      <dgm:spPr/>
      <dgm:t>
        <a:bodyPr/>
        <a:lstStyle/>
        <a:p>
          <a:endParaRPr lang="en-US"/>
        </a:p>
      </dgm:t>
    </dgm:pt>
    <dgm:pt modelId="{697C8CAA-CCB9-4A8D-8D2D-AC8B05260E73}" type="sibTrans" cxnId="{EFFB814A-6A12-401B-B181-9A86C639AFA4}">
      <dgm:prSet/>
      <dgm:spPr/>
      <dgm:t>
        <a:bodyPr/>
        <a:lstStyle/>
        <a:p>
          <a:endParaRPr lang="en-US"/>
        </a:p>
      </dgm:t>
    </dgm:pt>
    <dgm:pt modelId="{600D45C1-D301-4C8D-9436-7435C4FD8004}">
      <dgm:prSet phldrT="[Text]"/>
      <dgm:spPr>
        <a:solidFill>
          <a:schemeClr val="accent3"/>
        </a:solidFill>
        <a:ln>
          <a:noFill/>
        </a:ln>
      </dgm:spPr>
      <dgm:t>
        <a:bodyPr/>
        <a:lstStyle/>
        <a:p>
          <a:r>
            <a:rPr lang="en-US" b="1" dirty="0" smtClean="0"/>
            <a:t>Projection creates wrapper (using metadata)</a:t>
          </a:r>
          <a:endParaRPr lang="en-US" b="1" dirty="0"/>
        </a:p>
      </dgm:t>
    </dgm:pt>
    <dgm:pt modelId="{AD37011B-2D0A-4E76-B08E-B1BA8B2E97AD}" type="parTrans" cxnId="{29C28A64-B903-4E9C-8D81-7B0B93F2109F}">
      <dgm:prSet/>
      <dgm:spPr/>
      <dgm:t>
        <a:bodyPr/>
        <a:lstStyle/>
        <a:p>
          <a:endParaRPr lang="en-US"/>
        </a:p>
      </dgm:t>
    </dgm:pt>
    <dgm:pt modelId="{0F495898-8CEE-4219-9DD2-9A0C6398E761}" type="sibTrans" cxnId="{29C28A64-B903-4E9C-8D81-7B0B93F2109F}">
      <dgm:prSet/>
      <dgm:spPr/>
      <dgm:t>
        <a:bodyPr/>
        <a:lstStyle/>
        <a:p>
          <a:endParaRPr lang="en-US"/>
        </a:p>
      </dgm:t>
    </dgm:pt>
    <dgm:pt modelId="{4CE3F5CB-FBF9-486C-A7F4-5B9817CC79F2}">
      <dgm:prSet phldrT="[Text]"/>
      <dgm:spPr>
        <a:solidFill>
          <a:schemeClr val="accent3"/>
        </a:solidFill>
        <a:ln>
          <a:noFill/>
        </a:ln>
      </dgm:spPr>
      <dgm:t>
        <a:bodyPr/>
        <a:lstStyle/>
        <a:p>
          <a:r>
            <a:rPr lang="en-US" b="1" dirty="0" smtClean="0"/>
            <a:t>Object bound to wrapper</a:t>
          </a:r>
          <a:endParaRPr lang="en-US" b="1" dirty="0"/>
        </a:p>
      </dgm:t>
    </dgm:pt>
    <dgm:pt modelId="{92442DFF-2113-4085-BD23-843ECBC86040}" type="parTrans" cxnId="{368053B5-7929-4E8F-A493-D11FEA458D53}">
      <dgm:prSet/>
      <dgm:spPr/>
      <dgm:t>
        <a:bodyPr/>
        <a:lstStyle/>
        <a:p>
          <a:endParaRPr lang="en-US"/>
        </a:p>
      </dgm:t>
    </dgm:pt>
    <dgm:pt modelId="{8666F3BA-59B2-468B-89C6-DFC1D2385F51}" type="sibTrans" cxnId="{368053B5-7929-4E8F-A493-D11FEA458D53}">
      <dgm:prSet/>
      <dgm:spPr/>
      <dgm:t>
        <a:bodyPr/>
        <a:lstStyle/>
        <a:p>
          <a:endParaRPr lang="en-US"/>
        </a:p>
      </dgm:t>
    </dgm:pt>
    <dgm:pt modelId="{2407A88F-7828-4E71-AC0B-363F2CF67C28}">
      <dgm:prSet phldrT="[Text]"/>
      <dgm:spPr>
        <a:solidFill>
          <a:schemeClr val="accent3"/>
        </a:solidFill>
        <a:ln>
          <a:noFill/>
        </a:ln>
      </dgm:spPr>
      <dgm:t>
        <a:bodyPr/>
        <a:lstStyle/>
        <a:p>
          <a:r>
            <a:rPr lang="en-US" b="1" dirty="0" smtClean="0"/>
            <a:t>Wrapper returned to App</a:t>
          </a:r>
          <a:endParaRPr lang="en-US" b="1" dirty="0"/>
        </a:p>
      </dgm:t>
    </dgm:pt>
    <dgm:pt modelId="{7381C08B-BB14-44B0-BB21-B448A4B848FB}" type="parTrans" cxnId="{E6CF6043-1748-4BAF-973E-0097ADD0F4E3}">
      <dgm:prSet/>
      <dgm:spPr/>
      <dgm:t>
        <a:bodyPr/>
        <a:lstStyle/>
        <a:p>
          <a:endParaRPr lang="en-US"/>
        </a:p>
      </dgm:t>
    </dgm:pt>
    <dgm:pt modelId="{3DE506D5-F533-4101-B9CB-8C6623E8FF62}" type="sibTrans" cxnId="{E6CF6043-1748-4BAF-973E-0097ADD0F4E3}">
      <dgm:prSet/>
      <dgm:spPr/>
      <dgm:t>
        <a:bodyPr/>
        <a:lstStyle/>
        <a:p>
          <a:endParaRPr lang="en-US"/>
        </a:p>
      </dgm:t>
    </dgm:pt>
    <dgm:pt modelId="{AF299540-1ED4-43A8-A4D8-6C0BE41E4108}">
      <dgm:prSet phldrT="[Text]"/>
      <dgm:spPr>
        <a:solidFill>
          <a:schemeClr val="bg2"/>
        </a:solidFill>
        <a:ln>
          <a:noFill/>
        </a:ln>
      </dgm:spPr>
      <dgm:t>
        <a:bodyPr/>
        <a:lstStyle/>
        <a:p>
          <a:r>
            <a:rPr lang="en-US" b="1" dirty="0" smtClean="0"/>
            <a:t>Start</a:t>
          </a:r>
          <a:endParaRPr lang="en-US" b="1" dirty="0"/>
        </a:p>
      </dgm:t>
    </dgm:pt>
    <dgm:pt modelId="{39E53A7B-6F88-4710-A201-7232DA688297}" type="parTrans" cxnId="{668E9547-AE6C-43B7-8ABE-3B450D03139E}">
      <dgm:prSet/>
      <dgm:spPr/>
      <dgm:t>
        <a:bodyPr/>
        <a:lstStyle/>
        <a:p>
          <a:endParaRPr lang="en-US"/>
        </a:p>
      </dgm:t>
    </dgm:pt>
    <dgm:pt modelId="{7F0B38FF-F2F0-4F4C-AA18-FA71A33B05B6}" type="sibTrans" cxnId="{668E9547-AE6C-43B7-8ABE-3B450D03139E}">
      <dgm:prSet/>
      <dgm:spPr/>
      <dgm:t>
        <a:bodyPr/>
        <a:lstStyle/>
        <a:p>
          <a:endParaRPr lang="en-US"/>
        </a:p>
      </dgm:t>
    </dgm:pt>
    <dgm:pt modelId="{AF6B1F48-7416-4150-9E41-4B6D636E6A37}">
      <dgm:prSet phldrT="[Text]"/>
      <dgm:spPr>
        <a:solidFill>
          <a:schemeClr val="accent2"/>
        </a:solidFill>
        <a:ln>
          <a:noFill/>
        </a:ln>
      </dgm:spPr>
      <dgm:t>
        <a:bodyPr/>
        <a:lstStyle/>
        <a:p>
          <a:r>
            <a:rPr lang="en-US" b="1" dirty="0" smtClean="0"/>
            <a:t>App asks to create object</a:t>
          </a:r>
          <a:endParaRPr lang="en-US" b="1" dirty="0"/>
        </a:p>
      </dgm:t>
    </dgm:pt>
    <dgm:pt modelId="{6600612B-798B-4DA7-8926-E4513BA2F8D5}" type="parTrans" cxnId="{DBBEE06B-037C-4A7E-9D4C-B2260FCC22E9}">
      <dgm:prSet/>
      <dgm:spPr/>
      <dgm:t>
        <a:bodyPr/>
        <a:lstStyle/>
        <a:p>
          <a:endParaRPr lang="en-US"/>
        </a:p>
      </dgm:t>
    </dgm:pt>
    <dgm:pt modelId="{1C9D4C63-7940-45F6-897E-84646138B313}" type="sibTrans" cxnId="{DBBEE06B-037C-4A7E-9D4C-B2260FCC22E9}">
      <dgm:prSet/>
      <dgm:spPr/>
      <dgm:t>
        <a:bodyPr/>
        <a:lstStyle/>
        <a:p>
          <a:endParaRPr lang="en-US"/>
        </a:p>
      </dgm:t>
    </dgm:pt>
    <dgm:pt modelId="{D389A6B6-29E3-4FA7-9242-1767A7363D9D}">
      <dgm:prSet phldrT="[Text]"/>
      <dgm:spPr>
        <a:solidFill>
          <a:schemeClr val="bg2"/>
        </a:solidFill>
        <a:ln>
          <a:noFill/>
        </a:ln>
      </dgm:spPr>
      <dgm:t>
        <a:bodyPr/>
        <a:lstStyle/>
        <a:p>
          <a:r>
            <a:rPr lang="en-US" b="1" dirty="0" smtClean="0"/>
            <a:t>End</a:t>
          </a:r>
          <a:endParaRPr lang="en-US" b="1" dirty="0"/>
        </a:p>
      </dgm:t>
    </dgm:pt>
    <dgm:pt modelId="{1C6D60AC-8D4D-4C19-A434-D43D651995C2}" type="parTrans" cxnId="{C418AF63-4AFD-40FA-984F-0920648C7A99}">
      <dgm:prSet/>
      <dgm:spPr/>
      <dgm:t>
        <a:bodyPr/>
        <a:lstStyle/>
        <a:p>
          <a:endParaRPr lang="en-US"/>
        </a:p>
      </dgm:t>
    </dgm:pt>
    <dgm:pt modelId="{1DC896FF-E5E8-42FB-8561-D6BB0615152F}" type="sibTrans" cxnId="{C418AF63-4AFD-40FA-984F-0920648C7A99}">
      <dgm:prSet/>
      <dgm:spPr/>
      <dgm:t>
        <a:bodyPr/>
        <a:lstStyle/>
        <a:p>
          <a:endParaRPr lang="en-US"/>
        </a:p>
      </dgm:t>
    </dgm:pt>
    <dgm:pt modelId="{7D6EC234-CA00-41B9-B884-B6A0C1F71429}" type="pres">
      <dgm:prSet presAssocID="{146232C1-1B16-46FA-ACB8-C2DA0ED68D31}" presName="Name0" presStyleCnt="0">
        <dgm:presLayoutVars>
          <dgm:dir/>
          <dgm:resizeHandles/>
        </dgm:presLayoutVars>
      </dgm:prSet>
      <dgm:spPr/>
      <dgm:t>
        <a:bodyPr/>
        <a:lstStyle/>
        <a:p>
          <a:endParaRPr lang="en-US"/>
        </a:p>
      </dgm:t>
    </dgm:pt>
    <dgm:pt modelId="{0FDC3000-D2B3-4EB8-864F-C7092DAE7B1E}" type="pres">
      <dgm:prSet presAssocID="{AF299540-1ED4-43A8-A4D8-6C0BE41E4108}" presName="compNode" presStyleCnt="0"/>
      <dgm:spPr/>
    </dgm:pt>
    <dgm:pt modelId="{12A4FA16-4754-44EA-AF77-E452BB689D3D}" type="pres">
      <dgm:prSet presAssocID="{AF299540-1ED4-43A8-A4D8-6C0BE41E4108}" presName="dummyConnPt" presStyleCnt="0"/>
      <dgm:spPr/>
    </dgm:pt>
    <dgm:pt modelId="{3F7E061D-2317-4E13-8C7A-3C7906977B3A}" type="pres">
      <dgm:prSet presAssocID="{AF299540-1ED4-43A8-A4D8-6C0BE41E4108}" presName="node" presStyleLbl="node1" presStyleIdx="0" presStyleCnt="12">
        <dgm:presLayoutVars>
          <dgm:bulletEnabled val="1"/>
        </dgm:presLayoutVars>
      </dgm:prSet>
      <dgm:spPr>
        <a:prstGeom prst="rect">
          <a:avLst/>
        </a:prstGeom>
      </dgm:spPr>
      <dgm:t>
        <a:bodyPr/>
        <a:lstStyle/>
        <a:p>
          <a:endParaRPr lang="en-US"/>
        </a:p>
      </dgm:t>
    </dgm:pt>
    <dgm:pt modelId="{8CF971F8-19DE-4FA9-AB61-570070DBA3D3}" type="pres">
      <dgm:prSet presAssocID="{7F0B38FF-F2F0-4F4C-AA18-FA71A33B05B6}" presName="sibTrans" presStyleLbl="bgSibTrans2D1" presStyleIdx="0" presStyleCnt="11"/>
      <dgm:spPr/>
      <dgm:t>
        <a:bodyPr/>
        <a:lstStyle/>
        <a:p>
          <a:endParaRPr lang="en-US"/>
        </a:p>
      </dgm:t>
    </dgm:pt>
    <dgm:pt modelId="{CA1DE790-20CC-42B4-96BA-7E59372031D9}" type="pres">
      <dgm:prSet presAssocID="{AF6B1F48-7416-4150-9E41-4B6D636E6A37}" presName="compNode" presStyleCnt="0"/>
      <dgm:spPr/>
    </dgm:pt>
    <dgm:pt modelId="{437485D2-DE8D-49DD-BD29-6EF72D758640}" type="pres">
      <dgm:prSet presAssocID="{AF6B1F48-7416-4150-9E41-4B6D636E6A37}" presName="dummyConnPt" presStyleCnt="0"/>
      <dgm:spPr/>
    </dgm:pt>
    <dgm:pt modelId="{04474669-8155-4909-BE15-9EECA62D3BF6}" type="pres">
      <dgm:prSet presAssocID="{AF6B1F48-7416-4150-9E41-4B6D636E6A37}" presName="node" presStyleLbl="node1" presStyleIdx="1" presStyleCnt="12">
        <dgm:presLayoutVars>
          <dgm:bulletEnabled val="1"/>
        </dgm:presLayoutVars>
      </dgm:prSet>
      <dgm:spPr>
        <a:prstGeom prst="rect">
          <a:avLst/>
        </a:prstGeom>
      </dgm:spPr>
      <dgm:t>
        <a:bodyPr/>
        <a:lstStyle/>
        <a:p>
          <a:endParaRPr lang="en-US"/>
        </a:p>
      </dgm:t>
    </dgm:pt>
    <dgm:pt modelId="{97ABC0D3-451E-4135-9960-41BCA8B9D617}" type="pres">
      <dgm:prSet presAssocID="{1C9D4C63-7940-45F6-897E-84646138B313}" presName="sibTrans" presStyleLbl="bgSibTrans2D1" presStyleIdx="1" presStyleCnt="11"/>
      <dgm:spPr/>
      <dgm:t>
        <a:bodyPr/>
        <a:lstStyle/>
        <a:p>
          <a:endParaRPr lang="en-US"/>
        </a:p>
      </dgm:t>
    </dgm:pt>
    <dgm:pt modelId="{2EAF455F-D650-42D3-A36E-BE3D16DA26B0}" type="pres">
      <dgm:prSet presAssocID="{3FB5B2E2-1922-4FAE-B7A2-4EB7AEC5352B}" presName="compNode" presStyleCnt="0"/>
      <dgm:spPr/>
    </dgm:pt>
    <dgm:pt modelId="{21D04AD5-8AF5-4535-8A3E-97325D082560}" type="pres">
      <dgm:prSet presAssocID="{3FB5B2E2-1922-4FAE-B7A2-4EB7AEC5352B}" presName="dummyConnPt" presStyleCnt="0"/>
      <dgm:spPr/>
    </dgm:pt>
    <dgm:pt modelId="{940DAF7E-D12A-4C26-BFE8-59A7FCD93FFF}" type="pres">
      <dgm:prSet presAssocID="{3FB5B2E2-1922-4FAE-B7A2-4EB7AEC5352B}" presName="node" presStyleLbl="node1" presStyleIdx="2" presStyleCnt="12" custLinFactNeighborX="-1301" custLinFactNeighborY="1091">
        <dgm:presLayoutVars>
          <dgm:bulletEnabled val="1"/>
        </dgm:presLayoutVars>
      </dgm:prSet>
      <dgm:spPr>
        <a:prstGeom prst="rect">
          <a:avLst/>
        </a:prstGeom>
      </dgm:spPr>
      <dgm:t>
        <a:bodyPr/>
        <a:lstStyle/>
        <a:p>
          <a:endParaRPr lang="en-US"/>
        </a:p>
      </dgm:t>
    </dgm:pt>
    <dgm:pt modelId="{6A6E19FB-F5DD-4783-81C0-ABFC97E564FE}" type="pres">
      <dgm:prSet presAssocID="{5C7A9068-0403-4413-BDB6-160B72F1C006}" presName="sibTrans" presStyleLbl="bgSibTrans2D1" presStyleIdx="2" presStyleCnt="11"/>
      <dgm:spPr/>
      <dgm:t>
        <a:bodyPr/>
        <a:lstStyle/>
        <a:p>
          <a:endParaRPr lang="en-US"/>
        </a:p>
      </dgm:t>
    </dgm:pt>
    <dgm:pt modelId="{46BEEBBE-BFA1-4695-8907-0C9F5A1A9D29}" type="pres">
      <dgm:prSet presAssocID="{CB468184-0B00-4370-8C9B-58AA96F30E03}" presName="compNode" presStyleCnt="0"/>
      <dgm:spPr/>
    </dgm:pt>
    <dgm:pt modelId="{48D7AB24-8E8F-43A0-9D71-A98058FDB943}" type="pres">
      <dgm:prSet presAssocID="{CB468184-0B00-4370-8C9B-58AA96F30E03}" presName="dummyConnPt" presStyleCnt="0"/>
      <dgm:spPr/>
    </dgm:pt>
    <dgm:pt modelId="{4FDFE38E-937A-4115-AD87-012520722426}" type="pres">
      <dgm:prSet presAssocID="{CB468184-0B00-4370-8C9B-58AA96F30E03}" presName="node" presStyleLbl="node1" presStyleIdx="3" presStyleCnt="12">
        <dgm:presLayoutVars>
          <dgm:bulletEnabled val="1"/>
        </dgm:presLayoutVars>
      </dgm:prSet>
      <dgm:spPr>
        <a:prstGeom prst="rect">
          <a:avLst/>
        </a:prstGeom>
      </dgm:spPr>
      <dgm:t>
        <a:bodyPr/>
        <a:lstStyle/>
        <a:p>
          <a:endParaRPr lang="en-US"/>
        </a:p>
      </dgm:t>
    </dgm:pt>
    <dgm:pt modelId="{DB660A45-57C3-4508-908A-44798BE1C7E6}" type="pres">
      <dgm:prSet presAssocID="{3F3BA461-CF5A-46C0-BED1-078FA7C86840}" presName="sibTrans" presStyleLbl="bgSibTrans2D1" presStyleIdx="3" presStyleCnt="11"/>
      <dgm:spPr/>
      <dgm:t>
        <a:bodyPr/>
        <a:lstStyle/>
        <a:p>
          <a:endParaRPr lang="en-US"/>
        </a:p>
      </dgm:t>
    </dgm:pt>
    <dgm:pt modelId="{AC020004-218E-422F-946E-681DFBDA8E62}" type="pres">
      <dgm:prSet presAssocID="{3089632F-3153-4545-9427-4C4BE0EC6C82}" presName="compNode" presStyleCnt="0"/>
      <dgm:spPr/>
    </dgm:pt>
    <dgm:pt modelId="{73BF9E92-2483-44DB-905C-56C0AD50D961}" type="pres">
      <dgm:prSet presAssocID="{3089632F-3153-4545-9427-4C4BE0EC6C82}" presName="dummyConnPt" presStyleCnt="0"/>
      <dgm:spPr/>
    </dgm:pt>
    <dgm:pt modelId="{73DEF5C1-9E7E-48CB-8B7C-67DD00A05CAF}" type="pres">
      <dgm:prSet presAssocID="{3089632F-3153-4545-9427-4C4BE0EC6C82}" presName="node" presStyleLbl="node1" presStyleIdx="4" presStyleCnt="12">
        <dgm:presLayoutVars>
          <dgm:bulletEnabled val="1"/>
        </dgm:presLayoutVars>
      </dgm:prSet>
      <dgm:spPr>
        <a:prstGeom prst="rect">
          <a:avLst/>
        </a:prstGeom>
      </dgm:spPr>
      <dgm:t>
        <a:bodyPr/>
        <a:lstStyle/>
        <a:p>
          <a:endParaRPr lang="en-US"/>
        </a:p>
      </dgm:t>
    </dgm:pt>
    <dgm:pt modelId="{E9486160-5032-4AED-AFBA-22430672EB09}" type="pres">
      <dgm:prSet presAssocID="{9EA7F58D-B687-42B1-A065-D9C43C7F9589}" presName="sibTrans" presStyleLbl="bgSibTrans2D1" presStyleIdx="4" presStyleCnt="11"/>
      <dgm:spPr/>
      <dgm:t>
        <a:bodyPr/>
        <a:lstStyle/>
        <a:p>
          <a:endParaRPr lang="en-US"/>
        </a:p>
      </dgm:t>
    </dgm:pt>
    <dgm:pt modelId="{49F2CBA1-7142-439A-97C3-F823FDE941E1}" type="pres">
      <dgm:prSet presAssocID="{58E5A536-7F68-4E90-8C08-778DFADCEFF6}" presName="compNode" presStyleCnt="0"/>
      <dgm:spPr/>
    </dgm:pt>
    <dgm:pt modelId="{24A2011B-D588-4789-9D80-003686B434CB}" type="pres">
      <dgm:prSet presAssocID="{58E5A536-7F68-4E90-8C08-778DFADCEFF6}" presName="dummyConnPt" presStyleCnt="0"/>
      <dgm:spPr/>
    </dgm:pt>
    <dgm:pt modelId="{47A7FE5E-B025-4E7F-B88A-55752EF7791C}" type="pres">
      <dgm:prSet presAssocID="{58E5A536-7F68-4E90-8C08-778DFADCEFF6}" presName="node" presStyleLbl="node1" presStyleIdx="5" presStyleCnt="12">
        <dgm:presLayoutVars>
          <dgm:bulletEnabled val="1"/>
        </dgm:presLayoutVars>
      </dgm:prSet>
      <dgm:spPr>
        <a:prstGeom prst="rect">
          <a:avLst/>
        </a:prstGeom>
      </dgm:spPr>
      <dgm:t>
        <a:bodyPr/>
        <a:lstStyle/>
        <a:p>
          <a:endParaRPr lang="en-US"/>
        </a:p>
      </dgm:t>
    </dgm:pt>
    <dgm:pt modelId="{A9DA41F9-8CAE-4064-B863-6540E5399DD3}" type="pres">
      <dgm:prSet presAssocID="{D11B4C03-19A4-4D21-AEFE-B4C4ADADF7D0}" presName="sibTrans" presStyleLbl="bgSibTrans2D1" presStyleIdx="5" presStyleCnt="11"/>
      <dgm:spPr/>
      <dgm:t>
        <a:bodyPr/>
        <a:lstStyle/>
        <a:p>
          <a:endParaRPr lang="en-US"/>
        </a:p>
      </dgm:t>
    </dgm:pt>
    <dgm:pt modelId="{24831F87-AACC-40CB-9E2A-C53F980D7269}" type="pres">
      <dgm:prSet presAssocID="{6AD08613-8074-4E47-A3E4-AAF4CF2C81CA}" presName="compNode" presStyleCnt="0"/>
      <dgm:spPr/>
    </dgm:pt>
    <dgm:pt modelId="{A4F5E59A-3704-4530-9AC4-7545741EB518}" type="pres">
      <dgm:prSet presAssocID="{6AD08613-8074-4E47-A3E4-AAF4CF2C81CA}" presName="dummyConnPt" presStyleCnt="0"/>
      <dgm:spPr/>
    </dgm:pt>
    <dgm:pt modelId="{1DF8F831-722E-460C-B224-4F958BEE3DE6}" type="pres">
      <dgm:prSet presAssocID="{6AD08613-8074-4E47-A3E4-AAF4CF2C81CA}" presName="node" presStyleLbl="node1" presStyleIdx="6" presStyleCnt="12">
        <dgm:presLayoutVars>
          <dgm:bulletEnabled val="1"/>
        </dgm:presLayoutVars>
      </dgm:prSet>
      <dgm:spPr>
        <a:prstGeom prst="rect">
          <a:avLst/>
        </a:prstGeom>
      </dgm:spPr>
      <dgm:t>
        <a:bodyPr/>
        <a:lstStyle/>
        <a:p>
          <a:endParaRPr lang="en-US"/>
        </a:p>
      </dgm:t>
    </dgm:pt>
    <dgm:pt modelId="{6C815FB9-96F4-4D02-8D63-454D78D89E43}" type="pres">
      <dgm:prSet presAssocID="{1CEE6ADC-3340-47F9-BDDF-E53042AFF360}" presName="sibTrans" presStyleLbl="bgSibTrans2D1" presStyleIdx="6" presStyleCnt="11"/>
      <dgm:spPr/>
      <dgm:t>
        <a:bodyPr/>
        <a:lstStyle/>
        <a:p>
          <a:endParaRPr lang="en-US"/>
        </a:p>
      </dgm:t>
    </dgm:pt>
    <dgm:pt modelId="{677EDAD2-B18E-4B84-A220-DAA384995E62}" type="pres">
      <dgm:prSet presAssocID="{8B365843-9F1B-474B-8C1F-F1AC51D1504F}" presName="compNode" presStyleCnt="0"/>
      <dgm:spPr/>
    </dgm:pt>
    <dgm:pt modelId="{FC5CD03A-4849-48D9-AE9B-3FE695149CD2}" type="pres">
      <dgm:prSet presAssocID="{8B365843-9F1B-474B-8C1F-F1AC51D1504F}" presName="dummyConnPt" presStyleCnt="0"/>
      <dgm:spPr/>
    </dgm:pt>
    <dgm:pt modelId="{018FE0D0-18BA-4F5A-BCE6-483FF3302D19}" type="pres">
      <dgm:prSet presAssocID="{8B365843-9F1B-474B-8C1F-F1AC51D1504F}" presName="node" presStyleLbl="node1" presStyleIdx="7" presStyleCnt="12">
        <dgm:presLayoutVars>
          <dgm:bulletEnabled val="1"/>
        </dgm:presLayoutVars>
      </dgm:prSet>
      <dgm:spPr>
        <a:prstGeom prst="rect">
          <a:avLst/>
        </a:prstGeom>
      </dgm:spPr>
      <dgm:t>
        <a:bodyPr/>
        <a:lstStyle/>
        <a:p>
          <a:endParaRPr lang="en-US"/>
        </a:p>
      </dgm:t>
    </dgm:pt>
    <dgm:pt modelId="{75318620-34D4-4288-8CE5-1B1D3FFAF6EB}" type="pres">
      <dgm:prSet presAssocID="{697C8CAA-CCB9-4A8D-8D2D-AC8B05260E73}" presName="sibTrans" presStyleLbl="bgSibTrans2D1" presStyleIdx="7" presStyleCnt="11"/>
      <dgm:spPr/>
      <dgm:t>
        <a:bodyPr/>
        <a:lstStyle/>
        <a:p>
          <a:endParaRPr lang="en-US"/>
        </a:p>
      </dgm:t>
    </dgm:pt>
    <dgm:pt modelId="{70F3C51F-4112-45D2-82F5-4CD2C734885A}" type="pres">
      <dgm:prSet presAssocID="{600D45C1-D301-4C8D-9436-7435C4FD8004}" presName="compNode" presStyleCnt="0"/>
      <dgm:spPr/>
    </dgm:pt>
    <dgm:pt modelId="{47D58395-7A20-48A5-96D1-BBAC5D5F5DF6}" type="pres">
      <dgm:prSet presAssocID="{600D45C1-D301-4C8D-9436-7435C4FD8004}" presName="dummyConnPt" presStyleCnt="0"/>
      <dgm:spPr/>
    </dgm:pt>
    <dgm:pt modelId="{92E5C549-F754-46D2-A0CA-CFDAC7857B0F}" type="pres">
      <dgm:prSet presAssocID="{600D45C1-D301-4C8D-9436-7435C4FD8004}" presName="node" presStyleLbl="node1" presStyleIdx="8" presStyleCnt="12">
        <dgm:presLayoutVars>
          <dgm:bulletEnabled val="1"/>
        </dgm:presLayoutVars>
      </dgm:prSet>
      <dgm:spPr>
        <a:prstGeom prst="rect">
          <a:avLst/>
        </a:prstGeom>
      </dgm:spPr>
      <dgm:t>
        <a:bodyPr/>
        <a:lstStyle/>
        <a:p>
          <a:endParaRPr lang="en-US"/>
        </a:p>
      </dgm:t>
    </dgm:pt>
    <dgm:pt modelId="{0ABC6F8B-984C-44C6-A592-FAD6877094D5}" type="pres">
      <dgm:prSet presAssocID="{0F495898-8CEE-4219-9DD2-9A0C6398E761}" presName="sibTrans" presStyleLbl="bgSibTrans2D1" presStyleIdx="8" presStyleCnt="11"/>
      <dgm:spPr/>
      <dgm:t>
        <a:bodyPr/>
        <a:lstStyle/>
        <a:p>
          <a:endParaRPr lang="en-US"/>
        </a:p>
      </dgm:t>
    </dgm:pt>
    <dgm:pt modelId="{59E561DE-97B6-431A-8129-D588B7342AA4}" type="pres">
      <dgm:prSet presAssocID="{4CE3F5CB-FBF9-486C-A7F4-5B9817CC79F2}" presName="compNode" presStyleCnt="0"/>
      <dgm:spPr/>
    </dgm:pt>
    <dgm:pt modelId="{BCE25F4D-9762-414B-9CF8-F086896C975B}" type="pres">
      <dgm:prSet presAssocID="{4CE3F5CB-FBF9-486C-A7F4-5B9817CC79F2}" presName="dummyConnPt" presStyleCnt="0"/>
      <dgm:spPr/>
    </dgm:pt>
    <dgm:pt modelId="{5964023E-9552-4704-85C4-3D3DB7873762}" type="pres">
      <dgm:prSet presAssocID="{4CE3F5CB-FBF9-486C-A7F4-5B9817CC79F2}" presName="node" presStyleLbl="node1" presStyleIdx="9" presStyleCnt="12">
        <dgm:presLayoutVars>
          <dgm:bulletEnabled val="1"/>
        </dgm:presLayoutVars>
      </dgm:prSet>
      <dgm:spPr>
        <a:prstGeom prst="rect">
          <a:avLst/>
        </a:prstGeom>
      </dgm:spPr>
      <dgm:t>
        <a:bodyPr/>
        <a:lstStyle/>
        <a:p>
          <a:endParaRPr lang="en-US"/>
        </a:p>
      </dgm:t>
    </dgm:pt>
    <dgm:pt modelId="{729318F3-F8DA-4451-8A52-87DE415A8115}" type="pres">
      <dgm:prSet presAssocID="{8666F3BA-59B2-468B-89C6-DFC1D2385F51}" presName="sibTrans" presStyleLbl="bgSibTrans2D1" presStyleIdx="9" presStyleCnt="11"/>
      <dgm:spPr/>
      <dgm:t>
        <a:bodyPr/>
        <a:lstStyle/>
        <a:p>
          <a:endParaRPr lang="en-US"/>
        </a:p>
      </dgm:t>
    </dgm:pt>
    <dgm:pt modelId="{0021DD64-B0A8-4E9C-9E4E-B6751C7D0EC4}" type="pres">
      <dgm:prSet presAssocID="{2407A88F-7828-4E71-AC0B-363F2CF67C28}" presName="compNode" presStyleCnt="0"/>
      <dgm:spPr/>
    </dgm:pt>
    <dgm:pt modelId="{FA910252-482D-47A3-9796-A7CA10B5EAC1}" type="pres">
      <dgm:prSet presAssocID="{2407A88F-7828-4E71-AC0B-363F2CF67C28}" presName="dummyConnPt" presStyleCnt="0"/>
      <dgm:spPr/>
    </dgm:pt>
    <dgm:pt modelId="{2D4F7247-7D19-4A2E-868D-F7D66AD4B279}" type="pres">
      <dgm:prSet presAssocID="{2407A88F-7828-4E71-AC0B-363F2CF67C28}" presName="node" presStyleLbl="node1" presStyleIdx="10" presStyleCnt="12">
        <dgm:presLayoutVars>
          <dgm:bulletEnabled val="1"/>
        </dgm:presLayoutVars>
      </dgm:prSet>
      <dgm:spPr>
        <a:prstGeom prst="rect">
          <a:avLst/>
        </a:prstGeom>
      </dgm:spPr>
      <dgm:t>
        <a:bodyPr/>
        <a:lstStyle/>
        <a:p>
          <a:endParaRPr lang="en-US"/>
        </a:p>
      </dgm:t>
    </dgm:pt>
    <dgm:pt modelId="{BC323C34-DB2A-4A3D-A421-A947ABFE6F5C}" type="pres">
      <dgm:prSet presAssocID="{3DE506D5-F533-4101-B9CB-8C6623E8FF62}" presName="sibTrans" presStyleLbl="bgSibTrans2D1" presStyleIdx="10" presStyleCnt="11"/>
      <dgm:spPr/>
      <dgm:t>
        <a:bodyPr/>
        <a:lstStyle/>
        <a:p>
          <a:endParaRPr lang="en-US"/>
        </a:p>
      </dgm:t>
    </dgm:pt>
    <dgm:pt modelId="{60DAEAA9-0D90-49DF-8482-D08982306112}" type="pres">
      <dgm:prSet presAssocID="{D389A6B6-29E3-4FA7-9242-1767A7363D9D}" presName="compNode" presStyleCnt="0"/>
      <dgm:spPr/>
    </dgm:pt>
    <dgm:pt modelId="{489177D4-A8F9-41D5-94AD-57A8E5F7AE1D}" type="pres">
      <dgm:prSet presAssocID="{D389A6B6-29E3-4FA7-9242-1767A7363D9D}" presName="dummyConnPt" presStyleCnt="0"/>
      <dgm:spPr/>
    </dgm:pt>
    <dgm:pt modelId="{4055A9E2-C4E1-4004-8427-F96AC3D75E27}" type="pres">
      <dgm:prSet presAssocID="{D389A6B6-29E3-4FA7-9242-1767A7363D9D}" presName="node" presStyleLbl="node1" presStyleIdx="11" presStyleCnt="12">
        <dgm:presLayoutVars>
          <dgm:bulletEnabled val="1"/>
        </dgm:presLayoutVars>
      </dgm:prSet>
      <dgm:spPr>
        <a:prstGeom prst="rect">
          <a:avLst/>
        </a:prstGeom>
      </dgm:spPr>
      <dgm:t>
        <a:bodyPr/>
        <a:lstStyle/>
        <a:p>
          <a:endParaRPr lang="en-US"/>
        </a:p>
      </dgm:t>
    </dgm:pt>
  </dgm:ptLst>
  <dgm:cxnLst>
    <dgm:cxn modelId="{BBF9007C-401F-4288-98A8-61E5E8021D10}" type="presOf" srcId="{5C7A9068-0403-4413-BDB6-160B72F1C006}" destId="{6A6E19FB-F5DD-4783-81C0-ABFC97E564FE}" srcOrd="0" destOrd="0" presId="urn:microsoft.com/office/officeart/2005/8/layout/bProcess4"/>
    <dgm:cxn modelId="{EBBB8DED-A970-4440-A104-FAB1491A1C49}" type="presOf" srcId="{AF6B1F48-7416-4150-9E41-4B6D636E6A37}" destId="{04474669-8155-4909-BE15-9EECA62D3BF6}" srcOrd="0" destOrd="0" presId="urn:microsoft.com/office/officeart/2005/8/layout/bProcess4"/>
    <dgm:cxn modelId="{2923D5AC-4F38-4BF2-8207-0F8D3BB2F4DA}" type="presOf" srcId="{4CE3F5CB-FBF9-486C-A7F4-5B9817CC79F2}" destId="{5964023E-9552-4704-85C4-3D3DB7873762}" srcOrd="0" destOrd="0" presId="urn:microsoft.com/office/officeart/2005/8/layout/bProcess4"/>
    <dgm:cxn modelId="{668E9547-AE6C-43B7-8ABE-3B450D03139E}" srcId="{146232C1-1B16-46FA-ACB8-C2DA0ED68D31}" destId="{AF299540-1ED4-43A8-A4D8-6C0BE41E4108}" srcOrd="0" destOrd="0" parTransId="{39E53A7B-6F88-4710-A201-7232DA688297}" sibTransId="{7F0B38FF-F2F0-4F4C-AA18-FA71A33B05B6}"/>
    <dgm:cxn modelId="{317737A6-64E3-4310-9E5D-E3A095061015}" type="presOf" srcId="{9EA7F58D-B687-42B1-A065-D9C43C7F9589}" destId="{E9486160-5032-4AED-AFBA-22430672EB09}" srcOrd="0" destOrd="0" presId="urn:microsoft.com/office/officeart/2005/8/layout/bProcess4"/>
    <dgm:cxn modelId="{65B8FE36-57E3-4711-A423-520A2C3EBAB4}" type="presOf" srcId="{146232C1-1B16-46FA-ACB8-C2DA0ED68D31}" destId="{7D6EC234-CA00-41B9-B884-B6A0C1F71429}" srcOrd="0" destOrd="0" presId="urn:microsoft.com/office/officeart/2005/8/layout/bProcess4"/>
    <dgm:cxn modelId="{D616263C-09B8-4C70-AB80-FC762C5A8D97}" srcId="{146232C1-1B16-46FA-ACB8-C2DA0ED68D31}" destId="{3089632F-3153-4545-9427-4C4BE0EC6C82}" srcOrd="4" destOrd="0" parTransId="{FCB4C9D7-116E-4C58-B312-894B258D1205}" sibTransId="{9EA7F58D-B687-42B1-A065-D9C43C7F9589}"/>
    <dgm:cxn modelId="{52B33E12-A196-4E34-9960-56F326B6A8D1}" type="presOf" srcId="{8B365843-9F1B-474B-8C1F-F1AC51D1504F}" destId="{018FE0D0-18BA-4F5A-BCE6-483FF3302D19}" srcOrd="0" destOrd="0" presId="urn:microsoft.com/office/officeart/2005/8/layout/bProcess4"/>
    <dgm:cxn modelId="{A137534C-7CE1-4AFB-9AC3-4E5DEF8E9052}" type="presOf" srcId="{58E5A536-7F68-4E90-8C08-778DFADCEFF6}" destId="{47A7FE5E-B025-4E7F-B88A-55752EF7791C}" srcOrd="0" destOrd="0" presId="urn:microsoft.com/office/officeart/2005/8/layout/bProcess4"/>
    <dgm:cxn modelId="{6287C354-249A-4FF6-9AB9-D0D9AB5814B6}" type="presOf" srcId="{3089632F-3153-4545-9427-4C4BE0EC6C82}" destId="{73DEF5C1-9E7E-48CB-8B7C-67DD00A05CAF}" srcOrd="0" destOrd="0" presId="urn:microsoft.com/office/officeart/2005/8/layout/bProcess4"/>
    <dgm:cxn modelId="{0D5AE446-C57F-4E58-86CA-E695B0662F71}" type="presOf" srcId="{D11B4C03-19A4-4D21-AEFE-B4C4ADADF7D0}" destId="{A9DA41F9-8CAE-4064-B863-6540E5399DD3}" srcOrd="0" destOrd="0" presId="urn:microsoft.com/office/officeart/2005/8/layout/bProcess4"/>
    <dgm:cxn modelId="{29C28A64-B903-4E9C-8D81-7B0B93F2109F}" srcId="{146232C1-1B16-46FA-ACB8-C2DA0ED68D31}" destId="{600D45C1-D301-4C8D-9436-7435C4FD8004}" srcOrd="8" destOrd="0" parTransId="{AD37011B-2D0A-4E76-B08E-B1BA8B2E97AD}" sibTransId="{0F495898-8CEE-4219-9DD2-9A0C6398E761}"/>
    <dgm:cxn modelId="{2F45B6D2-6A7F-4B12-8A81-0019A5B96392}" srcId="{146232C1-1B16-46FA-ACB8-C2DA0ED68D31}" destId="{58E5A536-7F68-4E90-8C08-778DFADCEFF6}" srcOrd="5" destOrd="0" parTransId="{C5C46532-7471-4868-BF98-B88A9A685032}" sibTransId="{D11B4C03-19A4-4D21-AEFE-B4C4ADADF7D0}"/>
    <dgm:cxn modelId="{30975F5E-BF41-434C-BF58-2FDCC8C3069B}" srcId="{146232C1-1B16-46FA-ACB8-C2DA0ED68D31}" destId="{3FB5B2E2-1922-4FAE-B7A2-4EB7AEC5352B}" srcOrd="2" destOrd="0" parTransId="{7D6D951A-1A28-41A4-8877-96EA2D7E7C0F}" sibTransId="{5C7A9068-0403-4413-BDB6-160B72F1C006}"/>
    <dgm:cxn modelId="{DBBEE06B-037C-4A7E-9D4C-B2260FCC22E9}" srcId="{146232C1-1B16-46FA-ACB8-C2DA0ED68D31}" destId="{AF6B1F48-7416-4150-9E41-4B6D636E6A37}" srcOrd="1" destOrd="0" parTransId="{6600612B-798B-4DA7-8926-E4513BA2F8D5}" sibTransId="{1C9D4C63-7940-45F6-897E-84646138B313}"/>
    <dgm:cxn modelId="{61757259-4E64-49E5-972D-8695525F945C}" type="presOf" srcId="{8666F3BA-59B2-468B-89C6-DFC1D2385F51}" destId="{729318F3-F8DA-4451-8A52-87DE415A8115}" srcOrd="0" destOrd="0" presId="urn:microsoft.com/office/officeart/2005/8/layout/bProcess4"/>
    <dgm:cxn modelId="{05ED3FFF-FBF2-4C7C-B9A0-EA97F913F1A8}" srcId="{146232C1-1B16-46FA-ACB8-C2DA0ED68D31}" destId="{CB468184-0B00-4370-8C9B-58AA96F30E03}" srcOrd="3" destOrd="0" parTransId="{37653D1D-62F7-487D-8E6C-5BB66C91FFB2}" sibTransId="{3F3BA461-CF5A-46C0-BED1-078FA7C86840}"/>
    <dgm:cxn modelId="{6B7EA880-4C44-4A6A-B398-4ACFC858C26E}" srcId="{146232C1-1B16-46FA-ACB8-C2DA0ED68D31}" destId="{6AD08613-8074-4E47-A3E4-AAF4CF2C81CA}" srcOrd="6" destOrd="0" parTransId="{BDF37CBF-2BDC-4A1A-8578-9F3E5ACA367C}" sibTransId="{1CEE6ADC-3340-47F9-BDDF-E53042AFF360}"/>
    <dgm:cxn modelId="{67471308-97BC-4A02-9A77-F2EC3CEE64C0}" type="presOf" srcId="{3FB5B2E2-1922-4FAE-B7A2-4EB7AEC5352B}" destId="{940DAF7E-D12A-4C26-BFE8-59A7FCD93FFF}" srcOrd="0" destOrd="0" presId="urn:microsoft.com/office/officeart/2005/8/layout/bProcess4"/>
    <dgm:cxn modelId="{4C418311-CDB7-4D18-B33A-DAB227C68531}" type="presOf" srcId="{697C8CAA-CCB9-4A8D-8D2D-AC8B05260E73}" destId="{75318620-34D4-4288-8CE5-1B1D3FFAF6EB}" srcOrd="0" destOrd="0" presId="urn:microsoft.com/office/officeart/2005/8/layout/bProcess4"/>
    <dgm:cxn modelId="{7391B9E0-C233-4F4C-9451-968A0CA54400}" type="presOf" srcId="{6AD08613-8074-4E47-A3E4-AAF4CF2C81CA}" destId="{1DF8F831-722E-460C-B224-4F958BEE3DE6}" srcOrd="0" destOrd="0" presId="urn:microsoft.com/office/officeart/2005/8/layout/bProcess4"/>
    <dgm:cxn modelId="{E6CF6043-1748-4BAF-973E-0097ADD0F4E3}" srcId="{146232C1-1B16-46FA-ACB8-C2DA0ED68D31}" destId="{2407A88F-7828-4E71-AC0B-363F2CF67C28}" srcOrd="10" destOrd="0" parTransId="{7381C08B-BB14-44B0-BB21-B448A4B848FB}" sibTransId="{3DE506D5-F533-4101-B9CB-8C6623E8FF62}"/>
    <dgm:cxn modelId="{BA7A6E3D-03FA-4314-B1F8-B41AD7ACAFC3}" type="presOf" srcId="{3DE506D5-F533-4101-B9CB-8C6623E8FF62}" destId="{BC323C34-DB2A-4A3D-A421-A947ABFE6F5C}" srcOrd="0" destOrd="0" presId="urn:microsoft.com/office/officeart/2005/8/layout/bProcess4"/>
    <dgm:cxn modelId="{60604F2B-A956-44C6-BEBA-D9AE9AB0C0A8}" type="presOf" srcId="{1C9D4C63-7940-45F6-897E-84646138B313}" destId="{97ABC0D3-451E-4135-9960-41BCA8B9D617}" srcOrd="0" destOrd="0" presId="urn:microsoft.com/office/officeart/2005/8/layout/bProcess4"/>
    <dgm:cxn modelId="{5D41537B-66C9-4B00-9588-C600F82CB5B2}" type="presOf" srcId="{0F495898-8CEE-4219-9DD2-9A0C6398E761}" destId="{0ABC6F8B-984C-44C6-A592-FAD6877094D5}" srcOrd="0" destOrd="0" presId="urn:microsoft.com/office/officeart/2005/8/layout/bProcess4"/>
    <dgm:cxn modelId="{EFFB814A-6A12-401B-B181-9A86C639AFA4}" srcId="{146232C1-1B16-46FA-ACB8-C2DA0ED68D31}" destId="{8B365843-9F1B-474B-8C1F-F1AC51D1504F}" srcOrd="7" destOrd="0" parTransId="{38189822-2542-47EB-A5E5-DC139C469380}" sibTransId="{697C8CAA-CCB9-4A8D-8D2D-AC8B05260E73}"/>
    <dgm:cxn modelId="{76C24F54-D0DC-4D80-AA86-D8E3901F6E2D}" type="presOf" srcId="{AF299540-1ED4-43A8-A4D8-6C0BE41E4108}" destId="{3F7E061D-2317-4E13-8C7A-3C7906977B3A}" srcOrd="0" destOrd="0" presId="urn:microsoft.com/office/officeart/2005/8/layout/bProcess4"/>
    <dgm:cxn modelId="{368053B5-7929-4E8F-A493-D11FEA458D53}" srcId="{146232C1-1B16-46FA-ACB8-C2DA0ED68D31}" destId="{4CE3F5CB-FBF9-486C-A7F4-5B9817CC79F2}" srcOrd="9" destOrd="0" parTransId="{92442DFF-2113-4085-BD23-843ECBC86040}" sibTransId="{8666F3BA-59B2-468B-89C6-DFC1D2385F51}"/>
    <dgm:cxn modelId="{5DA6B18B-1094-4B14-9C31-6319A7B2A4FC}" type="presOf" srcId="{D389A6B6-29E3-4FA7-9242-1767A7363D9D}" destId="{4055A9E2-C4E1-4004-8427-F96AC3D75E27}" srcOrd="0" destOrd="0" presId="urn:microsoft.com/office/officeart/2005/8/layout/bProcess4"/>
    <dgm:cxn modelId="{461CF1B6-8399-4202-924A-7C9CB66DF412}" type="presOf" srcId="{3F3BA461-CF5A-46C0-BED1-078FA7C86840}" destId="{DB660A45-57C3-4508-908A-44798BE1C7E6}" srcOrd="0" destOrd="0" presId="urn:microsoft.com/office/officeart/2005/8/layout/bProcess4"/>
    <dgm:cxn modelId="{58EBFC2E-7EBA-478F-BA76-EAB68F01EA9F}" type="presOf" srcId="{7F0B38FF-F2F0-4F4C-AA18-FA71A33B05B6}" destId="{8CF971F8-19DE-4FA9-AB61-570070DBA3D3}" srcOrd="0" destOrd="0" presId="urn:microsoft.com/office/officeart/2005/8/layout/bProcess4"/>
    <dgm:cxn modelId="{46D856EE-10C0-4F75-82A6-96CCD5D4A54C}" type="presOf" srcId="{2407A88F-7828-4E71-AC0B-363F2CF67C28}" destId="{2D4F7247-7D19-4A2E-868D-F7D66AD4B279}" srcOrd="0" destOrd="0" presId="urn:microsoft.com/office/officeart/2005/8/layout/bProcess4"/>
    <dgm:cxn modelId="{566D89AF-3FDE-439A-8581-60F8FAFC900F}" type="presOf" srcId="{600D45C1-D301-4C8D-9436-7435C4FD8004}" destId="{92E5C549-F754-46D2-A0CA-CFDAC7857B0F}" srcOrd="0" destOrd="0" presId="urn:microsoft.com/office/officeart/2005/8/layout/bProcess4"/>
    <dgm:cxn modelId="{C418AF63-4AFD-40FA-984F-0920648C7A99}" srcId="{146232C1-1B16-46FA-ACB8-C2DA0ED68D31}" destId="{D389A6B6-29E3-4FA7-9242-1767A7363D9D}" srcOrd="11" destOrd="0" parTransId="{1C6D60AC-8D4D-4C19-A434-D43D651995C2}" sibTransId="{1DC896FF-E5E8-42FB-8561-D6BB0615152F}"/>
    <dgm:cxn modelId="{8F1FD959-1284-46BB-99E9-3111ECA107A9}" type="presOf" srcId="{1CEE6ADC-3340-47F9-BDDF-E53042AFF360}" destId="{6C815FB9-96F4-4D02-8D63-454D78D89E43}" srcOrd="0" destOrd="0" presId="urn:microsoft.com/office/officeart/2005/8/layout/bProcess4"/>
    <dgm:cxn modelId="{E9CC2D89-C1E5-4B97-8BF7-D8CF69A5977E}" type="presOf" srcId="{CB468184-0B00-4370-8C9B-58AA96F30E03}" destId="{4FDFE38E-937A-4115-AD87-012520722426}" srcOrd="0" destOrd="0" presId="urn:microsoft.com/office/officeart/2005/8/layout/bProcess4"/>
    <dgm:cxn modelId="{7DDA134F-4E2A-4848-9D17-63C66F2D71E6}" type="presParOf" srcId="{7D6EC234-CA00-41B9-B884-B6A0C1F71429}" destId="{0FDC3000-D2B3-4EB8-864F-C7092DAE7B1E}" srcOrd="0" destOrd="0" presId="urn:microsoft.com/office/officeart/2005/8/layout/bProcess4"/>
    <dgm:cxn modelId="{899427F0-D03F-4C2E-A008-1562A66C1FE5}" type="presParOf" srcId="{0FDC3000-D2B3-4EB8-864F-C7092DAE7B1E}" destId="{12A4FA16-4754-44EA-AF77-E452BB689D3D}" srcOrd="0" destOrd="0" presId="urn:microsoft.com/office/officeart/2005/8/layout/bProcess4"/>
    <dgm:cxn modelId="{808C1657-BF26-4F67-8BB3-EF0714101443}" type="presParOf" srcId="{0FDC3000-D2B3-4EB8-864F-C7092DAE7B1E}" destId="{3F7E061D-2317-4E13-8C7A-3C7906977B3A}" srcOrd="1" destOrd="0" presId="urn:microsoft.com/office/officeart/2005/8/layout/bProcess4"/>
    <dgm:cxn modelId="{0B2F27FC-0FD2-43D1-A20F-4BCCCCCCC5A2}" type="presParOf" srcId="{7D6EC234-CA00-41B9-B884-B6A0C1F71429}" destId="{8CF971F8-19DE-4FA9-AB61-570070DBA3D3}" srcOrd="1" destOrd="0" presId="urn:microsoft.com/office/officeart/2005/8/layout/bProcess4"/>
    <dgm:cxn modelId="{3B7959AB-CCB7-4FAD-AB05-775EEF689ADF}" type="presParOf" srcId="{7D6EC234-CA00-41B9-B884-B6A0C1F71429}" destId="{CA1DE790-20CC-42B4-96BA-7E59372031D9}" srcOrd="2" destOrd="0" presId="urn:microsoft.com/office/officeart/2005/8/layout/bProcess4"/>
    <dgm:cxn modelId="{AB27B405-3131-4B3C-8963-3DDC87B788AB}" type="presParOf" srcId="{CA1DE790-20CC-42B4-96BA-7E59372031D9}" destId="{437485D2-DE8D-49DD-BD29-6EF72D758640}" srcOrd="0" destOrd="0" presId="urn:microsoft.com/office/officeart/2005/8/layout/bProcess4"/>
    <dgm:cxn modelId="{A91705B0-55C1-4B53-B5E4-0CD17909F6C7}" type="presParOf" srcId="{CA1DE790-20CC-42B4-96BA-7E59372031D9}" destId="{04474669-8155-4909-BE15-9EECA62D3BF6}" srcOrd="1" destOrd="0" presId="urn:microsoft.com/office/officeart/2005/8/layout/bProcess4"/>
    <dgm:cxn modelId="{1C9999DD-F986-45B4-978D-16CBB8C1A8B1}" type="presParOf" srcId="{7D6EC234-CA00-41B9-B884-B6A0C1F71429}" destId="{97ABC0D3-451E-4135-9960-41BCA8B9D617}" srcOrd="3" destOrd="0" presId="urn:microsoft.com/office/officeart/2005/8/layout/bProcess4"/>
    <dgm:cxn modelId="{1E5F1D51-07AB-412F-995A-CF579A3BCAB3}" type="presParOf" srcId="{7D6EC234-CA00-41B9-B884-B6A0C1F71429}" destId="{2EAF455F-D650-42D3-A36E-BE3D16DA26B0}" srcOrd="4" destOrd="0" presId="urn:microsoft.com/office/officeart/2005/8/layout/bProcess4"/>
    <dgm:cxn modelId="{E0599927-D364-4085-800E-AF7C16613D0F}" type="presParOf" srcId="{2EAF455F-D650-42D3-A36E-BE3D16DA26B0}" destId="{21D04AD5-8AF5-4535-8A3E-97325D082560}" srcOrd="0" destOrd="0" presId="urn:microsoft.com/office/officeart/2005/8/layout/bProcess4"/>
    <dgm:cxn modelId="{719077CE-76FE-425C-8ED0-1669E8E4A859}" type="presParOf" srcId="{2EAF455F-D650-42D3-A36E-BE3D16DA26B0}" destId="{940DAF7E-D12A-4C26-BFE8-59A7FCD93FFF}" srcOrd="1" destOrd="0" presId="urn:microsoft.com/office/officeart/2005/8/layout/bProcess4"/>
    <dgm:cxn modelId="{5AA6CC2C-A1F5-4921-BC45-1A1089B6C506}" type="presParOf" srcId="{7D6EC234-CA00-41B9-B884-B6A0C1F71429}" destId="{6A6E19FB-F5DD-4783-81C0-ABFC97E564FE}" srcOrd="5" destOrd="0" presId="urn:microsoft.com/office/officeart/2005/8/layout/bProcess4"/>
    <dgm:cxn modelId="{E6E692EC-DE11-432F-81AE-98D237432CF6}" type="presParOf" srcId="{7D6EC234-CA00-41B9-B884-B6A0C1F71429}" destId="{46BEEBBE-BFA1-4695-8907-0C9F5A1A9D29}" srcOrd="6" destOrd="0" presId="urn:microsoft.com/office/officeart/2005/8/layout/bProcess4"/>
    <dgm:cxn modelId="{BF7E51AC-058B-4798-8AC2-7812B3B57BAB}" type="presParOf" srcId="{46BEEBBE-BFA1-4695-8907-0C9F5A1A9D29}" destId="{48D7AB24-8E8F-43A0-9D71-A98058FDB943}" srcOrd="0" destOrd="0" presId="urn:microsoft.com/office/officeart/2005/8/layout/bProcess4"/>
    <dgm:cxn modelId="{4C54B2D4-88F2-4807-A161-A71698EFF64C}" type="presParOf" srcId="{46BEEBBE-BFA1-4695-8907-0C9F5A1A9D29}" destId="{4FDFE38E-937A-4115-AD87-012520722426}" srcOrd="1" destOrd="0" presId="urn:microsoft.com/office/officeart/2005/8/layout/bProcess4"/>
    <dgm:cxn modelId="{9B03F64D-E566-41BD-9DC5-E50F0D4317BC}" type="presParOf" srcId="{7D6EC234-CA00-41B9-B884-B6A0C1F71429}" destId="{DB660A45-57C3-4508-908A-44798BE1C7E6}" srcOrd="7" destOrd="0" presId="urn:microsoft.com/office/officeart/2005/8/layout/bProcess4"/>
    <dgm:cxn modelId="{1F6002B0-A80F-418F-92C6-88FA03CCC3F0}" type="presParOf" srcId="{7D6EC234-CA00-41B9-B884-B6A0C1F71429}" destId="{AC020004-218E-422F-946E-681DFBDA8E62}" srcOrd="8" destOrd="0" presId="urn:microsoft.com/office/officeart/2005/8/layout/bProcess4"/>
    <dgm:cxn modelId="{6AB1D97F-3B7C-41D4-86F8-19826E425475}" type="presParOf" srcId="{AC020004-218E-422F-946E-681DFBDA8E62}" destId="{73BF9E92-2483-44DB-905C-56C0AD50D961}" srcOrd="0" destOrd="0" presId="urn:microsoft.com/office/officeart/2005/8/layout/bProcess4"/>
    <dgm:cxn modelId="{5A3D7E6C-A536-40D7-BAF3-8DA59E9184E3}" type="presParOf" srcId="{AC020004-218E-422F-946E-681DFBDA8E62}" destId="{73DEF5C1-9E7E-48CB-8B7C-67DD00A05CAF}" srcOrd="1" destOrd="0" presId="urn:microsoft.com/office/officeart/2005/8/layout/bProcess4"/>
    <dgm:cxn modelId="{7D4E0FC3-CB76-4EC3-80AE-64F4ABB7D741}" type="presParOf" srcId="{7D6EC234-CA00-41B9-B884-B6A0C1F71429}" destId="{E9486160-5032-4AED-AFBA-22430672EB09}" srcOrd="9" destOrd="0" presId="urn:microsoft.com/office/officeart/2005/8/layout/bProcess4"/>
    <dgm:cxn modelId="{BB62D516-E6CA-4A3F-ABEA-48BD006F17E7}" type="presParOf" srcId="{7D6EC234-CA00-41B9-B884-B6A0C1F71429}" destId="{49F2CBA1-7142-439A-97C3-F823FDE941E1}" srcOrd="10" destOrd="0" presId="urn:microsoft.com/office/officeart/2005/8/layout/bProcess4"/>
    <dgm:cxn modelId="{D1B744BB-2844-426F-9F2A-6B734C505DE5}" type="presParOf" srcId="{49F2CBA1-7142-439A-97C3-F823FDE941E1}" destId="{24A2011B-D588-4789-9D80-003686B434CB}" srcOrd="0" destOrd="0" presId="urn:microsoft.com/office/officeart/2005/8/layout/bProcess4"/>
    <dgm:cxn modelId="{9A52A3FF-9B75-4F11-9B7F-F77BE3C6FD7B}" type="presParOf" srcId="{49F2CBA1-7142-439A-97C3-F823FDE941E1}" destId="{47A7FE5E-B025-4E7F-B88A-55752EF7791C}" srcOrd="1" destOrd="0" presId="urn:microsoft.com/office/officeart/2005/8/layout/bProcess4"/>
    <dgm:cxn modelId="{E3F9663F-5E84-4048-AB83-FF68A3863F1A}" type="presParOf" srcId="{7D6EC234-CA00-41B9-B884-B6A0C1F71429}" destId="{A9DA41F9-8CAE-4064-B863-6540E5399DD3}" srcOrd="11" destOrd="0" presId="urn:microsoft.com/office/officeart/2005/8/layout/bProcess4"/>
    <dgm:cxn modelId="{675D8D26-DF35-40F4-A4E7-E4CC2C993A93}" type="presParOf" srcId="{7D6EC234-CA00-41B9-B884-B6A0C1F71429}" destId="{24831F87-AACC-40CB-9E2A-C53F980D7269}" srcOrd="12" destOrd="0" presId="urn:microsoft.com/office/officeart/2005/8/layout/bProcess4"/>
    <dgm:cxn modelId="{7E898F3F-F0A6-4E98-A5B1-761716B40B6F}" type="presParOf" srcId="{24831F87-AACC-40CB-9E2A-C53F980D7269}" destId="{A4F5E59A-3704-4530-9AC4-7545741EB518}" srcOrd="0" destOrd="0" presId="urn:microsoft.com/office/officeart/2005/8/layout/bProcess4"/>
    <dgm:cxn modelId="{0CED37FF-0F0E-47BA-9386-EF0AC4087013}" type="presParOf" srcId="{24831F87-AACC-40CB-9E2A-C53F980D7269}" destId="{1DF8F831-722E-460C-B224-4F958BEE3DE6}" srcOrd="1" destOrd="0" presId="urn:microsoft.com/office/officeart/2005/8/layout/bProcess4"/>
    <dgm:cxn modelId="{11640155-EAF2-499A-9C37-4D4683840738}" type="presParOf" srcId="{7D6EC234-CA00-41B9-B884-B6A0C1F71429}" destId="{6C815FB9-96F4-4D02-8D63-454D78D89E43}" srcOrd="13" destOrd="0" presId="urn:microsoft.com/office/officeart/2005/8/layout/bProcess4"/>
    <dgm:cxn modelId="{7D974A3F-977D-4AB6-ADC0-B25157CE6A92}" type="presParOf" srcId="{7D6EC234-CA00-41B9-B884-B6A0C1F71429}" destId="{677EDAD2-B18E-4B84-A220-DAA384995E62}" srcOrd="14" destOrd="0" presId="urn:microsoft.com/office/officeart/2005/8/layout/bProcess4"/>
    <dgm:cxn modelId="{CB89910D-47F0-4DE8-8A51-4FE4E331AF23}" type="presParOf" srcId="{677EDAD2-B18E-4B84-A220-DAA384995E62}" destId="{FC5CD03A-4849-48D9-AE9B-3FE695149CD2}" srcOrd="0" destOrd="0" presId="urn:microsoft.com/office/officeart/2005/8/layout/bProcess4"/>
    <dgm:cxn modelId="{8F7008EB-49D8-4F2A-A06C-71FB216C3C6A}" type="presParOf" srcId="{677EDAD2-B18E-4B84-A220-DAA384995E62}" destId="{018FE0D0-18BA-4F5A-BCE6-483FF3302D19}" srcOrd="1" destOrd="0" presId="urn:microsoft.com/office/officeart/2005/8/layout/bProcess4"/>
    <dgm:cxn modelId="{D1BD1FF2-5B3D-4D2F-B2D8-CF5AC95B0188}" type="presParOf" srcId="{7D6EC234-CA00-41B9-B884-B6A0C1F71429}" destId="{75318620-34D4-4288-8CE5-1B1D3FFAF6EB}" srcOrd="15" destOrd="0" presId="urn:microsoft.com/office/officeart/2005/8/layout/bProcess4"/>
    <dgm:cxn modelId="{1D33D243-E266-47A3-B378-96C699071A4C}" type="presParOf" srcId="{7D6EC234-CA00-41B9-B884-B6A0C1F71429}" destId="{70F3C51F-4112-45D2-82F5-4CD2C734885A}" srcOrd="16" destOrd="0" presId="urn:microsoft.com/office/officeart/2005/8/layout/bProcess4"/>
    <dgm:cxn modelId="{9FB7ABB7-880D-4AF6-AAE8-C55A68C63A83}" type="presParOf" srcId="{70F3C51F-4112-45D2-82F5-4CD2C734885A}" destId="{47D58395-7A20-48A5-96D1-BBAC5D5F5DF6}" srcOrd="0" destOrd="0" presId="urn:microsoft.com/office/officeart/2005/8/layout/bProcess4"/>
    <dgm:cxn modelId="{C7B5FCFD-2222-441A-A07F-7B83EEBE4CD3}" type="presParOf" srcId="{70F3C51F-4112-45D2-82F5-4CD2C734885A}" destId="{92E5C549-F754-46D2-A0CA-CFDAC7857B0F}" srcOrd="1" destOrd="0" presId="urn:microsoft.com/office/officeart/2005/8/layout/bProcess4"/>
    <dgm:cxn modelId="{B2059319-9640-4956-9F28-90640C1201C6}" type="presParOf" srcId="{7D6EC234-CA00-41B9-B884-B6A0C1F71429}" destId="{0ABC6F8B-984C-44C6-A592-FAD6877094D5}" srcOrd="17" destOrd="0" presId="urn:microsoft.com/office/officeart/2005/8/layout/bProcess4"/>
    <dgm:cxn modelId="{341FE2C5-C82B-4D49-8B72-3FF0DC96DD86}" type="presParOf" srcId="{7D6EC234-CA00-41B9-B884-B6A0C1F71429}" destId="{59E561DE-97B6-431A-8129-D588B7342AA4}" srcOrd="18" destOrd="0" presId="urn:microsoft.com/office/officeart/2005/8/layout/bProcess4"/>
    <dgm:cxn modelId="{FE93BD73-10B5-4F78-81A0-675C69CF6F19}" type="presParOf" srcId="{59E561DE-97B6-431A-8129-D588B7342AA4}" destId="{BCE25F4D-9762-414B-9CF8-F086896C975B}" srcOrd="0" destOrd="0" presId="urn:microsoft.com/office/officeart/2005/8/layout/bProcess4"/>
    <dgm:cxn modelId="{B64A4768-0C45-4CD2-91AB-7582646FAFF0}" type="presParOf" srcId="{59E561DE-97B6-431A-8129-D588B7342AA4}" destId="{5964023E-9552-4704-85C4-3D3DB7873762}" srcOrd="1" destOrd="0" presId="urn:microsoft.com/office/officeart/2005/8/layout/bProcess4"/>
    <dgm:cxn modelId="{73ADA89E-0ADE-410F-9B0B-DDBFC13014C5}" type="presParOf" srcId="{7D6EC234-CA00-41B9-B884-B6A0C1F71429}" destId="{729318F3-F8DA-4451-8A52-87DE415A8115}" srcOrd="19" destOrd="0" presId="urn:microsoft.com/office/officeart/2005/8/layout/bProcess4"/>
    <dgm:cxn modelId="{1F8061E5-4D6C-49A8-8FCC-A40F27C12068}" type="presParOf" srcId="{7D6EC234-CA00-41B9-B884-B6A0C1F71429}" destId="{0021DD64-B0A8-4E9C-9E4E-B6751C7D0EC4}" srcOrd="20" destOrd="0" presId="urn:microsoft.com/office/officeart/2005/8/layout/bProcess4"/>
    <dgm:cxn modelId="{E3201E72-9A19-4142-86E5-4766DAE1F987}" type="presParOf" srcId="{0021DD64-B0A8-4E9C-9E4E-B6751C7D0EC4}" destId="{FA910252-482D-47A3-9796-A7CA10B5EAC1}" srcOrd="0" destOrd="0" presId="urn:microsoft.com/office/officeart/2005/8/layout/bProcess4"/>
    <dgm:cxn modelId="{658F5FF2-7076-4790-9162-F8AFC3024C79}" type="presParOf" srcId="{0021DD64-B0A8-4E9C-9E4E-B6751C7D0EC4}" destId="{2D4F7247-7D19-4A2E-868D-F7D66AD4B279}" srcOrd="1" destOrd="0" presId="urn:microsoft.com/office/officeart/2005/8/layout/bProcess4"/>
    <dgm:cxn modelId="{32966DE2-AD40-46F0-AA61-5276D2BE4516}" type="presParOf" srcId="{7D6EC234-CA00-41B9-B884-B6A0C1F71429}" destId="{BC323C34-DB2A-4A3D-A421-A947ABFE6F5C}" srcOrd="21" destOrd="0" presId="urn:microsoft.com/office/officeart/2005/8/layout/bProcess4"/>
    <dgm:cxn modelId="{C0413132-FDFB-4BEF-B789-99E41844B6D3}" type="presParOf" srcId="{7D6EC234-CA00-41B9-B884-B6A0C1F71429}" destId="{60DAEAA9-0D90-49DF-8482-D08982306112}" srcOrd="22" destOrd="0" presId="urn:microsoft.com/office/officeart/2005/8/layout/bProcess4"/>
    <dgm:cxn modelId="{45D45B24-9154-4E04-A813-E5E8A5EBE368}" type="presParOf" srcId="{60DAEAA9-0D90-49DF-8482-D08982306112}" destId="{489177D4-A8F9-41D5-94AD-57A8E5F7AE1D}" srcOrd="0" destOrd="0" presId="urn:microsoft.com/office/officeart/2005/8/layout/bProcess4"/>
    <dgm:cxn modelId="{7EBC577C-FBFD-4242-9598-917A31EF82A7}" type="presParOf" srcId="{60DAEAA9-0D90-49DF-8482-D08982306112}" destId="{4055A9E2-C4E1-4004-8427-F96AC3D75E27}" srcOrd="1" destOrd="0" presId="urn:microsoft.com/office/officeart/2005/8/layout/b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BC18BA1-5A13-4B36-90CF-6AADE7FDCF62}" type="doc">
      <dgm:prSet loTypeId="urn:microsoft.com/office/officeart/2005/8/layout/pyramid1" loCatId="pyramid" qsTypeId="urn:microsoft.com/office/officeart/2005/8/quickstyle/simple1" qsCatId="simple" csTypeId="urn:microsoft.com/office/officeart/2005/8/colors/accent1_2" csCatId="accent1" phldr="1"/>
      <dgm:spPr/>
    </dgm:pt>
    <dgm:pt modelId="{77FBB8C3-89D6-4475-AC2F-CC799DA193BD}">
      <dgm:prSet phldrT="[Text]"/>
      <dgm:spPr>
        <a:solidFill>
          <a:schemeClr val="accent2"/>
        </a:solidFill>
        <a:ln>
          <a:noFill/>
        </a:ln>
      </dgm:spPr>
      <dgm:t>
        <a:bodyPr/>
        <a:lstStyle/>
        <a:p>
          <a:r>
            <a:rPr lang="en-US" b="1" dirty="0" smtClean="0"/>
            <a:t>App</a:t>
          </a:r>
          <a:endParaRPr lang="en-US" b="1" dirty="0"/>
        </a:p>
      </dgm:t>
    </dgm:pt>
    <dgm:pt modelId="{26793904-755C-424F-80EE-F6D0EBCB9E59}" type="parTrans" cxnId="{D5200D39-BFE4-4069-B5AC-1E45450896DB}">
      <dgm:prSet/>
      <dgm:spPr/>
      <dgm:t>
        <a:bodyPr/>
        <a:lstStyle/>
        <a:p>
          <a:endParaRPr lang="en-US"/>
        </a:p>
      </dgm:t>
    </dgm:pt>
    <dgm:pt modelId="{3BC271C8-E56D-4225-9F1E-B13405283F37}" type="sibTrans" cxnId="{D5200D39-BFE4-4069-B5AC-1E45450896DB}">
      <dgm:prSet/>
      <dgm:spPr/>
      <dgm:t>
        <a:bodyPr/>
        <a:lstStyle/>
        <a:p>
          <a:endParaRPr lang="en-US"/>
        </a:p>
      </dgm:t>
    </dgm:pt>
    <dgm:pt modelId="{CCE69E22-6A59-4497-9D57-75B5E8D83574}">
      <dgm:prSet phldrT="[Text]"/>
      <dgm:spPr>
        <a:ln>
          <a:noFill/>
        </a:ln>
      </dgm:spPr>
      <dgm:t>
        <a:bodyPr/>
        <a:lstStyle/>
        <a:p>
          <a:r>
            <a:rPr lang="en-US" b="1" dirty="0" smtClean="0">
              <a:solidFill>
                <a:schemeClr val="bg1"/>
              </a:solidFill>
            </a:rPr>
            <a:t>WinRT Object Manager</a:t>
          </a:r>
          <a:endParaRPr lang="en-US" b="1" dirty="0">
            <a:solidFill>
              <a:schemeClr val="bg1"/>
            </a:solidFill>
          </a:endParaRPr>
        </a:p>
      </dgm:t>
    </dgm:pt>
    <dgm:pt modelId="{E3B21705-B7B7-43A7-85F2-CE8B1B3B90CE}" type="parTrans" cxnId="{82AC20FD-7A2B-45DF-9B08-B36F71E219C5}">
      <dgm:prSet/>
      <dgm:spPr/>
      <dgm:t>
        <a:bodyPr/>
        <a:lstStyle/>
        <a:p>
          <a:endParaRPr lang="en-US"/>
        </a:p>
      </dgm:t>
    </dgm:pt>
    <dgm:pt modelId="{BA7F51B6-02DE-4349-8122-5000D9C7AC41}" type="sibTrans" cxnId="{82AC20FD-7A2B-45DF-9B08-B36F71E219C5}">
      <dgm:prSet/>
      <dgm:spPr/>
      <dgm:t>
        <a:bodyPr/>
        <a:lstStyle/>
        <a:p>
          <a:endParaRPr lang="en-US"/>
        </a:p>
      </dgm:t>
    </dgm:pt>
    <dgm:pt modelId="{2C14CB3D-F9CB-468F-99F9-D9D570409A94}">
      <dgm:prSet phldrT="[Text]"/>
      <dgm:spPr>
        <a:solidFill>
          <a:schemeClr val="bg1"/>
        </a:solidFill>
        <a:ln>
          <a:noFill/>
        </a:ln>
      </dgm:spPr>
      <dgm:t>
        <a:bodyPr/>
        <a:lstStyle/>
        <a:p>
          <a:r>
            <a:rPr lang="en-US" b="1" dirty="0" smtClean="0"/>
            <a:t>WinRT Object</a:t>
          </a:r>
          <a:endParaRPr lang="en-US" b="1" dirty="0"/>
        </a:p>
      </dgm:t>
    </dgm:pt>
    <dgm:pt modelId="{3780B331-C354-4A07-87DE-55CDB35D6F95}" type="parTrans" cxnId="{25BA010A-4EF9-46C1-9B86-EAE12D54483A}">
      <dgm:prSet/>
      <dgm:spPr/>
      <dgm:t>
        <a:bodyPr/>
        <a:lstStyle/>
        <a:p>
          <a:endParaRPr lang="en-US"/>
        </a:p>
      </dgm:t>
    </dgm:pt>
    <dgm:pt modelId="{55101AD6-EA43-40CF-827D-C016510DBD8C}" type="sibTrans" cxnId="{25BA010A-4EF9-46C1-9B86-EAE12D54483A}">
      <dgm:prSet/>
      <dgm:spPr/>
      <dgm:t>
        <a:bodyPr/>
        <a:lstStyle/>
        <a:p>
          <a:endParaRPr lang="en-US"/>
        </a:p>
      </dgm:t>
    </dgm:pt>
    <dgm:pt modelId="{6040F847-7A50-45FD-9827-BA85CD4AAA1A}">
      <dgm:prSet phldrT="[Text]"/>
      <dgm:spPr>
        <a:solidFill>
          <a:schemeClr val="accent3"/>
        </a:solidFill>
        <a:ln>
          <a:noFill/>
        </a:ln>
      </dgm:spPr>
      <dgm:t>
        <a:bodyPr/>
        <a:lstStyle/>
        <a:p>
          <a:r>
            <a:rPr lang="en-US" b="1" dirty="0" smtClean="0"/>
            <a:t>Projection</a:t>
          </a:r>
          <a:endParaRPr lang="en-US" b="1" dirty="0"/>
        </a:p>
      </dgm:t>
    </dgm:pt>
    <dgm:pt modelId="{38E420A1-90BB-421E-8E09-FDFDCA4576EE}" type="sibTrans" cxnId="{9F030E21-3FFA-4EC7-B20B-490DD2306973}">
      <dgm:prSet/>
      <dgm:spPr/>
      <dgm:t>
        <a:bodyPr/>
        <a:lstStyle/>
        <a:p>
          <a:endParaRPr lang="en-US"/>
        </a:p>
      </dgm:t>
    </dgm:pt>
    <dgm:pt modelId="{CF62F0CF-C034-4A0D-8D6F-E2401714BF1E}" type="parTrans" cxnId="{9F030E21-3FFA-4EC7-B20B-490DD2306973}">
      <dgm:prSet/>
      <dgm:spPr/>
      <dgm:t>
        <a:bodyPr/>
        <a:lstStyle/>
        <a:p>
          <a:endParaRPr lang="en-US"/>
        </a:p>
      </dgm:t>
    </dgm:pt>
    <dgm:pt modelId="{6B097CE4-A089-41FF-9281-8498BCEB32CE}" type="pres">
      <dgm:prSet presAssocID="{9BC18BA1-5A13-4B36-90CF-6AADE7FDCF62}" presName="Name0" presStyleCnt="0">
        <dgm:presLayoutVars>
          <dgm:dir/>
          <dgm:animLvl val="lvl"/>
          <dgm:resizeHandles val="exact"/>
        </dgm:presLayoutVars>
      </dgm:prSet>
      <dgm:spPr/>
    </dgm:pt>
    <dgm:pt modelId="{2FFAE569-E5DC-4151-8F49-10DC270D651F}" type="pres">
      <dgm:prSet presAssocID="{77FBB8C3-89D6-4475-AC2F-CC799DA193BD}" presName="Name8" presStyleCnt="0"/>
      <dgm:spPr/>
    </dgm:pt>
    <dgm:pt modelId="{2E095906-CE30-4223-97C6-A1E4D4FF0A08}" type="pres">
      <dgm:prSet presAssocID="{77FBB8C3-89D6-4475-AC2F-CC799DA193BD}" presName="level" presStyleLbl="node1" presStyleIdx="0" presStyleCnt="4">
        <dgm:presLayoutVars>
          <dgm:chMax val="1"/>
          <dgm:bulletEnabled val="1"/>
        </dgm:presLayoutVars>
      </dgm:prSet>
      <dgm:spPr/>
      <dgm:t>
        <a:bodyPr/>
        <a:lstStyle/>
        <a:p>
          <a:endParaRPr lang="en-US"/>
        </a:p>
      </dgm:t>
    </dgm:pt>
    <dgm:pt modelId="{24471C70-C37B-429A-81B0-F7C3B05B43C9}" type="pres">
      <dgm:prSet presAssocID="{77FBB8C3-89D6-4475-AC2F-CC799DA193BD}" presName="levelTx" presStyleLbl="revTx" presStyleIdx="0" presStyleCnt="0">
        <dgm:presLayoutVars>
          <dgm:chMax val="1"/>
          <dgm:bulletEnabled val="1"/>
        </dgm:presLayoutVars>
      </dgm:prSet>
      <dgm:spPr/>
      <dgm:t>
        <a:bodyPr/>
        <a:lstStyle/>
        <a:p>
          <a:endParaRPr lang="en-US"/>
        </a:p>
      </dgm:t>
    </dgm:pt>
    <dgm:pt modelId="{985A17A1-1AAC-41FC-ABDB-63CF227B4465}" type="pres">
      <dgm:prSet presAssocID="{6040F847-7A50-45FD-9827-BA85CD4AAA1A}" presName="Name8" presStyleCnt="0"/>
      <dgm:spPr/>
    </dgm:pt>
    <dgm:pt modelId="{1CEAFA86-63D1-4A48-8E58-244BCFB43E59}" type="pres">
      <dgm:prSet presAssocID="{6040F847-7A50-45FD-9827-BA85CD4AAA1A}" presName="level" presStyleLbl="node1" presStyleIdx="1" presStyleCnt="4" custScaleY="26408">
        <dgm:presLayoutVars>
          <dgm:chMax val="1"/>
          <dgm:bulletEnabled val="1"/>
        </dgm:presLayoutVars>
      </dgm:prSet>
      <dgm:spPr/>
      <dgm:t>
        <a:bodyPr/>
        <a:lstStyle/>
        <a:p>
          <a:endParaRPr lang="en-US"/>
        </a:p>
      </dgm:t>
    </dgm:pt>
    <dgm:pt modelId="{1829E0C2-5923-4220-B330-7E991F369DCB}" type="pres">
      <dgm:prSet presAssocID="{6040F847-7A50-45FD-9827-BA85CD4AAA1A}" presName="levelTx" presStyleLbl="revTx" presStyleIdx="0" presStyleCnt="0">
        <dgm:presLayoutVars>
          <dgm:chMax val="1"/>
          <dgm:bulletEnabled val="1"/>
        </dgm:presLayoutVars>
      </dgm:prSet>
      <dgm:spPr/>
      <dgm:t>
        <a:bodyPr/>
        <a:lstStyle/>
        <a:p>
          <a:endParaRPr lang="en-US"/>
        </a:p>
      </dgm:t>
    </dgm:pt>
    <dgm:pt modelId="{FBAB2FBD-AD14-4D14-97DE-810D138E67D3}" type="pres">
      <dgm:prSet presAssocID="{CCE69E22-6A59-4497-9D57-75B5E8D83574}" presName="Name8" presStyleCnt="0"/>
      <dgm:spPr/>
    </dgm:pt>
    <dgm:pt modelId="{B6CAC7D7-D44D-46C5-AD25-2FA80F0E21F7}" type="pres">
      <dgm:prSet presAssocID="{CCE69E22-6A59-4497-9D57-75B5E8D83574}" presName="level" presStyleLbl="node1" presStyleIdx="2" presStyleCnt="4" custScaleY="25930">
        <dgm:presLayoutVars>
          <dgm:chMax val="1"/>
          <dgm:bulletEnabled val="1"/>
        </dgm:presLayoutVars>
      </dgm:prSet>
      <dgm:spPr/>
      <dgm:t>
        <a:bodyPr/>
        <a:lstStyle/>
        <a:p>
          <a:endParaRPr lang="en-US"/>
        </a:p>
      </dgm:t>
    </dgm:pt>
    <dgm:pt modelId="{6776E4E5-9B38-4AA8-9CBF-F1A6BCC11B9A}" type="pres">
      <dgm:prSet presAssocID="{CCE69E22-6A59-4497-9D57-75B5E8D83574}" presName="levelTx" presStyleLbl="revTx" presStyleIdx="0" presStyleCnt="0">
        <dgm:presLayoutVars>
          <dgm:chMax val="1"/>
          <dgm:bulletEnabled val="1"/>
        </dgm:presLayoutVars>
      </dgm:prSet>
      <dgm:spPr/>
      <dgm:t>
        <a:bodyPr/>
        <a:lstStyle/>
        <a:p>
          <a:endParaRPr lang="en-US"/>
        </a:p>
      </dgm:t>
    </dgm:pt>
    <dgm:pt modelId="{00D0EF39-B8B1-47DD-AE58-2F76A3A38DB5}" type="pres">
      <dgm:prSet presAssocID="{2C14CB3D-F9CB-468F-99F9-D9D570409A94}" presName="Name8" presStyleCnt="0"/>
      <dgm:spPr/>
    </dgm:pt>
    <dgm:pt modelId="{F0D72DB6-3246-478B-A05F-736E33AD5284}" type="pres">
      <dgm:prSet presAssocID="{2C14CB3D-F9CB-468F-99F9-D9D570409A94}" presName="level" presStyleLbl="node1" presStyleIdx="3" presStyleCnt="4" custScaleY="66691">
        <dgm:presLayoutVars>
          <dgm:chMax val="1"/>
          <dgm:bulletEnabled val="1"/>
        </dgm:presLayoutVars>
      </dgm:prSet>
      <dgm:spPr/>
      <dgm:t>
        <a:bodyPr/>
        <a:lstStyle/>
        <a:p>
          <a:endParaRPr lang="en-US"/>
        </a:p>
      </dgm:t>
    </dgm:pt>
    <dgm:pt modelId="{DA939AF9-705F-4DDA-8E32-0F379556FEA8}" type="pres">
      <dgm:prSet presAssocID="{2C14CB3D-F9CB-468F-99F9-D9D570409A94}" presName="levelTx" presStyleLbl="revTx" presStyleIdx="0" presStyleCnt="0">
        <dgm:presLayoutVars>
          <dgm:chMax val="1"/>
          <dgm:bulletEnabled val="1"/>
        </dgm:presLayoutVars>
      </dgm:prSet>
      <dgm:spPr/>
      <dgm:t>
        <a:bodyPr/>
        <a:lstStyle/>
        <a:p>
          <a:endParaRPr lang="en-US"/>
        </a:p>
      </dgm:t>
    </dgm:pt>
  </dgm:ptLst>
  <dgm:cxnLst>
    <dgm:cxn modelId="{71CBFEAB-4158-4F48-A572-196FDE7C11EA}" type="presOf" srcId="{2C14CB3D-F9CB-468F-99F9-D9D570409A94}" destId="{DA939AF9-705F-4DDA-8E32-0F379556FEA8}" srcOrd="1" destOrd="0" presId="urn:microsoft.com/office/officeart/2005/8/layout/pyramid1"/>
    <dgm:cxn modelId="{1C741D4E-25AF-49DC-B6DF-34CD6CABB3EE}" type="presOf" srcId="{2C14CB3D-F9CB-468F-99F9-D9D570409A94}" destId="{F0D72DB6-3246-478B-A05F-736E33AD5284}" srcOrd="0" destOrd="0" presId="urn:microsoft.com/office/officeart/2005/8/layout/pyramid1"/>
    <dgm:cxn modelId="{D5200D39-BFE4-4069-B5AC-1E45450896DB}" srcId="{9BC18BA1-5A13-4B36-90CF-6AADE7FDCF62}" destId="{77FBB8C3-89D6-4475-AC2F-CC799DA193BD}" srcOrd="0" destOrd="0" parTransId="{26793904-755C-424F-80EE-F6D0EBCB9E59}" sibTransId="{3BC271C8-E56D-4225-9F1E-B13405283F37}"/>
    <dgm:cxn modelId="{82AC20FD-7A2B-45DF-9B08-B36F71E219C5}" srcId="{9BC18BA1-5A13-4B36-90CF-6AADE7FDCF62}" destId="{CCE69E22-6A59-4497-9D57-75B5E8D83574}" srcOrd="2" destOrd="0" parTransId="{E3B21705-B7B7-43A7-85F2-CE8B1B3B90CE}" sibTransId="{BA7F51B6-02DE-4349-8122-5000D9C7AC41}"/>
    <dgm:cxn modelId="{0382FE1C-B1B8-4645-8FA1-7ADAB829DFD5}" type="presOf" srcId="{77FBB8C3-89D6-4475-AC2F-CC799DA193BD}" destId="{24471C70-C37B-429A-81B0-F7C3B05B43C9}" srcOrd="1" destOrd="0" presId="urn:microsoft.com/office/officeart/2005/8/layout/pyramid1"/>
    <dgm:cxn modelId="{C967BDAE-A0AE-4A15-9BE1-DD7626FBC6B1}" type="presOf" srcId="{9BC18BA1-5A13-4B36-90CF-6AADE7FDCF62}" destId="{6B097CE4-A089-41FF-9281-8498BCEB32CE}" srcOrd="0" destOrd="0" presId="urn:microsoft.com/office/officeart/2005/8/layout/pyramid1"/>
    <dgm:cxn modelId="{F2877FAA-7FB5-4128-8423-8727D576D78B}" type="presOf" srcId="{6040F847-7A50-45FD-9827-BA85CD4AAA1A}" destId="{1829E0C2-5923-4220-B330-7E991F369DCB}" srcOrd="1" destOrd="0" presId="urn:microsoft.com/office/officeart/2005/8/layout/pyramid1"/>
    <dgm:cxn modelId="{25BA010A-4EF9-46C1-9B86-EAE12D54483A}" srcId="{9BC18BA1-5A13-4B36-90CF-6AADE7FDCF62}" destId="{2C14CB3D-F9CB-468F-99F9-D9D570409A94}" srcOrd="3" destOrd="0" parTransId="{3780B331-C354-4A07-87DE-55CDB35D6F95}" sibTransId="{55101AD6-EA43-40CF-827D-C016510DBD8C}"/>
    <dgm:cxn modelId="{BF29871C-4503-4C26-A6E3-F7A093FBF921}" type="presOf" srcId="{77FBB8C3-89D6-4475-AC2F-CC799DA193BD}" destId="{2E095906-CE30-4223-97C6-A1E4D4FF0A08}" srcOrd="0" destOrd="0" presId="urn:microsoft.com/office/officeart/2005/8/layout/pyramid1"/>
    <dgm:cxn modelId="{EBF052D2-9802-45C8-8DF7-A25A1D22EE2D}" type="presOf" srcId="{CCE69E22-6A59-4497-9D57-75B5E8D83574}" destId="{B6CAC7D7-D44D-46C5-AD25-2FA80F0E21F7}" srcOrd="0" destOrd="0" presId="urn:microsoft.com/office/officeart/2005/8/layout/pyramid1"/>
    <dgm:cxn modelId="{0A8BE3E2-AA39-4316-ADE5-97DE27BF3792}" type="presOf" srcId="{CCE69E22-6A59-4497-9D57-75B5E8D83574}" destId="{6776E4E5-9B38-4AA8-9CBF-F1A6BCC11B9A}" srcOrd="1" destOrd="0" presId="urn:microsoft.com/office/officeart/2005/8/layout/pyramid1"/>
    <dgm:cxn modelId="{9F030E21-3FFA-4EC7-B20B-490DD2306973}" srcId="{9BC18BA1-5A13-4B36-90CF-6AADE7FDCF62}" destId="{6040F847-7A50-45FD-9827-BA85CD4AAA1A}" srcOrd="1" destOrd="0" parTransId="{CF62F0CF-C034-4A0D-8D6F-E2401714BF1E}" sibTransId="{38E420A1-90BB-421E-8E09-FDFDCA4576EE}"/>
    <dgm:cxn modelId="{6C1DCEFE-1C85-4B6E-B900-2373D18EDAE8}" type="presOf" srcId="{6040F847-7A50-45FD-9827-BA85CD4AAA1A}" destId="{1CEAFA86-63D1-4A48-8E58-244BCFB43E59}" srcOrd="0" destOrd="0" presId="urn:microsoft.com/office/officeart/2005/8/layout/pyramid1"/>
    <dgm:cxn modelId="{CA635789-3B5D-43AA-9E43-67693658DF9C}" type="presParOf" srcId="{6B097CE4-A089-41FF-9281-8498BCEB32CE}" destId="{2FFAE569-E5DC-4151-8F49-10DC270D651F}" srcOrd="0" destOrd="0" presId="urn:microsoft.com/office/officeart/2005/8/layout/pyramid1"/>
    <dgm:cxn modelId="{337C5D08-6A24-4107-8C7B-13A7D832E597}" type="presParOf" srcId="{2FFAE569-E5DC-4151-8F49-10DC270D651F}" destId="{2E095906-CE30-4223-97C6-A1E4D4FF0A08}" srcOrd="0" destOrd="0" presId="urn:microsoft.com/office/officeart/2005/8/layout/pyramid1"/>
    <dgm:cxn modelId="{F214ADCA-684B-4D69-AB20-0BBB51113D22}" type="presParOf" srcId="{2FFAE569-E5DC-4151-8F49-10DC270D651F}" destId="{24471C70-C37B-429A-81B0-F7C3B05B43C9}" srcOrd="1" destOrd="0" presId="urn:microsoft.com/office/officeart/2005/8/layout/pyramid1"/>
    <dgm:cxn modelId="{BD4D2D06-46F7-43BE-860E-072FC9151754}" type="presParOf" srcId="{6B097CE4-A089-41FF-9281-8498BCEB32CE}" destId="{985A17A1-1AAC-41FC-ABDB-63CF227B4465}" srcOrd="1" destOrd="0" presId="urn:microsoft.com/office/officeart/2005/8/layout/pyramid1"/>
    <dgm:cxn modelId="{AF47AF36-C713-41AA-8277-A232C3DD9D6B}" type="presParOf" srcId="{985A17A1-1AAC-41FC-ABDB-63CF227B4465}" destId="{1CEAFA86-63D1-4A48-8E58-244BCFB43E59}" srcOrd="0" destOrd="0" presId="urn:microsoft.com/office/officeart/2005/8/layout/pyramid1"/>
    <dgm:cxn modelId="{8E1DA5A0-FFCE-4F7D-B88F-EAC67F8892DC}" type="presParOf" srcId="{985A17A1-1AAC-41FC-ABDB-63CF227B4465}" destId="{1829E0C2-5923-4220-B330-7E991F369DCB}" srcOrd="1" destOrd="0" presId="urn:microsoft.com/office/officeart/2005/8/layout/pyramid1"/>
    <dgm:cxn modelId="{29BDEA34-CF06-490F-8B62-A297EFECC8C8}" type="presParOf" srcId="{6B097CE4-A089-41FF-9281-8498BCEB32CE}" destId="{FBAB2FBD-AD14-4D14-97DE-810D138E67D3}" srcOrd="2" destOrd="0" presId="urn:microsoft.com/office/officeart/2005/8/layout/pyramid1"/>
    <dgm:cxn modelId="{599BA369-FAFD-41D1-973E-7C1B8802802E}" type="presParOf" srcId="{FBAB2FBD-AD14-4D14-97DE-810D138E67D3}" destId="{B6CAC7D7-D44D-46C5-AD25-2FA80F0E21F7}" srcOrd="0" destOrd="0" presId="urn:microsoft.com/office/officeart/2005/8/layout/pyramid1"/>
    <dgm:cxn modelId="{279460BB-1C82-40B4-95D8-C64557877867}" type="presParOf" srcId="{FBAB2FBD-AD14-4D14-97DE-810D138E67D3}" destId="{6776E4E5-9B38-4AA8-9CBF-F1A6BCC11B9A}" srcOrd="1" destOrd="0" presId="urn:microsoft.com/office/officeart/2005/8/layout/pyramid1"/>
    <dgm:cxn modelId="{DC7168E1-142E-4C7F-AEAD-1ACD96EDED88}" type="presParOf" srcId="{6B097CE4-A089-41FF-9281-8498BCEB32CE}" destId="{00D0EF39-B8B1-47DD-AE58-2F76A3A38DB5}" srcOrd="3" destOrd="0" presId="urn:microsoft.com/office/officeart/2005/8/layout/pyramid1"/>
    <dgm:cxn modelId="{190B7DE6-1CEA-402D-9328-DF049AC1D90C}" type="presParOf" srcId="{00D0EF39-B8B1-47DD-AE58-2F76A3A38DB5}" destId="{F0D72DB6-3246-478B-A05F-736E33AD5284}" srcOrd="0" destOrd="0" presId="urn:microsoft.com/office/officeart/2005/8/layout/pyramid1"/>
    <dgm:cxn modelId="{4966FAC3-463C-47E5-9A10-4754A863D1FC}" type="presParOf" srcId="{00D0EF39-B8B1-47DD-AE58-2F76A3A38DB5}" destId="{DA939AF9-705F-4DDA-8E32-0F379556FEA8}" srcOrd="1" destOrd="0" presId="urn:microsoft.com/office/officeart/2005/8/layout/pyramid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F971F8-19DE-4FA9-AB61-570070DBA3D3}">
      <dsp:nvSpPr>
        <dsp:cNvPr id="0" name=""/>
        <dsp:cNvSpPr/>
      </dsp:nvSpPr>
      <dsp:spPr>
        <a:xfrm rot="5400000">
          <a:off x="260786" y="907328"/>
          <a:ext cx="1416982" cy="1710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F7E061D-2317-4E13-8C7A-3C7906977B3A}">
      <dsp:nvSpPr>
        <dsp:cNvPr id="0" name=""/>
        <dsp:cNvSpPr/>
      </dsp:nvSpPr>
      <dsp:spPr>
        <a:xfrm>
          <a:off x="584960" y="364"/>
          <a:ext cx="1900536" cy="1140321"/>
        </a:xfrm>
        <a:prstGeom prst="rect">
          <a:avLst/>
        </a:prstGeom>
        <a:solidFill>
          <a:schemeClr val="bg2"/>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b="1" kern="1200" dirty="0" smtClean="0"/>
            <a:t>Start</a:t>
          </a:r>
          <a:endParaRPr lang="en-US" sz="1700" b="1" kern="1200" dirty="0"/>
        </a:p>
      </dsp:txBody>
      <dsp:txXfrm>
        <a:off x="584960" y="364"/>
        <a:ext cx="1900536" cy="1140321"/>
      </dsp:txXfrm>
    </dsp:sp>
    <dsp:sp modelId="{97ABC0D3-451E-4135-9960-41BCA8B9D617}">
      <dsp:nvSpPr>
        <dsp:cNvPr id="0" name=""/>
        <dsp:cNvSpPr/>
      </dsp:nvSpPr>
      <dsp:spPr>
        <a:xfrm rot="5459460">
          <a:off x="242096" y="2338951"/>
          <a:ext cx="1429636" cy="1710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4474669-8155-4909-BE15-9EECA62D3BF6}">
      <dsp:nvSpPr>
        <dsp:cNvPr id="0" name=""/>
        <dsp:cNvSpPr/>
      </dsp:nvSpPr>
      <dsp:spPr>
        <a:xfrm>
          <a:off x="584960" y="1425766"/>
          <a:ext cx="1900536" cy="1140321"/>
        </a:xfrm>
        <a:prstGeom prst="rect">
          <a:avLst/>
        </a:prstGeom>
        <a:solidFill>
          <a:schemeClr val="accent2"/>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b="1" kern="1200" dirty="0" smtClean="0"/>
            <a:t>App asks to create object</a:t>
          </a:r>
          <a:endParaRPr lang="en-US" sz="1700" b="1" kern="1200" dirty="0"/>
        </a:p>
      </dsp:txBody>
      <dsp:txXfrm>
        <a:off x="584960" y="1425766"/>
        <a:ext cx="1900536" cy="1140321"/>
      </dsp:txXfrm>
    </dsp:sp>
    <dsp:sp modelId="{6A6E19FB-F5DD-4783-81C0-ABFC97E564FE}">
      <dsp:nvSpPr>
        <dsp:cNvPr id="0" name=""/>
        <dsp:cNvSpPr/>
      </dsp:nvSpPr>
      <dsp:spPr>
        <a:xfrm rot="5349939">
          <a:off x="250359" y="3766458"/>
          <a:ext cx="1408900" cy="1710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40DAF7E-D12A-4C26-BFE8-59A7FCD93FFF}">
      <dsp:nvSpPr>
        <dsp:cNvPr id="0" name=""/>
        <dsp:cNvSpPr/>
      </dsp:nvSpPr>
      <dsp:spPr>
        <a:xfrm>
          <a:off x="560234" y="2863609"/>
          <a:ext cx="1900536" cy="1140321"/>
        </a:xfrm>
        <a:prstGeom prst="rect">
          <a:avLst/>
        </a:prstGeom>
        <a:solidFill>
          <a:schemeClr val="accent3"/>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b="1" kern="1200" dirty="0" smtClean="0"/>
            <a:t>Pass Name to </a:t>
          </a:r>
          <a:r>
            <a:rPr lang="en-US" sz="1700" b="1" kern="1200" dirty="0" err="1" smtClean="0"/>
            <a:t>RoActivateInstance</a:t>
          </a:r>
          <a:endParaRPr lang="en-US" sz="1700" b="1" kern="1200" dirty="0"/>
        </a:p>
      </dsp:txBody>
      <dsp:txXfrm>
        <a:off x="560234" y="2863609"/>
        <a:ext cx="1900536" cy="1140321"/>
      </dsp:txXfrm>
    </dsp:sp>
    <dsp:sp modelId="{DB660A45-57C3-4508-908A-44798BE1C7E6}">
      <dsp:nvSpPr>
        <dsp:cNvPr id="0" name=""/>
        <dsp:cNvSpPr/>
      </dsp:nvSpPr>
      <dsp:spPr>
        <a:xfrm>
          <a:off x="973487" y="4470833"/>
          <a:ext cx="2519293" cy="1710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FDFE38E-937A-4115-AD87-012520722426}">
      <dsp:nvSpPr>
        <dsp:cNvPr id="0" name=""/>
        <dsp:cNvSpPr/>
      </dsp:nvSpPr>
      <dsp:spPr>
        <a:xfrm>
          <a:off x="584960" y="4276570"/>
          <a:ext cx="1900536" cy="1140321"/>
        </a:xfrm>
        <a:prstGeom prst="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bg1"/>
              </a:solidFill>
            </a:rPr>
            <a:t>Find DLL using Catalog </a:t>
          </a:r>
          <a:endParaRPr lang="en-US" sz="1700" b="1" kern="1200" dirty="0">
            <a:solidFill>
              <a:schemeClr val="bg1"/>
            </a:solidFill>
          </a:endParaRPr>
        </a:p>
      </dsp:txBody>
      <dsp:txXfrm>
        <a:off x="584960" y="4276570"/>
        <a:ext cx="1900536" cy="1140321"/>
      </dsp:txXfrm>
    </dsp:sp>
    <dsp:sp modelId="{E9486160-5032-4AED-AFBA-22430672EB09}">
      <dsp:nvSpPr>
        <dsp:cNvPr id="0" name=""/>
        <dsp:cNvSpPr/>
      </dsp:nvSpPr>
      <dsp:spPr>
        <a:xfrm rot="16200000">
          <a:off x="2788499" y="3758132"/>
          <a:ext cx="1416982" cy="1710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3DEF5C1-9E7E-48CB-8B7C-67DD00A05CAF}">
      <dsp:nvSpPr>
        <dsp:cNvPr id="0" name=""/>
        <dsp:cNvSpPr/>
      </dsp:nvSpPr>
      <dsp:spPr>
        <a:xfrm>
          <a:off x="3112673" y="4276570"/>
          <a:ext cx="1900536" cy="1140321"/>
        </a:xfrm>
        <a:prstGeom prst="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bg1"/>
              </a:solidFill>
            </a:rPr>
            <a:t>Load DLL</a:t>
          </a:r>
          <a:endParaRPr lang="en-US" sz="1700" b="1" kern="1200" dirty="0">
            <a:solidFill>
              <a:schemeClr val="bg1"/>
            </a:solidFill>
          </a:endParaRPr>
        </a:p>
      </dsp:txBody>
      <dsp:txXfrm>
        <a:off x="3112673" y="4276570"/>
        <a:ext cx="1900536" cy="1140321"/>
      </dsp:txXfrm>
    </dsp:sp>
    <dsp:sp modelId="{A9DA41F9-8CAE-4064-B863-6540E5399DD3}">
      <dsp:nvSpPr>
        <dsp:cNvPr id="0" name=""/>
        <dsp:cNvSpPr/>
      </dsp:nvSpPr>
      <dsp:spPr>
        <a:xfrm rot="16200000">
          <a:off x="2788499" y="2332730"/>
          <a:ext cx="1416982" cy="1710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7A7FE5E-B025-4E7F-B88A-55752EF7791C}">
      <dsp:nvSpPr>
        <dsp:cNvPr id="0" name=""/>
        <dsp:cNvSpPr/>
      </dsp:nvSpPr>
      <dsp:spPr>
        <a:xfrm>
          <a:off x="3112673" y="2851168"/>
          <a:ext cx="1900536" cy="1140321"/>
        </a:xfrm>
        <a:prstGeom prst="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bg1"/>
              </a:solidFill>
            </a:rPr>
            <a:t>Call </a:t>
          </a:r>
          <a:r>
            <a:rPr lang="en-US" sz="1700" b="1" kern="1200" dirty="0" err="1" smtClean="0">
              <a:solidFill>
                <a:schemeClr val="bg1"/>
              </a:solidFill>
            </a:rPr>
            <a:t>DllGet-ActivationFactory</a:t>
          </a:r>
          <a:endParaRPr lang="en-US" sz="1700" b="1" kern="1200" dirty="0">
            <a:solidFill>
              <a:schemeClr val="bg1"/>
            </a:solidFill>
          </a:endParaRPr>
        </a:p>
      </dsp:txBody>
      <dsp:txXfrm>
        <a:off x="3112673" y="2851168"/>
        <a:ext cx="1900536" cy="1140321"/>
      </dsp:txXfrm>
    </dsp:sp>
    <dsp:sp modelId="{6C815FB9-96F4-4D02-8D63-454D78D89E43}">
      <dsp:nvSpPr>
        <dsp:cNvPr id="0" name=""/>
        <dsp:cNvSpPr/>
      </dsp:nvSpPr>
      <dsp:spPr>
        <a:xfrm rot="16200000">
          <a:off x="2788499" y="907328"/>
          <a:ext cx="1416982" cy="1710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DF8F831-722E-460C-B224-4F958BEE3DE6}">
      <dsp:nvSpPr>
        <dsp:cNvPr id="0" name=""/>
        <dsp:cNvSpPr/>
      </dsp:nvSpPr>
      <dsp:spPr>
        <a:xfrm>
          <a:off x="3112673" y="1425766"/>
          <a:ext cx="1900536" cy="1140321"/>
        </a:xfrm>
        <a:prstGeom prst="rect">
          <a:avLst/>
        </a:prstGeom>
        <a:solidFill>
          <a:schemeClr val="accent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b="1" kern="1200" dirty="0" smtClean="0"/>
            <a:t>Object created by implementation code</a:t>
          </a:r>
          <a:endParaRPr lang="en-US" sz="1700" b="1" kern="1200" dirty="0"/>
        </a:p>
      </dsp:txBody>
      <dsp:txXfrm>
        <a:off x="3112673" y="1425766"/>
        <a:ext cx="1900536" cy="1140321"/>
      </dsp:txXfrm>
    </dsp:sp>
    <dsp:sp modelId="{75318620-34D4-4288-8CE5-1B1D3FFAF6EB}">
      <dsp:nvSpPr>
        <dsp:cNvPr id="0" name=""/>
        <dsp:cNvSpPr/>
      </dsp:nvSpPr>
      <dsp:spPr>
        <a:xfrm>
          <a:off x="3501200" y="194627"/>
          <a:ext cx="2519293" cy="1710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18FE0D0-18BA-4F5A-BCE6-483FF3302D19}">
      <dsp:nvSpPr>
        <dsp:cNvPr id="0" name=""/>
        <dsp:cNvSpPr/>
      </dsp:nvSpPr>
      <dsp:spPr>
        <a:xfrm>
          <a:off x="3112673" y="364"/>
          <a:ext cx="1900536" cy="1140321"/>
        </a:xfrm>
        <a:prstGeom prst="rect">
          <a:avLst/>
        </a:prstGeom>
        <a:solidFill>
          <a:schemeClr val="accent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b="1" kern="1200" dirty="0" err="1" smtClean="0"/>
            <a:t>IInspectable</a:t>
          </a:r>
          <a:r>
            <a:rPr lang="en-US" sz="1700" b="1" kern="1200" dirty="0" smtClean="0"/>
            <a:t> returned</a:t>
          </a:r>
          <a:endParaRPr lang="en-US" sz="1700" b="1" kern="1200" dirty="0"/>
        </a:p>
      </dsp:txBody>
      <dsp:txXfrm>
        <a:off x="3112673" y="364"/>
        <a:ext cx="1900536" cy="1140321"/>
      </dsp:txXfrm>
    </dsp:sp>
    <dsp:sp modelId="{0ABC6F8B-984C-44C6-A592-FAD6877094D5}">
      <dsp:nvSpPr>
        <dsp:cNvPr id="0" name=""/>
        <dsp:cNvSpPr/>
      </dsp:nvSpPr>
      <dsp:spPr>
        <a:xfrm rot="5400000">
          <a:off x="5316212" y="907328"/>
          <a:ext cx="1416982" cy="1710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2E5C549-F754-46D2-A0CA-CFDAC7857B0F}">
      <dsp:nvSpPr>
        <dsp:cNvPr id="0" name=""/>
        <dsp:cNvSpPr/>
      </dsp:nvSpPr>
      <dsp:spPr>
        <a:xfrm>
          <a:off x="5640386" y="364"/>
          <a:ext cx="1900536" cy="1140321"/>
        </a:xfrm>
        <a:prstGeom prst="rect">
          <a:avLst/>
        </a:prstGeom>
        <a:solidFill>
          <a:schemeClr val="accent3"/>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b="1" kern="1200" dirty="0" smtClean="0"/>
            <a:t>Projection creates wrapper (using metadata)</a:t>
          </a:r>
          <a:endParaRPr lang="en-US" sz="1700" b="1" kern="1200" dirty="0"/>
        </a:p>
      </dsp:txBody>
      <dsp:txXfrm>
        <a:off x="5640386" y="364"/>
        <a:ext cx="1900536" cy="1140321"/>
      </dsp:txXfrm>
    </dsp:sp>
    <dsp:sp modelId="{729318F3-F8DA-4451-8A52-87DE415A8115}">
      <dsp:nvSpPr>
        <dsp:cNvPr id="0" name=""/>
        <dsp:cNvSpPr/>
      </dsp:nvSpPr>
      <dsp:spPr>
        <a:xfrm rot="5400000">
          <a:off x="5316212" y="2332730"/>
          <a:ext cx="1416982" cy="1710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964023E-9552-4704-85C4-3D3DB7873762}">
      <dsp:nvSpPr>
        <dsp:cNvPr id="0" name=""/>
        <dsp:cNvSpPr/>
      </dsp:nvSpPr>
      <dsp:spPr>
        <a:xfrm>
          <a:off x="5640386" y="1425766"/>
          <a:ext cx="1900536" cy="1140321"/>
        </a:xfrm>
        <a:prstGeom prst="rect">
          <a:avLst/>
        </a:prstGeom>
        <a:solidFill>
          <a:schemeClr val="accent3"/>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b="1" kern="1200" dirty="0" smtClean="0"/>
            <a:t>Object bound to wrapper</a:t>
          </a:r>
          <a:endParaRPr lang="en-US" sz="1700" b="1" kern="1200" dirty="0"/>
        </a:p>
      </dsp:txBody>
      <dsp:txXfrm>
        <a:off x="5640386" y="1425766"/>
        <a:ext cx="1900536" cy="1140321"/>
      </dsp:txXfrm>
    </dsp:sp>
    <dsp:sp modelId="{BC323C34-DB2A-4A3D-A421-A947ABFE6F5C}">
      <dsp:nvSpPr>
        <dsp:cNvPr id="0" name=""/>
        <dsp:cNvSpPr/>
      </dsp:nvSpPr>
      <dsp:spPr>
        <a:xfrm rot="5400000">
          <a:off x="5316212" y="3758132"/>
          <a:ext cx="1416982" cy="1710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D4F7247-7D19-4A2E-868D-F7D66AD4B279}">
      <dsp:nvSpPr>
        <dsp:cNvPr id="0" name=""/>
        <dsp:cNvSpPr/>
      </dsp:nvSpPr>
      <dsp:spPr>
        <a:xfrm>
          <a:off x="5640386" y="2851168"/>
          <a:ext cx="1900536" cy="1140321"/>
        </a:xfrm>
        <a:prstGeom prst="rect">
          <a:avLst/>
        </a:prstGeom>
        <a:solidFill>
          <a:schemeClr val="accent3"/>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b="1" kern="1200" dirty="0" smtClean="0"/>
            <a:t>Wrapper returned to App</a:t>
          </a:r>
          <a:endParaRPr lang="en-US" sz="1700" b="1" kern="1200" dirty="0"/>
        </a:p>
      </dsp:txBody>
      <dsp:txXfrm>
        <a:off x="5640386" y="2851168"/>
        <a:ext cx="1900536" cy="1140321"/>
      </dsp:txXfrm>
    </dsp:sp>
    <dsp:sp modelId="{4055A9E2-C4E1-4004-8427-F96AC3D75E27}">
      <dsp:nvSpPr>
        <dsp:cNvPr id="0" name=""/>
        <dsp:cNvSpPr/>
      </dsp:nvSpPr>
      <dsp:spPr>
        <a:xfrm>
          <a:off x="5640386" y="4276570"/>
          <a:ext cx="1900536" cy="1140321"/>
        </a:xfrm>
        <a:prstGeom prst="rect">
          <a:avLst/>
        </a:prstGeom>
        <a:solidFill>
          <a:schemeClr val="bg2"/>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b="1" kern="1200" dirty="0" smtClean="0"/>
            <a:t>End</a:t>
          </a:r>
          <a:endParaRPr lang="en-US" sz="1700" b="1" kern="1200" dirty="0"/>
        </a:p>
      </dsp:txBody>
      <dsp:txXfrm>
        <a:off x="5640386" y="4276570"/>
        <a:ext cx="1900536" cy="11403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95906-CE30-4223-97C6-A1E4D4FF0A08}">
      <dsp:nvSpPr>
        <dsp:cNvPr id="0" name=""/>
        <dsp:cNvSpPr/>
      </dsp:nvSpPr>
      <dsp:spPr>
        <a:xfrm>
          <a:off x="867639" y="0"/>
          <a:ext cx="1457863" cy="2473305"/>
        </a:xfrm>
        <a:prstGeom prst="trapezoid">
          <a:avLst>
            <a:gd name="adj" fmla="val 50000"/>
          </a:avLst>
        </a:prstGeom>
        <a:solidFill>
          <a:schemeClr val="accent2"/>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b="1" kern="1200" dirty="0" smtClean="0"/>
            <a:t>App</a:t>
          </a:r>
          <a:endParaRPr lang="en-US" sz="1900" b="1" kern="1200" dirty="0"/>
        </a:p>
      </dsp:txBody>
      <dsp:txXfrm>
        <a:off x="867639" y="0"/>
        <a:ext cx="1457863" cy="2473305"/>
      </dsp:txXfrm>
    </dsp:sp>
    <dsp:sp modelId="{1CEAFA86-63D1-4A48-8E58-244BCFB43E59}">
      <dsp:nvSpPr>
        <dsp:cNvPr id="0" name=""/>
        <dsp:cNvSpPr/>
      </dsp:nvSpPr>
      <dsp:spPr>
        <a:xfrm>
          <a:off x="675143" y="2473305"/>
          <a:ext cx="1842855" cy="653150"/>
        </a:xfrm>
        <a:prstGeom prst="trapezoid">
          <a:avLst>
            <a:gd name="adj" fmla="val 29472"/>
          </a:avLst>
        </a:prstGeom>
        <a:solidFill>
          <a:schemeClr val="accent3"/>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b="1" kern="1200" dirty="0" smtClean="0"/>
            <a:t>Projection</a:t>
          </a:r>
          <a:endParaRPr lang="en-US" sz="1900" b="1" kern="1200" dirty="0"/>
        </a:p>
      </dsp:txBody>
      <dsp:txXfrm>
        <a:off x="997643" y="2473305"/>
        <a:ext cx="1197856" cy="653150"/>
      </dsp:txXfrm>
    </dsp:sp>
    <dsp:sp modelId="{B6CAC7D7-D44D-46C5-AD25-2FA80F0E21F7}">
      <dsp:nvSpPr>
        <dsp:cNvPr id="0" name=""/>
        <dsp:cNvSpPr/>
      </dsp:nvSpPr>
      <dsp:spPr>
        <a:xfrm>
          <a:off x="486131" y="3126455"/>
          <a:ext cx="2220879" cy="641328"/>
        </a:xfrm>
        <a:prstGeom prst="trapezoid">
          <a:avLst>
            <a:gd name="adj" fmla="val 29472"/>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b="1" kern="1200" dirty="0" smtClean="0">
              <a:solidFill>
                <a:schemeClr val="bg1"/>
              </a:solidFill>
            </a:rPr>
            <a:t>WinRT Object Manager</a:t>
          </a:r>
          <a:endParaRPr lang="en-US" sz="1900" b="1" kern="1200" dirty="0">
            <a:solidFill>
              <a:schemeClr val="bg1"/>
            </a:solidFill>
          </a:endParaRPr>
        </a:p>
      </dsp:txBody>
      <dsp:txXfrm>
        <a:off x="874785" y="3126455"/>
        <a:ext cx="1443571" cy="641328"/>
      </dsp:txXfrm>
    </dsp:sp>
    <dsp:sp modelId="{F0D72DB6-3246-478B-A05F-736E33AD5284}">
      <dsp:nvSpPr>
        <dsp:cNvPr id="0" name=""/>
        <dsp:cNvSpPr/>
      </dsp:nvSpPr>
      <dsp:spPr>
        <a:xfrm>
          <a:off x="0" y="3767783"/>
          <a:ext cx="3193142" cy="1649472"/>
        </a:xfrm>
        <a:prstGeom prst="trapezoid">
          <a:avLst>
            <a:gd name="adj" fmla="val 29472"/>
          </a:avLst>
        </a:prstGeom>
        <a:solidFill>
          <a:schemeClr val="bg1"/>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b="1" kern="1200" dirty="0" smtClean="0"/>
            <a:t>WinRT Object</a:t>
          </a:r>
          <a:endParaRPr lang="en-US" sz="1900" b="1" kern="1200" dirty="0"/>
        </a:p>
      </dsp:txBody>
      <dsp:txXfrm>
        <a:off x="558800" y="3767783"/>
        <a:ext cx="2075542" cy="1649472"/>
      </dsp:txXfrm>
    </dsp:sp>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latin typeface="Segoe UI" pitchFamily="34" charset="0"/>
              </a:rPr>
              <a:t>BUILD</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4/3/2012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4/3/2012</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4/3/2012 11:13 AM</a:t>
            </a:fld>
            <a:endParaRPr lang="en-US"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err="1" smtClean="0"/>
              <a:t>IReference</a:t>
            </a:r>
            <a:endParaRPr lang="en-US" baseline="0"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32991253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32991253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dirty="0" smtClean="0"/>
              <a:t>Need a standard way to share collections between languages</a:t>
            </a:r>
          </a:p>
          <a:p>
            <a:r>
              <a:rPr lang="en-US" dirty="0" smtClean="0"/>
              <a:t>Standard interfaces, not implementations</a:t>
            </a:r>
          </a:p>
          <a:p>
            <a:pPr lvl="1"/>
            <a:r>
              <a:rPr lang="en-US" dirty="0" smtClean="0"/>
              <a:t>Allows</a:t>
            </a:r>
            <a:r>
              <a:rPr lang="en-US" baseline="0" dirty="0" smtClean="0"/>
              <a:t> language to bind over existing collections</a:t>
            </a:r>
          </a:p>
          <a:p>
            <a:pPr lvl="0"/>
            <a:r>
              <a:rPr lang="en-US" baseline="0" dirty="0" smtClean="0"/>
              <a:t>Generic interfaces are type safe</a:t>
            </a:r>
          </a:p>
          <a:p>
            <a:pPr lvl="1"/>
            <a:r>
              <a:rPr lang="en-US" baseline="0" dirty="0" smtClean="0"/>
              <a:t>JavaScript projection applies simpler</a:t>
            </a:r>
            <a:r>
              <a:rPr lang="en-US" dirty="0" smtClean="0"/>
              <a:t> types </a:t>
            </a:r>
            <a:r>
              <a:rPr lang="en-US" baseline="0" dirty="0" smtClean="0"/>
              <a:t>where needed</a:t>
            </a:r>
          </a:p>
          <a:p>
            <a:pPr lvl="0"/>
            <a:r>
              <a:rPr lang="en-US" baseline="0" dirty="0" smtClean="0"/>
              <a:t>Variations</a:t>
            </a:r>
          </a:p>
          <a:p>
            <a:pPr lvl="1"/>
            <a:r>
              <a:rPr lang="en-US" baseline="0" dirty="0" smtClean="0"/>
              <a:t>Read only, Read &amp; Write, Read &amp; Write &amp; Observe</a:t>
            </a:r>
          </a:p>
          <a:p>
            <a:pPr lvl="1"/>
            <a:r>
              <a:rPr lang="en-US" baseline="0" dirty="0" smtClean="0"/>
              <a:t>Vector, Map</a:t>
            </a:r>
          </a:p>
          <a:p>
            <a:endParaRPr lang="en-US" dirty="0" smtClean="0"/>
          </a:p>
          <a:p>
            <a:pPr marL="0" marR="0" lvl="1" indent="0" algn="l" defTabSz="914363" rtl="0" eaLnBrk="1" fontAlgn="auto" latinLnBrk="0" hangingPunct="1">
              <a:lnSpc>
                <a:spcPct val="90000"/>
              </a:lnSpc>
              <a:spcBef>
                <a:spcPts val="0"/>
              </a:spcBef>
              <a:spcAft>
                <a:spcPts val="333"/>
              </a:spcAft>
              <a:buClrTx/>
              <a:buSzTx/>
              <a:buFontTx/>
              <a:buNone/>
              <a:tabLst/>
              <a:defRPr/>
            </a:pPr>
            <a:r>
              <a:rPr lang="en-US" baseline="0" dirty="0" smtClean="0"/>
              <a:t>Removes need for copying</a:t>
            </a:r>
          </a:p>
          <a:p>
            <a:pPr marL="0" marR="0" lvl="1" indent="0" algn="l" defTabSz="914363" rtl="0" eaLnBrk="1" fontAlgn="auto" latinLnBrk="0" hangingPunct="1">
              <a:lnSpc>
                <a:spcPct val="90000"/>
              </a:lnSpc>
              <a:spcBef>
                <a:spcPts val="0"/>
              </a:spcBef>
              <a:spcAft>
                <a:spcPts val="333"/>
              </a:spcAft>
              <a:buClrTx/>
              <a:buSzTx/>
              <a:buFontTx/>
              <a:buNone/>
              <a:tabLst/>
              <a:defRPr/>
            </a:pPr>
            <a:r>
              <a:rPr lang="en-US" baseline="0" dirty="0" smtClean="0"/>
              <a:t>IIDs automatically generated and unique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extLst>
      <p:ext uri="{BB962C8B-B14F-4D97-AF65-F5344CB8AC3E}">
        <p14:creationId xmlns:p14="http://schemas.microsoft.com/office/powerpoint/2010/main" val="14886445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363" rtl="0" eaLnBrk="1" fontAlgn="auto" latinLnBrk="0" hangingPunct="1">
              <a:lnSpc>
                <a:spcPct val="90000"/>
              </a:lnSpc>
              <a:spcBef>
                <a:spcPts val="0"/>
              </a:spcBef>
              <a:spcAft>
                <a:spcPts val="333"/>
              </a:spcAft>
              <a:buClrTx/>
              <a:buSzTx/>
              <a:buFontTx/>
              <a:buNone/>
              <a:tabLst/>
              <a:defRPr/>
            </a:pPr>
            <a:r>
              <a:rPr lang="en-GB" dirty="0" smtClean="0"/>
              <a:t>Ensures new APIs are immediately consumable when OS is released</a:t>
            </a:r>
          </a:p>
          <a:p>
            <a:endParaRPr lang="en-US" dirty="0" smtClean="0"/>
          </a:p>
          <a:p>
            <a:r>
              <a:rPr lang="en-US" dirty="0" smtClean="0"/>
              <a:t>Also</a:t>
            </a:r>
            <a:r>
              <a:rPr lang="en-US" baseline="0" dirty="0" smtClean="0"/>
              <a:t> can be generated using IDL for traditionalists</a:t>
            </a:r>
          </a:p>
          <a:p>
            <a:endParaRPr lang="en-US" baseline="0" dirty="0" smtClean="0"/>
          </a:p>
          <a:p>
            <a:pPr lvl="0"/>
            <a:r>
              <a:rPr lang="en-GB" dirty="0" smtClean="0"/>
              <a:t>Allows other languages to target WinRT</a:t>
            </a:r>
          </a:p>
          <a:p>
            <a:endParaRPr lang="en-US" dirty="0" smtClean="0"/>
          </a:p>
          <a:p>
            <a:r>
              <a:rPr lang="en-US" dirty="0" smtClean="0"/>
              <a:t>SDK contains metadata.</a:t>
            </a:r>
            <a:r>
              <a:rPr lang="en-US" baseline="0" dirty="0" smtClean="0"/>
              <a:t> Headers</a:t>
            </a:r>
          </a:p>
          <a:p>
            <a:pPr marL="0" marR="0" lvl="1" indent="0" algn="l" defTabSz="914363" rtl="0" eaLnBrk="1" fontAlgn="auto" latinLnBrk="0" hangingPunct="1">
              <a:lnSpc>
                <a:spcPct val="90000"/>
              </a:lnSpc>
              <a:spcBef>
                <a:spcPts val="0"/>
              </a:spcBef>
              <a:spcAft>
                <a:spcPts val="333"/>
              </a:spcAft>
              <a:buClrTx/>
              <a:buSzTx/>
              <a:buFontTx/>
              <a:buNone/>
              <a:tabLst/>
              <a:defRPr/>
            </a:pPr>
            <a:r>
              <a:rPr lang="en-GB" dirty="0" smtClean="0"/>
              <a:t>Semantics include iteration, async and other things that will be wrapped diversely</a:t>
            </a:r>
          </a:p>
          <a:p>
            <a:r>
              <a:rPr lang="en-US" baseline="0" dirty="0" smtClean="0"/>
              <a:t> also included for convenience of WRL users.</a:t>
            </a:r>
          </a:p>
          <a:p>
            <a:endParaRPr lang="en-US" baseline="0" dirty="0" smtClean="0"/>
          </a:p>
          <a:p>
            <a:pPr marL="0" marR="0" lvl="1" indent="0" algn="l" defTabSz="914363" rtl="0" eaLnBrk="1" fontAlgn="auto" latinLnBrk="0" hangingPunct="1">
              <a:lnSpc>
                <a:spcPct val="90000"/>
              </a:lnSpc>
              <a:spcBef>
                <a:spcPts val="0"/>
              </a:spcBef>
              <a:spcAft>
                <a:spcPts val="333"/>
              </a:spcAft>
              <a:buClrTx/>
              <a:buSzTx/>
              <a:buFontTx/>
              <a:buNone/>
              <a:tabLst/>
              <a:defRPr/>
            </a:pPr>
            <a:r>
              <a:rPr lang="en-GB" dirty="0" smtClean="0"/>
              <a:t>No need to read headers at compile time or libs at link time</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36109746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Windows Runtime components version as a platform</a:t>
            </a:r>
          </a:p>
          <a:p>
            <a:pPr lvl="1"/>
            <a:r>
              <a:rPr lang="en-US" dirty="0" smtClean="0"/>
              <a:t>Future</a:t>
            </a:r>
            <a:r>
              <a:rPr lang="en-US" baseline="0" dirty="0" smtClean="0"/>
              <a:t> Windows will ship binary </a:t>
            </a:r>
            <a:r>
              <a:rPr lang="en-US" dirty="0" smtClean="0"/>
              <a:t>compatible </a:t>
            </a:r>
            <a:r>
              <a:rPr lang="en-US" baseline="0" dirty="0" smtClean="0"/>
              <a:t>versions of these components</a:t>
            </a:r>
          </a:p>
          <a:p>
            <a:pPr lvl="1"/>
            <a:r>
              <a:rPr lang="en-US" dirty="0" smtClean="0"/>
              <a:t>Windows</a:t>
            </a:r>
            <a:r>
              <a:rPr lang="en-US" baseline="0" dirty="0" smtClean="0"/>
              <a:t> 8 apps will</a:t>
            </a:r>
            <a:r>
              <a:rPr lang="en-US" dirty="0" smtClean="0"/>
              <a:t> </a:t>
            </a:r>
            <a:r>
              <a:rPr lang="en-US" baseline="0" dirty="0" smtClean="0"/>
              <a:t>run directly on Future Windows</a:t>
            </a:r>
          </a:p>
          <a:p>
            <a:pPr lvl="1"/>
            <a:r>
              <a:rPr lang="en-US" baseline="0" dirty="0" smtClean="0"/>
              <a:t>Future</a:t>
            </a:r>
            <a:r>
              <a:rPr lang="en-US" dirty="0" smtClean="0"/>
              <a:t> </a:t>
            </a:r>
            <a:r>
              <a:rPr lang="en-US" baseline="0" dirty="0" smtClean="0"/>
              <a:t>Windows will support the v.8 and v.9 </a:t>
            </a:r>
            <a:r>
              <a:rPr lang="en-US" baseline="0" dirty="0" err="1" smtClean="0"/>
              <a:t>behaviours</a:t>
            </a:r>
            <a:endParaRPr lang="en-US" baseline="0" dirty="0" smtClean="0"/>
          </a:p>
          <a:p>
            <a:pPr lvl="0"/>
            <a:r>
              <a:rPr lang="en-US" baseline="0" dirty="0" smtClean="0"/>
              <a:t>Windows 9 can add new functions (via new interfaces). </a:t>
            </a:r>
          </a:p>
          <a:p>
            <a:pPr lvl="1"/>
            <a:r>
              <a:rPr lang="en-US" baseline="0" dirty="0" smtClean="0"/>
              <a:t>Windows 9 SDK metadata will describe both</a:t>
            </a:r>
          </a:p>
          <a:p>
            <a:pPr lvl="1"/>
            <a:r>
              <a:rPr lang="en-US" baseline="0" dirty="0" smtClean="0"/>
              <a:t>All metadata has version info</a:t>
            </a:r>
          </a:p>
          <a:p>
            <a:endParaRPr lang="en-US" dirty="0" smtClean="0"/>
          </a:p>
          <a:p>
            <a:pPr marL="0" marR="0" lvl="1" indent="0" algn="l" defTabSz="914363" rtl="0" eaLnBrk="1" fontAlgn="auto" latinLnBrk="0" hangingPunct="1">
              <a:lnSpc>
                <a:spcPct val="90000"/>
              </a:lnSpc>
              <a:spcBef>
                <a:spcPts val="0"/>
              </a:spcBef>
              <a:spcAft>
                <a:spcPts val="333"/>
              </a:spcAft>
              <a:buClrTx/>
              <a:buSzTx/>
              <a:buFontTx/>
              <a:buNone/>
              <a:tabLst/>
              <a:defRPr/>
            </a:pPr>
            <a:r>
              <a:rPr lang="en-US" baseline="0" dirty="0" smtClean="0"/>
              <a:t>They will have the same names</a:t>
            </a:r>
          </a:p>
          <a:p>
            <a:pPr marL="0" marR="0" lvl="1" indent="0" algn="l" defTabSz="914363" rtl="0" eaLnBrk="1" fontAlgn="auto" latinLnBrk="0" hangingPunct="1">
              <a:lnSpc>
                <a:spcPct val="90000"/>
              </a:lnSpc>
              <a:spcBef>
                <a:spcPts val="0"/>
              </a:spcBef>
              <a:spcAft>
                <a:spcPts val="333"/>
              </a:spcAft>
              <a:buClrTx/>
              <a:buSzTx/>
              <a:buFontTx/>
              <a:buNone/>
              <a:tabLst/>
              <a:defRPr/>
            </a:pPr>
            <a:endParaRPr lang="en-US" baseline="0" dirty="0" smtClean="0"/>
          </a:p>
          <a:p>
            <a:pPr marL="0" marR="0" lvl="1" indent="0" algn="l" defTabSz="914363" rtl="0" eaLnBrk="1" fontAlgn="auto" latinLnBrk="0" hangingPunct="1">
              <a:lnSpc>
                <a:spcPct val="90000"/>
              </a:lnSpc>
              <a:spcBef>
                <a:spcPts val="0"/>
              </a:spcBef>
              <a:spcAft>
                <a:spcPts val="333"/>
              </a:spcAft>
              <a:buClrTx/>
              <a:buSzTx/>
              <a:buFontTx/>
              <a:buNone/>
              <a:tabLst/>
              <a:defRPr/>
            </a:pPr>
            <a:r>
              <a:rPr lang="en-US" baseline="0" dirty="0" smtClean="0"/>
              <a:t>If a major redesign is needed, a new class name will be chosen.</a:t>
            </a:r>
          </a:p>
          <a:p>
            <a:endParaRPr lang="en-US" dirty="0" smtClean="0"/>
          </a:p>
          <a:p>
            <a:pPr marL="0" marR="0" lvl="1" indent="0" algn="l" defTabSz="914363" rtl="0" eaLnBrk="1" fontAlgn="auto" latinLnBrk="0" hangingPunct="1">
              <a:lnSpc>
                <a:spcPct val="90000"/>
              </a:lnSpc>
              <a:spcBef>
                <a:spcPts val="0"/>
              </a:spcBef>
              <a:spcAft>
                <a:spcPts val="333"/>
              </a:spcAft>
              <a:buClrTx/>
              <a:buSzTx/>
              <a:buFontTx/>
              <a:buNone/>
              <a:tabLst/>
              <a:defRPr/>
            </a:pPr>
            <a:r>
              <a:rPr lang="en-US" baseline="0" dirty="0" smtClean="0"/>
              <a:t>There is no side-by-side story </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14886445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Where long running means</a:t>
            </a:r>
            <a:r>
              <a:rPr lang="en-US" baseline="0" dirty="0" smtClean="0"/>
              <a:t> read from file, put up dialog, </a:t>
            </a:r>
            <a:r>
              <a:rPr lang="en-US" baseline="0" dirty="0" err="1" smtClean="0"/>
              <a:t>etc</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extLst>
      <p:ext uri="{BB962C8B-B14F-4D97-AF65-F5344CB8AC3E}">
        <p14:creationId xmlns:p14="http://schemas.microsoft.com/office/powerpoint/2010/main" val="42771235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Windows Runtime object is</a:t>
            </a:r>
            <a:r>
              <a:rPr lang="en-US" baseline="0" dirty="0" smtClean="0"/>
              <a:t> a very simple, self-contained thing. It </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16</a:t>
            </a:fld>
            <a:endParaRPr lang="en-US" dirty="0"/>
          </a:p>
        </p:txBody>
      </p:sp>
    </p:spTree>
    <p:extLst>
      <p:ext uri="{BB962C8B-B14F-4D97-AF65-F5344CB8AC3E}">
        <p14:creationId xmlns:p14="http://schemas.microsoft.com/office/powerpoint/2010/main" val="14886445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363" rtl="0" eaLnBrk="1" fontAlgn="auto" latinLnBrk="0" hangingPunct="1">
              <a:lnSpc>
                <a:spcPct val="90000"/>
              </a:lnSpc>
              <a:spcBef>
                <a:spcPts val="0"/>
              </a:spcBef>
              <a:spcAft>
                <a:spcPts val="333"/>
              </a:spcAft>
              <a:buClrTx/>
              <a:buSzTx/>
              <a:buFontTx/>
              <a:buNone/>
              <a:tabLst/>
              <a:defRPr/>
            </a:pPr>
            <a:r>
              <a:rPr lang="en-US" baseline="0" dirty="0" smtClean="0"/>
              <a:t>Need to explicitly state if you want to allow reentrancy</a:t>
            </a:r>
          </a:p>
          <a:p>
            <a:pPr marL="0" marR="0" lvl="0" indent="0" algn="l" defTabSz="914363" rtl="0" eaLnBrk="1" fontAlgn="auto" latinLnBrk="0" hangingPunct="1">
              <a:lnSpc>
                <a:spcPct val="90000"/>
              </a:lnSpc>
              <a:spcBef>
                <a:spcPts val="0"/>
              </a:spcBef>
              <a:spcAft>
                <a:spcPts val="333"/>
              </a:spcAft>
              <a:buClrTx/>
              <a:buSzTx/>
              <a:buFontTx/>
              <a:buNone/>
              <a:tabLst/>
              <a:defRPr/>
            </a:pPr>
            <a:r>
              <a:rPr lang="en-US" dirty="0" smtClean="0"/>
              <a:t>Web Workers JavaScript is single threaded unless you </a:t>
            </a:r>
            <a:r>
              <a:rPr lang="en-US" dirty="0" err="1" smtClean="0"/>
              <a:t>explictly</a:t>
            </a:r>
            <a:r>
              <a:rPr lang="en-US" smtClean="0"/>
              <a:t> use web workers</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extLst>
      <p:ext uri="{BB962C8B-B14F-4D97-AF65-F5344CB8AC3E}">
        <p14:creationId xmlns:p14="http://schemas.microsoft.com/office/powerpoint/2010/main" val="34342652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363" rtl="0" eaLnBrk="1" fontAlgn="auto" latinLnBrk="0" hangingPunct="1">
              <a:lnSpc>
                <a:spcPct val="90000"/>
              </a:lnSpc>
              <a:spcBef>
                <a:spcPts val="0"/>
              </a:spcBef>
              <a:spcAft>
                <a:spcPts val="333"/>
              </a:spcAft>
              <a:buClrTx/>
              <a:buSzTx/>
              <a:buFontTx/>
              <a:buNone/>
              <a:tabLst/>
              <a:defRPr/>
            </a:pPr>
            <a:r>
              <a:rPr lang="en-GB" dirty="0" smtClean="0"/>
              <a:t>Makes it easy to find our recommended API</a:t>
            </a:r>
          </a:p>
          <a:p>
            <a:endParaRPr lang="en-US" baseline="0" dirty="0" smtClean="0"/>
          </a:p>
          <a:p>
            <a:endParaRPr lang="en-US" baseline="0" dirty="0" smtClean="0"/>
          </a:p>
          <a:p>
            <a:endParaRPr lang="en-US" baseline="0" dirty="0" smtClean="0"/>
          </a:p>
          <a:p>
            <a:pPr marL="0" marR="0" lvl="2" indent="0" algn="l" defTabSz="914363" rtl="0" eaLnBrk="1" fontAlgn="auto" latinLnBrk="0" hangingPunct="1">
              <a:lnSpc>
                <a:spcPct val="90000"/>
              </a:lnSpc>
              <a:spcBef>
                <a:spcPts val="0"/>
              </a:spcBef>
              <a:spcAft>
                <a:spcPts val="333"/>
              </a:spcAft>
              <a:buClrTx/>
              <a:buSzTx/>
              <a:buFontTx/>
              <a:buNone/>
              <a:tabLst/>
              <a:defRPr/>
            </a:pPr>
            <a:r>
              <a:rPr lang="en-GB" dirty="0" smtClean="0"/>
              <a:t>Allows ‘using’ for relevant pieces</a:t>
            </a:r>
          </a:p>
          <a:p>
            <a:pPr marL="0" marR="0" lvl="2" indent="0" algn="l" defTabSz="914363" rtl="0" eaLnBrk="1" fontAlgn="auto" latinLnBrk="0" hangingPunct="1">
              <a:lnSpc>
                <a:spcPct val="90000"/>
              </a:lnSpc>
              <a:spcBef>
                <a:spcPts val="0"/>
              </a:spcBef>
              <a:spcAft>
                <a:spcPts val="333"/>
              </a:spcAft>
              <a:buClrTx/>
              <a:buSzTx/>
              <a:buFontTx/>
              <a:buNone/>
              <a:tabLst/>
              <a:defRPr/>
            </a:pPr>
            <a:r>
              <a:rPr lang="en-GB" dirty="0" smtClean="0"/>
              <a:t>Similar to </a:t>
            </a:r>
            <a:r>
              <a:rPr lang="en-GB" dirty="0" err="1" smtClean="0"/>
              <a:t>DllGetClassObject</a:t>
            </a:r>
            <a:endParaRPr lang="en-GB" dirty="0" smtClean="0"/>
          </a:p>
          <a:p>
            <a:pPr marL="0" marR="0" lvl="1" indent="0" algn="l" defTabSz="914363" rtl="0" eaLnBrk="1" fontAlgn="auto" latinLnBrk="0" hangingPunct="1">
              <a:lnSpc>
                <a:spcPct val="90000"/>
              </a:lnSpc>
              <a:spcBef>
                <a:spcPts val="0"/>
              </a:spcBef>
              <a:spcAft>
                <a:spcPts val="333"/>
              </a:spcAft>
              <a:buClrTx/>
              <a:buSzTx/>
              <a:buFontTx/>
              <a:buNone/>
              <a:tabLst/>
              <a:defRPr/>
            </a:pPr>
            <a:r>
              <a:rPr lang="en-GB" dirty="0" smtClean="0"/>
              <a:t>Apps can only see their own objects and Windows’</a:t>
            </a:r>
          </a:p>
          <a:p>
            <a:r>
              <a:rPr lang="en-GB" dirty="0" smtClean="0"/>
              <a:t>(per user, per app, manifested)</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extLst>
      <p:ext uri="{BB962C8B-B14F-4D97-AF65-F5344CB8AC3E}">
        <p14:creationId xmlns:p14="http://schemas.microsoft.com/office/powerpoint/2010/main" val="33596105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1408702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During this talk, I’m going to help you understand how the new Windows Runtime</a:t>
            </a:r>
            <a:r>
              <a:rPr lang="en-US" baseline="0" dirty="0" smtClean="0"/>
              <a:t> platform in Windows 8 works. I’ll give you insight into how the Windows Runtime works. This should enable you to understand, debug, performance tune and confidently publish Windows Metro style applications. Most of the time our tools do a great job of guiding you in the right direction. But when things go wrong, this information will help you see how the pieces fit together.</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a:t>
            </a:fld>
            <a:endParaRPr lang="en-US" dirty="0"/>
          </a:p>
        </p:txBody>
      </p:sp>
    </p:spTree>
    <p:extLst>
      <p:ext uri="{BB962C8B-B14F-4D97-AF65-F5344CB8AC3E}">
        <p14:creationId xmlns:p14="http://schemas.microsoft.com/office/powerpoint/2010/main" val="6268625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14886445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a:t>
            </a:r>
            <a:r>
              <a:rPr lang="en-US" baseline="0" dirty="0" smtClean="0"/>
              <a:t> Set of APIs to access the OS and the Device</a:t>
            </a:r>
          </a:p>
          <a:p>
            <a:endParaRPr lang="en-US" baseline="0"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Implemented </a:t>
            </a:r>
            <a:r>
              <a:rPr lang="en-US" baseline="0" dirty="0" smtClean="0"/>
              <a:t>in C++ and part of the operating system </a:t>
            </a:r>
          </a:p>
          <a:p>
            <a:pPr lvl="0"/>
            <a:r>
              <a:rPr lang="en-US" dirty="0" smtClean="0"/>
              <a:t>In memory interfaces</a:t>
            </a:r>
            <a:r>
              <a:rPr lang="en-US" baseline="0" dirty="0" smtClean="0"/>
              <a:t> </a:t>
            </a:r>
            <a:r>
              <a:rPr lang="en-US" dirty="0" smtClean="0"/>
              <a:t>with Direct Invocation – this means v-table dispatch</a:t>
            </a:r>
            <a:r>
              <a:rPr lang="en-US" baseline="0" dirty="0" smtClean="0"/>
              <a:t>. Very efficient, designed with performance in mind.	</a:t>
            </a:r>
            <a:endParaRPr lang="en-US" dirty="0" smtClean="0"/>
          </a:p>
          <a:p>
            <a:pPr lvl="0"/>
            <a:r>
              <a:rPr lang="en-US" dirty="0" smtClean="0"/>
              <a:t>New</a:t>
            </a:r>
            <a:r>
              <a:rPr lang="en-US" baseline="0" dirty="0" smtClean="0"/>
              <a:t> native type system optimized for projections</a:t>
            </a:r>
            <a:endParaRPr lang="en-US" dirty="0" smtClean="0"/>
          </a:p>
          <a:p>
            <a:r>
              <a:rPr lang="en-US" dirty="0" smtClean="0"/>
              <a:t>Built-in reflection – to support dynamic languages</a:t>
            </a:r>
          </a:p>
          <a:p>
            <a:pPr marL="0" marR="0" indent="0" algn="l" defTabSz="914363" rtl="0" eaLnBrk="1" fontAlgn="auto" latinLnBrk="0" hangingPunct="1">
              <a:lnSpc>
                <a:spcPct val="90000"/>
              </a:lnSpc>
              <a:spcBef>
                <a:spcPts val="0"/>
              </a:spcBef>
              <a:spcAft>
                <a:spcPts val="333"/>
              </a:spcAft>
              <a:buClrTx/>
              <a:buSzTx/>
              <a:buFontTx/>
              <a:buNone/>
              <a:tabLst/>
              <a:defRPr/>
            </a:pPr>
            <a:endParaRPr lang="en-US" sz="900" kern="1200" baseline="0" dirty="0" smtClean="0">
              <a:solidFill>
                <a:schemeClr val="tx1"/>
              </a:solidFill>
              <a:effectLst/>
              <a:latin typeface="Segoe UI" pitchFamily="34" charset="0"/>
              <a:ea typeface="+mn-ea"/>
              <a:cs typeface="+mn-cs"/>
            </a:endParaRPr>
          </a:p>
          <a:p>
            <a:endParaRPr lang="en-US" baseline="0"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effectLst/>
                <a:latin typeface="Segoe UI" pitchFamily="34" charset="0"/>
                <a:ea typeface="+mn-ea"/>
                <a:cs typeface="+mn-cs"/>
              </a:rPr>
              <a:t>We took - integrated and holistic approach</a:t>
            </a:r>
            <a:r>
              <a:rPr lang="en-US" sz="900" kern="1200" baseline="0" dirty="0" smtClean="0">
                <a:solidFill>
                  <a:schemeClr val="tx1"/>
                </a:solidFill>
                <a:effectLst/>
                <a:latin typeface="Segoe UI" pitchFamily="34" charset="0"/>
                <a:ea typeface="+mn-ea"/>
                <a:cs typeface="+mn-cs"/>
              </a:rPr>
              <a:t> we focused on consistency</a:t>
            </a:r>
          </a:p>
          <a:p>
            <a:endParaRPr lang="en-US" dirty="0" smtClean="0"/>
          </a:p>
          <a:p>
            <a:r>
              <a:rPr lang="en-US" dirty="0" smtClean="0"/>
              <a:t>Optimized </a:t>
            </a:r>
            <a:r>
              <a:rPr lang="en-US" baseline="0" dirty="0" smtClean="0"/>
              <a:t>for writing Metro – not everything is possible</a:t>
            </a:r>
          </a:p>
          <a:p>
            <a:pPr marL="0" marR="0" indent="0" algn="l" defTabSz="914363" rtl="0" eaLnBrk="1" fontAlgn="auto" latinLnBrk="0" hangingPunct="1">
              <a:lnSpc>
                <a:spcPct val="90000"/>
              </a:lnSpc>
              <a:spcBef>
                <a:spcPts val="0"/>
              </a:spcBef>
              <a:spcAft>
                <a:spcPts val="333"/>
              </a:spcAft>
              <a:buClrTx/>
              <a:buSzTx/>
              <a:buFontTx/>
              <a:buNone/>
              <a:tabLst/>
              <a:defRPr/>
            </a:pPr>
            <a:endParaRPr lang="en-US" sz="900" kern="1200" baseline="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baseline="0" dirty="0" smtClean="0"/>
              <a:t>When we compile Windows – we generate metadata, that we use for projecting to number of languages</a:t>
            </a:r>
          </a:p>
          <a:p>
            <a:pPr marL="0" marR="0" indent="0" algn="l" defTabSz="914363" rtl="0" eaLnBrk="1" fontAlgn="auto" latinLnBrk="0" hangingPunct="1">
              <a:lnSpc>
                <a:spcPct val="90000"/>
              </a:lnSpc>
              <a:spcBef>
                <a:spcPts val="0"/>
              </a:spcBef>
              <a:spcAft>
                <a:spcPts val="333"/>
              </a:spcAft>
              <a:buClrTx/>
              <a:buSzTx/>
              <a:buFontTx/>
              <a:buNone/>
              <a:tabLst/>
              <a:defRPr/>
            </a:pPr>
            <a:r>
              <a:rPr lang="en-US" baseline="0" dirty="0" smtClean="0"/>
              <a:t>	Feel natural in the language</a:t>
            </a:r>
          </a:p>
          <a:p>
            <a:pPr marL="0" marR="0" indent="0" algn="l" defTabSz="914363" rtl="0" eaLnBrk="1" fontAlgn="auto" latinLnBrk="0" hangingPunct="1">
              <a:lnSpc>
                <a:spcPct val="90000"/>
              </a:lnSpc>
              <a:spcBef>
                <a:spcPts val="0"/>
              </a:spcBef>
              <a:spcAft>
                <a:spcPts val="333"/>
              </a:spcAft>
              <a:buClrTx/>
              <a:buSzTx/>
              <a:buFontTx/>
              <a:buNone/>
              <a:tabLst/>
              <a:defRPr/>
            </a:pPr>
            <a:r>
              <a:rPr lang="en-US" baseline="0" dirty="0" smtClean="0"/>
              <a:t>	they just feel and behave right</a:t>
            </a:r>
          </a:p>
          <a:p>
            <a:pPr marL="0" marR="0" indent="0" algn="l" defTabSz="914363" rtl="0" eaLnBrk="1" fontAlgn="auto" latinLnBrk="0" hangingPunct="1">
              <a:lnSpc>
                <a:spcPct val="90000"/>
              </a:lnSpc>
              <a:spcBef>
                <a:spcPts val="0"/>
              </a:spcBef>
              <a:spcAft>
                <a:spcPts val="333"/>
              </a:spcAft>
              <a:buClrTx/>
              <a:buSzTx/>
              <a:buFontTx/>
              <a:buNone/>
              <a:tabLst/>
              <a:defRPr/>
            </a:pPr>
            <a:endParaRPr lang="en-US" sz="90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endParaRPr lang="en-US" sz="900" kern="1200" dirty="0" smtClean="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34</a:t>
            </a:fld>
            <a:endParaRPr lang="en-US" dirty="0"/>
          </a:p>
        </p:txBody>
      </p:sp>
    </p:spTree>
    <p:extLst>
      <p:ext uri="{BB962C8B-B14F-4D97-AF65-F5344CB8AC3E}">
        <p14:creationId xmlns:p14="http://schemas.microsoft.com/office/powerpoint/2010/main" val="14886445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dirty="0" smtClean="0"/>
              <a:t>We just saw an object being created.</a:t>
            </a:r>
            <a:r>
              <a:rPr lang="en-GB" baseline="0" dirty="0" smtClean="0"/>
              <a:t> Let’s walk through how that happened, and the layers of the system that are involved</a:t>
            </a:r>
            <a:endParaRPr lang="en-GB" dirty="0" smtClean="0"/>
          </a:p>
          <a:p>
            <a:pPr lvl="0"/>
            <a:endParaRPr lang="en-GB" dirty="0" smtClean="0"/>
          </a:p>
          <a:p>
            <a:pPr lvl="0"/>
            <a:endParaRPr lang="en-GB" dirty="0" smtClean="0"/>
          </a:p>
          <a:p>
            <a:pPr lvl="0"/>
            <a:r>
              <a:rPr lang="en-GB" dirty="0" smtClean="0"/>
              <a:t>Names used at object creation time </a:t>
            </a:r>
          </a:p>
          <a:p>
            <a:pPr lvl="1"/>
            <a:r>
              <a:rPr lang="en-GB" dirty="0" smtClean="0"/>
              <a:t>Map object name to implementation in </a:t>
            </a:r>
            <a:r>
              <a:rPr lang="en-GB" dirty="0" err="1" smtClean="0"/>
              <a:t>catalog</a:t>
            </a:r>
            <a:r>
              <a:rPr lang="en-GB" dirty="0" smtClean="0"/>
              <a:t>/metadata</a:t>
            </a:r>
          </a:p>
          <a:p>
            <a:pPr lvl="1"/>
            <a:r>
              <a:rPr lang="en-GB" dirty="0" smtClean="0"/>
              <a:t>Object then loaded from DLL using </a:t>
            </a:r>
            <a:r>
              <a:rPr lang="en-GB" dirty="0" err="1" smtClean="0"/>
              <a:t>DllGetActivationFactory</a:t>
            </a:r>
            <a:endParaRPr lang="en-GB"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35</a:t>
            </a:fld>
            <a:endParaRPr lang="en-US" dirty="0"/>
          </a:p>
        </p:txBody>
      </p:sp>
    </p:spTree>
    <p:extLst>
      <p:ext uri="{BB962C8B-B14F-4D97-AF65-F5344CB8AC3E}">
        <p14:creationId xmlns:p14="http://schemas.microsoft.com/office/powerpoint/2010/main" val="40920458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Windows Runtime objects live in</a:t>
            </a:r>
            <a:r>
              <a:rPr lang="en-US" baseline="0" dirty="0" smtClean="0"/>
              <a:t> the Runtime Broker process</a:t>
            </a:r>
          </a:p>
          <a:p>
            <a:pPr lvl="1"/>
            <a:r>
              <a:rPr lang="en-US" dirty="0" smtClean="0"/>
              <a:t>Placed</a:t>
            </a:r>
            <a:r>
              <a:rPr lang="en-US" baseline="0" dirty="0" smtClean="0"/>
              <a:t> there to control access to resources</a:t>
            </a:r>
          </a:p>
          <a:p>
            <a:pPr lvl="0"/>
            <a:r>
              <a:rPr lang="en-US" dirty="0" smtClean="0"/>
              <a:t>Calls</a:t>
            </a:r>
            <a:r>
              <a:rPr lang="en-US" baseline="0" dirty="0" smtClean="0"/>
              <a:t> on interfaces are </a:t>
            </a:r>
            <a:r>
              <a:rPr lang="en-US" baseline="0" dirty="0" err="1" smtClean="0"/>
              <a:t>marshalled</a:t>
            </a:r>
            <a:r>
              <a:rPr lang="en-US" baseline="0" dirty="0" smtClean="0"/>
              <a:t> to the broker</a:t>
            </a:r>
          </a:p>
          <a:p>
            <a:pPr lvl="0"/>
            <a:r>
              <a:rPr lang="en-US" dirty="0" smtClean="0"/>
              <a:t>Interfaces are most often async</a:t>
            </a:r>
          </a:p>
          <a:p>
            <a:pPr lvl="1"/>
            <a:r>
              <a:rPr lang="en-US" dirty="0" smtClean="0"/>
              <a:t>Behave</a:t>
            </a:r>
            <a:r>
              <a:rPr lang="en-US" baseline="0" dirty="0" smtClean="0"/>
              <a:t> like other async objects</a:t>
            </a:r>
            <a:endParaRPr lang="en-US" dirty="0" smtClean="0"/>
          </a:p>
          <a:p>
            <a:endParaRPr lang="en-US" dirty="0" smtClean="0"/>
          </a:p>
          <a:p>
            <a:pPr marL="0" marR="0" lvl="1" indent="0" algn="l" defTabSz="914363" rtl="0" eaLnBrk="1" fontAlgn="auto" latinLnBrk="0" hangingPunct="1">
              <a:lnSpc>
                <a:spcPct val="90000"/>
              </a:lnSpc>
              <a:spcBef>
                <a:spcPts val="0"/>
              </a:spcBef>
              <a:spcAft>
                <a:spcPts val="333"/>
              </a:spcAft>
              <a:buClrTx/>
              <a:buSzTx/>
              <a:buFontTx/>
              <a:buNone/>
              <a:tabLst/>
              <a:defRPr/>
            </a:pPr>
            <a:r>
              <a:rPr lang="en-US" dirty="0" smtClean="0"/>
              <a:t>Using classic </a:t>
            </a:r>
            <a:r>
              <a:rPr lang="en-US" dirty="0" err="1" smtClean="0"/>
              <a:t>IMarshal</a:t>
            </a:r>
            <a:r>
              <a:rPr lang="en-US" dirty="0" smtClean="0"/>
              <a:t> technology</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36</a:t>
            </a:fld>
            <a:endParaRPr lang="en-US" dirty="0"/>
          </a:p>
        </p:txBody>
      </p:sp>
    </p:spTree>
    <p:extLst>
      <p:ext uri="{BB962C8B-B14F-4D97-AF65-F5344CB8AC3E}">
        <p14:creationId xmlns:p14="http://schemas.microsoft.com/office/powerpoint/2010/main" val="1488644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this section I’m going to briefly recap the Windows Runtime for those of you who didn’t manage to see any of the //build content.</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1408702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Immersive, Fluid, Metro style user experience</a:t>
            </a:r>
          </a:p>
          <a:p>
            <a:r>
              <a:rPr lang="en-US" dirty="0" smtClean="0"/>
              <a:t>Designed for touch</a:t>
            </a:r>
          </a:p>
          <a:p>
            <a:r>
              <a:rPr lang="en-US" dirty="0" smtClean="0"/>
              <a:t>Trustworthy</a:t>
            </a:r>
          </a:p>
          <a:p>
            <a:r>
              <a:rPr lang="en-US" dirty="0" smtClean="0"/>
              <a:t>Apps cooperate and compose</a:t>
            </a:r>
          </a:p>
          <a:p>
            <a:r>
              <a:rPr lang="en-US" dirty="0" smtClean="0"/>
              <a:t>Always connected and always fresh</a:t>
            </a:r>
          </a:p>
          <a:p>
            <a:r>
              <a:rPr lang="en-US" dirty="0" smtClean="0"/>
              <a:t>Use hardware to full potential</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3989747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7152" marR="0" lvl="1" indent="0" algn="l" defTabSz="914363" rtl="0" eaLnBrk="1" fontAlgn="auto" latinLnBrk="0" hangingPunct="1">
              <a:lnSpc>
                <a:spcPct val="90000"/>
              </a:lnSpc>
              <a:spcBef>
                <a:spcPts val="0"/>
              </a:spcBef>
              <a:spcAft>
                <a:spcPts val="333"/>
              </a:spcAft>
              <a:buClrTx/>
              <a:buSzTx/>
              <a:buFont typeface="Arial" pitchFamily="34" charset="0"/>
              <a:buNone/>
              <a:tabLst/>
              <a:defRPr/>
            </a:pPr>
            <a:r>
              <a:rPr lang="en-GB" dirty="0" smtClean="0"/>
              <a:t>Backup</a:t>
            </a:r>
          </a:p>
          <a:p>
            <a:pPr marL="212981" marR="0" lvl="1" indent="-105829" algn="l" defTabSz="914363" rtl="0" eaLnBrk="1" fontAlgn="auto" latinLnBrk="0" hangingPunct="1">
              <a:lnSpc>
                <a:spcPct val="90000"/>
              </a:lnSpc>
              <a:spcBef>
                <a:spcPts val="0"/>
              </a:spcBef>
              <a:spcAft>
                <a:spcPts val="333"/>
              </a:spcAft>
              <a:buClrTx/>
              <a:buSzTx/>
              <a:buFont typeface="Arial" pitchFamily="34" charset="0"/>
              <a:buChar char="•"/>
              <a:tabLst/>
              <a:defRPr/>
            </a:pPr>
            <a:r>
              <a:rPr lang="en-US" baseline="0" dirty="0" smtClean="0"/>
              <a:t>App</a:t>
            </a:r>
            <a:r>
              <a:rPr lang="en-US" dirty="0" smtClean="0"/>
              <a:t> components isolated from each other</a:t>
            </a:r>
            <a:endParaRPr lang="en-US" baseline="0" dirty="0" smtClean="0"/>
          </a:p>
          <a:p>
            <a:pPr marL="212981" marR="0" lvl="1" indent="-105829" algn="l" defTabSz="914363" rtl="0" eaLnBrk="1" fontAlgn="auto" latinLnBrk="0" hangingPunct="1">
              <a:lnSpc>
                <a:spcPct val="90000"/>
              </a:lnSpc>
              <a:spcBef>
                <a:spcPts val="0"/>
              </a:spcBef>
              <a:spcAft>
                <a:spcPts val="333"/>
              </a:spcAft>
              <a:buClrTx/>
              <a:buSzTx/>
              <a:buFont typeface="Arial" pitchFamily="34" charset="0"/>
              <a:buChar char="•"/>
              <a:tabLst/>
              <a:defRPr/>
            </a:pPr>
            <a:r>
              <a:rPr lang="en-GB" dirty="0" smtClean="0"/>
              <a:t>Single well-designed API to achieve each goal</a:t>
            </a:r>
            <a:endParaRPr lang="en-US" dirty="0" smtClean="0"/>
          </a:p>
          <a:p>
            <a:pPr marL="212981" marR="0" lvl="1" indent="-105829" algn="l" defTabSz="914363" rtl="0" eaLnBrk="1" fontAlgn="auto" latinLnBrk="0" hangingPunct="1">
              <a:lnSpc>
                <a:spcPct val="90000"/>
              </a:lnSpc>
              <a:spcBef>
                <a:spcPts val="0"/>
              </a:spcBef>
              <a:spcAft>
                <a:spcPts val="333"/>
              </a:spcAft>
              <a:buClrTx/>
              <a:buSzTx/>
              <a:buFont typeface="Arial" pitchFamily="34" charset="0"/>
              <a:buChar char="•"/>
              <a:tabLst/>
              <a:defRPr/>
            </a:pPr>
            <a:r>
              <a:rPr lang="en-US" dirty="0" smtClean="0"/>
              <a:t>Windows components don’t side-by-side</a:t>
            </a:r>
          </a:p>
          <a:p>
            <a:pPr marL="212981" marR="0" lvl="1" indent="-105829" algn="l" defTabSz="914363" rtl="0" eaLnBrk="1" fontAlgn="auto" latinLnBrk="0" hangingPunct="1">
              <a:lnSpc>
                <a:spcPct val="90000"/>
              </a:lnSpc>
              <a:spcBef>
                <a:spcPts val="0"/>
              </a:spcBef>
              <a:spcAft>
                <a:spcPts val="333"/>
              </a:spcAft>
              <a:buClrTx/>
              <a:buSzTx/>
              <a:buFont typeface="Arial" pitchFamily="34" charset="0"/>
              <a:buChar char="•"/>
              <a:tabLst/>
              <a:defRPr/>
            </a:pPr>
            <a:r>
              <a:rPr lang="en-US" dirty="0" smtClean="0"/>
              <a:t>App-Centric Platform</a:t>
            </a:r>
          </a:p>
          <a:p>
            <a:pPr lvl="1"/>
            <a:r>
              <a:rPr lang="en-US" dirty="0" smtClean="0"/>
              <a:t>Well </a:t>
            </a:r>
            <a:r>
              <a:rPr lang="en-US" baseline="0" dirty="0" smtClean="0"/>
              <a:t>managed app-to-app contracts</a:t>
            </a:r>
            <a:endParaRPr lang="en-US" dirty="0" smtClean="0"/>
          </a:p>
          <a:p>
            <a:pPr lvl="1"/>
            <a:r>
              <a:rPr lang="en-US" dirty="0" smtClean="0"/>
              <a:t>Async tasks compose easily</a:t>
            </a:r>
          </a:p>
          <a:p>
            <a:pPr lvl="1"/>
            <a:r>
              <a:rPr lang="en-US" dirty="0" smtClean="0"/>
              <a:t>UI code still single-threaded and simple – but modal dialogs are async.</a:t>
            </a:r>
          </a:p>
          <a:p>
            <a:pPr marL="171450" marR="0" lvl="1" indent="-171450" algn="l" defTabSz="914363" rtl="0" eaLnBrk="1" fontAlgn="auto" latinLnBrk="0" hangingPunct="1">
              <a:lnSpc>
                <a:spcPct val="90000"/>
              </a:lnSpc>
              <a:spcBef>
                <a:spcPts val="0"/>
              </a:spcBef>
              <a:spcAft>
                <a:spcPts val="333"/>
              </a:spcAft>
              <a:buClrTx/>
              <a:buSzTx/>
              <a:buFont typeface="Arial" charset="0"/>
              <a:buChar char="•"/>
              <a:tabLst/>
              <a:defRPr/>
            </a:pPr>
            <a:r>
              <a:rPr lang="en-US" dirty="0" smtClean="0"/>
              <a:t>Apps run unchanged on the next version of Windows</a:t>
            </a:r>
          </a:p>
          <a:p>
            <a:pPr marL="171450" marR="0" lvl="1" indent="-171450" algn="l" defTabSz="914363" rtl="0" eaLnBrk="1" fontAlgn="auto" latinLnBrk="0" hangingPunct="1">
              <a:lnSpc>
                <a:spcPct val="90000"/>
              </a:lnSpc>
              <a:spcBef>
                <a:spcPts val="0"/>
              </a:spcBef>
              <a:spcAft>
                <a:spcPts val="333"/>
              </a:spcAft>
              <a:buClrTx/>
              <a:buSzTx/>
              <a:buFont typeface="Arial" charset="0"/>
              <a:buChar char="•"/>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1996056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the Windows Runtime as a whole</a:t>
            </a:r>
          </a:p>
          <a:p>
            <a:endParaRPr lang="en-US" baseline="0" dirty="0" smtClean="0"/>
          </a:p>
          <a:p>
            <a:r>
              <a:rPr lang="en-US" baseline="0" dirty="0" smtClean="0"/>
              <a:t>It has lots of APIs, and can build lots of Apps. But most of this is not of interest to us here at </a:t>
            </a:r>
            <a:r>
              <a:rPr lang="en-US" baseline="0" dirty="0" err="1" smtClean="0"/>
              <a:t>lang.next</a:t>
            </a:r>
            <a:r>
              <a:rPr lang="en-US" baseline="0" dirty="0" smtClean="0"/>
              <a:t>. So here’s another picture that focusses more on the Windows Runtime Foundations.</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31750678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whole of Windows provides the runtime foundation for your App</a:t>
            </a:r>
          </a:p>
          <a:p>
            <a:pPr lvl="1"/>
            <a:r>
              <a:rPr lang="en-US" baseline="0" dirty="0" smtClean="0"/>
              <a:t>No extra runtimes needed</a:t>
            </a:r>
          </a:p>
          <a:p>
            <a:pPr lvl="1"/>
            <a:r>
              <a:rPr lang="en-US" baseline="0" dirty="0" smtClean="0"/>
              <a:t>Simpler shipping and servicing</a:t>
            </a:r>
          </a:p>
          <a:p>
            <a:pPr lvl="0"/>
            <a:r>
              <a:rPr lang="en-US" baseline="0" dirty="0" smtClean="0"/>
              <a:t>Metadata describes the whole OS</a:t>
            </a:r>
          </a:p>
          <a:p>
            <a:pPr marL="171450" lvl="0" indent="-171450">
              <a:buFont typeface="Arial" charset="0"/>
              <a:buChar char="•"/>
            </a:pPr>
            <a:r>
              <a:rPr lang="en-US" baseline="0" dirty="0" smtClean="0"/>
              <a:t>Languages project on top of that</a:t>
            </a:r>
          </a:p>
          <a:p>
            <a:pPr marL="171450" lvl="0" indent="-171450">
              <a:buFont typeface="Arial" charset="0"/>
              <a:buChar char="•"/>
            </a:pPr>
            <a:r>
              <a:rPr lang="en-US" baseline="0" dirty="0" smtClean="0"/>
              <a:t>A projection is an automatically generated layer that makes it natural and familiar</a:t>
            </a:r>
          </a:p>
          <a:p>
            <a:pPr lvl="0"/>
            <a:r>
              <a:rPr lang="en-US" baseline="0" dirty="0" smtClean="0"/>
              <a:t>Windows Runtime is mostly protocol, with a little implementation</a:t>
            </a:r>
          </a:p>
          <a:p>
            <a:pPr lvl="1"/>
            <a:r>
              <a:rPr lang="en-US" baseline="0" dirty="0" smtClean="0"/>
              <a:t>Each language and the operating system have their own implementations the WinRT contracts</a:t>
            </a:r>
          </a:p>
          <a:p>
            <a:pPr lvl="1"/>
            <a:r>
              <a:rPr lang="en-US" baseline="0" dirty="0" smtClean="0"/>
              <a:t>An STL collection could expose a WinRT contract, as can a JavaScript array.</a:t>
            </a:r>
          </a:p>
          <a:p>
            <a:pPr lvl="0"/>
            <a:r>
              <a:rPr lang="en-US" baseline="0" dirty="0" smtClean="0"/>
              <a:t>Each language can have its own unique runtime code</a:t>
            </a:r>
          </a:p>
          <a:p>
            <a:pPr lvl="1"/>
            <a:r>
              <a:rPr lang="en-US" baseline="0" dirty="0" smtClean="0"/>
              <a:t>JavaScript and C# each have their own Garbage Collectors. C++ doesn’t need one.</a:t>
            </a:r>
          </a:p>
          <a:p>
            <a:pPr lvl="1"/>
            <a:r>
              <a:rPr lang="en-US" baseline="0" dirty="0" smtClean="0"/>
              <a:t>Each of JS, C++ and C# have their own way of storing objects in memory</a:t>
            </a:r>
          </a:p>
          <a:p>
            <a:pPr marL="107152" lvl="1" indent="0">
              <a:buNone/>
            </a:pPr>
            <a:endParaRPr lang="en-US" baseline="0"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14886445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Windows</a:t>
            </a:r>
            <a:r>
              <a:rPr lang="en-US" baseline="0" dirty="0" smtClean="0"/>
              <a:t> has lots of implementations of Windows Runtime objects.</a:t>
            </a:r>
          </a:p>
          <a:p>
            <a:r>
              <a:rPr lang="en-US" baseline="0" dirty="0" smtClean="0"/>
              <a:t>But at its heart the Windows Runtime is a set of contracts between objects that can be implemented in many ways. In this section I talk about the basics of the Windows Runtime Contracts</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1408702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Windows Runtime object is</a:t>
            </a:r>
            <a:r>
              <a:rPr lang="en-US" baseline="0" dirty="0" smtClean="0"/>
              <a:t> a very simple, self-contained thing. </a:t>
            </a:r>
          </a:p>
          <a:p>
            <a:r>
              <a:rPr lang="en-US" baseline="0" dirty="0" smtClean="0"/>
              <a:t>Interfaces</a:t>
            </a:r>
          </a:p>
          <a:p>
            <a:r>
              <a:rPr lang="en-US" baseline="0" dirty="0" err="1" smtClean="0"/>
              <a:t>Vtables</a:t>
            </a:r>
            <a:endParaRPr lang="en-US" baseline="0" dirty="0" smtClean="0"/>
          </a:p>
          <a:p>
            <a:r>
              <a:rPr lang="en-US" baseline="0" dirty="0" smtClean="0"/>
              <a:t>Metadata</a:t>
            </a:r>
          </a:p>
          <a:p>
            <a:r>
              <a:rPr lang="en-US" baseline="0" dirty="0" smtClean="0"/>
              <a:t>Runtime classes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1488644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jp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jpg"/><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2" y="6238878"/>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smtClean="0"/>
              <a:t>Click to edit Master text styles</a:t>
            </a:r>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203941" cy="6849517"/>
          </a:xfrm>
          <a:prstGeom prst="rect">
            <a:avLst/>
          </a:prstGeom>
        </p:spPr>
      </p:pic>
    </p:spTree>
    <p:extLst>
      <p:ext uri="{BB962C8B-B14F-4D97-AF65-F5344CB8AC3E}">
        <p14:creationId xmlns:p14="http://schemas.microsoft.com/office/powerpoint/2010/main" val="200425548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wo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14136" y="1364776"/>
            <a:ext cx="5188326" cy="1635832"/>
          </a:xfrm>
        </p:spPr>
        <p:txBody>
          <a:bodyPr lIns="0"/>
          <a:lstStyle>
            <a:lvl1pPr marL="347920" indent="-347920">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84774" y="1364776"/>
            <a:ext cx="5180251" cy="1688154"/>
          </a:xfrm>
        </p:spPr>
        <p:txBody>
          <a:bodyPr lIns="0"/>
          <a:lstStyle>
            <a:lvl1pPr marL="347920" indent="-347920">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Fifth level</a:t>
            </a:r>
            <a:endParaRPr lang="en-US" dirty="0"/>
          </a:p>
        </p:txBody>
      </p:sp>
      <p:sp>
        <p:nvSpPr>
          <p:cNvPr id="9" name="Date Placeholder 8"/>
          <p:cNvSpPr>
            <a:spLocks noGrp="1"/>
          </p:cNvSpPr>
          <p:nvPr>
            <p:ph type="dt" sz="half" idx="14"/>
          </p:nvPr>
        </p:nvSpPr>
        <p:spPr>
          <a:xfrm>
            <a:off x="1206793" y="6324600"/>
            <a:ext cx="1221110" cy="152400"/>
          </a:xfrm>
          <a:prstGeom prst="rect">
            <a:avLst/>
          </a:prstGeom>
        </p:spPr>
        <p:txBody>
          <a:bodyPr lIns="121899" tIns="60949" rIns="121899" bIns="60949"/>
          <a:lstStyle/>
          <a:p>
            <a:fld id="{B2863303-CC64-46A5-B0FA-50C96ED61598}" type="datetime1">
              <a:rPr lang="en-US" smtClean="0"/>
              <a:t>4/3/2012</a:t>
            </a:fld>
            <a:endParaRPr lang="en-US" dirty="0"/>
          </a:p>
        </p:txBody>
      </p:sp>
      <p:sp>
        <p:nvSpPr>
          <p:cNvPr id="10" name="Slide Number Placeholder 9"/>
          <p:cNvSpPr>
            <a:spLocks noGrp="1"/>
          </p:cNvSpPr>
          <p:nvPr>
            <p:ph type="sldNum" sz="quarter" idx="15"/>
          </p:nvPr>
        </p:nvSpPr>
        <p:spPr>
          <a:xfrm>
            <a:off x="614135" y="6324600"/>
            <a:ext cx="516287" cy="152400"/>
          </a:xfrm>
          <a:prstGeom prst="rect">
            <a:avLst/>
          </a:prstGeom>
        </p:spPr>
        <p:txBody>
          <a:bodyPr lIns="121899" tIns="60949" rIns="121899" bIns="60949"/>
          <a:lstStyle/>
          <a:p>
            <a:pPr algn="l"/>
            <a:r>
              <a:rPr lang="en-US" smtClean="0"/>
              <a:t>PAGE </a:t>
            </a:r>
            <a:fld id="{711B4CA8-52BE-46B1-A536-58CE1A3FAF74}" type="slidenum">
              <a:rPr lang="en-US" smtClean="0"/>
              <a:pPr algn="l"/>
              <a:t>‹#›</a:t>
            </a:fld>
            <a:endParaRPr lang="en-US" dirty="0"/>
          </a:p>
        </p:txBody>
      </p:sp>
      <p:sp>
        <p:nvSpPr>
          <p:cNvPr id="11" name="Footer Placeholder 10"/>
          <p:cNvSpPr>
            <a:spLocks noGrp="1"/>
          </p:cNvSpPr>
          <p:nvPr>
            <p:ph type="ftr" sz="quarter" idx="16"/>
          </p:nvPr>
        </p:nvSpPr>
        <p:spPr>
          <a:xfrm>
            <a:off x="614137" y="6461650"/>
            <a:ext cx="1813766" cy="128575"/>
          </a:xfrm>
          <a:prstGeom prst="rect">
            <a:avLst/>
          </a:prstGeom>
        </p:spPr>
        <p:txBody>
          <a:bodyPr lIns="121899" tIns="60949" rIns="121899" bIns="60949"/>
          <a:lstStyle/>
          <a:p>
            <a:pPr algn="l"/>
            <a:r>
              <a:rPr lang="en-US" smtClean="0"/>
              <a:t>MICROSOFT CONFIDENTIAL</a:t>
            </a:r>
            <a:endParaRPr lang="en-US" dirty="0"/>
          </a:p>
        </p:txBody>
      </p:sp>
      <p:sp>
        <p:nvSpPr>
          <p:cNvPr id="12"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5"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283838974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8" name="Date Placeholder 7"/>
          <p:cNvSpPr>
            <a:spLocks noGrp="1"/>
          </p:cNvSpPr>
          <p:nvPr>
            <p:ph type="dt" sz="half" idx="15"/>
          </p:nvPr>
        </p:nvSpPr>
        <p:spPr>
          <a:xfrm>
            <a:off x="1206793" y="6324600"/>
            <a:ext cx="1221110" cy="152400"/>
          </a:xfrm>
          <a:prstGeom prst="rect">
            <a:avLst/>
          </a:prstGeom>
        </p:spPr>
        <p:txBody>
          <a:bodyPr lIns="121899" tIns="60949" rIns="121899" bIns="60949"/>
          <a:lstStyle/>
          <a:p>
            <a:fld id="{EC5D9FC8-00D4-4E62-B79F-0DB35C5AD30E}" type="datetime1">
              <a:rPr lang="en-US" smtClean="0"/>
              <a:t>4/3/2012</a:t>
            </a:fld>
            <a:endParaRPr lang="en-US" dirty="0"/>
          </a:p>
        </p:txBody>
      </p:sp>
      <p:sp>
        <p:nvSpPr>
          <p:cNvPr id="10" name="Slide Number Placeholder 9"/>
          <p:cNvSpPr>
            <a:spLocks noGrp="1"/>
          </p:cNvSpPr>
          <p:nvPr>
            <p:ph type="sldNum" sz="quarter" idx="16"/>
          </p:nvPr>
        </p:nvSpPr>
        <p:spPr>
          <a:xfrm>
            <a:off x="614135" y="6324600"/>
            <a:ext cx="516287" cy="152400"/>
          </a:xfrm>
          <a:prstGeom prst="rect">
            <a:avLst/>
          </a:prstGeom>
        </p:spPr>
        <p:txBody>
          <a:bodyPr lIns="121899" tIns="60949" rIns="121899" bIns="60949"/>
          <a:lstStyle/>
          <a:p>
            <a:pPr algn="l"/>
            <a:r>
              <a:rPr lang="en-US" smtClean="0"/>
              <a:t>PAGE </a:t>
            </a:r>
            <a:fld id="{711B4CA8-52BE-46B1-A536-58CE1A3FAF74}" type="slidenum">
              <a:rPr lang="en-US" smtClean="0"/>
              <a:pPr algn="l"/>
              <a:t>‹#›</a:t>
            </a:fld>
            <a:endParaRPr lang="en-US" dirty="0"/>
          </a:p>
        </p:txBody>
      </p:sp>
      <p:sp>
        <p:nvSpPr>
          <p:cNvPr id="11" name="Footer Placeholder 10"/>
          <p:cNvSpPr>
            <a:spLocks noGrp="1"/>
          </p:cNvSpPr>
          <p:nvPr>
            <p:ph type="ftr" sz="quarter" idx="17"/>
          </p:nvPr>
        </p:nvSpPr>
        <p:spPr>
          <a:xfrm>
            <a:off x="614137" y="6461650"/>
            <a:ext cx="1813766" cy="128575"/>
          </a:xfrm>
          <a:prstGeom prst="rect">
            <a:avLst/>
          </a:prstGeom>
        </p:spPr>
        <p:txBody>
          <a:bodyPr lIns="121899" tIns="60949" rIns="121899" bIns="60949"/>
          <a:lstStyle/>
          <a:p>
            <a:pPr algn="l"/>
            <a:r>
              <a:rPr lang="en-US" dirty="0" smtClean="0"/>
              <a:t>MICROSOFT CONFIDENTIAL</a:t>
            </a:r>
            <a:endParaRPr lang="en-US" dirty="0"/>
          </a:p>
        </p:txBody>
      </p:sp>
      <p:sp>
        <p:nvSpPr>
          <p:cNvPr id="15" name="Content Placeholder 14"/>
          <p:cNvSpPr>
            <a:spLocks noGrp="1"/>
          </p:cNvSpPr>
          <p:nvPr>
            <p:ph sz="quarter" idx="18"/>
          </p:nvPr>
        </p:nvSpPr>
        <p:spPr>
          <a:xfrm>
            <a:off x="614135" y="1419367"/>
            <a:ext cx="10765998"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4"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318251669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One column above two columns">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392072"/>
            <a:ext cx="10982750" cy="2036928"/>
          </a:xfrm>
        </p:spPr>
        <p:txBody>
          <a:bodyPr lIns="0">
            <a:noAutofit/>
          </a:bodyPr>
          <a:lstStyle>
            <a:lvl1pPr>
              <a:buFont typeface="Wingdings" pitchFamily="2" charset="2"/>
              <a:buChar char="§"/>
              <a:defRPr sz="2000" b="0" baseline="0">
                <a:solidFill>
                  <a:srgbClr val="666666"/>
                </a:solidFill>
              </a:defRPr>
            </a:lvl1pPr>
            <a:lvl2pPr marL="801133" indent="-343343">
              <a:buFont typeface="Wingdings" pitchFamily="2" charset="2"/>
              <a:buChar char="§"/>
              <a:defRPr baseline="0">
                <a:solidFill>
                  <a:srgbClr val="666666"/>
                </a:solidFill>
              </a:defRPr>
            </a:lvl2pPr>
            <a:lvl3pPr marL="1201700" indent="-286119">
              <a:buFont typeface="Wingdings" pitchFamily="2" charset="2"/>
              <a:buChar char="§"/>
              <a:defRPr baseline="0">
                <a:solidFill>
                  <a:srgbClr val="666666"/>
                </a:solidFill>
              </a:defRPr>
            </a:lvl3pPr>
            <a:lvl4pPr marL="1659491" indent="-286119">
              <a:buFont typeface="Wingdings" pitchFamily="2" charset="2"/>
              <a:buChar char="§"/>
              <a:defRPr baseline="0">
                <a:solidFill>
                  <a:srgbClr val="666666"/>
                </a:solidFill>
              </a:defRPr>
            </a:lvl4pPr>
            <a:lvl5pPr marL="2117281" indent="-286119">
              <a:buFont typeface="Wingdings" pitchFamily="2" charset="2"/>
              <a:buChar char="§"/>
              <a:defRPr baseline="0">
                <a:solidFill>
                  <a:srgbClr val="66666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half" idx="14"/>
          </p:nvPr>
        </p:nvSpPr>
        <p:spPr>
          <a:xfrm>
            <a:off x="609441" y="3429000"/>
            <a:ext cx="5180251" cy="2514600"/>
          </a:xfrm>
        </p:spPr>
        <p:txBody>
          <a:bodyPr lIns="0">
            <a:noAutofit/>
          </a:bodyPr>
          <a:lstStyle>
            <a:lvl1pPr marL="320453" indent="-320453">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6384774" y="3429000"/>
            <a:ext cx="5207417" cy="2514600"/>
          </a:xfrm>
        </p:spPr>
        <p:txBody>
          <a:bodyPr lIns="0">
            <a:noAutofit/>
          </a:bodyPr>
          <a:lstStyle>
            <a:lvl1pPr marL="343343" indent="-343343">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Fifth level</a:t>
            </a:r>
            <a:endParaRPr lang="en-US" dirty="0"/>
          </a:p>
        </p:txBody>
      </p:sp>
      <p:sp>
        <p:nvSpPr>
          <p:cNvPr id="12" name="Date Placeholder 11"/>
          <p:cNvSpPr>
            <a:spLocks noGrp="1"/>
          </p:cNvSpPr>
          <p:nvPr>
            <p:ph type="dt" sz="half" idx="15"/>
          </p:nvPr>
        </p:nvSpPr>
        <p:spPr>
          <a:xfrm>
            <a:off x="1206793" y="6324600"/>
            <a:ext cx="1221110" cy="152400"/>
          </a:xfrm>
          <a:prstGeom prst="rect">
            <a:avLst/>
          </a:prstGeom>
        </p:spPr>
        <p:txBody>
          <a:bodyPr lIns="121899" tIns="60949" rIns="121899" bIns="60949"/>
          <a:lstStyle/>
          <a:p>
            <a:fld id="{65C051CB-E580-4873-8532-75D0163B3EAE}" type="datetime1">
              <a:rPr lang="en-US" smtClean="0"/>
              <a:t>4/3/2012</a:t>
            </a:fld>
            <a:endParaRPr lang="en-US" dirty="0"/>
          </a:p>
        </p:txBody>
      </p:sp>
      <p:sp>
        <p:nvSpPr>
          <p:cNvPr id="13" name="Slide Number Placeholder 12"/>
          <p:cNvSpPr>
            <a:spLocks noGrp="1"/>
          </p:cNvSpPr>
          <p:nvPr>
            <p:ph type="sldNum" sz="quarter" idx="16"/>
          </p:nvPr>
        </p:nvSpPr>
        <p:spPr>
          <a:xfrm>
            <a:off x="614135" y="6324600"/>
            <a:ext cx="516287" cy="152400"/>
          </a:xfrm>
          <a:prstGeom prst="rect">
            <a:avLst/>
          </a:prstGeom>
        </p:spPr>
        <p:txBody>
          <a:bodyPr lIns="121899" tIns="60949" rIns="121899" bIns="60949"/>
          <a:lstStyle/>
          <a:p>
            <a:pPr algn="l"/>
            <a:r>
              <a:rPr lang="en-US" smtClean="0"/>
              <a:t>PAGE </a:t>
            </a:r>
            <a:fld id="{711B4CA8-52BE-46B1-A536-58CE1A3FAF74}" type="slidenum">
              <a:rPr lang="en-US" smtClean="0"/>
              <a:pPr algn="l"/>
              <a:t>‹#›</a:t>
            </a:fld>
            <a:endParaRPr lang="en-US" dirty="0"/>
          </a:p>
        </p:txBody>
      </p:sp>
      <p:sp>
        <p:nvSpPr>
          <p:cNvPr id="14" name="Footer Placeholder 13"/>
          <p:cNvSpPr>
            <a:spLocks noGrp="1"/>
          </p:cNvSpPr>
          <p:nvPr>
            <p:ph type="ftr" sz="quarter" idx="17"/>
          </p:nvPr>
        </p:nvSpPr>
        <p:spPr>
          <a:xfrm>
            <a:off x="614137" y="6461650"/>
            <a:ext cx="1813766" cy="128575"/>
          </a:xfrm>
          <a:prstGeom prst="rect">
            <a:avLst/>
          </a:prstGeom>
        </p:spPr>
        <p:txBody>
          <a:bodyPr lIns="121899" tIns="60949" rIns="121899" bIns="60949"/>
          <a:lstStyle/>
          <a:p>
            <a:pPr algn="l"/>
            <a:r>
              <a:rPr lang="en-US" smtClean="0"/>
              <a:t>MICROSOFT CONFIDENTIAL</a:t>
            </a:r>
            <a:endParaRPr lang="en-US" dirty="0"/>
          </a:p>
        </p:txBody>
      </p:sp>
      <p:sp>
        <p:nvSpPr>
          <p:cNvPr id="15"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8"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176875325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slide">
    <p:bg>
      <p:bgPr>
        <a:solidFill>
          <a:schemeClr val="accent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spTree>
    <p:extLst>
      <p:ext uri="{BB962C8B-B14F-4D97-AF65-F5344CB8AC3E}">
        <p14:creationId xmlns:p14="http://schemas.microsoft.com/office/powerpoint/2010/main" val="286176120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5" y="1905001"/>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441" y="6356351"/>
            <a:ext cx="2844059" cy="365125"/>
          </a:xfrm>
          <a:prstGeom prst="rect">
            <a:avLst/>
          </a:prstGeom>
        </p:spPr>
        <p:txBody>
          <a:bodyPr lIns="121899" tIns="60949" rIns="121899" bIns="60949"/>
          <a:lstStyle/>
          <a:p>
            <a:fld id="{A1CFD51F-5542-4183-9E6D-DF6665177190}" type="datetimeFigureOut">
              <a:rPr lang="en-US" smtClean="0"/>
              <a:t>4/3/2012</a:t>
            </a:fld>
            <a:endParaRPr lang="en-US"/>
          </a:p>
        </p:txBody>
      </p:sp>
      <p:sp>
        <p:nvSpPr>
          <p:cNvPr id="5" name="Footer Placeholder 4"/>
          <p:cNvSpPr>
            <a:spLocks noGrp="1"/>
          </p:cNvSpPr>
          <p:nvPr>
            <p:ph type="ftr" sz="quarter" idx="11"/>
          </p:nvPr>
        </p:nvSpPr>
        <p:spPr>
          <a:xfrm>
            <a:off x="4164515" y="6356351"/>
            <a:ext cx="3859795" cy="365125"/>
          </a:xfrm>
          <a:prstGeom prst="rect">
            <a:avLst/>
          </a:prstGeom>
        </p:spPr>
        <p:txBody>
          <a:bodyPr lIns="121899" tIns="60949" rIns="121899" bIns="60949"/>
          <a:lstStyle/>
          <a:p>
            <a:endParaRPr lang="en-US"/>
          </a:p>
        </p:txBody>
      </p:sp>
      <p:sp>
        <p:nvSpPr>
          <p:cNvPr id="6" name="Slide Number Placeholder 5"/>
          <p:cNvSpPr>
            <a:spLocks noGrp="1"/>
          </p:cNvSpPr>
          <p:nvPr>
            <p:ph type="sldNum" sz="quarter" idx="12"/>
          </p:nvPr>
        </p:nvSpPr>
        <p:spPr>
          <a:xfrm>
            <a:off x="8735325" y="6356351"/>
            <a:ext cx="2844059" cy="365125"/>
          </a:xfrm>
          <a:prstGeom prst="rect">
            <a:avLst/>
          </a:prstGeom>
        </p:spPr>
        <p:txBody>
          <a:bodyPr lIns="121899" tIns="60949" rIns="121899" bIns="60949"/>
          <a:lstStyle/>
          <a:p>
            <a:fld id="{86B3905C-5577-4B33-9447-31444F4A9FCC}" type="slidenum">
              <a:rPr lang="en-US" smtClean="0"/>
              <a:t>‹#›</a:t>
            </a:fld>
            <a:endParaRPr lang="en-US"/>
          </a:p>
        </p:txBody>
      </p:sp>
    </p:spTree>
    <p:extLst>
      <p:ext uri="{BB962C8B-B14F-4D97-AF65-F5344CB8AC3E}">
        <p14:creationId xmlns:p14="http://schemas.microsoft.com/office/powerpoint/2010/main" val="204601081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3126212"/>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65BC46"/>
                    </a:gs>
                    <a:gs pos="86000">
                      <a:srgbClr val="65BC46"/>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65BC46"/>
                  </a:gs>
                  <a:gs pos="86000">
                    <a:srgbClr val="65BC46"/>
                  </a:gs>
                </a:gsLst>
                <a:lin ang="5400000" scaled="0"/>
              </a:gradFill>
              <a:latin typeface="Segoe UI" pitchFamily="34" charset="0"/>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3730800026"/>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r>
              <a:rPr lang="en-US" sz="1100" u="none" kern="1200" dirty="0" smtClean="0">
                <a:gradFill>
                  <a:gsLst>
                    <a:gs pos="0">
                      <a:schemeClr val="tx1"/>
                    </a:gs>
                    <a:gs pos="86000">
                      <a:schemeClr val="tx1"/>
                    </a:gs>
                  </a:gsLst>
                  <a:lin ang="5400000" scaled="0"/>
                </a:gradFill>
                <a:effectLst/>
                <a:latin typeface="Segoe UI" pitchFamily="34" charset="0"/>
                <a:ea typeface="Segoe UI" pitchFamily="34" charset="0"/>
                <a:cs typeface="Segoe UI" pitchFamily="34" charset="0"/>
              </a:rPr>
              <a:t>www.buildwindows.com</a:t>
            </a:r>
            <a:endParaRPr lang="en-US" sz="1100" u="none" kern="1200" dirty="0">
              <a:gradFill>
                <a:gsLst>
                  <a:gs pos="0">
                    <a:schemeClr val="tx1"/>
                  </a:gs>
                  <a:gs pos="86000">
                    <a:schemeClr val="tx1"/>
                  </a:gs>
                </a:gsLst>
                <a:lin ang="5400000" scaled="0"/>
              </a:gradFill>
              <a:effectLst/>
              <a:latin typeface="Segoe UI" pitchFamily="34" charset="0"/>
              <a:ea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74359556"/>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duotone>
              <a:prstClr val="black"/>
              <a:schemeClr val="accent2">
                <a:tint val="45000"/>
                <a:satMod val="400000"/>
              </a:schemeClr>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09031151"/>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20918823"/>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800"/>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56742738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1"/>
            <a:ext cx="5486400" cy="1742015"/>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1"/>
            <a:ext cx="5486400" cy="1742015"/>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40140045"/>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8" y="2133600"/>
            <a:ext cx="5484971"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2"/>
            <a:ext cx="54864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Rectangle 8"/>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73987872"/>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903449017"/>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555944"/>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9"/>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17283" y="3898900"/>
            <a:ext cx="1962441" cy="2047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6593223"/>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74338306"/>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u="none" kern="1200" dirty="0" smtClean="0">
                <a:gradFill>
                  <a:gsLst>
                    <a:gs pos="0">
                      <a:schemeClr val="tx1"/>
                    </a:gs>
                    <a:gs pos="86000">
                      <a:schemeClr val="tx1"/>
                    </a:gs>
                  </a:gsLst>
                  <a:lin ang="5400000" scaled="0"/>
                </a:gradFill>
                <a:effectLst/>
                <a:latin typeface="Segoe UI" pitchFamily="34" charset="0"/>
                <a:ea typeface="Segoe UI" pitchFamily="34" charset="0"/>
                <a:cs typeface="Segoe UI" pitchFamily="34" charset="0"/>
              </a:rPr>
              <a:t>www.buildwindows.com</a:t>
            </a:r>
            <a:endParaRPr lang="en-US" sz="1100" u="none" kern="1200" dirty="0">
              <a:gradFill>
                <a:gsLst>
                  <a:gs pos="0">
                    <a:schemeClr val="tx1"/>
                  </a:gs>
                  <a:gs pos="86000">
                    <a:schemeClr val="tx1"/>
                  </a:gs>
                </a:gsLst>
                <a:lin ang="5400000" scaled="0"/>
              </a:gradFill>
              <a:effectLst/>
              <a:latin typeface="Segoe UI" pitchFamily="34" charset="0"/>
              <a:ea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2" y="6238878"/>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4046827710"/>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203941" cy="6849517"/>
          </a:xfrm>
          <a:prstGeom prst="rect">
            <a:avLst/>
          </a:prstGeom>
        </p:spPr>
      </p:pic>
    </p:spTree>
    <p:extLst>
      <p:ext uri="{BB962C8B-B14F-4D97-AF65-F5344CB8AC3E}">
        <p14:creationId xmlns:p14="http://schemas.microsoft.com/office/powerpoint/2010/main" val="969904888"/>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wo columns">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14136" y="1364776"/>
            <a:ext cx="5188326" cy="1635832"/>
          </a:xfrm>
        </p:spPr>
        <p:txBody>
          <a:bodyPr lIns="0"/>
          <a:lstStyle>
            <a:lvl1pPr marL="347920" indent="-347920">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384774" y="1364776"/>
            <a:ext cx="5180251" cy="1688154"/>
          </a:xfrm>
        </p:spPr>
        <p:txBody>
          <a:bodyPr lIns="0"/>
          <a:lstStyle>
            <a:lvl1pPr marL="347920" indent="-347920">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Fifth level</a:t>
            </a:r>
            <a:endParaRPr lang="en-US" dirty="0"/>
          </a:p>
        </p:txBody>
      </p:sp>
      <p:sp>
        <p:nvSpPr>
          <p:cNvPr id="9" name="Date Placeholder 8"/>
          <p:cNvSpPr>
            <a:spLocks noGrp="1"/>
          </p:cNvSpPr>
          <p:nvPr>
            <p:ph type="dt" sz="half" idx="14"/>
          </p:nvPr>
        </p:nvSpPr>
        <p:spPr>
          <a:xfrm>
            <a:off x="1206793" y="6324600"/>
            <a:ext cx="1221110" cy="152400"/>
          </a:xfrm>
          <a:prstGeom prst="rect">
            <a:avLst/>
          </a:prstGeom>
        </p:spPr>
        <p:txBody>
          <a:bodyPr lIns="121899" tIns="60949" rIns="121899" bIns="60949"/>
          <a:lstStyle/>
          <a:p>
            <a:fld id="{B2863303-CC64-46A5-B0FA-50C96ED61598}" type="datetime1">
              <a:rPr lang="en-US" smtClean="0">
                <a:solidFill>
                  <a:srgbClr val="FFFFFF"/>
                </a:solidFill>
              </a:rPr>
              <a:pPr/>
              <a:t>4/3/2012</a:t>
            </a:fld>
            <a:endParaRPr lang="en-US" dirty="0">
              <a:solidFill>
                <a:srgbClr val="FFFFFF"/>
              </a:solidFill>
            </a:endParaRPr>
          </a:p>
        </p:txBody>
      </p:sp>
      <p:sp>
        <p:nvSpPr>
          <p:cNvPr id="10" name="Slide Number Placeholder 9"/>
          <p:cNvSpPr>
            <a:spLocks noGrp="1"/>
          </p:cNvSpPr>
          <p:nvPr>
            <p:ph type="sldNum" sz="quarter" idx="15"/>
          </p:nvPr>
        </p:nvSpPr>
        <p:spPr>
          <a:xfrm>
            <a:off x="614135" y="6324600"/>
            <a:ext cx="516287" cy="152400"/>
          </a:xfrm>
          <a:prstGeom prst="rect">
            <a:avLst/>
          </a:prstGeom>
        </p:spPr>
        <p:txBody>
          <a:bodyPr lIns="121899" tIns="60949" rIns="121899" bIns="60949"/>
          <a:lstStyle/>
          <a:p>
            <a:r>
              <a:rPr lang="en-US" smtClean="0">
                <a:solidFill>
                  <a:srgbClr val="FFFFFF"/>
                </a:solidFill>
              </a:rPr>
              <a:t>PAGE </a:t>
            </a:r>
            <a:fld id="{711B4CA8-52BE-46B1-A536-58CE1A3FAF74}" type="slidenum">
              <a:rPr lang="en-US" smtClean="0">
                <a:solidFill>
                  <a:srgbClr val="FFFFFF"/>
                </a:solidFill>
              </a:rPr>
              <a:pPr/>
              <a:t>‹#›</a:t>
            </a:fld>
            <a:endParaRPr lang="en-US" dirty="0">
              <a:solidFill>
                <a:srgbClr val="FFFFFF"/>
              </a:solidFill>
            </a:endParaRPr>
          </a:p>
        </p:txBody>
      </p:sp>
      <p:sp>
        <p:nvSpPr>
          <p:cNvPr id="11" name="Footer Placeholder 10"/>
          <p:cNvSpPr>
            <a:spLocks noGrp="1"/>
          </p:cNvSpPr>
          <p:nvPr>
            <p:ph type="ftr" sz="quarter" idx="16"/>
          </p:nvPr>
        </p:nvSpPr>
        <p:spPr>
          <a:xfrm>
            <a:off x="614137" y="6461650"/>
            <a:ext cx="1813766" cy="128575"/>
          </a:xfrm>
          <a:prstGeom prst="rect">
            <a:avLst/>
          </a:prstGeom>
        </p:spPr>
        <p:txBody>
          <a:bodyPr lIns="121899" tIns="60949" rIns="121899" bIns="60949"/>
          <a:lstStyle/>
          <a:p>
            <a:r>
              <a:rPr lang="en-US" smtClean="0">
                <a:solidFill>
                  <a:srgbClr val="FFFFFF"/>
                </a:solidFill>
              </a:rPr>
              <a:t>MICROSOFT CONFIDENTIAL</a:t>
            </a:r>
            <a:endParaRPr lang="en-US" dirty="0">
              <a:solidFill>
                <a:srgbClr val="FFFFFF"/>
              </a:solidFill>
            </a:endParaRPr>
          </a:p>
        </p:txBody>
      </p:sp>
      <p:sp>
        <p:nvSpPr>
          <p:cNvPr id="12"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5"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2519337851"/>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_Title and content">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8" name="Date Placeholder 7"/>
          <p:cNvSpPr>
            <a:spLocks noGrp="1"/>
          </p:cNvSpPr>
          <p:nvPr>
            <p:ph type="dt" sz="half" idx="15"/>
          </p:nvPr>
        </p:nvSpPr>
        <p:spPr>
          <a:xfrm>
            <a:off x="1206793" y="6324600"/>
            <a:ext cx="1221110" cy="152400"/>
          </a:xfrm>
          <a:prstGeom prst="rect">
            <a:avLst/>
          </a:prstGeom>
        </p:spPr>
        <p:txBody>
          <a:bodyPr lIns="121899" tIns="60949" rIns="121899" bIns="60949"/>
          <a:lstStyle/>
          <a:p>
            <a:fld id="{EC5D9FC8-00D4-4E62-B79F-0DB35C5AD30E}" type="datetime1">
              <a:rPr lang="en-US" smtClean="0">
                <a:solidFill>
                  <a:srgbClr val="FFFFFF"/>
                </a:solidFill>
              </a:rPr>
              <a:pPr/>
              <a:t>4/3/2012</a:t>
            </a:fld>
            <a:endParaRPr lang="en-US" dirty="0">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lIns="121899" tIns="60949" rIns="121899" bIns="60949"/>
          <a:lstStyle/>
          <a:p>
            <a:r>
              <a:rPr lang="en-US" smtClean="0">
                <a:solidFill>
                  <a:srgbClr val="FFFFFF"/>
                </a:solidFill>
              </a:rPr>
              <a:t>PAGE </a:t>
            </a:r>
            <a:fld id="{711B4CA8-52BE-46B1-A536-58CE1A3FAF74}" type="slidenum">
              <a:rPr lang="en-US" smtClean="0">
                <a:solidFill>
                  <a:srgbClr val="FFFFFF"/>
                </a:solidFill>
              </a:rPr>
              <a:pPr/>
              <a:t>‹#›</a:t>
            </a:fld>
            <a:endParaRPr lang="en-US" dirty="0">
              <a:solidFill>
                <a:srgbClr val="FFFFFF"/>
              </a:solidFill>
            </a:endParaRPr>
          </a:p>
        </p:txBody>
      </p:sp>
      <p:sp>
        <p:nvSpPr>
          <p:cNvPr id="11" name="Footer Placeholder 10"/>
          <p:cNvSpPr>
            <a:spLocks noGrp="1"/>
          </p:cNvSpPr>
          <p:nvPr>
            <p:ph type="ftr" sz="quarter" idx="17"/>
          </p:nvPr>
        </p:nvSpPr>
        <p:spPr>
          <a:xfrm>
            <a:off x="614137" y="6461650"/>
            <a:ext cx="1813766" cy="128575"/>
          </a:xfrm>
          <a:prstGeom prst="rect">
            <a:avLst/>
          </a:prstGeom>
        </p:spPr>
        <p:txBody>
          <a:bodyPr lIns="121899" tIns="60949" rIns="121899" bIns="60949"/>
          <a:lstStyle/>
          <a:p>
            <a:r>
              <a:rPr lang="en-US" dirty="0" smtClean="0">
                <a:solidFill>
                  <a:srgbClr val="FFFFFF"/>
                </a:solidFill>
              </a:rPr>
              <a:t>MICROSOFT CONFIDENTIAL</a:t>
            </a:r>
            <a:endParaRPr lang="en-US" dirty="0">
              <a:solidFill>
                <a:srgbClr val="FFFFFF"/>
              </a:solidFill>
            </a:endParaRPr>
          </a:p>
        </p:txBody>
      </p:sp>
      <p:sp>
        <p:nvSpPr>
          <p:cNvPr id="15" name="Content Placeholder 14"/>
          <p:cNvSpPr>
            <a:spLocks noGrp="1"/>
          </p:cNvSpPr>
          <p:nvPr>
            <p:ph sz="quarter" idx="18"/>
          </p:nvPr>
        </p:nvSpPr>
        <p:spPr>
          <a:xfrm>
            <a:off x="614135" y="1419367"/>
            <a:ext cx="10765998"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4"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1329448608"/>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One column above two columns">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392072"/>
            <a:ext cx="10982750" cy="2036928"/>
          </a:xfrm>
        </p:spPr>
        <p:txBody>
          <a:bodyPr lIns="0">
            <a:noAutofit/>
          </a:bodyPr>
          <a:lstStyle>
            <a:lvl1pPr>
              <a:buFont typeface="Wingdings" pitchFamily="2" charset="2"/>
              <a:buChar char="§"/>
              <a:defRPr sz="2000" b="0" baseline="0">
                <a:solidFill>
                  <a:srgbClr val="666666"/>
                </a:solidFill>
              </a:defRPr>
            </a:lvl1pPr>
            <a:lvl2pPr marL="801133" indent="-343343">
              <a:buFont typeface="Wingdings" pitchFamily="2" charset="2"/>
              <a:buChar char="§"/>
              <a:defRPr baseline="0">
                <a:solidFill>
                  <a:srgbClr val="666666"/>
                </a:solidFill>
              </a:defRPr>
            </a:lvl2pPr>
            <a:lvl3pPr marL="1201700" indent="-286119">
              <a:buFont typeface="Wingdings" pitchFamily="2" charset="2"/>
              <a:buChar char="§"/>
              <a:defRPr baseline="0">
                <a:solidFill>
                  <a:srgbClr val="666666"/>
                </a:solidFill>
              </a:defRPr>
            </a:lvl3pPr>
            <a:lvl4pPr marL="1659491" indent="-286119">
              <a:buFont typeface="Wingdings" pitchFamily="2" charset="2"/>
              <a:buChar char="§"/>
              <a:defRPr baseline="0">
                <a:solidFill>
                  <a:srgbClr val="666666"/>
                </a:solidFill>
              </a:defRPr>
            </a:lvl4pPr>
            <a:lvl5pPr marL="2117281" indent="-286119">
              <a:buFont typeface="Wingdings" pitchFamily="2" charset="2"/>
              <a:buChar char="§"/>
              <a:defRPr baseline="0">
                <a:solidFill>
                  <a:srgbClr val="666666"/>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2"/>
          <p:cNvSpPr>
            <a:spLocks noGrp="1"/>
          </p:cNvSpPr>
          <p:nvPr>
            <p:ph sz="half" idx="14"/>
          </p:nvPr>
        </p:nvSpPr>
        <p:spPr>
          <a:xfrm>
            <a:off x="609441" y="3429000"/>
            <a:ext cx="5180251" cy="2514600"/>
          </a:xfrm>
        </p:spPr>
        <p:txBody>
          <a:bodyPr lIns="0">
            <a:noAutofit/>
          </a:bodyPr>
          <a:lstStyle>
            <a:lvl1pPr marL="320453" indent="-320453">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6384774" y="3429000"/>
            <a:ext cx="5207417" cy="2514600"/>
          </a:xfrm>
        </p:spPr>
        <p:txBody>
          <a:bodyPr lIns="0">
            <a:noAutofit/>
          </a:bodyPr>
          <a:lstStyle>
            <a:lvl1pPr marL="343343" indent="-343343">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Fifth level</a:t>
            </a:r>
            <a:endParaRPr lang="en-US" dirty="0"/>
          </a:p>
        </p:txBody>
      </p:sp>
      <p:sp>
        <p:nvSpPr>
          <p:cNvPr id="12" name="Date Placeholder 11"/>
          <p:cNvSpPr>
            <a:spLocks noGrp="1"/>
          </p:cNvSpPr>
          <p:nvPr>
            <p:ph type="dt" sz="half" idx="15"/>
          </p:nvPr>
        </p:nvSpPr>
        <p:spPr>
          <a:xfrm>
            <a:off x="1206793" y="6324600"/>
            <a:ext cx="1221110" cy="152400"/>
          </a:xfrm>
          <a:prstGeom prst="rect">
            <a:avLst/>
          </a:prstGeom>
        </p:spPr>
        <p:txBody>
          <a:bodyPr lIns="121899" tIns="60949" rIns="121899" bIns="60949"/>
          <a:lstStyle/>
          <a:p>
            <a:fld id="{65C051CB-E580-4873-8532-75D0163B3EAE}" type="datetime1">
              <a:rPr lang="en-US" smtClean="0">
                <a:solidFill>
                  <a:srgbClr val="FFFFFF"/>
                </a:solidFill>
              </a:rPr>
              <a:pPr/>
              <a:t>4/3/2012</a:t>
            </a:fld>
            <a:endParaRPr lang="en-US" dirty="0">
              <a:solidFill>
                <a:srgbClr val="FFFFFF"/>
              </a:solidFill>
            </a:endParaRPr>
          </a:p>
        </p:txBody>
      </p:sp>
      <p:sp>
        <p:nvSpPr>
          <p:cNvPr id="13" name="Slide Number Placeholder 12"/>
          <p:cNvSpPr>
            <a:spLocks noGrp="1"/>
          </p:cNvSpPr>
          <p:nvPr>
            <p:ph type="sldNum" sz="quarter" idx="16"/>
          </p:nvPr>
        </p:nvSpPr>
        <p:spPr>
          <a:xfrm>
            <a:off x="614135" y="6324600"/>
            <a:ext cx="516287" cy="152400"/>
          </a:xfrm>
          <a:prstGeom prst="rect">
            <a:avLst/>
          </a:prstGeom>
        </p:spPr>
        <p:txBody>
          <a:bodyPr lIns="121899" tIns="60949" rIns="121899" bIns="60949"/>
          <a:lstStyle/>
          <a:p>
            <a:r>
              <a:rPr lang="en-US" smtClean="0">
                <a:solidFill>
                  <a:srgbClr val="FFFFFF"/>
                </a:solidFill>
              </a:rPr>
              <a:t>PAGE </a:t>
            </a:r>
            <a:fld id="{711B4CA8-52BE-46B1-A536-58CE1A3FAF74}" type="slidenum">
              <a:rPr lang="en-US" smtClean="0">
                <a:solidFill>
                  <a:srgbClr val="FFFFFF"/>
                </a:solidFill>
              </a:rPr>
              <a:pPr/>
              <a:t>‹#›</a:t>
            </a:fld>
            <a:endParaRPr lang="en-US" dirty="0">
              <a:solidFill>
                <a:srgbClr val="FFFFFF"/>
              </a:solidFill>
            </a:endParaRPr>
          </a:p>
        </p:txBody>
      </p:sp>
      <p:sp>
        <p:nvSpPr>
          <p:cNvPr id="14" name="Footer Placeholder 13"/>
          <p:cNvSpPr>
            <a:spLocks noGrp="1"/>
          </p:cNvSpPr>
          <p:nvPr>
            <p:ph type="ftr" sz="quarter" idx="17"/>
          </p:nvPr>
        </p:nvSpPr>
        <p:spPr>
          <a:xfrm>
            <a:off x="614137" y="6461650"/>
            <a:ext cx="1813766" cy="128575"/>
          </a:xfrm>
          <a:prstGeom prst="rect">
            <a:avLst/>
          </a:prstGeom>
        </p:spPr>
        <p:txBody>
          <a:bodyPr lIns="121899" tIns="60949" rIns="121899" bIns="60949"/>
          <a:lstStyle/>
          <a:p>
            <a:r>
              <a:rPr lang="en-US" smtClean="0">
                <a:solidFill>
                  <a:srgbClr val="FFFFFF"/>
                </a:solidFill>
              </a:rPr>
              <a:t>MICROSOFT CONFIDENTIAL</a:t>
            </a:r>
            <a:endParaRPr lang="en-US" dirty="0">
              <a:solidFill>
                <a:srgbClr val="FFFFFF"/>
              </a:solidFill>
            </a:endParaRPr>
          </a:p>
        </p:txBody>
      </p:sp>
      <p:sp>
        <p:nvSpPr>
          <p:cNvPr id="15"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8"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479317416"/>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itle and Subtitl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93190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20526" y="371141"/>
            <a:ext cx="1308489" cy="275328"/>
          </a:xfrm>
          <a:prstGeom prst="rect">
            <a:avLst/>
          </a:prstGeom>
        </p:spPr>
      </p:pic>
      <p:sp>
        <p:nvSpPr>
          <p:cNvPr id="4" name="Text Placeholder 3"/>
          <p:cNvSpPr>
            <a:spLocks noGrp="1"/>
          </p:cNvSpPr>
          <p:nvPr>
            <p:ph type="body" sz="quarter" idx="11"/>
          </p:nvPr>
        </p:nvSpPr>
        <p:spPr>
          <a:xfrm>
            <a:off x="612590" y="1429983"/>
            <a:ext cx="11059457" cy="269725"/>
          </a:xfrm>
        </p:spPr>
        <p:txBody>
          <a:bodyPr/>
          <a:lstStyle>
            <a:lvl1pPr marL="0" indent="0">
              <a:buNone/>
              <a:defRPr sz="16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Tree>
    <p:extLst>
      <p:ext uri="{BB962C8B-B14F-4D97-AF65-F5344CB8AC3E}">
        <p14:creationId xmlns:p14="http://schemas.microsoft.com/office/powerpoint/2010/main" val="1108648999"/>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188825" cy="6841033"/>
          </a:xfrm>
          <a:prstGeom prst="rect">
            <a:avLst/>
          </a:prstGeom>
        </p:spPr>
      </p:pic>
    </p:spTree>
    <p:extLst>
      <p:ext uri="{BB962C8B-B14F-4D97-AF65-F5344CB8AC3E}">
        <p14:creationId xmlns:p14="http://schemas.microsoft.com/office/powerpoint/2010/main" val="175964107"/>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5" y="1905001"/>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79355525"/>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65BC46"/>
                    </a:gs>
                    <a:gs pos="86000">
                      <a:srgbClr val="65BC46"/>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65BC46"/>
                  </a:gs>
                  <a:gs pos="86000">
                    <a:srgbClr val="65BC46"/>
                  </a:gs>
                </a:gsLst>
                <a:lin ang="5400000" scaled="0"/>
              </a:gradFill>
              <a:latin typeface="Segoe UI" pitchFamily="34" charset="0"/>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2067908453"/>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12208142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800"/>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u="none" kern="1200" dirty="0" smtClean="0">
                <a:gradFill>
                  <a:gsLst>
                    <a:gs pos="0">
                      <a:schemeClr val="tx1"/>
                    </a:gs>
                    <a:gs pos="86000">
                      <a:schemeClr val="tx1"/>
                    </a:gs>
                  </a:gsLst>
                  <a:lin ang="5400000" scaled="0"/>
                </a:gradFill>
                <a:effectLst/>
                <a:latin typeface="Segoe UI" pitchFamily="34" charset="0"/>
                <a:ea typeface="Segoe UI" pitchFamily="34" charset="0"/>
                <a:cs typeface="Segoe UI" pitchFamily="34" charset="0"/>
              </a:rPr>
              <a:t>www.buildwindows.com</a:t>
            </a:r>
            <a:endParaRPr lang="en-US" sz="1100" u="none" kern="1200" dirty="0">
              <a:gradFill>
                <a:gsLst>
                  <a:gs pos="0">
                    <a:schemeClr val="tx1"/>
                  </a:gs>
                  <a:gs pos="86000">
                    <a:schemeClr val="tx1"/>
                  </a:gs>
                </a:gsLst>
                <a:lin ang="5400000" scaled="0"/>
              </a:gradFill>
              <a:effectLst/>
              <a:latin typeface="Segoe UI" pitchFamily="34" charset="0"/>
              <a:ea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duotone>
              <a:prstClr val="black"/>
              <a:schemeClr val="accent2">
                <a:tint val="45000"/>
                <a:satMod val="400000"/>
              </a:schemeClr>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9887916"/>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02672850"/>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800"/>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370859759"/>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1"/>
            <a:ext cx="5486400" cy="1742015"/>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1"/>
            <a:ext cx="5486400" cy="1742015"/>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01407010"/>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8" y="2133600"/>
            <a:ext cx="5484971"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2"/>
            <a:ext cx="54864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Rectangle 8"/>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4426846"/>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96999288"/>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97681970"/>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9"/>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17283" y="3898900"/>
            <a:ext cx="1962441" cy="2047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9610948"/>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99792604"/>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2" y="6238878"/>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3837238110"/>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1"/>
            <a:ext cx="5486400" cy="1742015"/>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1"/>
            <a:ext cx="5486400" cy="1742015"/>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userDrawn="1"/>
        </p:nvSpPr>
        <p:spPr>
          <a:xfrm>
            <a:off x="1" y="6567339"/>
            <a:ext cx="1683474" cy="261610"/>
          </a:xfrm>
          <a:prstGeom prst="rect">
            <a:avLst/>
          </a:prstGeom>
        </p:spPr>
        <p:txBody>
          <a:bodyPr wrap="none">
            <a:spAutoFit/>
          </a:bodyPr>
          <a:lstStyle/>
          <a:p>
            <a:r>
              <a:rPr lang="en-US" sz="1100" u="none" kern="1200" dirty="0" smtClean="0">
                <a:gradFill>
                  <a:gsLst>
                    <a:gs pos="0">
                      <a:schemeClr val="tx1"/>
                    </a:gs>
                    <a:gs pos="86000">
                      <a:schemeClr val="tx1"/>
                    </a:gs>
                  </a:gsLst>
                  <a:lin ang="5400000" scaled="0"/>
                </a:gradFill>
                <a:effectLst/>
                <a:latin typeface="Segoe UI" pitchFamily="34" charset="0"/>
                <a:ea typeface="Segoe UI" pitchFamily="34" charset="0"/>
                <a:cs typeface="Segoe UI" pitchFamily="34" charset="0"/>
              </a:rPr>
              <a:t>www.buildwindows.com</a:t>
            </a:r>
            <a:endParaRPr lang="en-US" sz="1100" u="none" kern="1200" dirty="0">
              <a:gradFill>
                <a:gsLst>
                  <a:gs pos="0">
                    <a:schemeClr val="tx1"/>
                  </a:gs>
                  <a:gs pos="86000">
                    <a:schemeClr val="tx1"/>
                  </a:gs>
                </a:gsLst>
                <a:lin ang="5400000" scaled="0"/>
              </a:gradFill>
              <a:effectLst/>
              <a:latin typeface="Segoe UI" pitchFamily="34" charset="0"/>
              <a:ea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203941" cy="6849517"/>
          </a:xfrm>
          <a:prstGeom prst="rect">
            <a:avLst/>
          </a:prstGeom>
        </p:spPr>
      </p:pic>
    </p:spTree>
    <p:extLst>
      <p:ext uri="{BB962C8B-B14F-4D97-AF65-F5344CB8AC3E}">
        <p14:creationId xmlns:p14="http://schemas.microsoft.com/office/powerpoint/2010/main" val="1648827386"/>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Two columns">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14136" y="1364776"/>
            <a:ext cx="5188326" cy="1635832"/>
          </a:xfrm>
        </p:spPr>
        <p:txBody>
          <a:bodyPr lIns="0"/>
          <a:lstStyle>
            <a:lvl1pPr marL="347920" indent="-347920">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384774" y="1364776"/>
            <a:ext cx="5180251" cy="1688154"/>
          </a:xfrm>
        </p:spPr>
        <p:txBody>
          <a:bodyPr lIns="0"/>
          <a:lstStyle>
            <a:lvl1pPr marL="347920" indent="-347920">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Fifth level</a:t>
            </a:r>
            <a:endParaRPr lang="en-US" dirty="0"/>
          </a:p>
        </p:txBody>
      </p:sp>
      <p:sp>
        <p:nvSpPr>
          <p:cNvPr id="9" name="Date Placeholder 8"/>
          <p:cNvSpPr>
            <a:spLocks noGrp="1"/>
          </p:cNvSpPr>
          <p:nvPr>
            <p:ph type="dt" sz="half" idx="14"/>
          </p:nvPr>
        </p:nvSpPr>
        <p:spPr>
          <a:xfrm>
            <a:off x="1206793" y="6324600"/>
            <a:ext cx="1221110" cy="152400"/>
          </a:xfrm>
          <a:prstGeom prst="rect">
            <a:avLst/>
          </a:prstGeom>
        </p:spPr>
        <p:txBody>
          <a:bodyPr lIns="121899" tIns="60949" rIns="121899" bIns="60949"/>
          <a:lstStyle/>
          <a:p>
            <a:fld id="{B2863303-CC64-46A5-B0FA-50C96ED61598}" type="datetime1">
              <a:rPr lang="en-US" smtClean="0">
                <a:solidFill>
                  <a:srgbClr val="FFFFFF"/>
                </a:solidFill>
              </a:rPr>
              <a:pPr/>
              <a:t>4/3/2012</a:t>
            </a:fld>
            <a:endParaRPr lang="en-US" dirty="0">
              <a:solidFill>
                <a:srgbClr val="FFFFFF"/>
              </a:solidFill>
            </a:endParaRPr>
          </a:p>
        </p:txBody>
      </p:sp>
      <p:sp>
        <p:nvSpPr>
          <p:cNvPr id="10" name="Slide Number Placeholder 9"/>
          <p:cNvSpPr>
            <a:spLocks noGrp="1"/>
          </p:cNvSpPr>
          <p:nvPr>
            <p:ph type="sldNum" sz="quarter" idx="15"/>
          </p:nvPr>
        </p:nvSpPr>
        <p:spPr>
          <a:xfrm>
            <a:off x="614135" y="6324600"/>
            <a:ext cx="516287" cy="152400"/>
          </a:xfrm>
          <a:prstGeom prst="rect">
            <a:avLst/>
          </a:prstGeom>
        </p:spPr>
        <p:txBody>
          <a:bodyPr lIns="121899" tIns="60949" rIns="121899" bIns="60949"/>
          <a:lstStyle/>
          <a:p>
            <a:r>
              <a:rPr lang="en-US" smtClean="0">
                <a:solidFill>
                  <a:srgbClr val="FFFFFF"/>
                </a:solidFill>
              </a:rPr>
              <a:t>PAGE </a:t>
            </a:r>
            <a:fld id="{711B4CA8-52BE-46B1-A536-58CE1A3FAF74}" type="slidenum">
              <a:rPr lang="en-US" smtClean="0">
                <a:solidFill>
                  <a:srgbClr val="FFFFFF"/>
                </a:solidFill>
              </a:rPr>
              <a:pPr/>
              <a:t>‹#›</a:t>
            </a:fld>
            <a:endParaRPr lang="en-US" dirty="0">
              <a:solidFill>
                <a:srgbClr val="FFFFFF"/>
              </a:solidFill>
            </a:endParaRPr>
          </a:p>
        </p:txBody>
      </p:sp>
      <p:sp>
        <p:nvSpPr>
          <p:cNvPr id="11" name="Footer Placeholder 10"/>
          <p:cNvSpPr>
            <a:spLocks noGrp="1"/>
          </p:cNvSpPr>
          <p:nvPr>
            <p:ph type="ftr" sz="quarter" idx="16"/>
          </p:nvPr>
        </p:nvSpPr>
        <p:spPr>
          <a:xfrm>
            <a:off x="614137" y="6461650"/>
            <a:ext cx="1813766" cy="128575"/>
          </a:xfrm>
          <a:prstGeom prst="rect">
            <a:avLst/>
          </a:prstGeom>
        </p:spPr>
        <p:txBody>
          <a:bodyPr lIns="121899" tIns="60949" rIns="121899" bIns="60949"/>
          <a:lstStyle/>
          <a:p>
            <a:r>
              <a:rPr lang="en-US" smtClean="0">
                <a:solidFill>
                  <a:srgbClr val="FFFFFF"/>
                </a:solidFill>
              </a:rPr>
              <a:t>MICROSOFT CONFIDENTIAL</a:t>
            </a:r>
            <a:endParaRPr lang="en-US" dirty="0">
              <a:solidFill>
                <a:srgbClr val="FFFFFF"/>
              </a:solidFill>
            </a:endParaRPr>
          </a:p>
        </p:txBody>
      </p:sp>
      <p:sp>
        <p:nvSpPr>
          <p:cNvPr id="12"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5"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2617978716"/>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2_Title and content">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8" name="Date Placeholder 7"/>
          <p:cNvSpPr>
            <a:spLocks noGrp="1"/>
          </p:cNvSpPr>
          <p:nvPr>
            <p:ph type="dt" sz="half" idx="15"/>
          </p:nvPr>
        </p:nvSpPr>
        <p:spPr>
          <a:xfrm>
            <a:off x="1206793" y="6324600"/>
            <a:ext cx="1221110" cy="152400"/>
          </a:xfrm>
          <a:prstGeom prst="rect">
            <a:avLst/>
          </a:prstGeom>
        </p:spPr>
        <p:txBody>
          <a:bodyPr lIns="121899" tIns="60949" rIns="121899" bIns="60949"/>
          <a:lstStyle/>
          <a:p>
            <a:fld id="{EC5D9FC8-00D4-4E62-B79F-0DB35C5AD30E}" type="datetime1">
              <a:rPr lang="en-US" smtClean="0">
                <a:solidFill>
                  <a:srgbClr val="FFFFFF"/>
                </a:solidFill>
              </a:rPr>
              <a:pPr/>
              <a:t>4/3/2012</a:t>
            </a:fld>
            <a:endParaRPr lang="en-US" dirty="0">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lIns="121899" tIns="60949" rIns="121899" bIns="60949"/>
          <a:lstStyle/>
          <a:p>
            <a:r>
              <a:rPr lang="en-US" smtClean="0">
                <a:solidFill>
                  <a:srgbClr val="FFFFFF"/>
                </a:solidFill>
              </a:rPr>
              <a:t>PAGE </a:t>
            </a:r>
            <a:fld id="{711B4CA8-52BE-46B1-A536-58CE1A3FAF74}" type="slidenum">
              <a:rPr lang="en-US" smtClean="0">
                <a:solidFill>
                  <a:srgbClr val="FFFFFF"/>
                </a:solidFill>
              </a:rPr>
              <a:pPr/>
              <a:t>‹#›</a:t>
            </a:fld>
            <a:endParaRPr lang="en-US" dirty="0">
              <a:solidFill>
                <a:srgbClr val="FFFFFF"/>
              </a:solidFill>
            </a:endParaRPr>
          </a:p>
        </p:txBody>
      </p:sp>
      <p:sp>
        <p:nvSpPr>
          <p:cNvPr id="11" name="Footer Placeholder 10"/>
          <p:cNvSpPr>
            <a:spLocks noGrp="1"/>
          </p:cNvSpPr>
          <p:nvPr>
            <p:ph type="ftr" sz="quarter" idx="17"/>
          </p:nvPr>
        </p:nvSpPr>
        <p:spPr>
          <a:xfrm>
            <a:off x="614137" y="6461650"/>
            <a:ext cx="1813766" cy="128575"/>
          </a:xfrm>
          <a:prstGeom prst="rect">
            <a:avLst/>
          </a:prstGeom>
        </p:spPr>
        <p:txBody>
          <a:bodyPr lIns="121899" tIns="60949" rIns="121899" bIns="60949"/>
          <a:lstStyle/>
          <a:p>
            <a:r>
              <a:rPr lang="en-US" dirty="0" smtClean="0">
                <a:solidFill>
                  <a:srgbClr val="FFFFFF"/>
                </a:solidFill>
              </a:rPr>
              <a:t>MICROSOFT CONFIDENTIAL</a:t>
            </a:r>
            <a:endParaRPr lang="en-US" dirty="0">
              <a:solidFill>
                <a:srgbClr val="FFFFFF"/>
              </a:solidFill>
            </a:endParaRPr>
          </a:p>
        </p:txBody>
      </p:sp>
      <p:sp>
        <p:nvSpPr>
          <p:cNvPr id="15" name="Content Placeholder 14"/>
          <p:cNvSpPr>
            <a:spLocks noGrp="1"/>
          </p:cNvSpPr>
          <p:nvPr>
            <p:ph sz="quarter" idx="18"/>
          </p:nvPr>
        </p:nvSpPr>
        <p:spPr>
          <a:xfrm>
            <a:off x="614135" y="1419367"/>
            <a:ext cx="10765998"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4"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2335760121"/>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One column above two columns">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392072"/>
            <a:ext cx="10982750" cy="2036928"/>
          </a:xfrm>
        </p:spPr>
        <p:txBody>
          <a:bodyPr lIns="0">
            <a:noAutofit/>
          </a:bodyPr>
          <a:lstStyle>
            <a:lvl1pPr>
              <a:buFont typeface="Wingdings" pitchFamily="2" charset="2"/>
              <a:buChar char="§"/>
              <a:defRPr sz="2000" b="0" baseline="0">
                <a:solidFill>
                  <a:srgbClr val="666666"/>
                </a:solidFill>
              </a:defRPr>
            </a:lvl1pPr>
            <a:lvl2pPr marL="801133" indent="-343343">
              <a:buFont typeface="Wingdings" pitchFamily="2" charset="2"/>
              <a:buChar char="§"/>
              <a:defRPr baseline="0">
                <a:solidFill>
                  <a:srgbClr val="666666"/>
                </a:solidFill>
              </a:defRPr>
            </a:lvl2pPr>
            <a:lvl3pPr marL="1201700" indent="-286119">
              <a:buFont typeface="Wingdings" pitchFamily="2" charset="2"/>
              <a:buChar char="§"/>
              <a:defRPr baseline="0">
                <a:solidFill>
                  <a:srgbClr val="666666"/>
                </a:solidFill>
              </a:defRPr>
            </a:lvl3pPr>
            <a:lvl4pPr marL="1659491" indent="-286119">
              <a:buFont typeface="Wingdings" pitchFamily="2" charset="2"/>
              <a:buChar char="§"/>
              <a:defRPr baseline="0">
                <a:solidFill>
                  <a:srgbClr val="666666"/>
                </a:solidFill>
              </a:defRPr>
            </a:lvl4pPr>
            <a:lvl5pPr marL="2117281" indent="-286119">
              <a:buFont typeface="Wingdings" pitchFamily="2" charset="2"/>
              <a:buChar char="§"/>
              <a:defRPr baseline="0">
                <a:solidFill>
                  <a:srgbClr val="666666"/>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2"/>
          <p:cNvSpPr>
            <a:spLocks noGrp="1"/>
          </p:cNvSpPr>
          <p:nvPr>
            <p:ph sz="half" idx="14"/>
          </p:nvPr>
        </p:nvSpPr>
        <p:spPr>
          <a:xfrm>
            <a:off x="609441" y="3429000"/>
            <a:ext cx="5180251" cy="2514600"/>
          </a:xfrm>
        </p:spPr>
        <p:txBody>
          <a:bodyPr lIns="0">
            <a:noAutofit/>
          </a:bodyPr>
          <a:lstStyle>
            <a:lvl1pPr marL="320453" indent="-320453">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6384774" y="3429000"/>
            <a:ext cx="5207417" cy="2514600"/>
          </a:xfrm>
        </p:spPr>
        <p:txBody>
          <a:bodyPr lIns="0">
            <a:noAutofit/>
          </a:bodyPr>
          <a:lstStyle>
            <a:lvl1pPr marL="343343" indent="-343343">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Fifth level</a:t>
            </a:r>
            <a:endParaRPr lang="en-US" dirty="0"/>
          </a:p>
        </p:txBody>
      </p:sp>
      <p:sp>
        <p:nvSpPr>
          <p:cNvPr id="12" name="Date Placeholder 11"/>
          <p:cNvSpPr>
            <a:spLocks noGrp="1"/>
          </p:cNvSpPr>
          <p:nvPr>
            <p:ph type="dt" sz="half" idx="15"/>
          </p:nvPr>
        </p:nvSpPr>
        <p:spPr>
          <a:xfrm>
            <a:off x="1206793" y="6324600"/>
            <a:ext cx="1221110" cy="152400"/>
          </a:xfrm>
          <a:prstGeom prst="rect">
            <a:avLst/>
          </a:prstGeom>
        </p:spPr>
        <p:txBody>
          <a:bodyPr lIns="121899" tIns="60949" rIns="121899" bIns="60949"/>
          <a:lstStyle/>
          <a:p>
            <a:fld id="{65C051CB-E580-4873-8532-75D0163B3EAE}" type="datetime1">
              <a:rPr lang="en-US" smtClean="0">
                <a:solidFill>
                  <a:srgbClr val="FFFFFF"/>
                </a:solidFill>
              </a:rPr>
              <a:pPr/>
              <a:t>4/3/2012</a:t>
            </a:fld>
            <a:endParaRPr lang="en-US" dirty="0">
              <a:solidFill>
                <a:srgbClr val="FFFFFF"/>
              </a:solidFill>
            </a:endParaRPr>
          </a:p>
        </p:txBody>
      </p:sp>
      <p:sp>
        <p:nvSpPr>
          <p:cNvPr id="13" name="Slide Number Placeholder 12"/>
          <p:cNvSpPr>
            <a:spLocks noGrp="1"/>
          </p:cNvSpPr>
          <p:nvPr>
            <p:ph type="sldNum" sz="quarter" idx="16"/>
          </p:nvPr>
        </p:nvSpPr>
        <p:spPr>
          <a:xfrm>
            <a:off x="614135" y="6324600"/>
            <a:ext cx="516287" cy="152400"/>
          </a:xfrm>
          <a:prstGeom prst="rect">
            <a:avLst/>
          </a:prstGeom>
        </p:spPr>
        <p:txBody>
          <a:bodyPr lIns="121899" tIns="60949" rIns="121899" bIns="60949"/>
          <a:lstStyle/>
          <a:p>
            <a:r>
              <a:rPr lang="en-US" smtClean="0">
                <a:solidFill>
                  <a:srgbClr val="FFFFFF"/>
                </a:solidFill>
              </a:rPr>
              <a:t>PAGE </a:t>
            </a:r>
            <a:fld id="{711B4CA8-52BE-46B1-A536-58CE1A3FAF74}" type="slidenum">
              <a:rPr lang="en-US" smtClean="0">
                <a:solidFill>
                  <a:srgbClr val="FFFFFF"/>
                </a:solidFill>
              </a:rPr>
              <a:pPr/>
              <a:t>‹#›</a:t>
            </a:fld>
            <a:endParaRPr lang="en-US" dirty="0">
              <a:solidFill>
                <a:srgbClr val="FFFFFF"/>
              </a:solidFill>
            </a:endParaRPr>
          </a:p>
        </p:txBody>
      </p:sp>
      <p:sp>
        <p:nvSpPr>
          <p:cNvPr id="14" name="Footer Placeholder 13"/>
          <p:cNvSpPr>
            <a:spLocks noGrp="1"/>
          </p:cNvSpPr>
          <p:nvPr>
            <p:ph type="ftr" sz="quarter" idx="17"/>
          </p:nvPr>
        </p:nvSpPr>
        <p:spPr>
          <a:xfrm>
            <a:off x="614137" y="6461650"/>
            <a:ext cx="1813766" cy="128575"/>
          </a:xfrm>
          <a:prstGeom prst="rect">
            <a:avLst/>
          </a:prstGeom>
        </p:spPr>
        <p:txBody>
          <a:bodyPr lIns="121899" tIns="60949" rIns="121899" bIns="60949"/>
          <a:lstStyle/>
          <a:p>
            <a:r>
              <a:rPr lang="en-US" smtClean="0">
                <a:solidFill>
                  <a:srgbClr val="FFFFFF"/>
                </a:solidFill>
              </a:rPr>
              <a:t>MICROSOFT CONFIDENTIAL</a:t>
            </a:r>
            <a:endParaRPr lang="en-US" dirty="0">
              <a:solidFill>
                <a:srgbClr val="FFFFFF"/>
              </a:solidFill>
            </a:endParaRPr>
          </a:p>
        </p:txBody>
      </p:sp>
      <p:sp>
        <p:nvSpPr>
          <p:cNvPr id="15"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8"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2388189144"/>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Title and Subtitl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93190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20526" y="371141"/>
            <a:ext cx="1308489" cy="275328"/>
          </a:xfrm>
          <a:prstGeom prst="rect">
            <a:avLst/>
          </a:prstGeom>
        </p:spPr>
      </p:pic>
      <p:sp>
        <p:nvSpPr>
          <p:cNvPr id="4" name="Text Placeholder 3"/>
          <p:cNvSpPr>
            <a:spLocks noGrp="1"/>
          </p:cNvSpPr>
          <p:nvPr>
            <p:ph type="body" sz="quarter" idx="11"/>
          </p:nvPr>
        </p:nvSpPr>
        <p:spPr>
          <a:xfrm>
            <a:off x="612590" y="1429983"/>
            <a:ext cx="11059457" cy="269725"/>
          </a:xfrm>
        </p:spPr>
        <p:txBody>
          <a:bodyPr/>
          <a:lstStyle>
            <a:lvl1pPr marL="0" indent="0">
              <a:buNone/>
              <a:defRPr sz="16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Tree>
    <p:extLst>
      <p:ext uri="{BB962C8B-B14F-4D97-AF65-F5344CB8AC3E}">
        <p14:creationId xmlns:p14="http://schemas.microsoft.com/office/powerpoint/2010/main" val="1505686211"/>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188825" cy="6841033"/>
          </a:xfrm>
          <a:prstGeom prst="rect">
            <a:avLst/>
          </a:prstGeom>
        </p:spPr>
      </p:pic>
    </p:spTree>
    <p:extLst>
      <p:ext uri="{BB962C8B-B14F-4D97-AF65-F5344CB8AC3E}">
        <p14:creationId xmlns:p14="http://schemas.microsoft.com/office/powerpoint/2010/main" val="3912389388"/>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5" y="1905001"/>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19860529"/>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39636529"/>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7"/>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969964" y="4343400"/>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r>
              <a:rPr lang="en-US" sz="1100" dirty="0" smtClean="0">
                <a:gradFill>
                  <a:gsLst>
                    <a:gs pos="0">
                      <a:srgbClr val="65BC46"/>
                    </a:gs>
                    <a:gs pos="86000">
                      <a:srgbClr val="65BC46"/>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65BC46"/>
                  </a:gs>
                  <a:gs pos="86000">
                    <a:srgbClr val="65BC46"/>
                  </a:gs>
                </a:gsLst>
                <a:lin ang="5400000" scaled="0"/>
              </a:gradFill>
              <a:latin typeface="Segoe UI" pitchFamily="34" charset="0"/>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3" y="190500"/>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2381996492"/>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969965" y="4787308"/>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hasCustomPrompt="1"/>
          </p:nvPr>
        </p:nvSpPr>
        <p:spPr>
          <a:xfrm>
            <a:off x="969964"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0"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8728796"/>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8" y="2133600"/>
            <a:ext cx="5484971"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2"/>
            <a:ext cx="54864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Rectangle 8"/>
          <p:cNvSpPr/>
          <p:nvPr userDrawn="1"/>
        </p:nvSpPr>
        <p:spPr>
          <a:xfrm>
            <a:off x="1" y="6567339"/>
            <a:ext cx="1683474" cy="261610"/>
          </a:xfrm>
          <a:prstGeom prst="rect">
            <a:avLst/>
          </a:prstGeom>
        </p:spPr>
        <p:txBody>
          <a:bodyPr wrap="none">
            <a:spAutoFit/>
          </a:bodyPr>
          <a:lstStyle/>
          <a:p>
            <a:r>
              <a:rPr lang="en-US" sz="1100" u="none" kern="1200" dirty="0" smtClean="0">
                <a:gradFill>
                  <a:gsLst>
                    <a:gs pos="0">
                      <a:schemeClr val="tx1"/>
                    </a:gs>
                    <a:gs pos="86000">
                      <a:schemeClr val="tx1"/>
                    </a:gs>
                  </a:gsLst>
                  <a:lin ang="5400000" scaled="0"/>
                </a:gradFill>
                <a:effectLst/>
                <a:latin typeface="Segoe UI" pitchFamily="34" charset="0"/>
                <a:ea typeface="Segoe UI" pitchFamily="34" charset="0"/>
                <a:cs typeface="Segoe UI" pitchFamily="34" charset="0"/>
              </a:rPr>
              <a:t>www.buildwindows.com</a:t>
            </a:r>
            <a:endParaRPr lang="en-US" sz="1100" u="none" kern="1200" dirty="0">
              <a:gradFill>
                <a:gsLst>
                  <a:gs pos="0">
                    <a:schemeClr val="tx1"/>
                  </a:gs>
                  <a:gs pos="86000">
                    <a:schemeClr val="tx1"/>
                  </a:gs>
                </a:gsLst>
                <a:lin ang="5400000" scaled="0"/>
              </a:gradFill>
              <a:effectLst/>
              <a:latin typeface="Segoe UI" pitchFamily="34" charset="0"/>
              <a:ea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3"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934359083"/>
      </p:ext>
    </p:extLst>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09020003"/>
      </p:ext>
    </p:extLst>
  </p:cSld>
  <p:clrMapOvr>
    <a:masterClrMapping/>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05768"/>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05768"/>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userDrawn="1"/>
        </p:nvSpPr>
        <p:spPr>
          <a:xfrm>
            <a:off x="0"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46365674"/>
      </p:ext>
    </p:extLst>
  </p:cSld>
  <p:clrMapOvr>
    <a:masterClrMapping/>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Rectangle 8"/>
          <p:cNvSpPr/>
          <p:nvPr userDrawn="1"/>
        </p:nvSpPr>
        <p:spPr>
          <a:xfrm>
            <a:off x="0"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05102669"/>
      </p:ext>
    </p:extLst>
  </p:cSld>
  <p:clrMapOvr>
    <a:masterClrMapping/>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46099437"/>
      </p:ext>
    </p:extLst>
  </p:cSld>
  <p:clrMapOvr>
    <a:masterClrMapping/>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721631"/>
      </p:ext>
    </p:extLst>
  </p:cSld>
  <p:clrMapOvr>
    <a:masterClrMapping/>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9"/>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17282" y="3898900"/>
            <a:ext cx="1962441" cy="2047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2349386"/>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901334639"/>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272406977"/>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Blue 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722608"/>
            <a:ext cx="10242549" cy="1523497"/>
          </a:xfrm>
        </p:spPr>
        <p:txBody>
          <a:bodyPr anchor="ctr">
            <a:noAutofit/>
          </a:bodyPr>
          <a:lstStyle>
            <a:lvl1pPr algn="ctr">
              <a:lnSpc>
                <a:spcPct val="90000"/>
              </a:lnSpc>
              <a:defRPr sz="6000" spc="-3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2" y="5677392"/>
            <a:ext cx="10242550" cy="463255"/>
          </a:xfrm>
        </p:spPr>
        <p:txBody>
          <a:bodyPr>
            <a:noAutofit/>
          </a:bodyPr>
          <a:lstStyle>
            <a:lvl1pPr marL="0" indent="0" algn="l">
              <a:lnSpc>
                <a:spcPct val="90000"/>
              </a:lnSpc>
              <a:spcBef>
                <a:spcPts val="0"/>
              </a:spcBef>
              <a:buNone/>
              <a:defRPr sz="2000" b="1" cap="all" baseline="0">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2" y="6121400"/>
            <a:ext cx="5335587" cy="221599"/>
          </a:xfrm>
        </p:spPr>
        <p:txBody>
          <a:bodyPr/>
          <a:lstStyle>
            <a:lvl1pPr marL="0" indent="0">
              <a:buNone/>
              <a:defRPr sz="16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20525" y="371141"/>
            <a:ext cx="1308491" cy="275328"/>
          </a:xfrm>
          <a:prstGeom prst="rect">
            <a:avLst/>
          </a:prstGeom>
        </p:spPr>
      </p:pic>
    </p:spTree>
    <p:extLst>
      <p:ext uri="{BB962C8B-B14F-4D97-AF65-F5344CB8AC3E}">
        <p14:creationId xmlns:p14="http://schemas.microsoft.com/office/powerpoint/2010/main" val="1858476406"/>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u="none" kern="1200" dirty="0" smtClean="0">
                <a:gradFill>
                  <a:gsLst>
                    <a:gs pos="0">
                      <a:schemeClr val="tx1"/>
                    </a:gs>
                    <a:gs pos="86000">
                      <a:schemeClr val="tx1"/>
                    </a:gs>
                  </a:gsLst>
                  <a:lin ang="5400000" scaled="0"/>
                </a:gradFill>
                <a:effectLst/>
                <a:latin typeface="Segoe UI" pitchFamily="34" charset="0"/>
                <a:ea typeface="Segoe UI" pitchFamily="34" charset="0"/>
                <a:cs typeface="Segoe UI" pitchFamily="34" charset="0"/>
              </a:rPr>
              <a:t>www.buildwindows.com</a:t>
            </a:r>
            <a:endParaRPr lang="en-US" sz="1100" u="none" kern="1200" dirty="0">
              <a:gradFill>
                <a:gsLst>
                  <a:gs pos="0">
                    <a:schemeClr val="tx1"/>
                  </a:gs>
                  <a:gs pos="86000">
                    <a:schemeClr val="tx1"/>
                  </a:gs>
                </a:gsLst>
                <a:lin ang="5400000" scaled="0"/>
              </a:gradFill>
              <a:effectLst/>
              <a:latin typeface="Segoe UI" pitchFamily="34" charset="0"/>
              <a:ea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722608"/>
            <a:ext cx="10242549" cy="1523497"/>
          </a:xfrm>
        </p:spPr>
        <p:txBody>
          <a:bodyPr anchor="ctr">
            <a:noAutofit/>
          </a:bodyPr>
          <a:lstStyle>
            <a:lvl1pPr algn="ctr">
              <a:lnSpc>
                <a:spcPct val="90000"/>
              </a:lnSpc>
              <a:defRPr sz="6000" spc="-3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657982" y="5677392"/>
            <a:ext cx="10242550" cy="463255"/>
          </a:xfrm>
        </p:spPr>
        <p:txBody>
          <a:bodyPr>
            <a:noAutofit/>
          </a:bodyPr>
          <a:lstStyle>
            <a:lvl1pPr marL="0" indent="0" algn="l">
              <a:lnSpc>
                <a:spcPct val="90000"/>
              </a:lnSpc>
              <a:spcBef>
                <a:spcPts val="0"/>
              </a:spcBef>
              <a:buNone/>
              <a:defRPr sz="2000" b="1" cap="all" baseline="0">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This is a subtitle</a:t>
            </a:r>
            <a:endParaRPr lang="en-US" dirty="0"/>
          </a:p>
        </p:txBody>
      </p:sp>
      <p:sp>
        <p:nvSpPr>
          <p:cNvPr id="13" name="Text Placeholder 12"/>
          <p:cNvSpPr>
            <a:spLocks noGrp="1"/>
          </p:cNvSpPr>
          <p:nvPr>
            <p:ph type="body" sz="quarter" idx="10" hasCustomPrompt="1"/>
          </p:nvPr>
        </p:nvSpPr>
        <p:spPr>
          <a:xfrm>
            <a:off x="657982" y="6121400"/>
            <a:ext cx="5335587" cy="221599"/>
          </a:xfrm>
        </p:spPr>
        <p:txBody>
          <a:bodyPr/>
          <a:lstStyle>
            <a:lvl1pPr marL="0" indent="0">
              <a:buNone/>
              <a:defRPr sz="16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20525" y="371141"/>
            <a:ext cx="1308491" cy="275328"/>
          </a:xfrm>
          <a:prstGeom prst="rect">
            <a:avLst/>
          </a:prstGeom>
        </p:spPr>
      </p:pic>
    </p:spTree>
    <p:extLst>
      <p:ext uri="{BB962C8B-B14F-4D97-AF65-F5344CB8AC3E}">
        <p14:creationId xmlns:p14="http://schemas.microsoft.com/office/powerpoint/2010/main" val="1312120463"/>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Slide Photo 1">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62144" y="269832"/>
            <a:ext cx="10242549" cy="1523497"/>
          </a:xfrm>
        </p:spPr>
        <p:txBody>
          <a:bodyPr anchor="ctr">
            <a:noAutofit/>
          </a:bodyPr>
          <a:lstStyle>
            <a:lvl1pPr algn="l">
              <a:lnSpc>
                <a:spcPct val="90000"/>
              </a:lnSpc>
              <a:defRPr sz="4800" spc="-200" baseline="0">
                <a:solidFill>
                  <a:schemeClr val="accent6">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562144" y="5806488"/>
            <a:ext cx="10242550" cy="463255"/>
          </a:xfrm>
        </p:spPr>
        <p:txBody>
          <a:bodyPr>
            <a:noAutofit/>
          </a:bodyPr>
          <a:lstStyle>
            <a:lvl1pPr marL="0" indent="0" algn="l">
              <a:lnSpc>
                <a:spcPct val="90000"/>
              </a:lnSpc>
              <a:spcBef>
                <a:spcPts val="0"/>
              </a:spcBef>
              <a:buNone/>
              <a:defRPr sz="2000" b="1" cap="all" baseline="0">
                <a:solidFill>
                  <a:schemeClr val="tx1">
                    <a:lumMod val="75000"/>
                    <a:lumOff val="25000"/>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562144" y="6121400"/>
            <a:ext cx="5335587" cy="221599"/>
          </a:xfrm>
        </p:spPr>
        <p:txBody>
          <a:bodyPr/>
          <a:lstStyle>
            <a:lvl1pPr marL="0" indent="0">
              <a:buNone/>
              <a:defRPr sz="16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Tree>
    <p:extLst>
      <p:ext uri="{BB962C8B-B14F-4D97-AF65-F5344CB8AC3E}">
        <p14:creationId xmlns:p14="http://schemas.microsoft.com/office/powerpoint/2010/main" val="279978922"/>
      </p:ext>
    </p:extLst>
  </p:cSld>
  <p:clrMapOvr>
    <a:masterClrMapping/>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Slide Photo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62144" y="4422420"/>
            <a:ext cx="10242549" cy="1523497"/>
          </a:xfrm>
        </p:spPr>
        <p:txBody>
          <a:bodyPr anchor="ctr">
            <a:noAutofit/>
          </a:bodyPr>
          <a:lstStyle>
            <a:lvl1pPr algn="l">
              <a:lnSpc>
                <a:spcPct val="90000"/>
              </a:lnSpc>
              <a:defRPr sz="4800" spc="-200" baseline="0">
                <a:solidFill>
                  <a:schemeClr val="bg1">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562144" y="5806488"/>
            <a:ext cx="10242550" cy="463255"/>
          </a:xfrm>
        </p:spPr>
        <p:txBody>
          <a:bodyPr>
            <a:noAutofit/>
          </a:bodyPr>
          <a:lstStyle>
            <a:lvl1pPr marL="0" indent="0" algn="l">
              <a:lnSpc>
                <a:spcPct val="90000"/>
              </a:lnSpc>
              <a:spcBef>
                <a:spcPts val="0"/>
              </a:spcBef>
              <a:buNone/>
              <a:defRPr sz="2000" b="1" cap="all" baseline="0">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562144" y="6121400"/>
            <a:ext cx="5335587" cy="221599"/>
          </a:xfrm>
        </p:spPr>
        <p:txBody>
          <a:bodyPr/>
          <a:lstStyle>
            <a:lvl1pPr marL="0" indent="0">
              <a:buNone/>
              <a:defRPr sz="16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Tree>
    <p:extLst>
      <p:ext uri="{BB962C8B-B14F-4D97-AF65-F5344CB8AC3E}">
        <p14:creationId xmlns:p14="http://schemas.microsoft.com/office/powerpoint/2010/main" val="1349244771"/>
      </p:ext>
    </p:extLst>
  </p:cSld>
  <p:clrMapOvr>
    <a:masterClrMapping/>
  </p:clrMapOvr>
  <p:transition>
    <p:fade/>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1266985"/>
            <a:ext cx="9323388" cy="1523494"/>
          </a:xfrm>
        </p:spPr>
        <p:txBody>
          <a:bodyPr anchor="ctr" anchorCtr="0">
            <a:noAutofit/>
          </a:bodyPr>
          <a:lstStyle>
            <a:lvl1pPr>
              <a:lnSpc>
                <a:spcPct val="90000"/>
              </a:lnSpc>
              <a:defRPr sz="4400" i="0" u="none" baseline="0">
                <a:solidFill>
                  <a:schemeClr val="bg1">
                    <a:alpha val="99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4989"/>
            <a:ext cx="9323389" cy="461665"/>
          </a:xfrm>
        </p:spPr>
        <p:txBody>
          <a:bodyPr>
            <a:noAutofit/>
          </a:bodyPr>
          <a:lstStyle>
            <a:lvl1pPr marL="0" indent="0" algn="l">
              <a:lnSpc>
                <a:spcPct val="90000"/>
              </a:lnSpc>
              <a:spcBef>
                <a:spcPts val="0"/>
              </a:spcBef>
              <a:buNone/>
              <a:defRPr sz="2000" i="0" u="none">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4" y="2727972"/>
            <a:ext cx="10242550" cy="1378644"/>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9600" b="0" i="0" u="none" strike="noStrike" kern="1200" cap="none" spc="-642" normalizeH="0" baseline="0" noProof="0" dirty="0" smtClean="0">
                <a:ln w="11430"/>
                <a:solidFill>
                  <a:schemeClr val="bg1">
                    <a:alpha val="99000"/>
                  </a:schemeClr>
                </a:solidFill>
                <a:effectLst/>
                <a:uLnTx/>
                <a:uFillTx/>
                <a:latin typeface="Segoe UI" pitchFamily="34" charset="0"/>
                <a:ea typeface="+mn-ea"/>
                <a:cs typeface="+mn-cs"/>
              </a:defRPr>
            </a:lvl1pPr>
          </a:lstStyle>
          <a:p>
            <a:pPr lvl="0"/>
            <a:r>
              <a:rPr lang="en-US" dirty="0" smtClean="0"/>
              <a:t>click to…</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20525" y="371141"/>
            <a:ext cx="1308491" cy="275328"/>
          </a:xfrm>
          <a:prstGeom prst="rect">
            <a:avLst/>
          </a:prstGeom>
        </p:spPr>
      </p:pic>
    </p:spTree>
    <p:extLst>
      <p:ext uri="{BB962C8B-B14F-4D97-AF65-F5344CB8AC3E}">
        <p14:creationId xmlns:p14="http://schemas.microsoft.com/office/powerpoint/2010/main" val="3406197887"/>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722608"/>
            <a:ext cx="10242549" cy="1523497"/>
          </a:xfrm>
        </p:spPr>
        <p:txBody>
          <a:bodyPr anchor="ctr">
            <a:noAutofit/>
          </a:bodyPr>
          <a:lstStyle>
            <a:lvl1pPr algn="ctr">
              <a:lnSpc>
                <a:spcPct val="90000"/>
              </a:lnSpc>
              <a:defRPr sz="6000" spc="-3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2" y="5677392"/>
            <a:ext cx="10242550" cy="463255"/>
          </a:xfrm>
        </p:spPr>
        <p:txBody>
          <a:bodyPr>
            <a:noAutofit/>
          </a:bodyPr>
          <a:lstStyle>
            <a:lvl1pPr marL="0" indent="0" algn="l">
              <a:lnSpc>
                <a:spcPct val="90000"/>
              </a:lnSpc>
              <a:spcBef>
                <a:spcPts val="0"/>
              </a:spcBef>
              <a:buNone/>
              <a:defRPr sz="2000" b="1" cap="all" baseline="0">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2" y="6121400"/>
            <a:ext cx="5335587" cy="221599"/>
          </a:xfrm>
        </p:spPr>
        <p:txBody>
          <a:bodyPr/>
          <a:lstStyle>
            <a:lvl1pPr marL="0" indent="0">
              <a:buNone/>
              <a:defRPr sz="16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20525" y="371141"/>
            <a:ext cx="1308491" cy="275328"/>
          </a:xfrm>
          <a:prstGeom prst="rect">
            <a:avLst/>
          </a:prstGeom>
        </p:spPr>
      </p:pic>
    </p:spTree>
    <p:extLst>
      <p:ext uri="{BB962C8B-B14F-4D97-AF65-F5344CB8AC3E}">
        <p14:creationId xmlns:p14="http://schemas.microsoft.com/office/powerpoint/2010/main" val="130005706"/>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Plain Blue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8102093"/>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684475"/>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9"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11" name="TextBox 10"/>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12" name="TextBox 11"/>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3" name="TextBox 12"/>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1523107494"/>
      </p:ext>
    </p:extLst>
  </p:cSld>
  <p:clrMapOvr>
    <a:masterClrMapping/>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Photo slides with Blue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684475"/>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20525" y="371141"/>
            <a:ext cx="1308491" cy="275328"/>
          </a:xfrm>
          <a:prstGeom prst="rect">
            <a:avLst/>
          </a:prstGeom>
        </p:spPr>
      </p:pic>
      <p:sp>
        <p:nvSpPr>
          <p:cNvPr id="8"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6" name="TextBox 5"/>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9" name="TextBox 8"/>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0" name="TextBox 9"/>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609666964"/>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and Subtitl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93190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4" name="Text Placeholder 3"/>
          <p:cNvSpPr>
            <a:spLocks noGrp="1"/>
          </p:cNvSpPr>
          <p:nvPr>
            <p:ph type="body" sz="quarter" idx="11"/>
          </p:nvPr>
        </p:nvSpPr>
        <p:spPr>
          <a:xfrm>
            <a:off x="612590" y="1429983"/>
            <a:ext cx="11059457" cy="269725"/>
          </a:xfrm>
        </p:spPr>
        <p:txBody>
          <a:bodyPr/>
          <a:lstStyle>
            <a:lvl1pPr marL="0" indent="0">
              <a:buNone/>
              <a:defRPr sz="16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7" name="TextBox 6"/>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9" name="TextBox 8"/>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0" name="TextBox 9"/>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1171268507"/>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ist with Bullets">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93190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4" name="Text Placeholder 3"/>
          <p:cNvSpPr>
            <a:spLocks noGrp="1"/>
          </p:cNvSpPr>
          <p:nvPr>
            <p:ph type="body" sz="quarter" idx="11"/>
          </p:nvPr>
        </p:nvSpPr>
        <p:spPr>
          <a:xfrm>
            <a:off x="612590" y="1429983"/>
            <a:ext cx="11059457" cy="269725"/>
          </a:xfrm>
        </p:spPr>
        <p:txBody>
          <a:bodyPr/>
          <a:lstStyle>
            <a:lvl1pPr marL="0" indent="0">
              <a:buNone/>
              <a:defRPr sz="16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7" name="TextBox 6"/>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9" name="TextBox 8"/>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0" name="TextBox 9"/>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228972702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List without Bullets">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931909"/>
            <a:ext cx="11149013" cy="332399"/>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4" name="Text Placeholder 3"/>
          <p:cNvSpPr>
            <a:spLocks noGrp="1"/>
          </p:cNvSpPr>
          <p:nvPr>
            <p:ph type="body" sz="quarter" idx="11"/>
          </p:nvPr>
        </p:nvSpPr>
        <p:spPr>
          <a:xfrm>
            <a:off x="612590" y="1429983"/>
            <a:ext cx="11059457" cy="269725"/>
          </a:xfrm>
        </p:spPr>
        <p:txBody>
          <a:bodyPr/>
          <a:lstStyle>
            <a:lvl1pPr marL="0" indent="0">
              <a:buNone/>
              <a:defRPr sz="16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7" name="TextBox 6"/>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9" name="TextBox 8"/>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0" name="TextBox 9"/>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3640143500"/>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ubtitle and Paragraph">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931909"/>
            <a:ext cx="11149013" cy="332399"/>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4" name="Text Placeholder 3"/>
          <p:cNvSpPr>
            <a:spLocks noGrp="1"/>
          </p:cNvSpPr>
          <p:nvPr>
            <p:ph type="body" sz="quarter" idx="11"/>
          </p:nvPr>
        </p:nvSpPr>
        <p:spPr>
          <a:xfrm>
            <a:off x="612590" y="1429983"/>
            <a:ext cx="11059457" cy="269725"/>
          </a:xfrm>
        </p:spPr>
        <p:txBody>
          <a:bodyPr/>
          <a:lstStyle>
            <a:lvl1pPr marL="0" indent="0">
              <a:buNone/>
              <a:defRPr sz="16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7" name="TextBox 6"/>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9" name="TextBox 8"/>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0" name="TextBox 9"/>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595576712"/>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and Content No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605176" y="1555379"/>
            <a:ext cx="11149013"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5"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6" name="TextBox 5"/>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7" name="TextBox 6"/>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8" name="TextBox 7"/>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3634489010"/>
      </p:ext>
    </p:extLst>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6558255" y="2262696"/>
            <a:ext cx="49847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15935" y="1428623"/>
            <a:ext cx="5150165" cy="221599"/>
          </a:xfrm>
        </p:spPr>
        <p:txBody>
          <a:bodyPr anchor="b"/>
          <a:lstStyle>
            <a:lvl1pPr marL="0" indent="0">
              <a:lnSpc>
                <a:spcPct val="90000"/>
              </a:lnSpc>
              <a:spcBef>
                <a:spcPts val="0"/>
              </a:spcBef>
              <a:buNone/>
              <a:defRPr sz="1600" b="1" cap="all" baseline="0"/>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0608" y="2262696"/>
            <a:ext cx="4935492"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78547" y="1428623"/>
            <a:ext cx="5264408" cy="221599"/>
          </a:xfrm>
        </p:spPr>
        <p:txBody>
          <a:bodyPr anchor="b"/>
          <a:lstStyle>
            <a:lvl1pPr marL="0" indent="0">
              <a:lnSpc>
                <a:spcPct val="90000"/>
              </a:lnSpc>
              <a:spcBef>
                <a:spcPts val="0"/>
              </a:spcBef>
              <a:buNone/>
              <a:defRPr sz="1600" b="1" cap="all" baseline="0"/>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8"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9" name="TextBox 8"/>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10" name="TextBox 9"/>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1" name="TextBox 10"/>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3223549977"/>
      </p:ext>
    </p:extLst>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wo Column List with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15935" y="1428623"/>
            <a:ext cx="11109900" cy="271085"/>
          </a:xfrm>
        </p:spPr>
        <p:txBody>
          <a:bodyPr anchor="t" anchorCtr="0">
            <a:noAutofit/>
          </a:bodyPr>
          <a:lstStyle>
            <a:lvl1pPr marL="0" indent="0">
              <a:lnSpc>
                <a:spcPct val="90000"/>
              </a:lnSpc>
              <a:spcBef>
                <a:spcPts val="0"/>
              </a:spcBef>
              <a:buNone/>
              <a:defRPr sz="1600" b="1" cap="all" baseline="0"/>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0608" y="2262696"/>
            <a:ext cx="4935492"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558255" y="2262696"/>
            <a:ext cx="4973943"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8"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9" name="TextBox 8"/>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10" name="TextBox 9"/>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1" name="TextBox 10"/>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1499993945"/>
      </p:ext>
    </p:extLst>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Non-shaded Two Column List with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15935" y="1428623"/>
            <a:ext cx="11109900" cy="271085"/>
          </a:xfrm>
        </p:spPr>
        <p:txBody>
          <a:bodyPr anchor="t" anchorCtr="0">
            <a:noAutofit/>
          </a:bodyPr>
          <a:lstStyle>
            <a:lvl1pPr marL="0" indent="0">
              <a:lnSpc>
                <a:spcPct val="90000"/>
              </a:lnSpc>
              <a:spcBef>
                <a:spcPts val="0"/>
              </a:spcBef>
              <a:buNone/>
              <a:defRPr sz="1600" b="1" cap="all" baseline="0"/>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15936" y="2262696"/>
            <a:ext cx="5139406"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558255" y="2262696"/>
            <a:ext cx="4973943"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8"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9" name="TextBox 8"/>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10" name="TextBox 9"/>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1" name="TextBox 10"/>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2424293128"/>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wo Column List with Bullets and Column Titl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15935" y="1428623"/>
            <a:ext cx="11109900" cy="271085"/>
          </a:xfrm>
        </p:spPr>
        <p:txBody>
          <a:bodyPr anchor="t" anchorCtr="0">
            <a:noAutofit/>
          </a:bodyPr>
          <a:lstStyle>
            <a:lvl1pPr marL="0" indent="0">
              <a:lnSpc>
                <a:spcPct val="90000"/>
              </a:lnSpc>
              <a:spcBef>
                <a:spcPts val="0"/>
              </a:spcBef>
              <a:buNone/>
              <a:defRPr sz="1600" b="1" cap="all" baseline="0"/>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0608" y="2693016"/>
            <a:ext cx="4935492"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558255" y="2693016"/>
            <a:ext cx="49847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8"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9" name="TextBox 8"/>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10" name="TextBox 9"/>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1" name="TextBox 10"/>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
        <p:nvSpPr>
          <p:cNvPr id="12" name="Content Placeholder 11"/>
          <p:cNvSpPr>
            <a:spLocks noGrp="1"/>
          </p:cNvSpPr>
          <p:nvPr>
            <p:ph sz="quarter" idx="12"/>
          </p:nvPr>
        </p:nvSpPr>
        <p:spPr>
          <a:xfrm>
            <a:off x="812800" y="2302045"/>
            <a:ext cx="4964056" cy="276999"/>
          </a:xfrm>
        </p:spPr>
        <p:txBody>
          <a:bodyPr/>
          <a:lstStyle>
            <a:lvl1pPr marL="0" indent="0">
              <a:buNone/>
              <a:defRPr sz="2000" b="1" cap="all" baseline="0"/>
            </a:lvl1pPr>
          </a:lstStyle>
          <a:p>
            <a:pPr lvl="0"/>
            <a:r>
              <a:rPr lang="en-US" smtClean="0"/>
              <a:t>Click to edit Master text styles</a:t>
            </a:r>
          </a:p>
        </p:txBody>
      </p:sp>
      <p:sp>
        <p:nvSpPr>
          <p:cNvPr id="14" name="Content Placeholder 13"/>
          <p:cNvSpPr>
            <a:spLocks noGrp="1"/>
          </p:cNvSpPr>
          <p:nvPr>
            <p:ph sz="quarter" idx="13"/>
          </p:nvPr>
        </p:nvSpPr>
        <p:spPr>
          <a:xfrm>
            <a:off x="6519863" y="2302045"/>
            <a:ext cx="5023092" cy="276999"/>
          </a:xfrm>
        </p:spPr>
        <p:txBody>
          <a:bodyPr/>
          <a:lstStyle>
            <a:lvl1pPr marL="0" indent="0">
              <a:buNone/>
              <a:defRPr lang="en-US" sz="2000" b="1" kern="1200" cap="all" baseline="0" dirty="0">
                <a:solidFill>
                  <a:schemeClr val="tx1">
                    <a:lumMod val="75000"/>
                    <a:lumOff val="25000"/>
                    <a:alpha val="99000"/>
                  </a:schemeClr>
                </a:solidFill>
                <a:latin typeface="+mn-lt"/>
                <a:ea typeface="+mn-ea"/>
                <a:cs typeface="+mn-cs"/>
              </a:defRPr>
            </a:lvl1pPr>
          </a:lstStyle>
          <a:p>
            <a:pPr marL="0" lvl="0" indent="0" algn="l" defTabSz="914363" rtl="0" eaLnBrk="1" latinLnBrk="0" hangingPunct="1">
              <a:lnSpc>
                <a:spcPct val="90000"/>
              </a:lnSpc>
              <a:spcBef>
                <a:spcPct val="20000"/>
              </a:spcBef>
              <a:buClr>
                <a:srgbClr val="00DCFF"/>
              </a:buClr>
              <a:buSzPct val="90000"/>
              <a:buFont typeface="Arial" pitchFamily="34" charset="0"/>
              <a:buNone/>
            </a:pPr>
            <a:r>
              <a:rPr lang="en-US" smtClean="0"/>
              <a:t>Click to edit Master text styles</a:t>
            </a:r>
          </a:p>
        </p:txBody>
      </p:sp>
    </p:spTree>
    <p:extLst>
      <p:ext uri="{BB962C8B-B14F-4D97-AF65-F5344CB8AC3E}">
        <p14:creationId xmlns:p14="http://schemas.microsoft.com/office/powerpoint/2010/main" val="1693915216"/>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Non-shaded Two Column List with Bullets and Column Titl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15935" y="1428623"/>
            <a:ext cx="11109900" cy="271085"/>
          </a:xfrm>
        </p:spPr>
        <p:txBody>
          <a:bodyPr anchor="t" anchorCtr="0">
            <a:noAutofit/>
          </a:bodyPr>
          <a:lstStyle>
            <a:lvl1pPr marL="0" indent="0">
              <a:lnSpc>
                <a:spcPct val="90000"/>
              </a:lnSpc>
              <a:spcBef>
                <a:spcPts val="0"/>
              </a:spcBef>
              <a:buNone/>
              <a:defRPr sz="1600" b="1" cap="all" baseline="0"/>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15936" y="2693016"/>
            <a:ext cx="5150164"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558255" y="2693016"/>
            <a:ext cx="4973943"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8"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9" name="TextBox 8"/>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10" name="TextBox 9"/>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1" name="TextBox 10"/>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
        <p:nvSpPr>
          <p:cNvPr id="12" name="Content Placeholder 11"/>
          <p:cNvSpPr>
            <a:spLocks noGrp="1"/>
          </p:cNvSpPr>
          <p:nvPr>
            <p:ph sz="quarter" idx="12"/>
          </p:nvPr>
        </p:nvSpPr>
        <p:spPr>
          <a:xfrm>
            <a:off x="615935" y="2302045"/>
            <a:ext cx="5171679" cy="276999"/>
          </a:xfrm>
        </p:spPr>
        <p:txBody>
          <a:bodyPr/>
          <a:lstStyle>
            <a:lvl1pPr marL="0" indent="0">
              <a:buNone/>
              <a:defRPr sz="2000" b="1" cap="all" baseline="0"/>
            </a:lvl1pPr>
          </a:lstStyle>
          <a:p>
            <a:pPr lvl="0"/>
            <a:r>
              <a:rPr lang="en-US" smtClean="0"/>
              <a:t>Click to edit Master text styles</a:t>
            </a:r>
          </a:p>
        </p:txBody>
      </p:sp>
      <p:sp>
        <p:nvSpPr>
          <p:cNvPr id="14" name="Content Placeholder 13"/>
          <p:cNvSpPr>
            <a:spLocks noGrp="1"/>
          </p:cNvSpPr>
          <p:nvPr>
            <p:ph sz="quarter" idx="13"/>
          </p:nvPr>
        </p:nvSpPr>
        <p:spPr>
          <a:xfrm>
            <a:off x="6519863" y="2302045"/>
            <a:ext cx="5023092" cy="276999"/>
          </a:xfrm>
        </p:spPr>
        <p:txBody>
          <a:bodyPr/>
          <a:lstStyle>
            <a:lvl1pPr marL="0" indent="0">
              <a:buNone/>
              <a:defRPr lang="en-US" sz="2000" b="1" kern="1200" cap="all" baseline="0" dirty="0">
                <a:solidFill>
                  <a:schemeClr val="tx1">
                    <a:lumMod val="75000"/>
                    <a:lumOff val="25000"/>
                    <a:alpha val="99000"/>
                  </a:schemeClr>
                </a:solidFill>
                <a:latin typeface="+mn-lt"/>
                <a:ea typeface="+mn-ea"/>
                <a:cs typeface="+mn-cs"/>
              </a:defRPr>
            </a:lvl1pPr>
          </a:lstStyle>
          <a:p>
            <a:pPr marL="0" lvl="0" indent="0" algn="l" defTabSz="914363" rtl="0" eaLnBrk="1" latinLnBrk="0" hangingPunct="1">
              <a:lnSpc>
                <a:spcPct val="90000"/>
              </a:lnSpc>
              <a:spcBef>
                <a:spcPct val="20000"/>
              </a:spcBef>
              <a:buClr>
                <a:srgbClr val="00DCFF"/>
              </a:buClr>
              <a:buSzPct val="90000"/>
              <a:buFont typeface="Arial" pitchFamily="34" charset="0"/>
              <a:buNone/>
            </a:pPr>
            <a:r>
              <a:rPr lang="en-US" smtClean="0"/>
              <a:t>Click to edit Master text styles</a:t>
            </a:r>
          </a:p>
        </p:txBody>
      </p:sp>
    </p:spTree>
    <p:extLst>
      <p:ext uri="{BB962C8B-B14F-4D97-AF65-F5344CB8AC3E}">
        <p14:creationId xmlns:p14="http://schemas.microsoft.com/office/powerpoint/2010/main" val="3841745823"/>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4"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5" name="TextBox 4"/>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6" name="TextBox 5"/>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7" name="TextBox 6"/>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3629144678"/>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5541991"/>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Walkin 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722608"/>
            <a:ext cx="10242549" cy="1523497"/>
          </a:xfrm>
        </p:spPr>
        <p:txBody>
          <a:bodyPr anchor="ctr">
            <a:noAutofit/>
          </a:bodyPr>
          <a:lstStyle>
            <a:lvl1pPr algn="ctr">
              <a:lnSpc>
                <a:spcPct val="90000"/>
              </a:lnSpc>
              <a:defRPr sz="6000" spc="-300" baseline="0">
                <a:solidFill>
                  <a:schemeClr val="accent6">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2" y="5677392"/>
            <a:ext cx="10242550" cy="463255"/>
          </a:xfrm>
        </p:spPr>
        <p:txBody>
          <a:bodyPr>
            <a:noAutofit/>
          </a:bodyPr>
          <a:lstStyle>
            <a:lvl1pPr marL="0" indent="0" algn="l">
              <a:lnSpc>
                <a:spcPct val="90000"/>
              </a:lnSpc>
              <a:spcBef>
                <a:spcPts val="0"/>
              </a:spcBef>
              <a:buNone/>
              <a:defRPr sz="2000" b="1" cap="all" baseline="0">
                <a:solidFill>
                  <a:schemeClr val="tx1">
                    <a:lumMod val="75000"/>
                    <a:lumOff val="25000"/>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2" y="6121400"/>
            <a:ext cx="5335587" cy="221599"/>
          </a:xfrm>
        </p:spPr>
        <p:txBody>
          <a:bodyPr/>
          <a:lstStyle>
            <a:lvl1pPr marL="0" indent="0">
              <a:buNone/>
              <a:defRPr sz="16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Tree>
    <p:extLst>
      <p:ext uri="{BB962C8B-B14F-4D97-AF65-F5344CB8AC3E}">
        <p14:creationId xmlns:p14="http://schemas.microsoft.com/office/powerpoint/2010/main" val="1231922166"/>
      </p:ext>
    </p:extLst>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Tree>
    <p:extLst>
      <p:ext uri="{BB962C8B-B14F-4D97-AF65-F5344CB8AC3E}">
        <p14:creationId xmlns:p14="http://schemas.microsoft.com/office/powerpoint/2010/main" val="1943602844"/>
      </p:ext>
    </p:extLst>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20748514"/>
      </p:ext>
    </p:extLst>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63012050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5" Type="http://schemas.openxmlformats.org/officeDocument/2006/relationships/image" Target="../media/image3.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21" Type="http://schemas.openxmlformats.org/officeDocument/2006/relationships/image" Target="../media/image1.png"/><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theme" Target="../theme/theme3.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slideLayout" Target="../slideLayouts/slideLayout37.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3" Type="http://schemas.openxmlformats.org/officeDocument/2006/relationships/slideLayout" Target="../slideLayouts/slideLayout40.xml"/><Relationship Id="rId21" Type="http://schemas.openxmlformats.org/officeDocument/2006/relationships/image" Target="../media/image1.png"/><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theme" Target="../theme/theme4.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10" Type="http://schemas.openxmlformats.org/officeDocument/2006/relationships/slideLayout" Target="../slideLayouts/slideLayout47.xml"/><Relationship Id="rId19" Type="http://schemas.openxmlformats.org/officeDocument/2006/relationships/slideLayout" Target="../slideLayouts/slideLayout56.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5.xml"/><Relationship Id="rId1"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image" Target="../media/image1.pn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slideLayout" Target="../slideLayouts/slideLayout81.xml"/><Relationship Id="rId18" Type="http://schemas.openxmlformats.org/officeDocument/2006/relationships/slideLayout" Target="../slideLayouts/slideLayout86.xml"/><Relationship Id="rId26" Type="http://schemas.openxmlformats.org/officeDocument/2006/relationships/theme" Target="../theme/theme7.xml"/><Relationship Id="rId3" Type="http://schemas.openxmlformats.org/officeDocument/2006/relationships/slideLayout" Target="../slideLayouts/slideLayout71.xml"/><Relationship Id="rId21" Type="http://schemas.openxmlformats.org/officeDocument/2006/relationships/slideLayout" Target="../slideLayouts/slideLayout89.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17" Type="http://schemas.openxmlformats.org/officeDocument/2006/relationships/slideLayout" Target="../slideLayouts/slideLayout85.xml"/><Relationship Id="rId25" Type="http://schemas.openxmlformats.org/officeDocument/2006/relationships/slideLayout" Target="../slideLayouts/slideLayout93.xml"/><Relationship Id="rId2" Type="http://schemas.openxmlformats.org/officeDocument/2006/relationships/slideLayout" Target="../slideLayouts/slideLayout70.xml"/><Relationship Id="rId16" Type="http://schemas.openxmlformats.org/officeDocument/2006/relationships/slideLayout" Target="../slideLayouts/slideLayout84.xml"/><Relationship Id="rId20" Type="http://schemas.openxmlformats.org/officeDocument/2006/relationships/slideLayout" Target="../slideLayouts/slideLayout88.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24" Type="http://schemas.openxmlformats.org/officeDocument/2006/relationships/slideLayout" Target="../slideLayouts/slideLayout92.xml"/><Relationship Id="rId5" Type="http://schemas.openxmlformats.org/officeDocument/2006/relationships/slideLayout" Target="../slideLayouts/slideLayout73.xml"/><Relationship Id="rId15" Type="http://schemas.openxmlformats.org/officeDocument/2006/relationships/slideLayout" Target="../slideLayouts/slideLayout83.xml"/><Relationship Id="rId23" Type="http://schemas.openxmlformats.org/officeDocument/2006/relationships/slideLayout" Target="../slideLayouts/slideLayout91.xml"/><Relationship Id="rId10" Type="http://schemas.openxmlformats.org/officeDocument/2006/relationships/slideLayout" Target="../slideLayouts/slideLayout78.xml"/><Relationship Id="rId19" Type="http://schemas.openxmlformats.org/officeDocument/2006/relationships/slideLayout" Target="../slideLayouts/slideLayout87.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 Id="rId22" Type="http://schemas.openxmlformats.org/officeDocument/2006/relationships/slideLayout" Target="../slideLayouts/slideLayout9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7">
            <a:lum/>
          </a:blip>
          <a:srcRect/>
          <a:stretch>
            <a:fillRect t="-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4"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3" r:id="rId9"/>
    <p:sldLayoutId id="2147483704" r:id="rId10"/>
    <p:sldLayoutId id="2147483725" r:id="rId11"/>
    <p:sldLayoutId id="2147483726" r:id="rId12"/>
    <p:sldLayoutId id="2147483727" r:id="rId13"/>
    <p:sldLayoutId id="2147483728" r:id="rId14"/>
    <p:sldLayoutId id="2147483818" r:id="rId15"/>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1618905"/>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1" r:id="rId1"/>
    <p:sldLayoutId id="2147483724" r:id="rId2"/>
    <p:sldLayoutId id="2147483753" r:id="rId3"/>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a:ln w="3175">
            <a:noFill/>
          </a:ln>
          <a:gradFill flip="none" rotWithShape="1">
            <a:gsLst>
              <a:gs pos="0">
                <a:schemeClr val="bg1"/>
              </a:gs>
              <a:gs pos="86000">
                <a:schemeClr val="bg1"/>
              </a:gs>
            </a:gsLst>
            <a:lin ang="5400000" scaled="0"/>
            <a:tileRect/>
          </a:gradFill>
          <a:effectLst/>
          <a:latin typeface="Segoe UI Semibold" pitchFamily="34" charset="0"/>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0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1">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4"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38825435"/>
      </p:ext>
    </p:extLst>
  </p:cSld>
  <p:clrMap bg1="dk1" tx1="lt1" bg2="dk2" tx2="lt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 id="2147483748" r:id="rId15"/>
    <p:sldLayoutId id="2147483749" r:id="rId16"/>
    <p:sldLayoutId id="2147483750" r:id="rId17"/>
    <p:sldLayoutId id="2147483751" r:id="rId18"/>
    <p:sldLayoutId id="2147483752" r:id="rId19"/>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1">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4"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20770895"/>
      </p:ext>
    </p:extLst>
  </p:cSld>
  <p:clrMap bg1="dk1" tx1="lt1" bg2="dk2" tx2="lt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 id="2147483769" r:id="rId15"/>
    <p:sldLayoutId id="2147483770" r:id="rId16"/>
    <p:sldLayoutId id="2147483771" r:id="rId17"/>
    <p:sldLayoutId id="2147483772" r:id="rId18"/>
    <p:sldLayoutId id="2147483773" r:id="rId19"/>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1618905"/>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02164768"/>
      </p:ext>
    </p:extLst>
  </p:cSld>
  <p:clrMap bg1="dk1" tx1="lt1" bg2="dk2" tx2="lt2" accent1="accent1" accent2="accent2" accent3="accent3" accent4="accent4" accent5="accent5" accent6="accent6" hlink="hlink" folHlink="folHlink"/>
  <p:sldLayoutIdLst>
    <p:sldLayoutId id="2147483775" r:id="rId1"/>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a:ln w="3175">
            <a:noFill/>
          </a:ln>
          <a:gradFill flip="none" rotWithShape="1">
            <a:gsLst>
              <a:gs pos="0">
                <a:schemeClr val="bg1"/>
              </a:gs>
              <a:gs pos="86000">
                <a:schemeClr val="bg1"/>
              </a:gs>
            </a:gsLst>
            <a:lin ang="5400000" scaled="0"/>
            <a:tileRect/>
          </a:gradFill>
          <a:effectLst/>
          <a:latin typeface="Segoe UI Semibold" pitchFamily="34" charset="0"/>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0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t="-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85243304"/>
      </p:ext>
    </p:extLst>
  </p:cSld>
  <p:clrMap bg1="dk1" tx1="lt1" bg2="dk2" tx2="lt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3660" y="196326"/>
            <a:ext cx="11149013" cy="1163637"/>
          </a:xfrm>
          <a:prstGeom prst="rect">
            <a:avLst/>
          </a:prstGeom>
        </p:spPr>
        <p:txBody>
          <a:bodyPr vert="horz" wrap="square"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5177" y="1684476"/>
            <a:ext cx="11149012" cy="1551194"/>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0877497"/>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 id="2147483801" r:id="rId13"/>
    <p:sldLayoutId id="2147483802" r:id="rId14"/>
    <p:sldLayoutId id="2147483803" r:id="rId15"/>
    <p:sldLayoutId id="2147483804" r:id="rId16"/>
    <p:sldLayoutId id="2147483805" r:id="rId17"/>
    <p:sldLayoutId id="2147483806" r:id="rId18"/>
    <p:sldLayoutId id="2147483807" r:id="rId19"/>
    <p:sldLayoutId id="2147483808" r:id="rId20"/>
    <p:sldLayoutId id="2147483809" r:id="rId21"/>
    <p:sldLayoutId id="2147483810" r:id="rId22"/>
    <p:sldLayoutId id="2147483811" r:id="rId23"/>
    <p:sldLayoutId id="2147483812" r:id="rId24"/>
    <p:sldLayoutId id="2147483813" r:id="rId25"/>
  </p:sldLayoutIdLst>
  <p:transition>
    <p:fade/>
  </p:transition>
  <p:hf hdr="0"/>
  <p:txStyles>
    <p:titleStyle>
      <a:lvl1pPr algn="l" defTabSz="914363" rtl="0" eaLnBrk="1" latinLnBrk="0" hangingPunct="1">
        <a:lnSpc>
          <a:spcPct val="90000"/>
        </a:lnSpc>
        <a:spcBef>
          <a:spcPct val="0"/>
        </a:spcBef>
        <a:buNone/>
        <a:defRPr lang="en-US" sz="4800" b="0" kern="1200" cap="none" spc="-200" baseline="0" dirty="0" smtClean="0">
          <a:ln w="3175">
            <a:noFill/>
          </a:ln>
          <a:solidFill>
            <a:schemeClr val="accent6">
              <a:alpha val="98824"/>
            </a:schemeClr>
          </a:solidFill>
          <a:effectLst/>
          <a:latin typeface="Segoe UI Light" pitchFamily="34" charset="0"/>
          <a:ea typeface="+mn-ea"/>
          <a:cs typeface="Arial" charset="0"/>
        </a:defRPr>
      </a:lvl1pPr>
    </p:titleStyle>
    <p:bodyStyle>
      <a:lvl1pPr marL="460375" indent="-460375" algn="l" defTabSz="914363" rtl="0" eaLnBrk="1" latinLnBrk="0" hangingPunct="1">
        <a:lnSpc>
          <a:spcPct val="90000"/>
        </a:lnSpc>
        <a:spcBef>
          <a:spcPct val="20000"/>
        </a:spcBef>
        <a:buClr>
          <a:srgbClr val="00DCFF"/>
        </a:buClr>
        <a:buSzPct val="90000"/>
        <a:buFont typeface="Arial" pitchFamily="34" charset="0"/>
        <a:buChar char="•"/>
        <a:defRPr sz="2400" kern="1200">
          <a:solidFill>
            <a:schemeClr val="tx1">
              <a:lumMod val="75000"/>
              <a:lumOff val="25000"/>
              <a:alpha val="99000"/>
            </a:schemeClr>
          </a:solidFill>
          <a:latin typeface="+mn-lt"/>
          <a:ea typeface="+mn-ea"/>
          <a:cs typeface="+mn-cs"/>
        </a:defRPr>
      </a:lvl1pPr>
      <a:lvl2pPr marL="855663" indent="-395288" algn="l" defTabSz="914363"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2pPr>
      <a:lvl3pPr marL="1258888" indent="-403225" algn="l" defTabSz="914363" rtl="0" eaLnBrk="1" latinLnBrk="0" hangingPunct="1">
        <a:lnSpc>
          <a:spcPct val="90000"/>
        </a:lnSpc>
        <a:spcBef>
          <a:spcPct val="20000"/>
        </a:spcBef>
        <a:buClr>
          <a:srgbClr val="00DCFF"/>
        </a:buClr>
        <a:buSzPct val="90000"/>
        <a:buFont typeface="Arial" pitchFamily="34" charset="0"/>
        <a:buChar char="•"/>
        <a:defRPr sz="1800" kern="1200">
          <a:solidFill>
            <a:schemeClr val="tx1">
              <a:lumMod val="75000"/>
              <a:lumOff val="25000"/>
              <a:alpha val="99000"/>
            </a:schemeClr>
          </a:solidFill>
          <a:latin typeface="+mn-lt"/>
          <a:ea typeface="+mn-ea"/>
          <a:cs typeface="+mn-cs"/>
        </a:defRPr>
      </a:lvl3pPr>
      <a:lvl4pPr marL="1604963" indent="-346075" algn="l" defTabSz="914363" rtl="0" eaLnBrk="1" latinLnBrk="0" hangingPunct="1">
        <a:lnSpc>
          <a:spcPct val="90000"/>
        </a:lnSpc>
        <a:spcBef>
          <a:spcPct val="20000"/>
        </a:spcBef>
        <a:buClr>
          <a:srgbClr val="00DCFF"/>
        </a:buClr>
        <a:buSzPct val="90000"/>
        <a:buFont typeface="Arial" pitchFamily="34" charset="0"/>
        <a:buChar char="•"/>
        <a:defRPr sz="1600" kern="1200">
          <a:solidFill>
            <a:schemeClr val="tx1">
              <a:lumMod val="75000"/>
              <a:lumOff val="25000"/>
              <a:alpha val="99000"/>
            </a:schemeClr>
          </a:solidFill>
          <a:latin typeface="+mn-lt"/>
          <a:ea typeface="+mn-ea"/>
          <a:cs typeface="+mn-cs"/>
        </a:defRPr>
      </a:lvl4pPr>
      <a:lvl5pPr marL="1941513" indent="-336550" algn="l" defTabSz="914363" rtl="0" eaLnBrk="1" latinLnBrk="0" hangingPunct="1">
        <a:lnSpc>
          <a:spcPct val="90000"/>
        </a:lnSpc>
        <a:spcBef>
          <a:spcPct val="20000"/>
        </a:spcBef>
        <a:buClr>
          <a:srgbClr val="00DCFF"/>
        </a:buClr>
        <a:buSzPct val="90000"/>
        <a:buFont typeface="Arial" pitchFamily="34" charset="0"/>
        <a:buChar char="•"/>
        <a:defRPr sz="1600" kern="1200">
          <a:solidFill>
            <a:schemeClr val="tx1">
              <a:lumMod val="75000"/>
              <a:lumOff val="25000"/>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mailto:martynl@microsoft.com" TargetMode="External"/><Relationship Id="rId7" Type="http://schemas.openxmlformats.org/officeDocument/2006/relationships/hyperlink" Target="http://channel9.msdn.com/Events/BUILD/BUILD2011/PLAT-875T" TargetMode="External"/><Relationship Id="rId2" Type="http://schemas.openxmlformats.org/officeDocument/2006/relationships/hyperlink" Target="http://msdn.microsoft.com/windows" TargetMode="External"/><Relationship Id="rId1" Type="http://schemas.openxmlformats.org/officeDocument/2006/relationships/slideLayout" Target="../slideLayouts/slideLayout3.xml"/><Relationship Id="rId6" Type="http://schemas.openxmlformats.org/officeDocument/2006/relationships/hyperlink" Target="http://channel9.msdn.com/Events/BUILD/BUILD2011/PLAT-874T" TargetMode="External"/><Relationship Id="rId5" Type="http://schemas.openxmlformats.org/officeDocument/2006/relationships/hyperlink" Target="http://channel9.msdn.com/Events/BUILD/BUILD2011/BPS-1005" TargetMode="External"/><Relationship Id="rId4" Type="http://schemas.openxmlformats.org/officeDocument/2006/relationships/hyperlink" Target="http://channel9.msdn.com/Events/BUILD/BUILD2011/KEY-0001"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tx1"/>
                </a:solidFill>
              </a:rPr>
              <a:t>The Windows Runtime</a:t>
            </a:r>
            <a:br>
              <a:rPr lang="en-US" dirty="0" smtClean="0">
                <a:solidFill>
                  <a:schemeClr val="tx1"/>
                </a:solidFill>
              </a:rPr>
            </a:br>
            <a:endParaRPr lang="en-US" dirty="0">
              <a:solidFill>
                <a:schemeClr val="tx1"/>
              </a:solidFill>
            </a:endParaRPr>
          </a:p>
        </p:txBody>
      </p:sp>
      <p:sp>
        <p:nvSpPr>
          <p:cNvPr id="3" name="Subtitle 2"/>
          <p:cNvSpPr>
            <a:spLocks noGrp="1"/>
          </p:cNvSpPr>
          <p:nvPr>
            <p:ph type="subTitle" idx="1"/>
          </p:nvPr>
        </p:nvSpPr>
        <p:spPr>
          <a:xfrm>
            <a:off x="969963" y="4343402"/>
            <a:ext cx="7291167" cy="463255"/>
          </a:xfrm>
        </p:spPr>
        <p:txBody>
          <a:bodyPr/>
          <a:lstStyle/>
          <a:p>
            <a:r>
              <a:rPr lang="en-US" dirty="0" smtClean="0">
                <a:solidFill>
                  <a:schemeClr val="accent5">
                    <a:lumMod val="75000"/>
                  </a:schemeClr>
                </a:solidFill>
                <a:latin typeface="+mj-lt"/>
              </a:rPr>
              <a:t>Martyn Lovell</a:t>
            </a:r>
          </a:p>
          <a:p>
            <a:r>
              <a:rPr lang="en-US" dirty="0" smtClean="0">
                <a:solidFill>
                  <a:schemeClr val="accent5">
                    <a:lumMod val="75000"/>
                  </a:schemeClr>
                </a:solidFill>
              </a:rPr>
              <a:t>Development </a:t>
            </a:r>
            <a:r>
              <a:rPr lang="en-US" dirty="0" smtClean="0">
                <a:solidFill>
                  <a:schemeClr val="accent5">
                    <a:lumMod val="75000"/>
                  </a:schemeClr>
                </a:solidFill>
              </a:rPr>
              <a:t>Manager</a:t>
            </a:r>
            <a:br>
              <a:rPr lang="en-US" dirty="0" smtClean="0">
                <a:solidFill>
                  <a:schemeClr val="accent5">
                    <a:lumMod val="75000"/>
                  </a:schemeClr>
                </a:solidFill>
              </a:rPr>
            </a:br>
            <a:r>
              <a:rPr lang="en-US" dirty="0" smtClean="0">
                <a:solidFill>
                  <a:schemeClr val="accent5">
                    <a:lumMod val="75000"/>
                  </a:schemeClr>
                </a:solidFill>
              </a:rPr>
              <a:t>Windows Runtime Experience</a:t>
            </a:r>
            <a:endParaRPr lang="en-US" dirty="0" smtClean="0">
              <a:solidFill>
                <a:schemeClr val="accent5">
                  <a:lumMod val="75000"/>
                </a:schemeClr>
              </a:solidFill>
            </a:endParaRPr>
          </a:p>
          <a:p>
            <a:r>
              <a:rPr lang="en-US" dirty="0" smtClean="0">
                <a:solidFill>
                  <a:schemeClr val="accent5">
                    <a:lumMod val="75000"/>
                  </a:schemeClr>
                </a:solidFill>
              </a:rPr>
              <a:t>Microsoft Corporation</a:t>
            </a:r>
            <a:endParaRPr lang="en-US" dirty="0">
              <a:solidFill>
                <a:schemeClr val="accent5">
                  <a:lumMod val="75000"/>
                </a:schemeClr>
              </a:solidFill>
            </a:endParaRPr>
          </a:p>
        </p:txBody>
      </p:sp>
    </p:spTree>
    <p:extLst>
      <p:ext uri="{BB962C8B-B14F-4D97-AF65-F5344CB8AC3E}">
        <p14:creationId xmlns:p14="http://schemas.microsoft.com/office/powerpoint/2010/main" val="1082811341"/>
      </p:ext>
    </p:extLst>
  </p:cSld>
  <p:clrMapOvr>
    <a:masterClrMapping/>
  </p:clrMapOvr>
  <p:transition>
    <p:strips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Runtime Basic Types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087211644"/>
              </p:ext>
            </p:extLst>
          </p:nvPr>
        </p:nvGraphicFramePr>
        <p:xfrm>
          <a:off x="519110" y="935374"/>
          <a:ext cx="11149014" cy="5635250"/>
        </p:xfrm>
        <a:graphic>
          <a:graphicData uri="http://schemas.openxmlformats.org/drawingml/2006/table">
            <a:tbl>
              <a:tblPr firstCol="1" bandRow="1">
                <a:tableStyleId>{5C22544A-7EE6-4342-B048-85BDC9FD1C3A}</a:tableStyleId>
              </a:tblPr>
              <a:tblGrid>
                <a:gridCol w="2688547"/>
                <a:gridCol w="3265714"/>
                <a:gridCol w="5194753"/>
              </a:tblGrid>
              <a:tr h="651692">
                <a:tc>
                  <a:txBody>
                    <a:bodyPr/>
                    <a:lstStyle/>
                    <a:p>
                      <a:r>
                        <a:rPr lang="en-US" sz="2400" dirty="0" smtClean="0">
                          <a:solidFill>
                            <a:schemeClr val="bg1"/>
                          </a:solidFill>
                        </a:rPr>
                        <a:t>Basic Types</a:t>
                      </a:r>
                      <a:endParaRPr lang="en-US" sz="2400" dirty="0">
                        <a:solidFill>
                          <a:schemeClr val="bg1"/>
                        </a:solidFill>
                      </a:endParaRPr>
                    </a:p>
                  </a:txBody>
                  <a:tcPr/>
                </a:tc>
                <a:tc>
                  <a:txBody>
                    <a:bodyPr/>
                    <a:lstStyle/>
                    <a:p>
                      <a:r>
                        <a:rPr lang="en-US" sz="2400" dirty="0" smtClean="0">
                          <a:latin typeface="Courier New" pitchFamily="49" charset="0"/>
                          <a:cs typeface="Courier New" pitchFamily="49" charset="0"/>
                        </a:rPr>
                        <a:t>INT32, UINT64 *</a:t>
                      </a:r>
                      <a:endParaRPr lang="en-US" sz="2400" dirty="0">
                        <a:latin typeface="Courier New" pitchFamily="49" charset="0"/>
                        <a:cs typeface="Courier New" pitchFamily="49" charset="0"/>
                      </a:endParaRPr>
                    </a:p>
                  </a:txBody>
                  <a:tcPr/>
                </a:tc>
                <a:tc>
                  <a:txBody>
                    <a:bodyPr/>
                    <a:lstStyle/>
                    <a:p>
                      <a:r>
                        <a:rPr lang="en-US" sz="2400" dirty="0" smtClean="0"/>
                        <a:t>Pointers allowed in limited cases</a:t>
                      </a:r>
                      <a:endParaRPr lang="en-US" sz="2400" dirty="0"/>
                    </a:p>
                  </a:txBody>
                  <a:tcPr/>
                </a:tc>
              </a:tr>
              <a:tr h="693433">
                <a:tc>
                  <a:txBody>
                    <a:bodyPr/>
                    <a:lstStyle/>
                    <a:p>
                      <a:r>
                        <a:rPr lang="en-US" sz="2400" dirty="0" smtClean="0">
                          <a:solidFill>
                            <a:schemeClr val="bg1"/>
                          </a:solidFill>
                        </a:rPr>
                        <a:t>Strings</a:t>
                      </a:r>
                      <a:endParaRPr lang="en-US" sz="2400" dirty="0">
                        <a:solidFill>
                          <a:schemeClr val="bg1"/>
                        </a:solidFill>
                      </a:endParaRPr>
                    </a:p>
                  </a:txBody>
                  <a:tcPr/>
                </a:tc>
                <a:tc>
                  <a:txBody>
                    <a:bodyPr/>
                    <a:lstStyle/>
                    <a:p>
                      <a:r>
                        <a:rPr lang="en-US" sz="2400" dirty="0" smtClean="0">
                          <a:latin typeface="Courier New" pitchFamily="49" charset="0"/>
                          <a:cs typeface="Courier New" pitchFamily="49" charset="0"/>
                        </a:rPr>
                        <a:t>HSTRING</a:t>
                      </a:r>
                      <a:endParaRPr lang="en-US" sz="2400" dirty="0">
                        <a:latin typeface="Courier New" pitchFamily="49" charset="0"/>
                        <a:cs typeface="Courier New" pitchFamily="49" charset="0"/>
                      </a:endParaRPr>
                    </a:p>
                  </a:txBody>
                  <a:tcPr/>
                </a:tc>
                <a:tc>
                  <a:txBody>
                    <a:bodyPr/>
                    <a:lstStyle/>
                    <a:p>
                      <a:r>
                        <a:rPr lang="en-US" sz="2400" baseline="0" dirty="0" smtClean="0"/>
                        <a:t>Avoids copying in multiple languages</a:t>
                      </a:r>
                      <a:endParaRPr lang="en-US" sz="2400" dirty="0"/>
                    </a:p>
                  </a:txBody>
                  <a:tcPr/>
                </a:tc>
              </a:tr>
              <a:tr h="693433">
                <a:tc>
                  <a:txBody>
                    <a:bodyPr/>
                    <a:lstStyle/>
                    <a:p>
                      <a:r>
                        <a:rPr lang="en-US" sz="2400" dirty="0" smtClean="0">
                          <a:solidFill>
                            <a:schemeClr val="bg1"/>
                          </a:solidFill>
                        </a:rPr>
                        <a:t>Enumerations</a:t>
                      </a:r>
                      <a:endParaRPr lang="en-US" sz="2400" dirty="0">
                        <a:solidFill>
                          <a:schemeClr val="bg1"/>
                        </a:solidFill>
                      </a:endParaRPr>
                    </a:p>
                  </a:txBody>
                  <a:tcPr/>
                </a:tc>
                <a:tc>
                  <a:txBody>
                    <a:bodyPr/>
                    <a:lstStyle/>
                    <a:p>
                      <a:r>
                        <a:rPr lang="en-US" sz="2400" dirty="0" err="1" smtClean="0">
                          <a:latin typeface="Courier New" pitchFamily="49" charset="0"/>
                          <a:cs typeface="Courier New" pitchFamily="49" charset="0"/>
                        </a:rPr>
                        <a:t>enum</a:t>
                      </a:r>
                      <a:r>
                        <a:rPr lang="en-US" sz="2400" dirty="0" smtClean="0">
                          <a:latin typeface="Courier New" pitchFamily="49" charset="0"/>
                          <a:cs typeface="Courier New" pitchFamily="49" charset="0"/>
                        </a:rPr>
                        <a:t> </a:t>
                      </a:r>
                      <a:r>
                        <a:rPr lang="en-US" sz="2400" dirty="0" err="1" smtClean="0">
                          <a:latin typeface="Courier New" pitchFamily="49" charset="0"/>
                          <a:cs typeface="Courier New" pitchFamily="49" charset="0"/>
                        </a:rPr>
                        <a:t>AsyncStatus</a:t>
                      </a:r>
                      <a:endParaRPr lang="en-US" sz="2400" dirty="0">
                        <a:latin typeface="Courier New" pitchFamily="49" charset="0"/>
                        <a:cs typeface="Courier New" pitchFamily="49" charset="0"/>
                      </a:endParaRPr>
                    </a:p>
                  </a:txBody>
                  <a:tcPr/>
                </a:tc>
                <a:tc>
                  <a:txBody>
                    <a:bodyPr/>
                    <a:lstStyle/>
                    <a:p>
                      <a:r>
                        <a:rPr lang="en-US" sz="2400" dirty="0" smtClean="0"/>
                        <a:t>Flag</a:t>
                      </a:r>
                      <a:r>
                        <a:rPr lang="en-US" sz="2400" baseline="0" dirty="0" smtClean="0"/>
                        <a:t> or non-flag styles</a:t>
                      </a:r>
                      <a:endParaRPr lang="en-US" sz="2400" dirty="0"/>
                    </a:p>
                  </a:txBody>
                  <a:tcPr/>
                </a:tc>
              </a:tr>
              <a:tr h="693433">
                <a:tc>
                  <a:txBody>
                    <a:bodyPr/>
                    <a:lstStyle/>
                    <a:p>
                      <a:r>
                        <a:rPr lang="en-US" sz="2400" dirty="0" smtClean="0">
                          <a:solidFill>
                            <a:schemeClr val="bg1"/>
                          </a:solidFill>
                        </a:rPr>
                        <a:t>Structures</a:t>
                      </a:r>
                      <a:endParaRPr lang="en-US" sz="2400" dirty="0">
                        <a:solidFill>
                          <a:schemeClr val="bg1"/>
                        </a:solidFill>
                      </a:endParaRPr>
                    </a:p>
                  </a:txBody>
                  <a:tcPr/>
                </a:tc>
                <a:tc>
                  <a:txBody>
                    <a:bodyPr/>
                    <a:lstStyle/>
                    <a:p>
                      <a:r>
                        <a:rPr lang="en-US" sz="2400" dirty="0" err="1" smtClean="0">
                          <a:latin typeface="Courier New" pitchFamily="49" charset="0"/>
                          <a:cs typeface="Courier New" pitchFamily="49" charset="0"/>
                        </a:rPr>
                        <a:t>struct</a:t>
                      </a:r>
                      <a:r>
                        <a:rPr lang="en-US" sz="2400" baseline="0" dirty="0" smtClean="0">
                          <a:latin typeface="Courier New" pitchFamily="49" charset="0"/>
                          <a:cs typeface="Courier New" pitchFamily="49" charset="0"/>
                        </a:rPr>
                        <a:t> </a:t>
                      </a:r>
                      <a:r>
                        <a:rPr lang="en-US" sz="2400" baseline="0" dirty="0" err="1" smtClean="0">
                          <a:latin typeface="Courier New" pitchFamily="49" charset="0"/>
                          <a:cs typeface="Courier New" pitchFamily="49" charset="0"/>
                        </a:rPr>
                        <a:t>Rect</a:t>
                      </a:r>
                      <a:r>
                        <a:rPr lang="en-US" sz="2400" baseline="0" dirty="0" smtClean="0">
                          <a:latin typeface="Courier New" pitchFamily="49" charset="0"/>
                          <a:cs typeface="Courier New" pitchFamily="49" charset="0"/>
                        </a:rPr>
                        <a:t>;</a:t>
                      </a:r>
                      <a:endParaRPr lang="en-US" sz="2400" dirty="0">
                        <a:latin typeface="Courier New" pitchFamily="49" charset="0"/>
                        <a:cs typeface="Courier New" pitchFamily="49" charset="0"/>
                      </a:endParaRPr>
                    </a:p>
                  </a:txBody>
                  <a:tcPr/>
                </a:tc>
                <a:tc>
                  <a:txBody>
                    <a:bodyPr/>
                    <a:lstStyle/>
                    <a:p>
                      <a:r>
                        <a:rPr lang="en-US" sz="2400" dirty="0" smtClean="0"/>
                        <a:t>Can contain</a:t>
                      </a:r>
                      <a:r>
                        <a:rPr lang="en-US" sz="2400" baseline="0" dirty="0" smtClean="0"/>
                        <a:t> strings, but not interfaces</a:t>
                      </a:r>
                      <a:endParaRPr lang="en-US" sz="2400" dirty="0"/>
                    </a:p>
                  </a:txBody>
                  <a:tcPr/>
                </a:tc>
              </a:tr>
              <a:tr h="693433">
                <a:tc>
                  <a:txBody>
                    <a:bodyPr/>
                    <a:lstStyle/>
                    <a:p>
                      <a:r>
                        <a:rPr lang="en-US" sz="2400" dirty="0" smtClean="0">
                          <a:solidFill>
                            <a:schemeClr val="bg1"/>
                          </a:solidFill>
                        </a:rPr>
                        <a:t>Simple Arrays</a:t>
                      </a:r>
                      <a:endParaRPr lang="en-US" sz="2400" dirty="0">
                        <a:solidFill>
                          <a:schemeClr val="bg1"/>
                        </a:solidFill>
                      </a:endParaRPr>
                    </a:p>
                  </a:txBody>
                  <a:tcPr/>
                </a:tc>
                <a:tc>
                  <a:txBody>
                    <a:bodyPr/>
                    <a:lstStyle/>
                    <a:p>
                      <a:r>
                        <a:rPr lang="en-US" sz="2400" dirty="0" smtClean="0">
                          <a:latin typeface="Courier New" pitchFamily="49" charset="0"/>
                          <a:cs typeface="Courier New" pitchFamily="49" charset="0"/>
                        </a:rPr>
                        <a:t>INT32</a:t>
                      </a:r>
                      <a:r>
                        <a:rPr lang="en-US" sz="2400" baseline="0" dirty="0" smtClean="0">
                          <a:latin typeface="Courier New" pitchFamily="49" charset="0"/>
                          <a:cs typeface="Courier New" pitchFamily="49" charset="0"/>
                        </a:rPr>
                        <a:t> []</a:t>
                      </a:r>
                      <a:endParaRPr lang="en-US" sz="2400" dirty="0">
                        <a:latin typeface="Courier New" pitchFamily="49" charset="0"/>
                        <a:cs typeface="Courier New" pitchFamily="49" charset="0"/>
                      </a:endParaRPr>
                    </a:p>
                  </a:txBody>
                  <a:tcPr/>
                </a:tc>
                <a:tc>
                  <a:txBody>
                    <a:bodyPr/>
                    <a:lstStyle/>
                    <a:p>
                      <a:r>
                        <a:rPr lang="en-US" sz="2400" dirty="0" smtClean="0"/>
                        <a:t>For very basic collections</a:t>
                      </a:r>
                      <a:endParaRPr lang="en-US" sz="2400" dirty="0"/>
                    </a:p>
                  </a:txBody>
                  <a:tcPr/>
                </a:tc>
              </a:tr>
              <a:tr h="693433">
                <a:tc>
                  <a:txBody>
                    <a:bodyPr/>
                    <a:lstStyle/>
                    <a:p>
                      <a:r>
                        <a:rPr lang="en-US" sz="2400" dirty="0" smtClean="0">
                          <a:solidFill>
                            <a:schemeClr val="bg1"/>
                          </a:solidFill>
                        </a:rPr>
                        <a:t>Interfaces</a:t>
                      </a:r>
                      <a:endParaRPr lang="en-US" sz="2400" dirty="0">
                        <a:solidFill>
                          <a:schemeClr val="bg1"/>
                        </a:solidFill>
                      </a:endParaRPr>
                    </a:p>
                  </a:txBody>
                  <a:tcPr/>
                </a:tc>
                <a:tc>
                  <a:txBody>
                    <a:bodyPr/>
                    <a:lstStyle/>
                    <a:p>
                      <a:r>
                        <a:rPr lang="en-US" sz="2400" dirty="0" err="1" smtClean="0">
                          <a:latin typeface="Courier New" pitchFamily="49" charset="0"/>
                          <a:cs typeface="Courier New" pitchFamily="49" charset="0"/>
                        </a:rPr>
                        <a:t>IInspectable</a:t>
                      </a:r>
                      <a:endParaRPr lang="en-US" sz="2400" dirty="0">
                        <a:latin typeface="Courier New" pitchFamily="49" charset="0"/>
                        <a:cs typeface="Courier New" pitchFamily="49" charset="0"/>
                      </a:endParaRPr>
                    </a:p>
                  </a:txBody>
                  <a:tcPr/>
                </a:tc>
                <a:tc>
                  <a:txBody>
                    <a:bodyPr/>
                    <a:lstStyle/>
                    <a:p>
                      <a:r>
                        <a:rPr lang="en-US" sz="2400" dirty="0" smtClean="0"/>
                        <a:t>All</a:t>
                      </a:r>
                      <a:r>
                        <a:rPr lang="en-US" sz="2400" baseline="0" dirty="0" smtClean="0"/>
                        <a:t> methods are defined as interfaces</a:t>
                      </a:r>
                      <a:endParaRPr lang="en-US" sz="2400" dirty="0"/>
                    </a:p>
                  </a:txBody>
                  <a:tcPr/>
                </a:tc>
              </a:tr>
              <a:tr h="693433">
                <a:tc>
                  <a:txBody>
                    <a:bodyPr/>
                    <a:lstStyle/>
                    <a:p>
                      <a:r>
                        <a:rPr lang="en-US" sz="2400" dirty="0" smtClean="0">
                          <a:solidFill>
                            <a:schemeClr val="bg1"/>
                          </a:solidFill>
                        </a:rPr>
                        <a:t>Generic Interfaces</a:t>
                      </a:r>
                      <a:endParaRPr lang="en-US" sz="2400" dirty="0">
                        <a:solidFill>
                          <a:schemeClr val="bg1"/>
                        </a:solidFill>
                      </a:endParaRPr>
                    </a:p>
                  </a:txBody>
                  <a:tcPr/>
                </a:tc>
                <a:tc>
                  <a:txBody>
                    <a:bodyPr/>
                    <a:lstStyle/>
                    <a:p>
                      <a:r>
                        <a:rPr lang="en-US" sz="2400" dirty="0" err="1" smtClean="0">
                          <a:latin typeface="Courier New" pitchFamily="49" charset="0"/>
                          <a:cs typeface="Courier New" pitchFamily="49" charset="0"/>
                        </a:rPr>
                        <a:t>IVector</a:t>
                      </a:r>
                      <a:r>
                        <a:rPr lang="en-US" sz="2400" dirty="0" smtClean="0">
                          <a:latin typeface="Courier New" pitchFamily="49" charset="0"/>
                          <a:cs typeface="Courier New" pitchFamily="49" charset="0"/>
                        </a:rPr>
                        <a:t>&lt;T&gt;</a:t>
                      </a:r>
                      <a:endParaRPr lang="en-US" sz="2400" dirty="0">
                        <a:latin typeface="Courier New" pitchFamily="49" charset="0"/>
                        <a:cs typeface="Courier New" pitchFamily="49" charset="0"/>
                      </a:endParaRPr>
                    </a:p>
                  </a:txBody>
                  <a:tcPr/>
                </a:tc>
                <a:tc>
                  <a:txBody>
                    <a:bodyPr/>
                    <a:lstStyle/>
                    <a:p>
                      <a:r>
                        <a:rPr lang="en-US" sz="2400" dirty="0" smtClean="0"/>
                        <a:t>Type-generic</a:t>
                      </a:r>
                      <a:r>
                        <a:rPr lang="en-US" sz="2400" baseline="0" dirty="0" smtClean="0"/>
                        <a:t> interface. Not extensible</a:t>
                      </a:r>
                      <a:endParaRPr lang="en-US" sz="2400" dirty="0"/>
                    </a:p>
                  </a:txBody>
                  <a:tcPr/>
                </a:tc>
              </a:tr>
              <a:tr h="693433">
                <a:tc>
                  <a:txBody>
                    <a:bodyPr/>
                    <a:lstStyle/>
                    <a:p>
                      <a:r>
                        <a:rPr lang="en-US" sz="2400" dirty="0" smtClean="0">
                          <a:solidFill>
                            <a:schemeClr val="bg1"/>
                          </a:solidFill>
                        </a:rPr>
                        <a:t>Runtime Class</a:t>
                      </a:r>
                      <a:endParaRPr lang="en-US" sz="2400" dirty="0">
                        <a:solidFill>
                          <a:schemeClr val="bg1"/>
                        </a:solidFill>
                      </a:endParaRPr>
                    </a:p>
                  </a:txBody>
                  <a:tcPr/>
                </a:tc>
                <a:tc>
                  <a:txBody>
                    <a:bodyPr/>
                    <a:lstStyle/>
                    <a:p>
                      <a:r>
                        <a:rPr lang="en-US" sz="2400" dirty="0" err="1" smtClean="0">
                          <a:latin typeface="Courier New" pitchFamily="49" charset="0"/>
                          <a:cs typeface="Courier New" pitchFamily="49" charset="0"/>
                        </a:rPr>
                        <a:t>Windows.Storage.StorageFile</a:t>
                      </a:r>
                      <a:endParaRPr lang="en-US" sz="2400" dirty="0">
                        <a:latin typeface="Courier New" pitchFamily="49" charset="0"/>
                        <a:cs typeface="Courier New" pitchFamily="49" charset="0"/>
                      </a:endParaRPr>
                    </a:p>
                  </a:txBody>
                  <a:tcPr/>
                </a:tc>
                <a:tc>
                  <a:txBody>
                    <a:bodyPr/>
                    <a:lstStyle/>
                    <a:p>
                      <a:r>
                        <a:rPr lang="en-US" sz="2400" dirty="0" smtClean="0"/>
                        <a:t>Binds interfaces to make</a:t>
                      </a:r>
                      <a:r>
                        <a:rPr lang="en-US" sz="2400" baseline="0" dirty="0" smtClean="0"/>
                        <a:t> a class</a:t>
                      </a:r>
                      <a:endParaRPr lang="en-US" sz="2400" dirty="0"/>
                    </a:p>
                  </a:txBody>
                  <a:tcPr/>
                </a:tc>
              </a:tr>
            </a:tbl>
          </a:graphicData>
        </a:graphic>
      </p:graphicFrame>
    </p:spTree>
    <p:extLst>
      <p:ext uri="{BB962C8B-B14F-4D97-AF65-F5344CB8AC3E}">
        <p14:creationId xmlns:p14="http://schemas.microsoft.com/office/powerpoint/2010/main" val="257351187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Runtime Patterns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227456099"/>
              </p:ext>
            </p:extLst>
          </p:nvPr>
        </p:nvGraphicFramePr>
        <p:xfrm>
          <a:off x="519110" y="1196623"/>
          <a:ext cx="11149014" cy="5298145"/>
        </p:xfrm>
        <a:graphic>
          <a:graphicData uri="http://schemas.openxmlformats.org/drawingml/2006/table">
            <a:tbl>
              <a:tblPr firstCol="1" bandRow="1">
                <a:tableStyleId>{5C22544A-7EE6-4342-B048-85BDC9FD1C3A}</a:tableStyleId>
              </a:tblPr>
              <a:tblGrid>
                <a:gridCol w="2383747"/>
                <a:gridCol w="4702629"/>
                <a:gridCol w="4062638"/>
              </a:tblGrid>
              <a:tr h="1059629">
                <a:tc>
                  <a:txBody>
                    <a:bodyPr/>
                    <a:lstStyle/>
                    <a:p>
                      <a:r>
                        <a:rPr lang="en-US" sz="2400" dirty="0" smtClean="0">
                          <a:solidFill>
                            <a:schemeClr val="bg1"/>
                          </a:solidFill>
                        </a:rPr>
                        <a:t>Collections</a:t>
                      </a:r>
                      <a:endParaRPr lang="en-US" sz="2400" dirty="0">
                        <a:solidFill>
                          <a:schemeClr val="bg1"/>
                        </a:solidFill>
                      </a:endParaRPr>
                    </a:p>
                  </a:txBody>
                  <a:tcPr/>
                </a:tc>
                <a:tc>
                  <a:txBody>
                    <a:bodyPr/>
                    <a:lstStyle/>
                    <a:p>
                      <a:r>
                        <a:rPr lang="en-US" sz="2400" dirty="0" err="1" smtClean="0"/>
                        <a:t>IVector</a:t>
                      </a:r>
                      <a:r>
                        <a:rPr lang="en-US" sz="2400" dirty="0" smtClean="0"/>
                        <a:t>&lt;T&gt;, </a:t>
                      </a:r>
                      <a:r>
                        <a:rPr lang="en-US" sz="2400" dirty="0" err="1" smtClean="0"/>
                        <a:t>IVector</a:t>
                      </a:r>
                      <a:r>
                        <a:rPr lang="en-US" sz="2400" baseline="0" dirty="0" err="1" smtClean="0"/>
                        <a:t>View</a:t>
                      </a:r>
                      <a:r>
                        <a:rPr lang="en-US" sz="2400" baseline="0" dirty="0" smtClean="0"/>
                        <a:t>&lt;T&gt;, </a:t>
                      </a:r>
                      <a:r>
                        <a:rPr lang="en-US" sz="2400" baseline="0" dirty="0" err="1" smtClean="0"/>
                        <a:t>IMap</a:t>
                      </a:r>
                      <a:r>
                        <a:rPr lang="en-US" sz="2400" baseline="0" dirty="0" smtClean="0"/>
                        <a:t>&lt;T&gt;, </a:t>
                      </a:r>
                      <a:r>
                        <a:rPr lang="en-US" sz="2400" baseline="0" dirty="0" err="1" smtClean="0"/>
                        <a:t>IObservableVector</a:t>
                      </a:r>
                      <a:r>
                        <a:rPr lang="en-US" sz="2400" baseline="0" dirty="0" smtClean="0"/>
                        <a:t>&lt;T&gt;</a:t>
                      </a:r>
                      <a:endParaRPr lang="en-US" sz="2400" dirty="0"/>
                    </a:p>
                  </a:txBody>
                  <a:tcPr/>
                </a:tc>
                <a:tc>
                  <a:txBody>
                    <a:bodyPr/>
                    <a:lstStyle/>
                    <a:p>
                      <a:endParaRPr lang="en-US" sz="2400" dirty="0"/>
                    </a:p>
                  </a:txBody>
                  <a:tcPr/>
                </a:tc>
              </a:tr>
              <a:tr h="1059629">
                <a:tc>
                  <a:txBody>
                    <a:bodyPr/>
                    <a:lstStyle/>
                    <a:p>
                      <a:r>
                        <a:rPr lang="en-US" sz="2400" dirty="0" smtClean="0">
                          <a:solidFill>
                            <a:schemeClr val="bg1"/>
                          </a:solidFill>
                        </a:rPr>
                        <a:t>Delegates</a:t>
                      </a:r>
                      <a:endParaRPr lang="en-US" sz="2400" dirty="0">
                        <a:solidFill>
                          <a:schemeClr val="bg1"/>
                        </a:solidFill>
                      </a:endParaRPr>
                    </a:p>
                  </a:txBody>
                  <a:tcPr/>
                </a:tc>
                <a:tc>
                  <a:txBody>
                    <a:bodyPr/>
                    <a:lstStyle/>
                    <a:p>
                      <a:r>
                        <a:rPr lang="en-US" sz="2400" dirty="0" smtClean="0"/>
                        <a:t>delegate </a:t>
                      </a:r>
                      <a:r>
                        <a:rPr lang="en-US" sz="2400" dirty="0" err="1" smtClean="0"/>
                        <a:t>AsyncActionCompletedHandler</a:t>
                      </a:r>
                      <a:endParaRPr lang="en-US" sz="2400" dirty="0"/>
                    </a:p>
                  </a:txBody>
                  <a:tcPr/>
                </a:tc>
                <a:tc>
                  <a:txBody>
                    <a:bodyPr/>
                    <a:lstStyle/>
                    <a:p>
                      <a:r>
                        <a:rPr lang="en-US" sz="2400" dirty="0" smtClean="0"/>
                        <a:t>Encapsulate</a:t>
                      </a:r>
                      <a:r>
                        <a:rPr lang="en-US" sz="2400" baseline="0" dirty="0" smtClean="0"/>
                        <a:t> the context to call back to an object</a:t>
                      </a:r>
                      <a:endParaRPr lang="en-US" sz="2400" dirty="0"/>
                    </a:p>
                  </a:txBody>
                  <a:tcPr/>
                </a:tc>
              </a:tr>
              <a:tr h="1059629">
                <a:tc>
                  <a:txBody>
                    <a:bodyPr/>
                    <a:lstStyle/>
                    <a:p>
                      <a:r>
                        <a:rPr lang="en-US" sz="2400" dirty="0" smtClean="0">
                          <a:solidFill>
                            <a:schemeClr val="bg1"/>
                          </a:solidFill>
                        </a:rPr>
                        <a:t>Events</a:t>
                      </a:r>
                      <a:endParaRPr lang="en-US" sz="2400" dirty="0">
                        <a:solidFill>
                          <a:schemeClr val="bg1"/>
                        </a:solidFill>
                      </a:endParaRPr>
                    </a:p>
                  </a:txBody>
                  <a:tcPr/>
                </a:tc>
                <a:tc>
                  <a:txBody>
                    <a:bodyPr/>
                    <a:lstStyle/>
                    <a:p>
                      <a:r>
                        <a:rPr lang="en-US" sz="2400" dirty="0" err="1" smtClean="0"/>
                        <a:t>IApplicationLayout</a:t>
                      </a:r>
                      <a:r>
                        <a:rPr lang="en-US" sz="2400" dirty="0" smtClean="0"/>
                        <a:t>::</a:t>
                      </a:r>
                      <a:r>
                        <a:rPr lang="en-US" sz="2400" dirty="0" err="1" smtClean="0"/>
                        <a:t>LayoutChanged</a:t>
                      </a:r>
                      <a:endParaRPr lang="en-US" sz="2400" dirty="0"/>
                    </a:p>
                  </a:txBody>
                  <a:tcPr/>
                </a:tc>
                <a:tc>
                  <a:txBody>
                    <a:bodyPr/>
                    <a:lstStyle/>
                    <a:p>
                      <a:r>
                        <a:rPr lang="en-US" sz="2400" dirty="0" smtClean="0"/>
                        <a:t>Lists of callback</a:t>
                      </a:r>
                      <a:r>
                        <a:rPr lang="en-US" sz="2400" baseline="0" dirty="0" smtClean="0"/>
                        <a:t> recipients</a:t>
                      </a:r>
                      <a:endParaRPr lang="en-US" sz="2400" dirty="0"/>
                    </a:p>
                  </a:txBody>
                  <a:tcPr/>
                </a:tc>
              </a:tr>
              <a:tr h="1059629">
                <a:tc>
                  <a:txBody>
                    <a:bodyPr/>
                    <a:lstStyle/>
                    <a:p>
                      <a:r>
                        <a:rPr lang="en-US" sz="2400" dirty="0" err="1" smtClean="0">
                          <a:solidFill>
                            <a:schemeClr val="bg1"/>
                          </a:solidFill>
                        </a:rPr>
                        <a:t>PropertySet</a:t>
                      </a:r>
                      <a:endParaRPr lang="en-US" sz="2400" dirty="0">
                        <a:solidFill>
                          <a:schemeClr val="bg1"/>
                        </a:solidFill>
                      </a:endParaRPr>
                    </a:p>
                  </a:txBody>
                  <a:tcPr/>
                </a:tc>
                <a:tc>
                  <a:txBody>
                    <a:bodyPr/>
                    <a:lstStyle/>
                    <a:p>
                      <a:r>
                        <a:rPr lang="en-US" sz="2400" dirty="0" smtClean="0"/>
                        <a:t>interface </a:t>
                      </a:r>
                      <a:r>
                        <a:rPr lang="en-US" sz="2400" dirty="0" err="1" smtClean="0"/>
                        <a:t>IPropertySet</a:t>
                      </a:r>
                      <a:endParaRPr lang="en-US" sz="2400" dirty="0"/>
                    </a:p>
                  </a:txBody>
                  <a:tcPr/>
                </a:tc>
                <a:tc>
                  <a:txBody>
                    <a:bodyPr/>
                    <a:lstStyle/>
                    <a:p>
                      <a:r>
                        <a:rPr lang="en-US" sz="2400" dirty="0" smtClean="0"/>
                        <a:t>Collection of items with varying types</a:t>
                      </a:r>
                      <a:endParaRPr lang="en-US" sz="2400" dirty="0"/>
                    </a:p>
                  </a:txBody>
                  <a:tcPr/>
                </a:tc>
              </a:tr>
              <a:tr h="1059629">
                <a:tc>
                  <a:txBody>
                    <a:bodyPr/>
                    <a:lstStyle/>
                    <a:p>
                      <a:r>
                        <a:rPr lang="en-US" sz="2400" dirty="0" smtClean="0">
                          <a:solidFill>
                            <a:schemeClr val="bg1"/>
                          </a:solidFill>
                        </a:rPr>
                        <a:t>Async</a:t>
                      </a:r>
                      <a:r>
                        <a:rPr lang="en-US" sz="2400" baseline="0" dirty="0" smtClean="0">
                          <a:solidFill>
                            <a:schemeClr val="bg1"/>
                          </a:solidFill>
                        </a:rPr>
                        <a:t> Operation</a:t>
                      </a:r>
                      <a:endParaRPr lang="en-US" sz="2400" dirty="0">
                        <a:solidFill>
                          <a:schemeClr val="bg1"/>
                        </a:solidFill>
                      </a:endParaRPr>
                    </a:p>
                  </a:txBody>
                  <a:tcPr/>
                </a:tc>
                <a:tc>
                  <a:txBody>
                    <a:bodyPr/>
                    <a:lstStyle/>
                    <a:p>
                      <a:r>
                        <a:rPr lang="en-US" sz="2400" dirty="0" err="1" smtClean="0"/>
                        <a:t>ReceivePropertiesOperation</a:t>
                      </a:r>
                      <a:endParaRPr lang="en-US" sz="2400" dirty="0"/>
                    </a:p>
                  </a:txBody>
                  <a:tcPr/>
                </a:tc>
                <a:tc>
                  <a:txBody>
                    <a:bodyPr/>
                    <a:lstStyle/>
                    <a:p>
                      <a:r>
                        <a:rPr lang="en-US" sz="2400" dirty="0" smtClean="0"/>
                        <a:t>A way to</a:t>
                      </a:r>
                      <a:r>
                        <a:rPr lang="en-US" sz="2400" baseline="0" dirty="0" smtClean="0"/>
                        <a:t> get a delayed result without blocking</a:t>
                      </a:r>
                      <a:endParaRPr lang="en-US" sz="2400" dirty="0"/>
                    </a:p>
                  </a:txBody>
                  <a:tcPr/>
                </a:tc>
              </a:tr>
            </a:tbl>
          </a:graphicData>
        </a:graphic>
      </p:graphicFrame>
    </p:spTree>
    <p:extLst>
      <p:ext uri="{BB962C8B-B14F-4D97-AF65-F5344CB8AC3E}">
        <p14:creationId xmlns:p14="http://schemas.microsoft.com/office/powerpoint/2010/main" val="3123791147"/>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UI Semibold" pitchFamily="34" charset="0"/>
                <a:ea typeface="Segoe UI" pitchFamily="34" charset="0"/>
                <a:cs typeface="Segoe UI" pitchFamily="34" charset="0"/>
              </a:rPr>
              <a:t>Collections</a:t>
            </a:r>
            <a:endParaRPr lang="en-US" dirty="0">
              <a:latin typeface="Segoe UI Semibold" pitchFamily="34" charset="0"/>
              <a:ea typeface="Segoe UI" pitchFamily="34" charset="0"/>
              <a:cs typeface="Segoe UI" pitchFamily="34" charset="0"/>
            </a:endParaRPr>
          </a:p>
        </p:txBody>
      </p:sp>
      <p:sp>
        <p:nvSpPr>
          <p:cNvPr id="34" name="Rectangle 33"/>
          <p:cNvSpPr/>
          <p:nvPr/>
        </p:nvSpPr>
        <p:spPr>
          <a:xfrm>
            <a:off x="667420" y="2039672"/>
            <a:ext cx="2874066" cy="1661475"/>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lIns="121725" tIns="60862" rIns="121725" bIns="60862" rtlCol="0" anchor="ctr"/>
          <a:lstStyle/>
          <a:p>
            <a:pPr algn="ctr"/>
            <a:r>
              <a:rPr lang="en-US" sz="2000" b="1" dirty="0" smtClean="0">
                <a:solidFill>
                  <a:schemeClr val="tx1"/>
                </a:solidFill>
                <a:latin typeface="+mj-lt"/>
              </a:rPr>
              <a:t>Array</a:t>
            </a:r>
            <a:endParaRPr lang="en-US" sz="2000" b="1" dirty="0">
              <a:solidFill>
                <a:schemeClr val="tx1"/>
              </a:solidFill>
              <a:latin typeface="+mj-lt"/>
            </a:endParaRPr>
          </a:p>
        </p:txBody>
      </p:sp>
      <p:cxnSp>
        <p:nvCxnSpPr>
          <p:cNvPr id="4" name="Straight Connector 3"/>
          <p:cNvCxnSpPr/>
          <p:nvPr/>
        </p:nvCxnSpPr>
        <p:spPr>
          <a:xfrm flipV="1">
            <a:off x="870763" y="1175661"/>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Oval 6"/>
          <p:cNvSpPr/>
          <p:nvPr/>
        </p:nvSpPr>
        <p:spPr bwMode="auto">
          <a:xfrm>
            <a:off x="740135" y="1103096"/>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35" name="Straight Connector 34"/>
          <p:cNvCxnSpPr/>
          <p:nvPr/>
        </p:nvCxnSpPr>
        <p:spPr>
          <a:xfrm flipV="1">
            <a:off x="1487621" y="1589317"/>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Oval 35"/>
          <p:cNvSpPr/>
          <p:nvPr/>
        </p:nvSpPr>
        <p:spPr bwMode="auto">
          <a:xfrm>
            <a:off x="1356993" y="1516752"/>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sp>
        <p:nvSpPr>
          <p:cNvPr id="9" name="TextBox 8"/>
          <p:cNvSpPr txBox="1"/>
          <p:nvPr/>
        </p:nvSpPr>
        <p:spPr>
          <a:xfrm>
            <a:off x="1117606" y="929439"/>
            <a:ext cx="2029402"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IInspectable</a:t>
            </a:r>
            <a:endParaRPr lang="en-US" sz="3200" dirty="0" smtClean="0">
              <a:gradFill>
                <a:gsLst>
                  <a:gs pos="0">
                    <a:schemeClr val="tx1"/>
                  </a:gs>
                  <a:gs pos="86000">
                    <a:schemeClr val="tx1"/>
                  </a:gs>
                </a:gsLst>
                <a:lin ang="5400000" scaled="0"/>
              </a:gradFill>
            </a:endParaRPr>
          </a:p>
        </p:txBody>
      </p:sp>
      <p:sp>
        <p:nvSpPr>
          <p:cNvPr id="40" name="TextBox 39"/>
          <p:cNvSpPr txBox="1"/>
          <p:nvPr/>
        </p:nvSpPr>
        <p:spPr>
          <a:xfrm>
            <a:off x="1727089" y="1517272"/>
            <a:ext cx="1708801"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IUnknown</a:t>
            </a:r>
            <a:endParaRPr lang="en-US" sz="3200" dirty="0" smtClean="0">
              <a:gradFill>
                <a:gsLst>
                  <a:gs pos="0">
                    <a:schemeClr val="tx1"/>
                  </a:gs>
                  <a:gs pos="86000">
                    <a:schemeClr val="tx1"/>
                  </a:gs>
                </a:gsLst>
                <a:lin ang="5400000" scaled="0"/>
              </a:gradFill>
            </a:endParaRPr>
          </a:p>
        </p:txBody>
      </p:sp>
      <p:cxnSp>
        <p:nvCxnSpPr>
          <p:cNvPr id="41" name="Straight Connector 40"/>
          <p:cNvCxnSpPr/>
          <p:nvPr/>
        </p:nvCxnSpPr>
        <p:spPr>
          <a:xfrm rot="5400000" flipV="1">
            <a:off x="3570445" y="1901377"/>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Oval 41"/>
          <p:cNvSpPr/>
          <p:nvPr/>
        </p:nvSpPr>
        <p:spPr bwMode="auto">
          <a:xfrm rot="5400000">
            <a:off x="4002451" y="2192072"/>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48" name="Straight Connector 47"/>
          <p:cNvCxnSpPr/>
          <p:nvPr/>
        </p:nvCxnSpPr>
        <p:spPr>
          <a:xfrm rot="5400000" flipV="1">
            <a:off x="3570445" y="2318869"/>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Oval 48"/>
          <p:cNvSpPr/>
          <p:nvPr/>
        </p:nvSpPr>
        <p:spPr bwMode="auto">
          <a:xfrm rot="5400000">
            <a:off x="4002451" y="2609564"/>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50" name="Straight Connector 49"/>
          <p:cNvCxnSpPr/>
          <p:nvPr/>
        </p:nvCxnSpPr>
        <p:spPr>
          <a:xfrm rot="5400000" flipV="1">
            <a:off x="3570445" y="2779492"/>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Oval 50"/>
          <p:cNvSpPr/>
          <p:nvPr/>
        </p:nvSpPr>
        <p:spPr bwMode="auto">
          <a:xfrm rot="5400000">
            <a:off x="4002451" y="3070187"/>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sp>
        <p:nvSpPr>
          <p:cNvPr id="52" name="TextBox 51"/>
          <p:cNvSpPr txBox="1"/>
          <p:nvPr/>
        </p:nvSpPr>
        <p:spPr>
          <a:xfrm>
            <a:off x="4506574" y="2009715"/>
            <a:ext cx="1922578"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IVector</a:t>
            </a:r>
            <a:r>
              <a:rPr lang="en-US" sz="3200" dirty="0" smtClean="0">
                <a:gradFill>
                  <a:gsLst>
                    <a:gs pos="0">
                      <a:schemeClr val="tx1"/>
                    </a:gs>
                    <a:gs pos="86000">
                      <a:schemeClr val="tx1"/>
                    </a:gs>
                  </a:gsLst>
                  <a:lin ang="5400000" scaled="0"/>
                </a:gradFill>
              </a:rPr>
              <a:t>&lt;T&gt;</a:t>
            </a:r>
          </a:p>
        </p:txBody>
      </p:sp>
      <p:sp>
        <p:nvSpPr>
          <p:cNvPr id="53" name="TextBox 52"/>
          <p:cNvSpPr txBox="1"/>
          <p:nvPr/>
        </p:nvSpPr>
        <p:spPr>
          <a:xfrm>
            <a:off x="4506574" y="2504653"/>
            <a:ext cx="2740109"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IVectorView</a:t>
            </a:r>
            <a:r>
              <a:rPr lang="en-US" sz="3200" dirty="0" smtClean="0">
                <a:gradFill>
                  <a:gsLst>
                    <a:gs pos="0">
                      <a:schemeClr val="tx1"/>
                    </a:gs>
                    <a:gs pos="86000">
                      <a:schemeClr val="tx1"/>
                    </a:gs>
                  </a:gsLst>
                  <a:lin ang="5400000" scaled="0"/>
                </a:gradFill>
              </a:rPr>
              <a:t>&lt;T&gt;</a:t>
            </a:r>
          </a:p>
        </p:txBody>
      </p:sp>
      <p:sp>
        <p:nvSpPr>
          <p:cNvPr id="54" name="TextBox 53"/>
          <p:cNvSpPr txBox="1"/>
          <p:nvPr/>
        </p:nvSpPr>
        <p:spPr>
          <a:xfrm>
            <a:off x="4506574" y="3012651"/>
            <a:ext cx="3901709"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IObservableVector</a:t>
            </a:r>
            <a:r>
              <a:rPr lang="en-US" sz="3200" dirty="0" smtClean="0">
                <a:gradFill>
                  <a:gsLst>
                    <a:gs pos="0">
                      <a:schemeClr val="tx1"/>
                    </a:gs>
                    <a:gs pos="86000">
                      <a:schemeClr val="tx1"/>
                    </a:gs>
                  </a:gsLst>
                  <a:lin ang="5400000" scaled="0"/>
                </a:gradFill>
              </a:rPr>
              <a:t>&lt;T&gt;</a:t>
            </a:r>
          </a:p>
        </p:txBody>
      </p:sp>
      <p:sp>
        <p:nvSpPr>
          <p:cNvPr id="24" name="Rectangle 23"/>
          <p:cNvSpPr/>
          <p:nvPr/>
        </p:nvSpPr>
        <p:spPr>
          <a:xfrm>
            <a:off x="703587" y="4819161"/>
            <a:ext cx="2874066" cy="1661475"/>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lIns="121725" tIns="60862" rIns="121725" bIns="60862" rtlCol="0" anchor="ctr"/>
          <a:lstStyle/>
          <a:p>
            <a:pPr algn="ctr"/>
            <a:r>
              <a:rPr lang="en-US" sz="2000" b="1" dirty="0" smtClean="0">
                <a:solidFill>
                  <a:schemeClr val="tx1"/>
                </a:solidFill>
                <a:latin typeface="+mj-lt"/>
              </a:rPr>
              <a:t>Associative Collection</a:t>
            </a:r>
            <a:endParaRPr lang="en-US" sz="2000" b="1" dirty="0">
              <a:solidFill>
                <a:schemeClr val="tx1"/>
              </a:solidFill>
              <a:latin typeface="+mj-lt"/>
            </a:endParaRPr>
          </a:p>
        </p:txBody>
      </p:sp>
      <p:cxnSp>
        <p:nvCxnSpPr>
          <p:cNvPr id="25" name="Straight Connector 24"/>
          <p:cNvCxnSpPr/>
          <p:nvPr/>
        </p:nvCxnSpPr>
        <p:spPr>
          <a:xfrm flipV="1">
            <a:off x="906930" y="3955150"/>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Oval 25"/>
          <p:cNvSpPr/>
          <p:nvPr/>
        </p:nvSpPr>
        <p:spPr bwMode="auto">
          <a:xfrm>
            <a:off x="776302" y="3882585"/>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27" name="Straight Connector 26"/>
          <p:cNvCxnSpPr/>
          <p:nvPr/>
        </p:nvCxnSpPr>
        <p:spPr>
          <a:xfrm flipV="1">
            <a:off x="1523788" y="4368806"/>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Oval 27"/>
          <p:cNvSpPr/>
          <p:nvPr/>
        </p:nvSpPr>
        <p:spPr bwMode="auto">
          <a:xfrm>
            <a:off x="1393160" y="4296241"/>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sp>
        <p:nvSpPr>
          <p:cNvPr id="29" name="TextBox 28"/>
          <p:cNvSpPr txBox="1"/>
          <p:nvPr/>
        </p:nvSpPr>
        <p:spPr>
          <a:xfrm>
            <a:off x="1153773" y="3810526"/>
            <a:ext cx="2029402"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IInspectable</a:t>
            </a:r>
            <a:endParaRPr lang="en-US" sz="3200" dirty="0" smtClean="0">
              <a:gradFill>
                <a:gsLst>
                  <a:gs pos="0">
                    <a:schemeClr val="tx1"/>
                  </a:gs>
                  <a:gs pos="86000">
                    <a:schemeClr val="tx1"/>
                  </a:gs>
                </a:gsLst>
                <a:lin ang="5400000" scaled="0"/>
              </a:gradFill>
            </a:endParaRPr>
          </a:p>
        </p:txBody>
      </p:sp>
      <p:sp>
        <p:nvSpPr>
          <p:cNvPr id="30" name="TextBox 29"/>
          <p:cNvSpPr txBox="1"/>
          <p:nvPr/>
        </p:nvSpPr>
        <p:spPr>
          <a:xfrm>
            <a:off x="1763256" y="4296761"/>
            <a:ext cx="1708801"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IUnknown</a:t>
            </a:r>
            <a:endParaRPr lang="en-US" sz="3200" dirty="0" smtClean="0">
              <a:gradFill>
                <a:gsLst>
                  <a:gs pos="0">
                    <a:schemeClr val="tx1"/>
                  </a:gs>
                  <a:gs pos="86000">
                    <a:schemeClr val="tx1"/>
                  </a:gs>
                </a:gsLst>
                <a:lin ang="5400000" scaled="0"/>
              </a:gradFill>
            </a:endParaRPr>
          </a:p>
        </p:txBody>
      </p:sp>
      <p:cxnSp>
        <p:nvCxnSpPr>
          <p:cNvPr id="31" name="Straight Connector 30"/>
          <p:cNvCxnSpPr/>
          <p:nvPr/>
        </p:nvCxnSpPr>
        <p:spPr>
          <a:xfrm rot="5400000" flipV="1">
            <a:off x="3606612" y="4680866"/>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Oval 31"/>
          <p:cNvSpPr/>
          <p:nvPr/>
        </p:nvSpPr>
        <p:spPr bwMode="auto">
          <a:xfrm rot="5400000">
            <a:off x="4038618" y="4971561"/>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33" name="Straight Connector 32"/>
          <p:cNvCxnSpPr/>
          <p:nvPr/>
        </p:nvCxnSpPr>
        <p:spPr>
          <a:xfrm rot="5400000" flipV="1">
            <a:off x="3606612" y="5098358"/>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Oval 36"/>
          <p:cNvSpPr/>
          <p:nvPr/>
        </p:nvSpPr>
        <p:spPr bwMode="auto">
          <a:xfrm rot="5400000">
            <a:off x="4038618" y="5389053"/>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38" name="Straight Connector 37"/>
          <p:cNvCxnSpPr/>
          <p:nvPr/>
        </p:nvCxnSpPr>
        <p:spPr>
          <a:xfrm rot="5400000" flipV="1">
            <a:off x="3606612" y="5558981"/>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Oval 38"/>
          <p:cNvSpPr/>
          <p:nvPr/>
        </p:nvSpPr>
        <p:spPr bwMode="auto">
          <a:xfrm rot="5400000">
            <a:off x="4038618" y="5849676"/>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sp>
        <p:nvSpPr>
          <p:cNvPr id="43" name="TextBox 42"/>
          <p:cNvSpPr txBox="1"/>
          <p:nvPr/>
        </p:nvSpPr>
        <p:spPr>
          <a:xfrm>
            <a:off x="4542741" y="4789204"/>
            <a:ext cx="1609415"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IMap</a:t>
            </a:r>
            <a:r>
              <a:rPr lang="en-US" sz="3200" dirty="0" smtClean="0">
                <a:gradFill>
                  <a:gsLst>
                    <a:gs pos="0">
                      <a:schemeClr val="tx1"/>
                    </a:gs>
                    <a:gs pos="86000">
                      <a:schemeClr val="tx1"/>
                    </a:gs>
                  </a:gsLst>
                  <a:lin ang="5400000" scaled="0"/>
                </a:gradFill>
              </a:rPr>
              <a:t>&lt;T&gt;</a:t>
            </a:r>
          </a:p>
        </p:txBody>
      </p:sp>
      <p:sp>
        <p:nvSpPr>
          <p:cNvPr id="44" name="TextBox 43"/>
          <p:cNvSpPr txBox="1"/>
          <p:nvPr/>
        </p:nvSpPr>
        <p:spPr>
          <a:xfrm>
            <a:off x="4542741" y="5284142"/>
            <a:ext cx="2426946"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IMapView</a:t>
            </a:r>
            <a:r>
              <a:rPr lang="en-US" sz="3200" dirty="0" smtClean="0">
                <a:gradFill>
                  <a:gsLst>
                    <a:gs pos="0">
                      <a:schemeClr val="tx1"/>
                    </a:gs>
                    <a:gs pos="86000">
                      <a:schemeClr val="tx1"/>
                    </a:gs>
                  </a:gsLst>
                  <a:lin ang="5400000" scaled="0"/>
                </a:gradFill>
              </a:rPr>
              <a:t>&lt;T&gt;</a:t>
            </a:r>
          </a:p>
        </p:txBody>
      </p:sp>
      <p:sp>
        <p:nvSpPr>
          <p:cNvPr id="45" name="TextBox 44"/>
          <p:cNvSpPr txBox="1"/>
          <p:nvPr/>
        </p:nvSpPr>
        <p:spPr>
          <a:xfrm>
            <a:off x="4542741" y="5792140"/>
            <a:ext cx="3588546"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IObservableMap</a:t>
            </a:r>
            <a:r>
              <a:rPr lang="en-US" sz="3200" dirty="0" smtClean="0">
                <a:gradFill>
                  <a:gsLst>
                    <a:gs pos="0">
                      <a:schemeClr val="tx1"/>
                    </a:gs>
                    <a:gs pos="86000">
                      <a:schemeClr val="tx1"/>
                    </a:gs>
                  </a:gsLst>
                  <a:lin ang="5400000" scaled="0"/>
                </a:gradFill>
              </a:rPr>
              <a:t>&lt;T&gt;</a:t>
            </a:r>
          </a:p>
        </p:txBody>
      </p:sp>
    </p:spTree>
    <p:extLst>
      <p:ext uri="{BB962C8B-B14F-4D97-AF65-F5344CB8AC3E}">
        <p14:creationId xmlns:p14="http://schemas.microsoft.com/office/powerpoint/2010/main" val="2002672800"/>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a:t>
            </a:r>
            <a:r>
              <a:rPr lang="en-US" baseline="0" dirty="0" smtClean="0"/>
              <a:t> Metadata</a:t>
            </a:r>
            <a:endParaRPr lang="en-US" dirty="0"/>
          </a:p>
        </p:txBody>
      </p:sp>
      <p:sp>
        <p:nvSpPr>
          <p:cNvPr id="3" name="Text Placeholder 2"/>
          <p:cNvSpPr>
            <a:spLocks noGrp="1"/>
          </p:cNvSpPr>
          <p:nvPr>
            <p:ph type="body" sz="quarter" idx="10"/>
          </p:nvPr>
        </p:nvSpPr>
        <p:spPr>
          <a:xfrm>
            <a:off x="519114" y="1447801"/>
            <a:ext cx="11149012" cy="5105400"/>
          </a:xfrm>
        </p:spPr>
        <p:txBody>
          <a:bodyPr>
            <a:noAutofit/>
          </a:bodyPr>
          <a:lstStyle/>
          <a:p>
            <a:r>
              <a:rPr lang="en-GB" dirty="0"/>
              <a:t>Concise, complete description of </a:t>
            </a:r>
            <a:r>
              <a:rPr lang="en-GB" dirty="0" smtClean="0"/>
              <a:t>the Windows Runtime</a:t>
            </a:r>
          </a:p>
          <a:p>
            <a:pPr lvl="1"/>
            <a:r>
              <a:rPr lang="en-GB" dirty="0" smtClean="0"/>
              <a:t>Full description of Windows ships in SDK and on system</a:t>
            </a:r>
            <a:endParaRPr lang="en-GB" dirty="0"/>
          </a:p>
          <a:p>
            <a:r>
              <a:rPr lang="en-GB" dirty="0" smtClean="0"/>
              <a:t>Use to describe your objects</a:t>
            </a:r>
          </a:p>
          <a:p>
            <a:pPr lvl="1"/>
            <a:r>
              <a:rPr lang="en-GB" dirty="0" smtClean="0"/>
              <a:t>Generated natively from C++ or C#/VB Compiler</a:t>
            </a:r>
            <a:endParaRPr lang="en-GB" dirty="0"/>
          </a:p>
          <a:p>
            <a:r>
              <a:rPr lang="en-GB" dirty="0" smtClean="0"/>
              <a:t>Efficient </a:t>
            </a:r>
            <a:r>
              <a:rPr lang="en-GB" dirty="0"/>
              <a:t>binary </a:t>
            </a:r>
            <a:r>
              <a:rPr lang="en-GB" dirty="0" smtClean="0"/>
              <a:t>format derived CLI Metadata</a:t>
            </a:r>
          </a:p>
          <a:p>
            <a:pPr lvl="1"/>
            <a:r>
              <a:rPr lang="en-US" dirty="0"/>
              <a:t>P</a:t>
            </a:r>
            <a:r>
              <a:rPr lang="en-US" dirty="0" smtClean="0"/>
              <a:t>rofile </a:t>
            </a:r>
            <a:r>
              <a:rPr lang="en-US" dirty="0"/>
              <a:t>of ECMA 335, Partition II</a:t>
            </a:r>
            <a:endParaRPr lang="en-GB" dirty="0" smtClean="0"/>
          </a:p>
          <a:p>
            <a:pPr lvl="1"/>
            <a:r>
              <a:rPr lang="en-GB" dirty="0" smtClean="0"/>
              <a:t>Same structures, different meanings</a:t>
            </a:r>
          </a:p>
          <a:p>
            <a:pPr lvl="1"/>
            <a:r>
              <a:rPr lang="en-GB" dirty="0" smtClean="0"/>
              <a:t>Readable by existing tools</a:t>
            </a:r>
            <a:endParaRPr lang="en-GB" dirty="0"/>
          </a:p>
          <a:p>
            <a:pPr lvl="0"/>
            <a:r>
              <a:rPr lang="en-GB" dirty="0" smtClean="0"/>
              <a:t>Rich </a:t>
            </a:r>
            <a:r>
              <a:rPr lang="en-GB" dirty="0"/>
              <a:t>enough to allow multi-language </a:t>
            </a:r>
            <a:r>
              <a:rPr lang="en-GB" dirty="0" smtClean="0"/>
              <a:t>projection generation</a:t>
            </a:r>
            <a:endParaRPr lang="en-GB" dirty="0"/>
          </a:p>
          <a:p>
            <a:pPr lvl="0"/>
            <a:r>
              <a:rPr lang="en-GB" dirty="0" smtClean="0"/>
              <a:t>Full </a:t>
            </a:r>
            <a:r>
              <a:rPr lang="en-GB" dirty="0" err="1"/>
              <a:t>intellisense</a:t>
            </a:r>
            <a:r>
              <a:rPr lang="en-GB" dirty="0"/>
              <a:t> on statically known </a:t>
            </a:r>
            <a:r>
              <a:rPr lang="en-GB" dirty="0" smtClean="0"/>
              <a:t>information</a:t>
            </a:r>
            <a:endParaRPr lang="en-GB" dirty="0"/>
          </a:p>
        </p:txBody>
      </p:sp>
    </p:spTree>
    <p:extLst>
      <p:ext uri="{BB962C8B-B14F-4D97-AF65-F5344CB8AC3E}">
        <p14:creationId xmlns:p14="http://schemas.microsoft.com/office/powerpoint/2010/main" val="51968735"/>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p:cNvSpPr/>
          <p:nvPr/>
        </p:nvSpPr>
        <p:spPr>
          <a:xfrm>
            <a:off x="439172" y="1224351"/>
            <a:ext cx="4306999" cy="3971760"/>
          </a:xfrm>
          <a:prstGeom prst="rect">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t" anchorCtr="0"/>
          <a:lstStyle/>
          <a:p>
            <a:pPr algn="ctr"/>
            <a:endParaRPr lang="en-US" sz="2000" dirty="0" smtClean="0">
              <a:latin typeface="+mj-lt"/>
            </a:endParaRPr>
          </a:p>
          <a:p>
            <a:pPr algn="ctr"/>
            <a:endParaRPr lang="en-US" sz="2000" dirty="0">
              <a:latin typeface="+mj-lt"/>
            </a:endParaRPr>
          </a:p>
        </p:txBody>
      </p:sp>
      <p:sp>
        <p:nvSpPr>
          <p:cNvPr id="2" name="Title 1"/>
          <p:cNvSpPr>
            <a:spLocks noGrp="1"/>
          </p:cNvSpPr>
          <p:nvPr>
            <p:ph type="title"/>
          </p:nvPr>
        </p:nvSpPr>
        <p:spPr/>
        <p:txBody>
          <a:bodyPr/>
          <a:lstStyle/>
          <a:p>
            <a:r>
              <a:rPr lang="en-US" dirty="0" smtClean="0">
                <a:latin typeface="Segoe UI Semibold" pitchFamily="34" charset="0"/>
                <a:ea typeface="Segoe UI" pitchFamily="34" charset="0"/>
                <a:cs typeface="Segoe UI" pitchFamily="34" charset="0"/>
              </a:rPr>
              <a:t>Versioning</a:t>
            </a:r>
            <a:endParaRPr lang="en-US" dirty="0">
              <a:latin typeface="Segoe UI Semibold" pitchFamily="34" charset="0"/>
              <a:ea typeface="Segoe UI" pitchFamily="34" charset="0"/>
              <a:cs typeface="Segoe UI" pitchFamily="34" charset="0"/>
            </a:endParaRPr>
          </a:p>
        </p:txBody>
      </p:sp>
      <p:sp>
        <p:nvSpPr>
          <p:cNvPr id="34" name="Rectangle 33"/>
          <p:cNvSpPr/>
          <p:nvPr/>
        </p:nvSpPr>
        <p:spPr>
          <a:xfrm>
            <a:off x="667420" y="2431551"/>
            <a:ext cx="2874066" cy="2549182"/>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lIns="121725" tIns="60862" rIns="121725" bIns="60862" rtlCol="0" anchor="ctr"/>
          <a:lstStyle/>
          <a:p>
            <a:pPr algn="ctr"/>
            <a:r>
              <a:rPr lang="en-US" sz="2000" b="1" dirty="0" smtClean="0">
                <a:solidFill>
                  <a:schemeClr val="tx1"/>
                </a:solidFill>
                <a:latin typeface="+mj-lt"/>
              </a:rPr>
              <a:t>Object</a:t>
            </a:r>
            <a:endParaRPr lang="en-US" sz="2000" b="1" dirty="0">
              <a:solidFill>
                <a:schemeClr val="tx1"/>
              </a:solidFill>
              <a:latin typeface="+mj-lt"/>
            </a:endParaRPr>
          </a:p>
        </p:txBody>
      </p:sp>
      <p:cxnSp>
        <p:nvCxnSpPr>
          <p:cNvPr id="4" name="Straight Connector 3"/>
          <p:cNvCxnSpPr/>
          <p:nvPr/>
        </p:nvCxnSpPr>
        <p:spPr>
          <a:xfrm flipV="1">
            <a:off x="870763" y="1567539"/>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Oval 6"/>
          <p:cNvSpPr/>
          <p:nvPr/>
        </p:nvSpPr>
        <p:spPr bwMode="auto">
          <a:xfrm>
            <a:off x="740135" y="1494974"/>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35" name="Straight Connector 34"/>
          <p:cNvCxnSpPr/>
          <p:nvPr/>
        </p:nvCxnSpPr>
        <p:spPr>
          <a:xfrm flipV="1">
            <a:off x="1487621" y="1981195"/>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Oval 35"/>
          <p:cNvSpPr/>
          <p:nvPr/>
        </p:nvSpPr>
        <p:spPr bwMode="auto">
          <a:xfrm>
            <a:off x="1356993" y="1908630"/>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sp>
        <p:nvSpPr>
          <p:cNvPr id="9" name="TextBox 8"/>
          <p:cNvSpPr txBox="1"/>
          <p:nvPr/>
        </p:nvSpPr>
        <p:spPr>
          <a:xfrm>
            <a:off x="1117606" y="1321317"/>
            <a:ext cx="2029402"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IInspectable</a:t>
            </a:r>
            <a:endParaRPr lang="en-US" sz="3200" dirty="0" smtClean="0">
              <a:gradFill>
                <a:gsLst>
                  <a:gs pos="0">
                    <a:schemeClr val="tx1"/>
                  </a:gs>
                  <a:gs pos="86000">
                    <a:schemeClr val="tx1"/>
                  </a:gs>
                </a:gsLst>
                <a:lin ang="5400000" scaled="0"/>
              </a:gradFill>
            </a:endParaRPr>
          </a:p>
        </p:txBody>
      </p:sp>
      <p:sp>
        <p:nvSpPr>
          <p:cNvPr id="40" name="TextBox 39"/>
          <p:cNvSpPr txBox="1"/>
          <p:nvPr/>
        </p:nvSpPr>
        <p:spPr>
          <a:xfrm>
            <a:off x="1727089" y="1909150"/>
            <a:ext cx="1708801"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IUnknown</a:t>
            </a:r>
            <a:endParaRPr lang="en-US" sz="3200" dirty="0" smtClean="0">
              <a:gradFill>
                <a:gsLst>
                  <a:gs pos="0">
                    <a:schemeClr val="tx1"/>
                  </a:gs>
                  <a:gs pos="86000">
                    <a:schemeClr val="tx1"/>
                  </a:gs>
                </a:gsLst>
                <a:lin ang="5400000" scaled="0"/>
              </a:gradFill>
            </a:endParaRPr>
          </a:p>
        </p:txBody>
      </p:sp>
      <p:cxnSp>
        <p:nvCxnSpPr>
          <p:cNvPr id="41" name="Straight Connector 40"/>
          <p:cNvCxnSpPr/>
          <p:nvPr/>
        </p:nvCxnSpPr>
        <p:spPr>
          <a:xfrm rot="5400000" flipV="1">
            <a:off x="3570445" y="2293255"/>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Oval 41"/>
          <p:cNvSpPr/>
          <p:nvPr/>
        </p:nvSpPr>
        <p:spPr bwMode="auto">
          <a:xfrm rot="5400000">
            <a:off x="4002451" y="2583950"/>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48" name="Straight Connector 47"/>
          <p:cNvCxnSpPr/>
          <p:nvPr/>
        </p:nvCxnSpPr>
        <p:spPr>
          <a:xfrm rot="5400000" flipV="1">
            <a:off x="3570445" y="2710747"/>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Oval 48"/>
          <p:cNvSpPr/>
          <p:nvPr/>
        </p:nvSpPr>
        <p:spPr bwMode="auto">
          <a:xfrm rot="5400000">
            <a:off x="4002451" y="3001442"/>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50" name="Straight Connector 49"/>
          <p:cNvCxnSpPr/>
          <p:nvPr/>
        </p:nvCxnSpPr>
        <p:spPr>
          <a:xfrm rot="5400000" flipV="1">
            <a:off x="3570445" y="3171370"/>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Oval 50"/>
          <p:cNvSpPr/>
          <p:nvPr/>
        </p:nvSpPr>
        <p:spPr bwMode="auto">
          <a:xfrm rot="5400000">
            <a:off x="4002451" y="3462065"/>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sp>
        <p:nvSpPr>
          <p:cNvPr id="58" name="Rectangle 57"/>
          <p:cNvSpPr/>
          <p:nvPr/>
        </p:nvSpPr>
        <p:spPr>
          <a:xfrm>
            <a:off x="439172" y="5520102"/>
            <a:ext cx="1852319" cy="945192"/>
          </a:xfrm>
          <a:prstGeom prst="rect">
            <a:avLst/>
          </a:prstGeom>
          <a:solidFill>
            <a:srgbClr val="65BC46"/>
          </a:solidFill>
          <a:ln w="76200">
            <a:solidFill>
              <a:schemeClr val="accent5"/>
            </a:solidFill>
            <a:prstDash val="sysDash"/>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b="1" dirty="0" smtClean="0">
                <a:solidFill>
                  <a:schemeClr val="bg1"/>
                </a:solidFill>
                <a:latin typeface="+mj-lt"/>
              </a:rPr>
              <a:t>Windows Metadata v8</a:t>
            </a:r>
            <a:endParaRPr lang="en-US" sz="2000" dirty="0">
              <a:solidFill>
                <a:schemeClr val="bg1"/>
              </a:solidFill>
              <a:latin typeface="+mj-lt"/>
            </a:endParaRPr>
          </a:p>
        </p:txBody>
      </p:sp>
      <p:sp>
        <p:nvSpPr>
          <p:cNvPr id="24" name="Rectangle 23"/>
          <p:cNvSpPr/>
          <p:nvPr/>
        </p:nvSpPr>
        <p:spPr>
          <a:xfrm>
            <a:off x="2478313" y="5520102"/>
            <a:ext cx="2267858" cy="945192"/>
          </a:xfrm>
          <a:prstGeom prst="rect">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t" anchorCtr="0"/>
          <a:lstStyle/>
          <a:p>
            <a:pPr algn="ctr"/>
            <a:r>
              <a:rPr lang="en-US" sz="2000" dirty="0" smtClean="0">
                <a:latin typeface="+mj-lt"/>
              </a:rPr>
              <a:t>App</a:t>
            </a:r>
            <a:endParaRPr lang="en-US" sz="2000" dirty="0">
              <a:latin typeface="+mj-lt"/>
            </a:endParaRPr>
          </a:p>
        </p:txBody>
      </p:sp>
      <p:sp>
        <p:nvSpPr>
          <p:cNvPr id="25" name="Rectangle 24"/>
          <p:cNvSpPr/>
          <p:nvPr/>
        </p:nvSpPr>
        <p:spPr>
          <a:xfrm>
            <a:off x="2479348" y="5520103"/>
            <a:ext cx="667660" cy="945192"/>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vert="vert" lIns="121725" tIns="60862" rIns="121725" bIns="60862" rtlCol="0" anchor="ctr"/>
          <a:lstStyle/>
          <a:p>
            <a:pPr algn="ctr"/>
            <a:r>
              <a:rPr lang="en-US" sz="1200" b="1" dirty="0" smtClean="0">
                <a:solidFill>
                  <a:schemeClr val="tx1"/>
                </a:solidFill>
                <a:latin typeface="+mj-lt"/>
              </a:rPr>
              <a:t>Projection</a:t>
            </a:r>
            <a:endParaRPr lang="en-US" sz="1200" b="1" dirty="0">
              <a:solidFill>
                <a:schemeClr val="tx1"/>
              </a:solidFill>
              <a:latin typeface="+mj-lt"/>
            </a:endParaRPr>
          </a:p>
        </p:txBody>
      </p:sp>
      <p:cxnSp>
        <p:nvCxnSpPr>
          <p:cNvPr id="13" name="Straight Connector 12"/>
          <p:cNvCxnSpPr/>
          <p:nvPr/>
        </p:nvCxnSpPr>
        <p:spPr>
          <a:xfrm>
            <a:off x="5994400" y="1321317"/>
            <a:ext cx="43543" cy="4876283"/>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545500" y="2155371"/>
            <a:ext cx="984885" cy="3350216"/>
          </a:xfrm>
          <a:prstGeom prst="rect">
            <a:avLst/>
          </a:prstGeom>
          <a:noFill/>
        </p:spPr>
        <p:txBody>
          <a:bodyPr vert="vert" wrap="square" lIns="0" tIns="0" rIns="0" bIns="0" rtlCol="0">
            <a:spAutoFit/>
          </a:bodyPr>
          <a:lstStyle/>
          <a:p>
            <a:pPr algn="ctr"/>
            <a:r>
              <a:rPr lang="en-US" sz="3200" dirty="0">
                <a:gradFill>
                  <a:gsLst>
                    <a:gs pos="0">
                      <a:schemeClr val="tx1"/>
                    </a:gs>
                    <a:gs pos="86000">
                      <a:schemeClr val="tx1"/>
                    </a:gs>
                  </a:gsLst>
                  <a:lin ang="5400000" scaled="0"/>
                </a:gradFill>
              </a:rPr>
              <a:t>Future Windows</a:t>
            </a:r>
          </a:p>
          <a:p>
            <a:pPr algn="ctr"/>
            <a:r>
              <a:rPr lang="en-US" sz="3200" dirty="0" smtClean="0">
                <a:gradFill>
                  <a:gsLst>
                    <a:gs pos="0">
                      <a:schemeClr val="tx1"/>
                    </a:gs>
                    <a:gs pos="86000">
                      <a:schemeClr val="tx1"/>
                    </a:gs>
                  </a:gsLst>
                  <a:lin ang="5400000" scaled="0"/>
                </a:gradFill>
              </a:rPr>
              <a:t>Windows 8</a:t>
            </a:r>
            <a:endParaRPr lang="en-US" sz="3200" dirty="0">
              <a:gradFill>
                <a:gsLst>
                  <a:gs pos="0">
                    <a:schemeClr val="tx1"/>
                  </a:gs>
                  <a:gs pos="86000">
                    <a:schemeClr val="tx1"/>
                  </a:gs>
                </a:gsLst>
                <a:lin ang="5400000" scaled="0"/>
              </a:gradFill>
            </a:endParaRPr>
          </a:p>
        </p:txBody>
      </p:sp>
      <p:sp>
        <p:nvSpPr>
          <p:cNvPr id="38" name="Rectangle 37"/>
          <p:cNvSpPr/>
          <p:nvPr/>
        </p:nvSpPr>
        <p:spPr>
          <a:xfrm>
            <a:off x="6963344" y="1224351"/>
            <a:ext cx="4306999" cy="3971760"/>
          </a:xfrm>
          <a:prstGeom prst="rect">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t" anchorCtr="0"/>
          <a:lstStyle/>
          <a:p>
            <a:pPr algn="ctr"/>
            <a:endParaRPr lang="en-US" sz="2000" dirty="0" smtClean="0">
              <a:latin typeface="+mj-lt"/>
            </a:endParaRPr>
          </a:p>
          <a:p>
            <a:pPr algn="ctr"/>
            <a:endParaRPr lang="en-US" sz="2000" dirty="0">
              <a:latin typeface="+mj-lt"/>
            </a:endParaRPr>
          </a:p>
        </p:txBody>
      </p:sp>
      <p:sp>
        <p:nvSpPr>
          <p:cNvPr id="39" name="Rectangle 38"/>
          <p:cNvSpPr/>
          <p:nvPr/>
        </p:nvSpPr>
        <p:spPr>
          <a:xfrm>
            <a:off x="7191592" y="2431551"/>
            <a:ext cx="2874066" cy="2549182"/>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lIns="121725" tIns="60862" rIns="121725" bIns="60862" rtlCol="0" anchor="ctr"/>
          <a:lstStyle/>
          <a:p>
            <a:pPr algn="ctr"/>
            <a:r>
              <a:rPr lang="en-US" sz="2000" b="1" dirty="0" smtClean="0">
                <a:solidFill>
                  <a:schemeClr val="tx1"/>
                </a:solidFill>
                <a:latin typeface="+mj-lt"/>
              </a:rPr>
              <a:t>Object</a:t>
            </a:r>
            <a:endParaRPr lang="en-US" sz="2000" b="1" dirty="0">
              <a:solidFill>
                <a:schemeClr val="tx1"/>
              </a:solidFill>
              <a:latin typeface="+mj-lt"/>
            </a:endParaRPr>
          </a:p>
        </p:txBody>
      </p:sp>
      <p:cxnSp>
        <p:nvCxnSpPr>
          <p:cNvPr id="43" name="Straight Connector 42"/>
          <p:cNvCxnSpPr/>
          <p:nvPr/>
        </p:nvCxnSpPr>
        <p:spPr>
          <a:xfrm flipV="1">
            <a:off x="7394935" y="1567539"/>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Oval 43"/>
          <p:cNvSpPr/>
          <p:nvPr/>
        </p:nvSpPr>
        <p:spPr bwMode="auto">
          <a:xfrm>
            <a:off x="7264307" y="1494974"/>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45" name="Straight Connector 44"/>
          <p:cNvCxnSpPr/>
          <p:nvPr/>
        </p:nvCxnSpPr>
        <p:spPr>
          <a:xfrm flipV="1">
            <a:off x="8011793" y="1981195"/>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Oval 45"/>
          <p:cNvSpPr/>
          <p:nvPr/>
        </p:nvSpPr>
        <p:spPr bwMode="auto">
          <a:xfrm>
            <a:off x="7881165" y="1908630"/>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sp>
        <p:nvSpPr>
          <p:cNvPr id="47" name="TextBox 46"/>
          <p:cNvSpPr txBox="1"/>
          <p:nvPr/>
        </p:nvSpPr>
        <p:spPr>
          <a:xfrm>
            <a:off x="7641778" y="1321317"/>
            <a:ext cx="2029402"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IInspectable</a:t>
            </a:r>
            <a:endParaRPr lang="en-US" sz="3200" dirty="0" smtClean="0">
              <a:gradFill>
                <a:gsLst>
                  <a:gs pos="0">
                    <a:schemeClr val="tx1"/>
                  </a:gs>
                  <a:gs pos="86000">
                    <a:schemeClr val="tx1"/>
                  </a:gs>
                </a:gsLst>
                <a:lin ang="5400000" scaled="0"/>
              </a:gradFill>
            </a:endParaRPr>
          </a:p>
        </p:txBody>
      </p:sp>
      <p:sp>
        <p:nvSpPr>
          <p:cNvPr id="52" name="TextBox 51"/>
          <p:cNvSpPr txBox="1"/>
          <p:nvPr/>
        </p:nvSpPr>
        <p:spPr>
          <a:xfrm>
            <a:off x="8251261" y="1909150"/>
            <a:ext cx="1708801"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IUnknown</a:t>
            </a:r>
            <a:endParaRPr lang="en-US" sz="3200" dirty="0" smtClean="0">
              <a:gradFill>
                <a:gsLst>
                  <a:gs pos="0">
                    <a:schemeClr val="tx1"/>
                  </a:gs>
                  <a:gs pos="86000">
                    <a:schemeClr val="tx1"/>
                  </a:gs>
                </a:gsLst>
                <a:lin ang="5400000" scaled="0"/>
              </a:gradFill>
            </a:endParaRPr>
          </a:p>
        </p:txBody>
      </p:sp>
      <p:cxnSp>
        <p:nvCxnSpPr>
          <p:cNvPr id="53" name="Straight Connector 52"/>
          <p:cNvCxnSpPr/>
          <p:nvPr/>
        </p:nvCxnSpPr>
        <p:spPr>
          <a:xfrm rot="5400000" flipV="1">
            <a:off x="10094617" y="2293255"/>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Oval 53"/>
          <p:cNvSpPr/>
          <p:nvPr/>
        </p:nvSpPr>
        <p:spPr bwMode="auto">
          <a:xfrm rot="5400000">
            <a:off x="10526623" y="2583950"/>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55" name="Straight Connector 54"/>
          <p:cNvCxnSpPr/>
          <p:nvPr/>
        </p:nvCxnSpPr>
        <p:spPr>
          <a:xfrm rot="5400000" flipV="1">
            <a:off x="10094617" y="2710747"/>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7" name="Oval 56"/>
          <p:cNvSpPr/>
          <p:nvPr/>
        </p:nvSpPr>
        <p:spPr bwMode="auto">
          <a:xfrm rot="5400000">
            <a:off x="10526623" y="3001442"/>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59" name="Straight Connector 58"/>
          <p:cNvCxnSpPr/>
          <p:nvPr/>
        </p:nvCxnSpPr>
        <p:spPr>
          <a:xfrm rot="5400000" flipV="1">
            <a:off x="10094617" y="3171370"/>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Oval 59"/>
          <p:cNvSpPr/>
          <p:nvPr/>
        </p:nvSpPr>
        <p:spPr bwMode="auto">
          <a:xfrm rot="5400000">
            <a:off x="10526623" y="3462065"/>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sp>
        <p:nvSpPr>
          <p:cNvPr id="61" name="Rectangle 60"/>
          <p:cNvSpPr/>
          <p:nvPr/>
        </p:nvSpPr>
        <p:spPr>
          <a:xfrm>
            <a:off x="6963344" y="5520102"/>
            <a:ext cx="1852319" cy="945192"/>
          </a:xfrm>
          <a:prstGeom prst="rect">
            <a:avLst/>
          </a:prstGeom>
          <a:solidFill>
            <a:srgbClr val="65BC46"/>
          </a:solidFill>
          <a:ln w="76200">
            <a:solidFill>
              <a:schemeClr val="accent5"/>
            </a:solidFill>
            <a:prstDash val="sysDash"/>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b="1" dirty="0" smtClean="0">
                <a:solidFill>
                  <a:schemeClr val="bg1"/>
                </a:solidFill>
                <a:latin typeface="+mj-lt"/>
              </a:rPr>
              <a:t>Windows Metadata v9</a:t>
            </a:r>
            <a:endParaRPr lang="en-US" sz="2000" dirty="0">
              <a:solidFill>
                <a:schemeClr val="bg1"/>
              </a:solidFill>
              <a:latin typeface="+mj-lt"/>
            </a:endParaRPr>
          </a:p>
        </p:txBody>
      </p:sp>
      <p:sp>
        <p:nvSpPr>
          <p:cNvPr id="62" name="Rectangle 61"/>
          <p:cNvSpPr/>
          <p:nvPr/>
        </p:nvSpPr>
        <p:spPr>
          <a:xfrm>
            <a:off x="9002485" y="5520102"/>
            <a:ext cx="2267858" cy="945192"/>
          </a:xfrm>
          <a:prstGeom prst="rect">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t" anchorCtr="0"/>
          <a:lstStyle/>
          <a:p>
            <a:pPr algn="ctr"/>
            <a:r>
              <a:rPr lang="en-US" sz="2000" dirty="0" smtClean="0">
                <a:latin typeface="+mj-lt"/>
              </a:rPr>
              <a:t>App</a:t>
            </a:r>
            <a:endParaRPr lang="en-US" sz="2000" dirty="0">
              <a:latin typeface="+mj-lt"/>
            </a:endParaRPr>
          </a:p>
        </p:txBody>
      </p:sp>
      <p:sp>
        <p:nvSpPr>
          <p:cNvPr id="63" name="Rectangle 62"/>
          <p:cNvSpPr/>
          <p:nvPr/>
        </p:nvSpPr>
        <p:spPr>
          <a:xfrm>
            <a:off x="9003520" y="5520103"/>
            <a:ext cx="667660" cy="945192"/>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vert="vert" lIns="121725" tIns="60862" rIns="121725" bIns="60862" rtlCol="0" anchor="ctr"/>
          <a:lstStyle/>
          <a:p>
            <a:pPr algn="ctr"/>
            <a:r>
              <a:rPr lang="en-US" sz="1200" b="1" dirty="0" smtClean="0">
                <a:solidFill>
                  <a:schemeClr val="tx1"/>
                </a:solidFill>
                <a:latin typeface="+mj-lt"/>
              </a:rPr>
              <a:t>Projection</a:t>
            </a:r>
            <a:endParaRPr lang="en-US" sz="1200" b="1" dirty="0">
              <a:solidFill>
                <a:schemeClr val="tx1"/>
              </a:solidFill>
              <a:latin typeface="+mj-lt"/>
            </a:endParaRPr>
          </a:p>
        </p:txBody>
      </p:sp>
      <p:cxnSp>
        <p:nvCxnSpPr>
          <p:cNvPr id="64" name="Straight Connector 63"/>
          <p:cNvCxnSpPr/>
          <p:nvPr/>
        </p:nvCxnSpPr>
        <p:spPr>
          <a:xfrm rot="5400000" flipV="1">
            <a:off x="10103186" y="3585434"/>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5" name="Oval 64"/>
          <p:cNvSpPr/>
          <p:nvPr/>
        </p:nvSpPr>
        <p:spPr bwMode="auto">
          <a:xfrm rot="5400000">
            <a:off x="10535192" y="3876129"/>
            <a:ext cx="261256" cy="261256"/>
          </a:xfrm>
          <a:prstGeom prst="ellipse">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spTree>
    <p:extLst>
      <p:ext uri="{BB962C8B-B14F-4D97-AF65-F5344CB8AC3E}">
        <p14:creationId xmlns:p14="http://schemas.microsoft.com/office/powerpoint/2010/main" val="24414652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1+#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1+#ppt_w/2"/>
                                          </p:val>
                                        </p:tav>
                                        <p:tav tm="100000">
                                          <p:val>
                                            <p:strVal val="#ppt_x"/>
                                          </p:val>
                                        </p:tav>
                                      </p:tavLst>
                                    </p:anim>
                                    <p:anim calcmode="lin" valueType="num">
                                      <p:cBhvr additive="base">
                                        <p:cTn id="16" dur="5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1+#ppt_w/2"/>
                                          </p:val>
                                        </p:tav>
                                        <p:tav tm="100000">
                                          <p:val>
                                            <p:strVal val="#ppt_x"/>
                                          </p:val>
                                        </p:tav>
                                      </p:tavLst>
                                    </p:anim>
                                    <p:anim calcmode="lin" valueType="num">
                                      <p:cBhvr additive="base">
                                        <p:cTn id="20" dur="5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1+#ppt_w/2"/>
                                          </p:val>
                                        </p:tav>
                                        <p:tav tm="100000">
                                          <p:val>
                                            <p:strVal val="#ppt_x"/>
                                          </p:val>
                                        </p:tav>
                                      </p:tavLst>
                                    </p:anim>
                                    <p:anim calcmode="lin" valueType="num">
                                      <p:cBhvr additive="base">
                                        <p:cTn id="24" dur="500" fill="hold"/>
                                        <p:tgtEl>
                                          <p:spTgt spid="4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fill="hold"/>
                                        <p:tgtEl>
                                          <p:spTgt spid="44"/>
                                        </p:tgtEl>
                                        <p:attrNameLst>
                                          <p:attrName>ppt_x</p:attrName>
                                        </p:attrNameLst>
                                      </p:cBhvr>
                                      <p:tavLst>
                                        <p:tav tm="0">
                                          <p:val>
                                            <p:strVal val="1+#ppt_w/2"/>
                                          </p:val>
                                        </p:tav>
                                        <p:tav tm="100000">
                                          <p:val>
                                            <p:strVal val="#ppt_x"/>
                                          </p:val>
                                        </p:tav>
                                      </p:tavLst>
                                    </p:anim>
                                    <p:anim calcmode="lin" valueType="num">
                                      <p:cBhvr additive="base">
                                        <p:cTn id="28" dur="500" fill="hold"/>
                                        <p:tgtEl>
                                          <p:spTgt spid="44"/>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45"/>
                                        </p:tgtEl>
                                        <p:attrNameLst>
                                          <p:attrName>style.visibility</p:attrName>
                                        </p:attrNameLst>
                                      </p:cBhvr>
                                      <p:to>
                                        <p:strVal val="visible"/>
                                      </p:to>
                                    </p:set>
                                    <p:anim calcmode="lin" valueType="num">
                                      <p:cBhvr additive="base">
                                        <p:cTn id="31" dur="500" fill="hold"/>
                                        <p:tgtEl>
                                          <p:spTgt spid="45"/>
                                        </p:tgtEl>
                                        <p:attrNameLst>
                                          <p:attrName>ppt_x</p:attrName>
                                        </p:attrNameLst>
                                      </p:cBhvr>
                                      <p:tavLst>
                                        <p:tav tm="0">
                                          <p:val>
                                            <p:strVal val="1+#ppt_w/2"/>
                                          </p:val>
                                        </p:tav>
                                        <p:tav tm="100000">
                                          <p:val>
                                            <p:strVal val="#ppt_x"/>
                                          </p:val>
                                        </p:tav>
                                      </p:tavLst>
                                    </p:anim>
                                    <p:anim calcmode="lin" valueType="num">
                                      <p:cBhvr additive="base">
                                        <p:cTn id="32" dur="500" fill="hold"/>
                                        <p:tgtEl>
                                          <p:spTgt spid="4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500" fill="hold"/>
                                        <p:tgtEl>
                                          <p:spTgt spid="46"/>
                                        </p:tgtEl>
                                        <p:attrNameLst>
                                          <p:attrName>ppt_x</p:attrName>
                                        </p:attrNameLst>
                                      </p:cBhvr>
                                      <p:tavLst>
                                        <p:tav tm="0">
                                          <p:val>
                                            <p:strVal val="1+#ppt_w/2"/>
                                          </p:val>
                                        </p:tav>
                                        <p:tav tm="100000">
                                          <p:val>
                                            <p:strVal val="#ppt_x"/>
                                          </p:val>
                                        </p:tav>
                                      </p:tavLst>
                                    </p:anim>
                                    <p:anim calcmode="lin" valueType="num">
                                      <p:cBhvr additive="base">
                                        <p:cTn id="36" dur="500" fill="hold"/>
                                        <p:tgtEl>
                                          <p:spTgt spid="46"/>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500" fill="hold"/>
                                        <p:tgtEl>
                                          <p:spTgt spid="47"/>
                                        </p:tgtEl>
                                        <p:attrNameLst>
                                          <p:attrName>ppt_x</p:attrName>
                                        </p:attrNameLst>
                                      </p:cBhvr>
                                      <p:tavLst>
                                        <p:tav tm="0">
                                          <p:val>
                                            <p:strVal val="1+#ppt_w/2"/>
                                          </p:val>
                                        </p:tav>
                                        <p:tav tm="100000">
                                          <p:val>
                                            <p:strVal val="#ppt_x"/>
                                          </p:val>
                                        </p:tav>
                                      </p:tavLst>
                                    </p:anim>
                                    <p:anim calcmode="lin" valueType="num">
                                      <p:cBhvr additive="base">
                                        <p:cTn id="40" dur="500" fill="hold"/>
                                        <p:tgtEl>
                                          <p:spTgt spid="47"/>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additive="base">
                                        <p:cTn id="43" dur="500" fill="hold"/>
                                        <p:tgtEl>
                                          <p:spTgt spid="52"/>
                                        </p:tgtEl>
                                        <p:attrNameLst>
                                          <p:attrName>ppt_x</p:attrName>
                                        </p:attrNameLst>
                                      </p:cBhvr>
                                      <p:tavLst>
                                        <p:tav tm="0">
                                          <p:val>
                                            <p:strVal val="1+#ppt_w/2"/>
                                          </p:val>
                                        </p:tav>
                                        <p:tav tm="100000">
                                          <p:val>
                                            <p:strVal val="#ppt_x"/>
                                          </p:val>
                                        </p:tav>
                                      </p:tavLst>
                                    </p:anim>
                                    <p:anim calcmode="lin" valueType="num">
                                      <p:cBhvr additive="base">
                                        <p:cTn id="44" dur="500" fill="hold"/>
                                        <p:tgtEl>
                                          <p:spTgt spid="52"/>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additive="base">
                                        <p:cTn id="47" dur="500" fill="hold"/>
                                        <p:tgtEl>
                                          <p:spTgt spid="53"/>
                                        </p:tgtEl>
                                        <p:attrNameLst>
                                          <p:attrName>ppt_x</p:attrName>
                                        </p:attrNameLst>
                                      </p:cBhvr>
                                      <p:tavLst>
                                        <p:tav tm="0">
                                          <p:val>
                                            <p:strVal val="1+#ppt_w/2"/>
                                          </p:val>
                                        </p:tav>
                                        <p:tav tm="100000">
                                          <p:val>
                                            <p:strVal val="#ppt_x"/>
                                          </p:val>
                                        </p:tav>
                                      </p:tavLst>
                                    </p:anim>
                                    <p:anim calcmode="lin" valueType="num">
                                      <p:cBhvr additive="base">
                                        <p:cTn id="48" dur="500" fill="hold"/>
                                        <p:tgtEl>
                                          <p:spTgt spid="53"/>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54"/>
                                        </p:tgtEl>
                                        <p:attrNameLst>
                                          <p:attrName>style.visibility</p:attrName>
                                        </p:attrNameLst>
                                      </p:cBhvr>
                                      <p:to>
                                        <p:strVal val="visible"/>
                                      </p:to>
                                    </p:set>
                                    <p:anim calcmode="lin" valueType="num">
                                      <p:cBhvr additive="base">
                                        <p:cTn id="51" dur="500" fill="hold"/>
                                        <p:tgtEl>
                                          <p:spTgt spid="54"/>
                                        </p:tgtEl>
                                        <p:attrNameLst>
                                          <p:attrName>ppt_x</p:attrName>
                                        </p:attrNameLst>
                                      </p:cBhvr>
                                      <p:tavLst>
                                        <p:tav tm="0">
                                          <p:val>
                                            <p:strVal val="1+#ppt_w/2"/>
                                          </p:val>
                                        </p:tav>
                                        <p:tav tm="100000">
                                          <p:val>
                                            <p:strVal val="#ppt_x"/>
                                          </p:val>
                                        </p:tav>
                                      </p:tavLst>
                                    </p:anim>
                                    <p:anim calcmode="lin" valueType="num">
                                      <p:cBhvr additive="base">
                                        <p:cTn id="52" dur="500" fill="hold"/>
                                        <p:tgtEl>
                                          <p:spTgt spid="54"/>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55"/>
                                        </p:tgtEl>
                                        <p:attrNameLst>
                                          <p:attrName>style.visibility</p:attrName>
                                        </p:attrNameLst>
                                      </p:cBhvr>
                                      <p:to>
                                        <p:strVal val="visible"/>
                                      </p:to>
                                    </p:set>
                                    <p:anim calcmode="lin" valueType="num">
                                      <p:cBhvr additive="base">
                                        <p:cTn id="55" dur="500" fill="hold"/>
                                        <p:tgtEl>
                                          <p:spTgt spid="55"/>
                                        </p:tgtEl>
                                        <p:attrNameLst>
                                          <p:attrName>ppt_x</p:attrName>
                                        </p:attrNameLst>
                                      </p:cBhvr>
                                      <p:tavLst>
                                        <p:tav tm="0">
                                          <p:val>
                                            <p:strVal val="1+#ppt_w/2"/>
                                          </p:val>
                                        </p:tav>
                                        <p:tav tm="100000">
                                          <p:val>
                                            <p:strVal val="#ppt_x"/>
                                          </p:val>
                                        </p:tav>
                                      </p:tavLst>
                                    </p:anim>
                                    <p:anim calcmode="lin" valueType="num">
                                      <p:cBhvr additive="base">
                                        <p:cTn id="56" dur="500" fill="hold"/>
                                        <p:tgtEl>
                                          <p:spTgt spid="55"/>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57"/>
                                        </p:tgtEl>
                                        <p:attrNameLst>
                                          <p:attrName>style.visibility</p:attrName>
                                        </p:attrNameLst>
                                      </p:cBhvr>
                                      <p:to>
                                        <p:strVal val="visible"/>
                                      </p:to>
                                    </p:set>
                                    <p:anim calcmode="lin" valueType="num">
                                      <p:cBhvr additive="base">
                                        <p:cTn id="59" dur="500" fill="hold"/>
                                        <p:tgtEl>
                                          <p:spTgt spid="57"/>
                                        </p:tgtEl>
                                        <p:attrNameLst>
                                          <p:attrName>ppt_x</p:attrName>
                                        </p:attrNameLst>
                                      </p:cBhvr>
                                      <p:tavLst>
                                        <p:tav tm="0">
                                          <p:val>
                                            <p:strVal val="1+#ppt_w/2"/>
                                          </p:val>
                                        </p:tav>
                                        <p:tav tm="100000">
                                          <p:val>
                                            <p:strVal val="#ppt_x"/>
                                          </p:val>
                                        </p:tav>
                                      </p:tavLst>
                                    </p:anim>
                                    <p:anim calcmode="lin" valueType="num">
                                      <p:cBhvr additive="base">
                                        <p:cTn id="60" dur="500" fill="hold"/>
                                        <p:tgtEl>
                                          <p:spTgt spid="57"/>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59"/>
                                        </p:tgtEl>
                                        <p:attrNameLst>
                                          <p:attrName>style.visibility</p:attrName>
                                        </p:attrNameLst>
                                      </p:cBhvr>
                                      <p:to>
                                        <p:strVal val="visible"/>
                                      </p:to>
                                    </p:set>
                                    <p:anim calcmode="lin" valueType="num">
                                      <p:cBhvr additive="base">
                                        <p:cTn id="63" dur="500" fill="hold"/>
                                        <p:tgtEl>
                                          <p:spTgt spid="59"/>
                                        </p:tgtEl>
                                        <p:attrNameLst>
                                          <p:attrName>ppt_x</p:attrName>
                                        </p:attrNameLst>
                                      </p:cBhvr>
                                      <p:tavLst>
                                        <p:tav tm="0">
                                          <p:val>
                                            <p:strVal val="1+#ppt_w/2"/>
                                          </p:val>
                                        </p:tav>
                                        <p:tav tm="100000">
                                          <p:val>
                                            <p:strVal val="#ppt_x"/>
                                          </p:val>
                                        </p:tav>
                                      </p:tavLst>
                                    </p:anim>
                                    <p:anim calcmode="lin" valueType="num">
                                      <p:cBhvr additive="base">
                                        <p:cTn id="64" dur="500" fill="hold"/>
                                        <p:tgtEl>
                                          <p:spTgt spid="59"/>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60"/>
                                        </p:tgtEl>
                                        <p:attrNameLst>
                                          <p:attrName>style.visibility</p:attrName>
                                        </p:attrNameLst>
                                      </p:cBhvr>
                                      <p:to>
                                        <p:strVal val="visible"/>
                                      </p:to>
                                    </p:set>
                                    <p:anim calcmode="lin" valueType="num">
                                      <p:cBhvr additive="base">
                                        <p:cTn id="67" dur="500" fill="hold"/>
                                        <p:tgtEl>
                                          <p:spTgt spid="60"/>
                                        </p:tgtEl>
                                        <p:attrNameLst>
                                          <p:attrName>ppt_x</p:attrName>
                                        </p:attrNameLst>
                                      </p:cBhvr>
                                      <p:tavLst>
                                        <p:tav tm="0">
                                          <p:val>
                                            <p:strVal val="1+#ppt_w/2"/>
                                          </p:val>
                                        </p:tav>
                                        <p:tav tm="100000">
                                          <p:val>
                                            <p:strVal val="#ppt_x"/>
                                          </p:val>
                                        </p:tav>
                                      </p:tavLst>
                                    </p:anim>
                                    <p:anim calcmode="lin" valueType="num">
                                      <p:cBhvr additive="base">
                                        <p:cTn id="68" dur="500" fill="hold"/>
                                        <p:tgtEl>
                                          <p:spTgt spid="60"/>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 calcmode="lin" valueType="num">
                                      <p:cBhvr additive="base">
                                        <p:cTn id="71" dur="500" fill="hold"/>
                                        <p:tgtEl>
                                          <p:spTgt spid="61"/>
                                        </p:tgtEl>
                                        <p:attrNameLst>
                                          <p:attrName>ppt_x</p:attrName>
                                        </p:attrNameLst>
                                      </p:cBhvr>
                                      <p:tavLst>
                                        <p:tav tm="0">
                                          <p:val>
                                            <p:strVal val="1+#ppt_w/2"/>
                                          </p:val>
                                        </p:tav>
                                        <p:tav tm="100000">
                                          <p:val>
                                            <p:strVal val="#ppt_x"/>
                                          </p:val>
                                        </p:tav>
                                      </p:tavLst>
                                    </p:anim>
                                    <p:anim calcmode="lin" valueType="num">
                                      <p:cBhvr additive="base">
                                        <p:cTn id="72" dur="500" fill="hold"/>
                                        <p:tgtEl>
                                          <p:spTgt spid="61"/>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62"/>
                                        </p:tgtEl>
                                        <p:attrNameLst>
                                          <p:attrName>style.visibility</p:attrName>
                                        </p:attrNameLst>
                                      </p:cBhvr>
                                      <p:to>
                                        <p:strVal val="visible"/>
                                      </p:to>
                                    </p:set>
                                    <p:anim calcmode="lin" valueType="num">
                                      <p:cBhvr additive="base">
                                        <p:cTn id="75" dur="500" fill="hold"/>
                                        <p:tgtEl>
                                          <p:spTgt spid="62"/>
                                        </p:tgtEl>
                                        <p:attrNameLst>
                                          <p:attrName>ppt_x</p:attrName>
                                        </p:attrNameLst>
                                      </p:cBhvr>
                                      <p:tavLst>
                                        <p:tav tm="0">
                                          <p:val>
                                            <p:strVal val="1+#ppt_w/2"/>
                                          </p:val>
                                        </p:tav>
                                        <p:tav tm="100000">
                                          <p:val>
                                            <p:strVal val="#ppt_x"/>
                                          </p:val>
                                        </p:tav>
                                      </p:tavLst>
                                    </p:anim>
                                    <p:anim calcmode="lin" valueType="num">
                                      <p:cBhvr additive="base">
                                        <p:cTn id="76" dur="500" fill="hold"/>
                                        <p:tgtEl>
                                          <p:spTgt spid="62"/>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63"/>
                                        </p:tgtEl>
                                        <p:attrNameLst>
                                          <p:attrName>style.visibility</p:attrName>
                                        </p:attrNameLst>
                                      </p:cBhvr>
                                      <p:to>
                                        <p:strVal val="visible"/>
                                      </p:to>
                                    </p:set>
                                    <p:anim calcmode="lin" valueType="num">
                                      <p:cBhvr additive="base">
                                        <p:cTn id="79" dur="500" fill="hold"/>
                                        <p:tgtEl>
                                          <p:spTgt spid="63"/>
                                        </p:tgtEl>
                                        <p:attrNameLst>
                                          <p:attrName>ppt_x</p:attrName>
                                        </p:attrNameLst>
                                      </p:cBhvr>
                                      <p:tavLst>
                                        <p:tav tm="0">
                                          <p:val>
                                            <p:strVal val="1+#ppt_w/2"/>
                                          </p:val>
                                        </p:tav>
                                        <p:tav tm="100000">
                                          <p:val>
                                            <p:strVal val="#ppt_x"/>
                                          </p:val>
                                        </p:tav>
                                      </p:tavLst>
                                    </p:anim>
                                    <p:anim calcmode="lin" valueType="num">
                                      <p:cBhvr additive="base">
                                        <p:cTn id="80" dur="500" fill="hold"/>
                                        <p:tgtEl>
                                          <p:spTgt spid="63"/>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0"/>
                                  </p:stCondLst>
                                  <p:childTnLst>
                                    <p:set>
                                      <p:cBhvr>
                                        <p:cTn id="82" dur="1" fill="hold">
                                          <p:stCondLst>
                                            <p:cond delay="0"/>
                                          </p:stCondLst>
                                        </p:cTn>
                                        <p:tgtEl>
                                          <p:spTgt spid="64"/>
                                        </p:tgtEl>
                                        <p:attrNameLst>
                                          <p:attrName>style.visibility</p:attrName>
                                        </p:attrNameLst>
                                      </p:cBhvr>
                                      <p:to>
                                        <p:strVal val="visible"/>
                                      </p:to>
                                    </p:set>
                                    <p:anim calcmode="lin" valueType="num">
                                      <p:cBhvr additive="base">
                                        <p:cTn id="83" dur="500" fill="hold"/>
                                        <p:tgtEl>
                                          <p:spTgt spid="64"/>
                                        </p:tgtEl>
                                        <p:attrNameLst>
                                          <p:attrName>ppt_x</p:attrName>
                                        </p:attrNameLst>
                                      </p:cBhvr>
                                      <p:tavLst>
                                        <p:tav tm="0">
                                          <p:val>
                                            <p:strVal val="1+#ppt_w/2"/>
                                          </p:val>
                                        </p:tav>
                                        <p:tav tm="100000">
                                          <p:val>
                                            <p:strVal val="#ppt_x"/>
                                          </p:val>
                                        </p:tav>
                                      </p:tavLst>
                                    </p:anim>
                                    <p:anim calcmode="lin" valueType="num">
                                      <p:cBhvr additive="base">
                                        <p:cTn id="84" dur="500" fill="hold"/>
                                        <p:tgtEl>
                                          <p:spTgt spid="64"/>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0"/>
                                  </p:stCondLst>
                                  <p:childTnLst>
                                    <p:set>
                                      <p:cBhvr>
                                        <p:cTn id="86" dur="1" fill="hold">
                                          <p:stCondLst>
                                            <p:cond delay="0"/>
                                          </p:stCondLst>
                                        </p:cTn>
                                        <p:tgtEl>
                                          <p:spTgt spid="65"/>
                                        </p:tgtEl>
                                        <p:attrNameLst>
                                          <p:attrName>style.visibility</p:attrName>
                                        </p:attrNameLst>
                                      </p:cBhvr>
                                      <p:to>
                                        <p:strVal val="visible"/>
                                      </p:to>
                                    </p:set>
                                    <p:anim calcmode="lin" valueType="num">
                                      <p:cBhvr additive="base">
                                        <p:cTn id="87" dur="500" fill="hold"/>
                                        <p:tgtEl>
                                          <p:spTgt spid="65"/>
                                        </p:tgtEl>
                                        <p:attrNameLst>
                                          <p:attrName>ppt_x</p:attrName>
                                        </p:attrNameLst>
                                      </p:cBhvr>
                                      <p:tavLst>
                                        <p:tav tm="0">
                                          <p:val>
                                            <p:strVal val="1+#ppt_w/2"/>
                                          </p:val>
                                        </p:tav>
                                        <p:tav tm="100000">
                                          <p:val>
                                            <p:strVal val="#ppt_x"/>
                                          </p:val>
                                        </p:tav>
                                      </p:tavLst>
                                    </p:anim>
                                    <p:anim calcmode="lin" valueType="num">
                                      <p:cBhvr additive="base">
                                        <p:cTn id="88" dur="5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8" grpId="0" animBg="1"/>
      <p:bldP spid="39" grpId="0" animBg="1"/>
      <p:bldP spid="44" grpId="0" animBg="1"/>
      <p:bldP spid="46" grpId="0" animBg="1"/>
      <p:bldP spid="47" grpId="0"/>
      <p:bldP spid="52" grpId="0"/>
      <p:bldP spid="54" grpId="0" animBg="1"/>
      <p:bldP spid="57" grpId="0" animBg="1"/>
      <p:bldP spid="60" grpId="0" animBg="1"/>
      <p:bldP spid="61" grpId="0" animBg="1"/>
      <p:bldP spid="62" grpId="0" animBg="1"/>
      <p:bldP spid="63" grpId="0" animBg="1"/>
      <p:bldP spid="6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Objects</a:t>
            </a:r>
            <a:endParaRPr lang="en-US" dirty="0"/>
          </a:p>
        </p:txBody>
      </p:sp>
      <p:sp>
        <p:nvSpPr>
          <p:cNvPr id="3" name="Text Placeholder 2"/>
          <p:cNvSpPr>
            <a:spLocks noGrp="1"/>
          </p:cNvSpPr>
          <p:nvPr>
            <p:ph type="body" sz="quarter" idx="10"/>
          </p:nvPr>
        </p:nvSpPr>
        <p:spPr>
          <a:xfrm>
            <a:off x="519114" y="1447800"/>
            <a:ext cx="11149012" cy="4505849"/>
          </a:xfrm>
        </p:spPr>
        <p:txBody>
          <a:bodyPr/>
          <a:lstStyle/>
          <a:p>
            <a:r>
              <a:rPr lang="en-US" dirty="0" smtClean="0"/>
              <a:t>Basic requirement for Metro style apps</a:t>
            </a:r>
          </a:p>
          <a:p>
            <a:pPr lvl="1"/>
            <a:r>
              <a:rPr lang="en-US" dirty="0" smtClean="0"/>
              <a:t>Always responsive, ready</a:t>
            </a:r>
          </a:p>
          <a:p>
            <a:pPr lvl="1"/>
            <a:r>
              <a:rPr lang="en-US" dirty="0" smtClean="0"/>
              <a:t>“Long running” APIs must be delivered as async</a:t>
            </a:r>
          </a:p>
          <a:p>
            <a:r>
              <a:rPr lang="en-US" dirty="0" smtClean="0"/>
              <a:t>Simpler to allow apps to make synchronous calls</a:t>
            </a:r>
          </a:p>
          <a:p>
            <a:pPr lvl="1"/>
            <a:r>
              <a:rPr lang="en-US" dirty="0" smtClean="0"/>
              <a:t>But then bad apps can overwhelm quality of system</a:t>
            </a:r>
          </a:p>
          <a:p>
            <a:r>
              <a:rPr lang="en-US" dirty="0" smtClean="0"/>
              <a:t>Instead, build async into API shape</a:t>
            </a:r>
          </a:p>
          <a:p>
            <a:pPr lvl="1"/>
            <a:r>
              <a:rPr lang="en-US" dirty="0" smtClean="0"/>
              <a:t>And have language projections integrate it deeply</a:t>
            </a:r>
          </a:p>
          <a:p>
            <a:r>
              <a:rPr lang="en-US" dirty="0" smtClean="0"/>
              <a:t>Async protocol is low-level</a:t>
            </a:r>
          </a:p>
          <a:p>
            <a:pPr lvl="1"/>
            <a:r>
              <a:rPr lang="en-US" dirty="0" smtClean="0"/>
              <a:t>Language projection provides simplified high level view</a:t>
            </a:r>
          </a:p>
        </p:txBody>
      </p:sp>
    </p:spTree>
    <p:extLst>
      <p:ext uri="{BB962C8B-B14F-4D97-AF65-F5344CB8AC3E}">
        <p14:creationId xmlns:p14="http://schemas.microsoft.com/office/powerpoint/2010/main" val="3790121293"/>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p:cNvSpPr/>
          <p:nvPr/>
        </p:nvSpPr>
        <p:spPr>
          <a:xfrm>
            <a:off x="439171" y="1037363"/>
            <a:ext cx="11228953" cy="5345091"/>
          </a:xfrm>
          <a:prstGeom prst="rect">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t" anchorCtr="0"/>
          <a:lstStyle/>
          <a:p>
            <a:pPr algn="ctr"/>
            <a:r>
              <a:rPr lang="en-US" sz="2000" dirty="0" smtClean="0">
                <a:solidFill>
                  <a:schemeClr val="tx1"/>
                </a:solidFill>
                <a:latin typeface="+mj-lt"/>
              </a:rPr>
              <a:t>App</a:t>
            </a:r>
            <a:endParaRPr lang="en-US" sz="2000" dirty="0">
              <a:solidFill>
                <a:schemeClr val="tx1"/>
              </a:solidFill>
              <a:latin typeface="+mj-lt"/>
            </a:endParaRPr>
          </a:p>
        </p:txBody>
      </p:sp>
      <p:sp>
        <p:nvSpPr>
          <p:cNvPr id="2" name="Title 1"/>
          <p:cNvSpPr>
            <a:spLocks noGrp="1"/>
          </p:cNvSpPr>
          <p:nvPr>
            <p:ph type="title"/>
          </p:nvPr>
        </p:nvSpPr>
        <p:spPr>
          <a:xfrm>
            <a:off x="519112" y="239284"/>
            <a:ext cx="11149013" cy="609398"/>
          </a:xfrm>
        </p:spPr>
        <p:txBody>
          <a:bodyPr/>
          <a:lstStyle/>
          <a:p>
            <a:r>
              <a:rPr lang="en-US" dirty="0" smtClean="0">
                <a:latin typeface="Segoe UI Semibold" pitchFamily="34" charset="0"/>
                <a:ea typeface="Segoe UI" pitchFamily="34" charset="0"/>
                <a:cs typeface="Segoe UI" pitchFamily="34" charset="0"/>
              </a:rPr>
              <a:t>Threading</a:t>
            </a:r>
            <a:endParaRPr lang="en-US" dirty="0">
              <a:latin typeface="Segoe UI Semibold" pitchFamily="34" charset="0"/>
              <a:ea typeface="Segoe UI" pitchFamily="34" charset="0"/>
              <a:cs typeface="Segoe UI" pitchFamily="34" charset="0"/>
            </a:endParaRPr>
          </a:p>
        </p:txBody>
      </p:sp>
      <p:sp>
        <p:nvSpPr>
          <p:cNvPr id="34" name="Rectangle 33"/>
          <p:cNvSpPr/>
          <p:nvPr/>
        </p:nvSpPr>
        <p:spPr>
          <a:xfrm>
            <a:off x="667420" y="3287877"/>
            <a:ext cx="1437033" cy="2184009"/>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lIns="121725" tIns="60862" rIns="121725" bIns="60862" rtlCol="0" anchor="ctr"/>
          <a:lstStyle/>
          <a:p>
            <a:pPr algn="ctr"/>
            <a:r>
              <a:rPr lang="en-US" sz="2000" b="1" dirty="0" smtClean="0">
                <a:solidFill>
                  <a:schemeClr val="tx1"/>
                </a:solidFill>
                <a:latin typeface="+mj-lt"/>
              </a:rPr>
              <a:t>Windows </a:t>
            </a:r>
          </a:p>
          <a:p>
            <a:pPr algn="ctr"/>
            <a:r>
              <a:rPr lang="en-US" sz="2000" b="1" dirty="0" smtClean="0">
                <a:solidFill>
                  <a:schemeClr val="tx1"/>
                </a:solidFill>
                <a:latin typeface="+mj-lt"/>
              </a:rPr>
              <a:t>UI</a:t>
            </a:r>
          </a:p>
          <a:p>
            <a:pPr algn="ctr"/>
            <a:r>
              <a:rPr lang="en-US" sz="2000" b="1" dirty="0" smtClean="0">
                <a:solidFill>
                  <a:schemeClr val="tx1"/>
                </a:solidFill>
                <a:latin typeface="+mj-lt"/>
              </a:rPr>
              <a:t>Object</a:t>
            </a:r>
            <a:endParaRPr lang="en-US" sz="2000" b="1" dirty="0">
              <a:solidFill>
                <a:schemeClr val="tx1"/>
              </a:solidFill>
              <a:latin typeface="+mj-lt"/>
            </a:endParaRPr>
          </a:p>
        </p:txBody>
      </p:sp>
      <p:cxnSp>
        <p:nvCxnSpPr>
          <p:cNvPr id="4" name="Straight Connector 3"/>
          <p:cNvCxnSpPr/>
          <p:nvPr/>
        </p:nvCxnSpPr>
        <p:spPr>
          <a:xfrm flipV="1">
            <a:off x="870763" y="2423865"/>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Oval 6"/>
          <p:cNvSpPr/>
          <p:nvPr/>
        </p:nvSpPr>
        <p:spPr bwMode="auto">
          <a:xfrm>
            <a:off x="740135" y="2351300"/>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35" name="Straight Connector 34"/>
          <p:cNvCxnSpPr/>
          <p:nvPr/>
        </p:nvCxnSpPr>
        <p:spPr>
          <a:xfrm flipV="1">
            <a:off x="1487621" y="2837521"/>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Oval 35"/>
          <p:cNvSpPr/>
          <p:nvPr/>
        </p:nvSpPr>
        <p:spPr bwMode="auto">
          <a:xfrm>
            <a:off x="1356993" y="2764956"/>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41" name="Straight Connector 40"/>
          <p:cNvCxnSpPr/>
          <p:nvPr/>
        </p:nvCxnSpPr>
        <p:spPr>
          <a:xfrm rot="5400000" flipV="1">
            <a:off x="1973905" y="3160265"/>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Oval 41"/>
          <p:cNvSpPr/>
          <p:nvPr/>
        </p:nvSpPr>
        <p:spPr bwMode="auto">
          <a:xfrm rot="5400000">
            <a:off x="2405911" y="3450960"/>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48" name="Straight Connector 47"/>
          <p:cNvCxnSpPr/>
          <p:nvPr/>
        </p:nvCxnSpPr>
        <p:spPr>
          <a:xfrm rot="5400000" flipV="1">
            <a:off x="1973905" y="3577757"/>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Oval 48"/>
          <p:cNvSpPr/>
          <p:nvPr/>
        </p:nvSpPr>
        <p:spPr bwMode="auto">
          <a:xfrm rot="5400000">
            <a:off x="2405911" y="3868452"/>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50" name="Straight Connector 49"/>
          <p:cNvCxnSpPr/>
          <p:nvPr/>
        </p:nvCxnSpPr>
        <p:spPr>
          <a:xfrm rot="5400000" flipV="1">
            <a:off x="1973905" y="4038380"/>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Oval 50"/>
          <p:cNvSpPr/>
          <p:nvPr/>
        </p:nvSpPr>
        <p:spPr bwMode="auto">
          <a:xfrm rot="5400000">
            <a:off x="2405911" y="4329075"/>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8" name="Straight Connector 7"/>
          <p:cNvCxnSpPr/>
          <p:nvPr/>
        </p:nvCxnSpPr>
        <p:spPr>
          <a:xfrm>
            <a:off x="3309257" y="1320800"/>
            <a:ext cx="0" cy="46736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20416" y="1588906"/>
            <a:ext cx="2630335" cy="492443"/>
          </a:xfrm>
          <a:prstGeom prst="rect">
            <a:avLst/>
          </a:prstGeom>
          <a:noFill/>
        </p:spPr>
        <p:txBody>
          <a:bodyPr wrap="none" lIns="0" tIns="0" rIns="0" bIns="0" rtlCol="0">
            <a:spAutoFit/>
          </a:bodyPr>
          <a:lstStyle/>
          <a:p>
            <a:r>
              <a:rPr lang="en-US" sz="3200" b="1" dirty="0" smtClean="0">
                <a:gradFill>
                  <a:gsLst>
                    <a:gs pos="0">
                      <a:schemeClr val="tx1"/>
                    </a:gs>
                    <a:gs pos="86000">
                      <a:schemeClr val="tx1"/>
                    </a:gs>
                  </a:gsLst>
                  <a:lin ang="5400000" scaled="0"/>
                </a:gradFill>
              </a:rPr>
              <a:t>Main UI Thread</a:t>
            </a:r>
          </a:p>
        </p:txBody>
      </p:sp>
      <p:sp>
        <p:nvSpPr>
          <p:cNvPr id="26" name="Rectangle 25"/>
          <p:cNvSpPr/>
          <p:nvPr/>
        </p:nvSpPr>
        <p:spPr>
          <a:xfrm>
            <a:off x="3563020" y="3287877"/>
            <a:ext cx="1437033" cy="2184009"/>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lIns="121725" tIns="60862" rIns="121725" bIns="60862" rtlCol="0" anchor="ctr"/>
          <a:lstStyle/>
          <a:p>
            <a:pPr algn="ctr"/>
            <a:r>
              <a:rPr lang="en-US" sz="2000" b="1" dirty="0" smtClean="0">
                <a:solidFill>
                  <a:schemeClr val="tx1"/>
                </a:solidFill>
                <a:latin typeface="+mj-lt"/>
              </a:rPr>
              <a:t>Windows </a:t>
            </a:r>
          </a:p>
          <a:p>
            <a:pPr algn="ctr"/>
            <a:r>
              <a:rPr lang="en-US" sz="2000" b="1" dirty="0" smtClean="0">
                <a:solidFill>
                  <a:schemeClr val="tx1"/>
                </a:solidFill>
                <a:latin typeface="+mj-lt"/>
              </a:rPr>
              <a:t>Object</a:t>
            </a:r>
            <a:endParaRPr lang="en-US" sz="2000" b="1" dirty="0">
              <a:solidFill>
                <a:schemeClr val="tx1"/>
              </a:solidFill>
              <a:latin typeface="+mj-lt"/>
            </a:endParaRPr>
          </a:p>
        </p:txBody>
      </p:sp>
      <p:cxnSp>
        <p:nvCxnSpPr>
          <p:cNvPr id="27" name="Straight Connector 26"/>
          <p:cNvCxnSpPr/>
          <p:nvPr/>
        </p:nvCxnSpPr>
        <p:spPr>
          <a:xfrm flipV="1">
            <a:off x="3766363" y="2423865"/>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Oval 27"/>
          <p:cNvSpPr/>
          <p:nvPr/>
        </p:nvSpPr>
        <p:spPr bwMode="auto">
          <a:xfrm>
            <a:off x="3635735" y="2351300"/>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29" name="Straight Connector 28"/>
          <p:cNvCxnSpPr/>
          <p:nvPr/>
        </p:nvCxnSpPr>
        <p:spPr>
          <a:xfrm flipV="1">
            <a:off x="4383221" y="2837521"/>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Oval 29"/>
          <p:cNvSpPr/>
          <p:nvPr/>
        </p:nvSpPr>
        <p:spPr bwMode="auto">
          <a:xfrm>
            <a:off x="4252593" y="2764956"/>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31" name="Straight Connector 30"/>
          <p:cNvCxnSpPr/>
          <p:nvPr/>
        </p:nvCxnSpPr>
        <p:spPr>
          <a:xfrm rot="5400000" flipV="1">
            <a:off x="4869505" y="3160265"/>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Oval 31"/>
          <p:cNvSpPr/>
          <p:nvPr/>
        </p:nvSpPr>
        <p:spPr bwMode="auto">
          <a:xfrm rot="5400000">
            <a:off x="5301511" y="3450960"/>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33" name="Straight Connector 32"/>
          <p:cNvCxnSpPr/>
          <p:nvPr/>
        </p:nvCxnSpPr>
        <p:spPr>
          <a:xfrm rot="5400000" flipV="1">
            <a:off x="4869505" y="3577757"/>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Oval 36"/>
          <p:cNvSpPr/>
          <p:nvPr/>
        </p:nvSpPr>
        <p:spPr bwMode="auto">
          <a:xfrm rot="5400000">
            <a:off x="5301511" y="3868452"/>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38" name="Straight Connector 37"/>
          <p:cNvCxnSpPr/>
          <p:nvPr/>
        </p:nvCxnSpPr>
        <p:spPr>
          <a:xfrm rot="5400000" flipV="1">
            <a:off x="4869505" y="4038380"/>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Oval 38"/>
          <p:cNvSpPr/>
          <p:nvPr/>
        </p:nvSpPr>
        <p:spPr bwMode="auto">
          <a:xfrm rot="5400000">
            <a:off x="5301511" y="4329075"/>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43" name="Straight Connector 42"/>
          <p:cNvCxnSpPr/>
          <p:nvPr/>
        </p:nvCxnSpPr>
        <p:spPr>
          <a:xfrm>
            <a:off x="7336973" y="2481928"/>
            <a:ext cx="0" cy="3468929"/>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6137272" y="1572941"/>
            <a:ext cx="1973104" cy="492443"/>
          </a:xfrm>
          <a:prstGeom prst="rect">
            <a:avLst/>
          </a:prstGeom>
          <a:noFill/>
        </p:spPr>
        <p:txBody>
          <a:bodyPr wrap="none" lIns="0" tIns="0" rIns="0" bIns="0" rtlCol="0">
            <a:spAutoFit/>
          </a:bodyPr>
          <a:lstStyle/>
          <a:p>
            <a:r>
              <a:rPr lang="en-US" sz="3200" b="1" dirty="0" err="1" smtClean="0">
                <a:gradFill>
                  <a:gsLst>
                    <a:gs pos="0">
                      <a:schemeClr val="tx1"/>
                    </a:gs>
                    <a:gs pos="86000">
                      <a:schemeClr val="tx1"/>
                    </a:gs>
                  </a:gsLst>
                  <a:lin ang="5400000" scaled="0"/>
                </a:gradFill>
              </a:rPr>
              <a:t>Threadpool</a:t>
            </a:r>
            <a:endParaRPr lang="en-US" sz="3200" b="1" dirty="0" smtClean="0">
              <a:gradFill>
                <a:gsLst>
                  <a:gs pos="0">
                    <a:schemeClr val="tx1"/>
                  </a:gs>
                  <a:gs pos="86000">
                    <a:schemeClr val="tx1"/>
                  </a:gs>
                </a:gsLst>
                <a:lin ang="5400000" scaled="0"/>
              </a:gradFill>
            </a:endParaRPr>
          </a:p>
        </p:txBody>
      </p:sp>
      <p:sp>
        <p:nvSpPr>
          <p:cNvPr id="12" name="Rectangle 11"/>
          <p:cNvSpPr/>
          <p:nvPr/>
        </p:nvSpPr>
        <p:spPr bwMode="auto">
          <a:xfrm>
            <a:off x="740135" y="5675086"/>
            <a:ext cx="2235294" cy="55154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b="1" dirty="0" smtClean="0">
                <a:solidFill>
                  <a:schemeClr val="bg1"/>
                </a:solidFill>
              </a:rPr>
              <a:t>App Code</a:t>
            </a:r>
          </a:p>
        </p:txBody>
      </p:sp>
      <p:sp>
        <p:nvSpPr>
          <p:cNvPr id="45" name="Rectangle 44"/>
          <p:cNvSpPr/>
          <p:nvPr/>
        </p:nvSpPr>
        <p:spPr bwMode="auto">
          <a:xfrm>
            <a:off x="3635735" y="5675086"/>
            <a:ext cx="3488090" cy="55154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b="1" dirty="0" smtClean="0">
                <a:solidFill>
                  <a:schemeClr val="bg1"/>
                </a:solidFill>
              </a:rPr>
              <a:t>App Code</a:t>
            </a:r>
          </a:p>
        </p:txBody>
      </p:sp>
      <p:sp>
        <p:nvSpPr>
          <p:cNvPr id="46" name="Rectangle 45"/>
          <p:cNvSpPr/>
          <p:nvPr/>
        </p:nvSpPr>
        <p:spPr bwMode="auto">
          <a:xfrm>
            <a:off x="7743372" y="5675086"/>
            <a:ext cx="3795579" cy="55154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b="1" dirty="0" smtClean="0">
                <a:solidFill>
                  <a:schemeClr val="bg1"/>
                </a:solidFill>
              </a:rPr>
              <a:t>App Code</a:t>
            </a:r>
          </a:p>
        </p:txBody>
      </p:sp>
      <p:cxnSp>
        <p:nvCxnSpPr>
          <p:cNvPr id="15" name="Elbow Connector 14"/>
          <p:cNvCxnSpPr>
            <a:stCxn id="12" idx="0"/>
            <a:endCxn id="51" idx="6"/>
          </p:cNvCxnSpPr>
          <p:nvPr/>
        </p:nvCxnSpPr>
        <p:spPr>
          <a:xfrm rot="5400000" flipH="1" flipV="1">
            <a:off x="1654783" y="4793331"/>
            <a:ext cx="1084755" cy="678757"/>
          </a:xfrm>
          <a:prstGeom prst="bentConnector3">
            <a:avLst>
              <a:gd name="adj1" fmla="val 11197"/>
            </a:avLst>
          </a:prstGeom>
          <a:ln>
            <a:tailEnd type="arrow"/>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7743372" y="3291291"/>
            <a:ext cx="1437033" cy="2184009"/>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lIns="121725" tIns="60862" rIns="121725" bIns="60862" rtlCol="0" anchor="ctr"/>
          <a:lstStyle/>
          <a:p>
            <a:pPr algn="ctr"/>
            <a:r>
              <a:rPr lang="en-US" sz="2000" b="1" dirty="0" smtClean="0">
                <a:solidFill>
                  <a:schemeClr val="tx1"/>
                </a:solidFill>
                <a:latin typeface="+mj-lt"/>
              </a:rPr>
              <a:t>Windows </a:t>
            </a:r>
          </a:p>
          <a:p>
            <a:pPr algn="ctr"/>
            <a:r>
              <a:rPr lang="en-US" sz="2000" b="1" dirty="0" smtClean="0">
                <a:solidFill>
                  <a:schemeClr val="tx1"/>
                </a:solidFill>
                <a:latin typeface="+mj-lt"/>
              </a:rPr>
              <a:t>Object</a:t>
            </a:r>
            <a:endParaRPr lang="en-US" sz="2000" b="1" dirty="0">
              <a:solidFill>
                <a:schemeClr val="tx1"/>
              </a:solidFill>
              <a:latin typeface="+mj-lt"/>
            </a:endParaRPr>
          </a:p>
        </p:txBody>
      </p:sp>
      <p:cxnSp>
        <p:nvCxnSpPr>
          <p:cNvPr id="52" name="Straight Connector 51"/>
          <p:cNvCxnSpPr/>
          <p:nvPr/>
        </p:nvCxnSpPr>
        <p:spPr>
          <a:xfrm flipV="1">
            <a:off x="7946715" y="2427279"/>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Oval 52"/>
          <p:cNvSpPr/>
          <p:nvPr/>
        </p:nvSpPr>
        <p:spPr bwMode="auto">
          <a:xfrm>
            <a:off x="7816087" y="2354714"/>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54" name="Straight Connector 53"/>
          <p:cNvCxnSpPr/>
          <p:nvPr/>
        </p:nvCxnSpPr>
        <p:spPr>
          <a:xfrm flipV="1">
            <a:off x="8563573" y="2840935"/>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Oval 54"/>
          <p:cNvSpPr/>
          <p:nvPr/>
        </p:nvSpPr>
        <p:spPr bwMode="auto">
          <a:xfrm>
            <a:off x="8432945" y="2768370"/>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57" name="Straight Connector 56"/>
          <p:cNvCxnSpPr/>
          <p:nvPr/>
        </p:nvCxnSpPr>
        <p:spPr>
          <a:xfrm rot="5400000" flipV="1">
            <a:off x="9049857" y="3163679"/>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8" name="Oval 57"/>
          <p:cNvSpPr/>
          <p:nvPr/>
        </p:nvSpPr>
        <p:spPr bwMode="auto">
          <a:xfrm rot="5400000">
            <a:off x="9481863" y="3454374"/>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59" name="Straight Connector 58"/>
          <p:cNvCxnSpPr/>
          <p:nvPr/>
        </p:nvCxnSpPr>
        <p:spPr>
          <a:xfrm rot="5400000" flipV="1">
            <a:off x="9049857" y="3581171"/>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Oval 59"/>
          <p:cNvSpPr/>
          <p:nvPr/>
        </p:nvSpPr>
        <p:spPr bwMode="auto">
          <a:xfrm rot="5400000">
            <a:off x="9481863" y="3871866"/>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61" name="Straight Connector 60"/>
          <p:cNvCxnSpPr/>
          <p:nvPr/>
        </p:nvCxnSpPr>
        <p:spPr>
          <a:xfrm rot="5400000" flipV="1">
            <a:off x="9049857" y="4041794"/>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2" name="Oval 61"/>
          <p:cNvSpPr/>
          <p:nvPr/>
        </p:nvSpPr>
        <p:spPr bwMode="auto">
          <a:xfrm rot="5400000">
            <a:off x="9481863" y="4332489"/>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19" name="Elbow Connector 18"/>
          <p:cNvCxnSpPr>
            <a:stCxn id="45" idx="0"/>
            <a:endCxn id="39" idx="0"/>
          </p:cNvCxnSpPr>
          <p:nvPr/>
        </p:nvCxnSpPr>
        <p:spPr>
          <a:xfrm rot="5400000" flipH="1" flipV="1">
            <a:off x="4863582" y="4975902"/>
            <a:ext cx="1215383" cy="182987"/>
          </a:xfrm>
          <a:prstGeom prst="bentConnector4">
            <a:avLst>
              <a:gd name="adj1" fmla="val 44626"/>
              <a:gd name="adj2" fmla="val 224927"/>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Elbow Connector 22"/>
          <p:cNvCxnSpPr>
            <a:endCxn id="62" idx="0"/>
          </p:cNvCxnSpPr>
          <p:nvPr/>
        </p:nvCxnSpPr>
        <p:spPr>
          <a:xfrm rot="5400000" flipH="1" flipV="1">
            <a:off x="9086156" y="5018123"/>
            <a:ext cx="1211969" cy="101958"/>
          </a:xfrm>
          <a:prstGeom prst="bentConnector4">
            <a:avLst>
              <a:gd name="adj1" fmla="val 44611"/>
              <a:gd name="adj2" fmla="val 32421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Elbow Connector 63"/>
          <p:cNvCxnSpPr>
            <a:stCxn id="45" idx="3"/>
            <a:endCxn id="53" idx="0"/>
          </p:cNvCxnSpPr>
          <p:nvPr/>
        </p:nvCxnSpPr>
        <p:spPr>
          <a:xfrm flipV="1">
            <a:off x="7123825" y="2354714"/>
            <a:ext cx="822890" cy="3596144"/>
          </a:xfrm>
          <a:prstGeom prst="bentConnector4">
            <a:avLst>
              <a:gd name="adj1" fmla="val 42063"/>
              <a:gd name="adj2" fmla="val 106357"/>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852033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a:t>
            </a:r>
            <a:r>
              <a:rPr lang="en-US" baseline="0" dirty="0" smtClean="0"/>
              <a:t> Runtime Threading</a:t>
            </a:r>
            <a:endParaRPr lang="en-US" dirty="0"/>
          </a:p>
        </p:txBody>
      </p:sp>
      <p:sp>
        <p:nvSpPr>
          <p:cNvPr id="3" name="Text Placeholder 2"/>
          <p:cNvSpPr>
            <a:spLocks noGrp="1"/>
          </p:cNvSpPr>
          <p:nvPr>
            <p:ph type="body" idx="4294967295"/>
          </p:nvPr>
        </p:nvSpPr>
        <p:spPr>
          <a:xfrm>
            <a:off x="519114" y="1447799"/>
            <a:ext cx="11149012" cy="4894943"/>
          </a:xfrm>
        </p:spPr>
        <p:txBody>
          <a:bodyPr>
            <a:normAutofit/>
          </a:bodyPr>
          <a:lstStyle/>
          <a:p>
            <a:r>
              <a:rPr lang="en-US" dirty="0" smtClean="0"/>
              <a:t>Three</a:t>
            </a:r>
            <a:r>
              <a:rPr lang="en-US" baseline="0" dirty="0" smtClean="0"/>
              <a:t> main types of object</a:t>
            </a:r>
          </a:p>
          <a:p>
            <a:pPr lvl="1"/>
            <a:r>
              <a:rPr lang="en-US" dirty="0" smtClean="0"/>
              <a:t>Thread</a:t>
            </a:r>
            <a:r>
              <a:rPr lang="en-US" baseline="0" dirty="0" smtClean="0"/>
              <a:t> bound – works only on the thread where it was created – most UI</a:t>
            </a:r>
          </a:p>
          <a:p>
            <a:pPr lvl="1"/>
            <a:r>
              <a:rPr lang="en-US" baseline="0" dirty="0" smtClean="0"/>
              <a:t>Thread flexible – direct call and works on any thread, uses locking if needed to control simultaneous access – most</a:t>
            </a:r>
            <a:r>
              <a:rPr lang="en-US" dirty="0" smtClean="0"/>
              <a:t> others</a:t>
            </a:r>
            <a:endParaRPr lang="en-US" baseline="0" dirty="0" smtClean="0"/>
          </a:p>
          <a:p>
            <a:pPr lvl="1"/>
            <a:r>
              <a:rPr lang="en-US" baseline="0" dirty="0" smtClean="0"/>
              <a:t>Brokered – out of process for </a:t>
            </a:r>
            <a:r>
              <a:rPr lang="en-US" dirty="0" smtClean="0"/>
              <a:t>resource protection</a:t>
            </a:r>
            <a:endParaRPr lang="en-US" baseline="0" dirty="0" smtClean="0"/>
          </a:p>
          <a:p>
            <a:pPr lvl="0"/>
            <a:r>
              <a:rPr lang="en-US" baseline="0" dirty="0" smtClean="0"/>
              <a:t>UI runs in single threaded environment that is not reentrant (“Application STA”)</a:t>
            </a:r>
          </a:p>
          <a:p>
            <a:pPr lvl="1"/>
            <a:r>
              <a:rPr lang="en-US" baseline="0" dirty="0" smtClean="0"/>
              <a:t>Callbacks can only enter if they are related to an outgoing call</a:t>
            </a:r>
          </a:p>
          <a:p>
            <a:pPr lvl="0"/>
            <a:r>
              <a:rPr lang="en-US" baseline="0" dirty="0" smtClean="0"/>
              <a:t>Most non-UI runs in any thread</a:t>
            </a:r>
          </a:p>
        </p:txBody>
      </p:sp>
    </p:spTree>
    <p:extLst>
      <p:ext uri="{BB962C8B-B14F-4D97-AF65-F5344CB8AC3E}">
        <p14:creationId xmlns:p14="http://schemas.microsoft.com/office/powerpoint/2010/main" val="787908421"/>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Windows Namespace</a:t>
            </a:r>
            <a:endParaRPr lang="en-US" dirty="0"/>
          </a:p>
        </p:txBody>
      </p:sp>
      <p:sp>
        <p:nvSpPr>
          <p:cNvPr id="3" name="Text Placeholder 2"/>
          <p:cNvSpPr>
            <a:spLocks noGrp="1"/>
          </p:cNvSpPr>
          <p:nvPr>
            <p:ph type="body" sz="quarter" idx="10"/>
          </p:nvPr>
        </p:nvSpPr>
        <p:spPr>
          <a:xfrm>
            <a:off x="519114" y="1447800"/>
            <a:ext cx="11149012" cy="5110655"/>
          </a:xfrm>
        </p:spPr>
        <p:txBody>
          <a:bodyPr>
            <a:normAutofit/>
          </a:bodyPr>
          <a:lstStyle/>
          <a:p>
            <a:r>
              <a:rPr lang="en-GB" dirty="0" smtClean="0"/>
              <a:t>Windows.* Runtime objects are in a simple, unified, hierarchical namespace</a:t>
            </a:r>
            <a:endParaRPr lang="en-GB" dirty="0"/>
          </a:p>
          <a:p>
            <a:r>
              <a:rPr lang="en-GB" dirty="0" smtClean="0"/>
              <a:t>Great </a:t>
            </a:r>
            <a:r>
              <a:rPr lang="en-GB" dirty="0" err="1" smtClean="0"/>
              <a:t>intellisense</a:t>
            </a:r>
            <a:r>
              <a:rPr lang="en-GB" dirty="0" smtClean="0"/>
              <a:t> and browsing in Visual Studio</a:t>
            </a:r>
            <a:endParaRPr lang="en-GB" dirty="0"/>
          </a:p>
          <a:p>
            <a:r>
              <a:rPr lang="en-GB" dirty="0" smtClean="0"/>
              <a:t>One Clear type for each function</a:t>
            </a:r>
          </a:p>
          <a:p>
            <a:r>
              <a:rPr lang="en-GB" dirty="0" err="1" smtClean="0"/>
              <a:t>Catalog</a:t>
            </a:r>
            <a:r>
              <a:rPr lang="en-GB" dirty="0" smtClean="0"/>
              <a:t> </a:t>
            </a:r>
            <a:r>
              <a:rPr lang="en-GB" dirty="0"/>
              <a:t>is </a:t>
            </a:r>
            <a:r>
              <a:rPr lang="en-GB" dirty="0" smtClean="0"/>
              <a:t>extensible but private</a:t>
            </a:r>
            <a:endParaRPr lang="en-GB" dirty="0"/>
          </a:p>
          <a:p>
            <a:pPr lvl="1"/>
            <a:r>
              <a:rPr lang="en-GB" dirty="0" smtClean="0"/>
              <a:t>Your apps </a:t>
            </a:r>
            <a:r>
              <a:rPr lang="en-GB" dirty="0"/>
              <a:t>can add </a:t>
            </a:r>
            <a:r>
              <a:rPr lang="en-GB" dirty="0" smtClean="0"/>
              <a:t>objects </a:t>
            </a:r>
          </a:p>
          <a:p>
            <a:pPr lvl="1"/>
            <a:r>
              <a:rPr lang="en-GB" dirty="0" smtClean="0"/>
              <a:t>Only</a:t>
            </a:r>
            <a:r>
              <a:rPr lang="en-GB" baseline="0" dirty="0" smtClean="0"/>
              <a:t> visible in your app</a:t>
            </a:r>
            <a:endParaRPr lang="en-GB" dirty="0" smtClean="0"/>
          </a:p>
          <a:p>
            <a:pPr lvl="1"/>
            <a:r>
              <a:rPr lang="en-GB" dirty="0" smtClean="0"/>
              <a:t>Objects can be seen from any language</a:t>
            </a:r>
          </a:p>
        </p:txBody>
      </p:sp>
    </p:spTree>
    <p:extLst>
      <p:ext uri="{BB962C8B-B14F-4D97-AF65-F5344CB8AC3E}">
        <p14:creationId xmlns:p14="http://schemas.microsoft.com/office/powerpoint/2010/main" val="127021720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14134" y="3429001"/>
            <a:ext cx="9586156" cy="769441"/>
          </a:xfrm>
          <a:prstGeom prst="rect">
            <a:avLst/>
          </a:prstGeom>
          <a:noFill/>
        </p:spPr>
        <p:txBody>
          <a:bodyPr wrap="square" rtlCol="0">
            <a:spAutoFit/>
          </a:bodyPr>
          <a:lstStyle/>
          <a:p>
            <a:r>
              <a:rPr lang="en-US" sz="4400" dirty="0" smtClean="0">
                <a:solidFill>
                  <a:srgbClr val="FFFFFF"/>
                </a:solidFill>
                <a:latin typeface="+mj-lt"/>
              </a:rPr>
              <a:t>Projecting into Languages</a:t>
            </a:r>
            <a:endParaRPr lang="en-US" sz="4400" dirty="0">
              <a:solidFill>
                <a:srgbClr val="FFFFFF"/>
              </a:solidFill>
              <a:latin typeface="+mj-lt"/>
            </a:endParaRPr>
          </a:p>
        </p:txBody>
      </p:sp>
    </p:spTree>
    <p:extLst>
      <p:ext uri="{BB962C8B-B14F-4D97-AF65-F5344CB8AC3E}">
        <p14:creationId xmlns:p14="http://schemas.microsoft.com/office/powerpoint/2010/main" val="38255342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519114" y="1447799"/>
            <a:ext cx="11149012" cy="2068259"/>
          </a:xfrm>
        </p:spPr>
        <p:txBody>
          <a:bodyPr/>
          <a:lstStyle/>
          <a:p>
            <a:r>
              <a:rPr lang="en-US" dirty="0" smtClean="0"/>
              <a:t>What is the Windows Runtime?</a:t>
            </a:r>
          </a:p>
          <a:p>
            <a:r>
              <a:rPr lang="en-US" dirty="0" smtClean="0"/>
              <a:t>The Windows Runtime Contract</a:t>
            </a:r>
            <a:endParaRPr lang="en-US" baseline="0" dirty="0" smtClean="0"/>
          </a:p>
          <a:p>
            <a:r>
              <a:rPr lang="en-US" dirty="0" smtClean="0"/>
              <a:t>Projecting into Languages</a:t>
            </a:r>
          </a:p>
          <a:p>
            <a:r>
              <a:rPr lang="en-US" dirty="0" smtClean="0"/>
              <a:t>Call to Action</a:t>
            </a:r>
          </a:p>
        </p:txBody>
      </p:sp>
    </p:spTree>
    <p:extLst>
      <p:ext uri="{BB962C8B-B14F-4D97-AF65-F5344CB8AC3E}">
        <p14:creationId xmlns:p14="http://schemas.microsoft.com/office/powerpoint/2010/main" val="3910952879"/>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p:cNvSpPr/>
          <p:nvPr/>
        </p:nvSpPr>
        <p:spPr>
          <a:xfrm>
            <a:off x="439172" y="1050183"/>
            <a:ext cx="4306999" cy="5292560"/>
          </a:xfrm>
          <a:prstGeom prst="rect">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t" anchorCtr="0"/>
          <a:lstStyle/>
          <a:p>
            <a:pPr algn="ctr"/>
            <a:endParaRPr lang="en-US" sz="2000" dirty="0" smtClean="0">
              <a:latin typeface="+mj-lt"/>
            </a:endParaRPr>
          </a:p>
          <a:p>
            <a:pPr algn="ctr"/>
            <a:endParaRPr lang="en-US" sz="2000" dirty="0">
              <a:latin typeface="+mj-lt"/>
            </a:endParaRPr>
          </a:p>
        </p:txBody>
      </p:sp>
      <p:sp>
        <p:nvSpPr>
          <p:cNvPr id="2" name="Title 1"/>
          <p:cNvSpPr>
            <a:spLocks noGrp="1"/>
          </p:cNvSpPr>
          <p:nvPr>
            <p:ph type="title"/>
          </p:nvPr>
        </p:nvSpPr>
        <p:spPr/>
        <p:txBody>
          <a:bodyPr/>
          <a:lstStyle/>
          <a:p>
            <a:r>
              <a:rPr lang="en-US" dirty="0" smtClean="0">
                <a:latin typeface="Segoe UI Semibold" pitchFamily="34" charset="0"/>
                <a:ea typeface="Segoe UI" pitchFamily="34" charset="0"/>
                <a:cs typeface="Segoe UI" pitchFamily="34" charset="0"/>
              </a:rPr>
              <a:t>Projections</a:t>
            </a:r>
            <a:endParaRPr lang="en-US" dirty="0">
              <a:latin typeface="Segoe UI Semibold" pitchFamily="34" charset="0"/>
              <a:ea typeface="Segoe UI" pitchFamily="34" charset="0"/>
              <a:cs typeface="Segoe UI" pitchFamily="34" charset="0"/>
            </a:endParaRPr>
          </a:p>
        </p:txBody>
      </p:sp>
      <p:sp>
        <p:nvSpPr>
          <p:cNvPr id="34" name="Rectangle 33"/>
          <p:cNvSpPr/>
          <p:nvPr/>
        </p:nvSpPr>
        <p:spPr>
          <a:xfrm>
            <a:off x="667420" y="2257382"/>
            <a:ext cx="2874066" cy="3844379"/>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lIns="121725" tIns="60862" rIns="121725" bIns="60862" rtlCol="0" anchor="ctr"/>
          <a:lstStyle/>
          <a:p>
            <a:pPr algn="ctr"/>
            <a:r>
              <a:rPr lang="en-US" sz="2000" b="1" dirty="0" smtClean="0">
                <a:solidFill>
                  <a:schemeClr val="tx1"/>
                </a:solidFill>
                <a:latin typeface="+mj-lt"/>
              </a:rPr>
              <a:t>Object</a:t>
            </a:r>
            <a:endParaRPr lang="en-US" sz="2000" b="1" dirty="0">
              <a:solidFill>
                <a:schemeClr val="tx1"/>
              </a:solidFill>
              <a:latin typeface="+mj-lt"/>
            </a:endParaRPr>
          </a:p>
        </p:txBody>
      </p:sp>
      <p:cxnSp>
        <p:nvCxnSpPr>
          <p:cNvPr id="4" name="Straight Connector 3"/>
          <p:cNvCxnSpPr/>
          <p:nvPr/>
        </p:nvCxnSpPr>
        <p:spPr>
          <a:xfrm flipV="1">
            <a:off x="870763" y="1393371"/>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Oval 6"/>
          <p:cNvSpPr/>
          <p:nvPr/>
        </p:nvSpPr>
        <p:spPr bwMode="auto">
          <a:xfrm>
            <a:off x="740135" y="1320806"/>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35" name="Straight Connector 34"/>
          <p:cNvCxnSpPr/>
          <p:nvPr/>
        </p:nvCxnSpPr>
        <p:spPr>
          <a:xfrm flipV="1">
            <a:off x="1487621" y="1807027"/>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Oval 35"/>
          <p:cNvSpPr/>
          <p:nvPr/>
        </p:nvSpPr>
        <p:spPr bwMode="auto">
          <a:xfrm>
            <a:off x="1356993" y="1734462"/>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sp>
        <p:nvSpPr>
          <p:cNvPr id="9" name="TextBox 8"/>
          <p:cNvSpPr txBox="1"/>
          <p:nvPr/>
        </p:nvSpPr>
        <p:spPr>
          <a:xfrm>
            <a:off x="1117606" y="1147149"/>
            <a:ext cx="2029402"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IInspectable</a:t>
            </a:r>
            <a:endParaRPr lang="en-US" sz="3200" dirty="0" smtClean="0">
              <a:gradFill>
                <a:gsLst>
                  <a:gs pos="0">
                    <a:schemeClr val="tx1"/>
                  </a:gs>
                  <a:gs pos="86000">
                    <a:schemeClr val="tx1"/>
                  </a:gs>
                </a:gsLst>
                <a:lin ang="5400000" scaled="0"/>
              </a:gradFill>
            </a:endParaRPr>
          </a:p>
        </p:txBody>
      </p:sp>
      <p:sp>
        <p:nvSpPr>
          <p:cNvPr id="40" name="TextBox 39"/>
          <p:cNvSpPr txBox="1"/>
          <p:nvPr/>
        </p:nvSpPr>
        <p:spPr>
          <a:xfrm>
            <a:off x="1727089" y="1734982"/>
            <a:ext cx="1708801"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IUnknown</a:t>
            </a:r>
            <a:endParaRPr lang="en-US" sz="3200" dirty="0" smtClean="0">
              <a:gradFill>
                <a:gsLst>
                  <a:gs pos="0">
                    <a:schemeClr val="tx1"/>
                  </a:gs>
                  <a:gs pos="86000">
                    <a:schemeClr val="tx1"/>
                  </a:gs>
                </a:gsLst>
                <a:lin ang="5400000" scaled="0"/>
              </a:gradFill>
            </a:endParaRPr>
          </a:p>
        </p:txBody>
      </p:sp>
      <p:cxnSp>
        <p:nvCxnSpPr>
          <p:cNvPr id="41" name="Straight Connector 40"/>
          <p:cNvCxnSpPr/>
          <p:nvPr/>
        </p:nvCxnSpPr>
        <p:spPr>
          <a:xfrm rot="5400000" flipV="1">
            <a:off x="3570445" y="2119087"/>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Oval 41"/>
          <p:cNvSpPr/>
          <p:nvPr/>
        </p:nvSpPr>
        <p:spPr bwMode="auto">
          <a:xfrm rot="5400000">
            <a:off x="4002451" y="2409782"/>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48" name="Straight Connector 47"/>
          <p:cNvCxnSpPr/>
          <p:nvPr/>
        </p:nvCxnSpPr>
        <p:spPr>
          <a:xfrm rot="5400000" flipV="1">
            <a:off x="3570445" y="2565607"/>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Oval 48"/>
          <p:cNvSpPr/>
          <p:nvPr/>
        </p:nvSpPr>
        <p:spPr bwMode="auto">
          <a:xfrm rot="5400000">
            <a:off x="4002451" y="2856302"/>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50" name="Straight Connector 49"/>
          <p:cNvCxnSpPr/>
          <p:nvPr/>
        </p:nvCxnSpPr>
        <p:spPr>
          <a:xfrm rot="5400000" flipV="1">
            <a:off x="3570445" y="3032214"/>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Oval 50"/>
          <p:cNvSpPr/>
          <p:nvPr/>
        </p:nvSpPr>
        <p:spPr bwMode="auto">
          <a:xfrm rot="5400000">
            <a:off x="4002451" y="3322909"/>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sp>
        <p:nvSpPr>
          <p:cNvPr id="58" name="Rectangle 57"/>
          <p:cNvSpPr/>
          <p:nvPr/>
        </p:nvSpPr>
        <p:spPr>
          <a:xfrm>
            <a:off x="4899579" y="5397551"/>
            <a:ext cx="2328535" cy="945192"/>
          </a:xfrm>
          <a:prstGeom prst="rect">
            <a:avLst/>
          </a:prstGeom>
          <a:solidFill>
            <a:srgbClr val="65BC46"/>
          </a:solidFill>
          <a:ln w="76200">
            <a:solidFill>
              <a:schemeClr val="accent5"/>
            </a:solidFill>
            <a:prstDash val="sysDash"/>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b="1" dirty="0" smtClean="0">
                <a:solidFill>
                  <a:schemeClr val="bg1"/>
                </a:solidFill>
                <a:latin typeface="+mj-lt"/>
              </a:rPr>
              <a:t>Windows Metadata</a:t>
            </a:r>
            <a:endParaRPr lang="en-US" sz="2000" dirty="0">
              <a:solidFill>
                <a:schemeClr val="bg1"/>
              </a:solidFill>
              <a:latin typeface="+mj-lt"/>
            </a:endParaRPr>
          </a:p>
        </p:txBody>
      </p:sp>
      <p:sp>
        <p:nvSpPr>
          <p:cNvPr id="24" name="Rectangle 23"/>
          <p:cNvSpPr/>
          <p:nvPr/>
        </p:nvSpPr>
        <p:spPr>
          <a:xfrm>
            <a:off x="7387770" y="1040762"/>
            <a:ext cx="4535717" cy="1369020"/>
          </a:xfrm>
          <a:prstGeom prst="rect">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t" anchorCtr="0"/>
          <a:lstStyle/>
          <a:p>
            <a:pPr algn="ctr"/>
            <a:r>
              <a:rPr lang="en-US" sz="2000" dirty="0" smtClean="0">
                <a:latin typeface="+mj-lt"/>
              </a:rPr>
              <a:t>C++ App</a:t>
            </a:r>
            <a:endParaRPr lang="en-US" sz="2000" dirty="0">
              <a:latin typeface="+mj-lt"/>
            </a:endParaRPr>
          </a:p>
        </p:txBody>
      </p:sp>
      <p:sp>
        <p:nvSpPr>
          <p:cNvPr id="25" name="Rectangle 24"/>
          <p:cNvSpPr/>
          <p:nvPr/>
        </p:nvSpPr>
        <p:spPr>
          <a:xfrm>
            <a:off x="7387770" y="1050183"/>
            <a:ext cx="667660" cy="1359599"/>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vert="vert" lIns="121725" tIns="60862" rIns="121725" bIns="60862" rtlCol="0" anchor="ctr"/>
          <a:lstStyle/>
          <a:p>
            <a:pPr algn="ctr"/>
            <a:r>
              <a:rPr lang="en-US" sz="2000" b="1" dirty="0" smtClean="0">
                <a:solidFill>
                  <a:schemeClr val="tx1"/>
                </a:solidFill>
                <a:latin typeface="+mj-lt"/>
              </a:rPr>
              <a:t>Projection</a:t>
            </a:r>
            <a:endParaRPr lang="en-US" sz="2000" b="1" dirty="0">
              <a:solidFill>
                <a:schemeClr val="tx1"/>
              </a:solidFill>
              <a:latin typeface="+mj-lt"/>
            </a:endParaRPr>
          </a:p>
        </p:txBody>
      </p:sp>
      <p:sp>
        <p:nvSpPr>
          <p:cNvPr id="30" name="Rectangle 29"/>
          <p:cNvSpPr/>
          <p:nvPr/>
        </p:nvSpPr>
        <p:spPr>
          <a:xfrm>
            <a:off x="7387770" y="2600634"/>
            <a:ext cx="1509487" cy="1369020"/>
          </a:xfrm>
          <a:prstGeom prst="rect">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vert="vert" lIns="121725" tIns="60862" rIns="121725" bIns="60862" rtlCol="0" anchor="t" anchorCtr="0"/>
          <a:lstStyle/>
          <a:p>
            <a:pPr algn="ctr"/>
            <a:r>
              <a:rPr lang="en-US" sz="2000" dirty="0" smtClean="0">
                <a:latin typeface="+mj-lt"/>
              </a:rPr>
              <a:t>CLR</a:t>
            </a:r>
            <a:endParaRPr lang="en-US" sz="2000" dirty="0">
              <a:latin typeface="+mj-lt"/>
            </a:endParaRPr>
          </a:p>
        </p:txBody>
      </p:sp>
      <p:sp>
        <p:nvSpPr>
          <p:cNvPr id="26" name="Rectangle 25"/>
          <p:cNvSpPr/>
          <p:nvPr/>
        </p:nvSpPr>
        <p:spPr>
          <a:xfrm>
            <a:off x="9114971" y="2591213"/>
            <a:ext cx="2808516" cy="1369020"/>
          </a:xfrm>
          <a:prstGeom prst="rect">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t" anchorCtr="0"/>
          <a:lstStyle/>
          <a:p>
            <a:pPr algn="ctr"/>
            <a:r>
              <a:rPr lang="en-US" sz="2000" dirty="0" smtClean="0">
                <a:latin typeface="+mj-lt"/>
              </a:rPr>
              <a:t>C#/VB App</a:t>
            </a:r>
            <a:endParaRPr lang="en-US" sz="2000" dirty="0">
              <a:latin typeface="+mj-lt"/>
            </a:endParaRPr>
          </a:p>
        </p:txBody>
      </p:sp>
      <p:sp>
        <p:nvSpPr>
          <p:cNvPr id="27" name="Rectangle 26"/>
          <p:cNvSpPr/>
          <p:nvPr/>
        </p:nvSpPr>
        <p:spPr>
          <a:xfrm>
            <a:off x="7387770" y="2600634"/>
            <a:ext cx="667660" cy="1359599"/>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vert="vert" lIns="121725" tIns="60862" rIns="121725" bIns="60862" rtlCol="0" anchor="ctr"/>
          <a:lstStyle/>
          <a:p>
            <a:pPr algn="ctr"/>
            <a:r>
              <a:rPr lang="en-US" sz="2000" b="1" dirty="0" smtClean="0">
                <a:solidFill>
                  <a:schemeClr val="tx1"/>
                </a:solidFill>
                <a:latin typeface="+mj-lt"/>
              </a:rPr>
              <a:t>Projection</a:t>
            </a:r>
            <a:endParaRPr lang="en-US" sz="2000" b="1" dirty="0">
              <a:solidFill>
                <a:schemeClr val="tx1"/>
              </a:solidFill>
              <a:latin typeface="+mj-lt"/>
            </a:endParaRPr>
          </a:p>
        </p:txBody>
      </p:sp>
      <p:sp>
        <p:nvSpPr>
          <p:cNvPr id="28" name="Rectangle 27"/>
          <p:cNvSpPr/>
          <p:nvPr/>
        </p:nvSpPr>
        <p:spPr>
          <a:xfrm>
            <a:off x="9114971" y="4112633"/>
            <a:ext cx="2808516" cy="1369020"/>
          </a:xfrm>
          <a:prstGeom prst="rect">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t" anchorCtr="0"/>
          <a:lstStyle/>
          <a:p>
            <a:pPr algn="ctr"/>
            <a:r>
              <a:rPr lang="en-US" sz="2000" dirty="0" smtClean="0">
                <a:latin typeface="+mj-lt"/>
              </a:rPr>
              <a:t>HTML App</a:t>
            </a:r>
            <a:endParaRPr lang="en-US" sz="2000" dirty="0">
              <a:latin typeface="+mj-lt"/>
            </a:endParaRPr>
          </a:p>
        </p:txBody>
      </p:sp>
      <p:sp>
        <p:nvSpPr>
          <p:cNvPr id="31" name="Rectangle 30"/>
          <p:cNvSpPr/>
          <p:nvPr/>
        </p:nvSpPr>
        <p:spPr>
          <a:xfrm>
            <a:off x="7387770" y="4122054"/>
            <a:ext cx="1509487" cy="1369020"/>
          </a:xfrm>
          <a:prstGeom prst="rect">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vert="vert" lIns="121725" tIns="60862" rIns="121725" bIns="60862" rtlCol="0" anchor="t" anchorCtr="0"/>
          <a:lstStyle/>
          <a:p>
            <a:pPr algn="ctr"/>
            <a:r>
              <a:rPr lang="en-US" sz="2000" dirty="0" smtClean="0">
                <a:latin typeface="+mj-lt"/>
              </a:rPr>
              <a:t>JS Chakra</a:t>
            </a:r>
            <a:endParaRPr lang="en-US" sz="2000" dirty="0">
              <a:latin typeface="+mj-lt"/>
            </a:endParaRPr>
          </a:p>
        </p:txBody>
      </p:sp>
      <p:sp>
        <p:nvSpPr>
          <p:cNvPr id="29" name="Rectangle 28"/>
          <p:cNvSpPr/>
          <p:nvPr/>
        </p:nvSpPr>
        <p:spPr>
          <a:xfrm>
            <a:off x="7387770" y="4122054"/>
            <a:ext cx="667660" cy="1359599"/>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vert="vert" lIns="121725" tIns="60862" rIns="121725" bIns="60862" rtlCol="0" anchor="ctr"/>
          <a:lstStyle/>
          <a:p>
            <a:pPr algn="ctr"/>
            <a:r>
              <a:rPr lang="en-US" sz="2000" b="1" dirty="0" smtClean="0">
                <a:solidFill>
                  <a:schemeClr val="tx1"/>
                </a:solidFill>
                <a:latin typeface="+mj-lt"/>
              </a:rPr>
              <a:t>Projection</a:t>
            </a:r>
            <a:endParaRPr lang="en-US" sz="2000" b="1" dirty="0">
              <a:solidFill>
                <a:schemeClr val="tx1"/>
              </a:solidFill>
              <a:latin typeface="+mj-lt"/>
            </a:endParaRPr>
          </a:p>
        </p:txBody>
      </p:sp>
      <p:cxnSp>
        <p:nvCxnSpPr>
          <p:cNvPr id="8" name="Elbow Connector 7"/>
          <p:cNvCxnSpPr>
            <a:stCxn id="25" idx="1"/>
            <a:endCxn id="42" idx="0"/>
          </p:cNvCxnSpPr>
          <p:nvPr/>
        </p:nvCxnSpPr>
        <p:spPr>
          <a:xfrm rot="10800000" flipV="1">
            <a:off x="4263708" y="1729982"/>
            <a:ext cx="3124063" cy="810427"/>
          </a:xfrm>
          <a:prstGeom prst="bentConnector3">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2" name="Elbow Connector 11"/>
          <p:cNvCxnSpPr>
            <a:stCxn id="27" idx="1"/>
            <a:endCxn id="58" idx="0"/>
          </p:cNvCxnSpPr>
          <p:nvPr/>
        </p:nvCxnSpPr>
        <p:spPr>
          <a:xfrm rot="10800000" flipV="1">
            <a:off x="6063848" y="3280433"/>
            <a:ext cx="1323923" cy="2117117"/>
          </a:xfrm>
          <a:prstGeom prst="bentConnector2">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4" name="Elbow Connector 13"/>
          <p:cNvCxnSpPr>
            <a:stCxn id="58" idx="0"/>
            <a:endCxn id="51" idx="0"/>
          </p:cNvCxnSpPr>
          <p:nvPr/>
        </p:nvCxnSpPr>
        <p:spPr>
          <a:xfrm rot="16200000" flipV="1">
            <a:off x="4191770" y="3525474"/>
            <a:ext cx="1944014" cy="1800140"/>
          </a:xfrm>
          <a:prstGeom prst="bentConnector2">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6" name="Elbow Connector 15"/>
          <p:cNvCxnSpPr>
            <a:stCxn id="31" idx="1"/>
            <a:endCxn id="58" idx="0"/>
          </p:cNvCxnSpPr>
          <p:nvPr/>
        </p:nvCxnSpPr>
        <p:spPr>
          <a:xfrm rot="10800000" flipV="1">
            <a:off x="6063848" y="4806563"/>
            <a:ext cx="1323923" cy="590987"/>
          </a:xfrm>
          <a:prstGeom prst="bentConnector2">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58" idx="0"/>
            <a:endCxn id="49" idx="0"/>
          </p:cNvCxnSpPr>
          <p:nvPr/>
        </p:nvCxnSpPr>
        <p:spPr>
          <a:xfrm rot="16200000" flipV="1">
            <a:off x="3958467" y="3292171"/>
            <a:ext cx="2410621" cy="1800140"/>
          </a:xfrm>
          <a:prstGeom prst="bentConnector2">
            <a:avLst/>
          </a:prstGeom>
          <a:ln w="317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012988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Projections</a:t>
            </a:r>
            <a:endParaRPr lang="en-US" dirty="0"/>
          </a:p>
        </p:txBody>
      </p:sp>
      <p:sp>
        <p:nvSpPr>
          <p:cNvPr id="3" name="Content Placeholder 2"/>
          <p:cNvSpPr>
            <a:spLocks noGrp="1"/>
          </p:cNvSpPr>
          <p:nvPr>
            <p:ph idx="1"/>
          </p:nvPr>
        </p:nvSpPr>
        <p:spPr>
          <a:xfrm>
            <a:off x="519112" y="1447800"/>
            <a:ext cx="11149013" cy="4949047"/>
          </a:xfrm>
        </p:spPr>
        <p:txBody>
          <a:bodyPr/>
          <a:lstStyle/>
          <a:p>
            <a:r>
              <a:rPr lang="en-US" dirty="0"/>
              <a:t>Projections </a:t>
            </a:r>
            <a:r>
              <a:rPr lang="en-US" dirty="0" smtClean="0"/>
              <a:t>make Windows </a:t>
            </a:r>
            <a:r>
              <a:rPr lang="en-US" dirty="0"/>
              <a:t>Runtime APIs </a:t>
            </a:r>
            <a:r>
              <a:rPr lang="en-US" dirty="0" smtClean="0"/>
              <a:t>natural </a:t>
            </a:r>
            <a:r>
              <a:rPr lang="en-US" dirty="0"/>
              <a:t>and familiar in </a:t>
            </a:r>
            <a:r>
              <a:rPr lang="en-US" dirty="0" smtClean="0"/>
              <a:t>every language.</a:t>
            </a:r>
            <a:endParaRPr lang="en-US" dirty="0"/>
          </a:p>
          <a:p>
            <a:r>
              <a:rPr lang="en-US" dirty="0" smtClean="0"/>
              <a:t>Automatically </a:t>
            </a:r>
            <a:r>
              <a:rPr lang="en-US" dirty="0"/>
              <a:t>generated at compile/run </a:t>
            </a:r>
            <a:r>
              <a:rPr lang="en-US" dirty="0" smtClean="0"/>
              <a:t>time</a:t>
            </a:r>
          </a:p>
          <a:p>
            <a:pPr lvl="1"/>
            <a:r>
              <a:rPr lang="en-US" dirty="0" smtClean="0"/>
              <a:t>Ensures you don’t wait for language/framework to catch up </a:t>
            </a:r>
          </a:p>
          <a:p>
            <a:r>
              <a:rPr lang="en-US" dirty="0" smtClean="0"/>
              <a:t>Windows exposes simple concepts – interfaces, functions</a:t>
            </a:r>
          </a:p>
          <a:p>
            <a:pPr lvl="1"/>
            <a:r>
              <a:rPr lang="en-US" dirty="0" smtClean="0"/>
              <a:t>Metadata </a:t>
            </a:r>
            <a:r>
              <a:rPr lang="en-US" dirty="0"/>
              <a:t>shows how they </a:t>
            </a:r>
            <a:r>
              <a:rPr lang="en-US" dirty="0" smtClean="0"/>
              <a:t>compose</a:t>
            </a:r>
          </a:p>
          <a:p>
            <a:pPr lvl="1"/>
            <a:r>
              <a:rPr lang="en-US" dirty="0" smtClean="0"/>
              <a:t>Patterns allow projections to adapt</a:t>
            </a:r>
          </a:p>
          <a:p>
            <a:pPr lvl="1"/>
            <a:r>
              <a:rPr lang="en-US" dirty="0" smtClean="0"/>
              <a:t>Examples: classes</a:t>
            </a:r>
            <a:r>
              <a:rPr lang="en-US" dirty="0"/>
              <a:t>, events, </a:t>
            </a:r>
            <a:r>
              <a:rPr lang="en-US" dirty="0" smtClean="0"/>
              <a:t>delegates, async and collections</a:t>
            </a:r>
            <a:endParaRPr lang="en-US" dirty="0"/>
          </a:p>
          <a:p>
            <a:r>
              <a:rPr lang="en-US" dirty="0" smtClean="0"/>
              <a:t>Each </a:t>
            </a:r>
            <a:r>
              <a:rPr lang="en-US" dirty="0"/>
              <a:t>language expresses </a:t>
            </a:r>
            <a:r>
              <a:rPr lang="en-US" dirty="0" smtClean="0"/>
              <a:t>patterns differently</a:t>
            </a:r>
          </a:p>
          <a:p>
            <a:pPr lvl="1"/>
            <a:r>
              <a:rPr lang="en-US" dirty="0" smtClean="0"/>
              <a:t>Uses styles </a:t>
            </a:r>
            <a:r>
              <a:rPr lang="en-US" dirty="0"/>
              <a:t>that </a:t>
            </a:r>
            <a:r>
              <a:rPr lang="en-US" dirty="0" smtClean="0"/>
              <a:t>are natural </a:t>
            </a:r>
            <a:r>
              <a:rPr lang="en-US" dirty="0"/>
              <a:t>and familiar to their </a:t>
            </a:r>
            <a:r>
              <a:rPr lang="en-US" dirty="0" smtClean="0"/>
              <a:t>developers</a:t>
            </a:r>
          </a:p>
        </p:txBody>
      </p:sp>
    </p:spTree>
    <p:extLst>
      <p:ext uri="{BB962C8B-B14F-4D97-AF65-F5344CB8AC3E}">
        <p14:creationId xmlns:p14="http://schemas.microsoft.com/office/powerpoint/2010/main" val="1414666032"/>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noProof="0" dirty="0" smtClean="0"/>
              <a:t>Language</a:t>
            </a:r>
            <a:r>
              <a:rPr lang="en-GB" baseline="0" noProof="0" dirty="0" smtClean="0"/>
              <a:t> Integration</a:t>
            </a:r>
            <a:endParaRPr lang="en-GB" noProof="0" dirty="0"/>
          </a:p>
        </p:txBody>
      </p:sp>
      <p:sp>
        <p:nvSpPr>
          <p:cNvPr id="3" name="Content Placeholder 2"/>
          <p:cNvSpPr>
            <a:spLocks noGrp="1"/>
          </p:cNvSpPr>
          <p:nvPr>
            <p:ph idx="1"/>
          </p:nvPr>
        </p:nvSpPr>
        <p:spPr>
          <a:xfrm>
            <a:off x="519112" y="1447799"/>
            <a:ext cx="11149013" cy="4908551"/>
          </a:xfrm>
        </p:spPr>
        <p:txBody>
          <a:bodyPr>
            <a:normAutofit/>
          </a:bodyPr>
          <a:lstStyle/>
          <a:p>
            <a:r>
              <a:rPr lang="en-GB" noProof="0" dirty="0" smtClean="0"/>
              <a:t>Will the Windows Runtime be at home in each language?</a:t>
            </a:r>
          </a:p>
          <a:p>
            <a:pPr lvl="1"/>
            <a:r>
              <a:rPr lang="en-GB" noProof="0" dirty="0" smtClean="0"/>
              <a:t>Yes, but never perfectly</a:t>
            </a:r>
            <a:endParaRPr lang="en-GB" baseline="0" noProof="0" dirty="0" smtClean="0"/>
          </a:p>
          <a:p>
            <a:pPr lvl="0"/>
            <a:r>
              <a:rPr lang="en-GB" noProof="0" dirty="0" smtClean="0"/>
              <a:t>Many aspects can adapt well</a:t>
            </a:r>
          </a:p>
          <a:p>
            <a:pPr lvl="1"/>
            <a:r>
              <a:rPr lang="en-GB" noProof="0" dirty="0" smtClean="0"/>
              <a:t>object</a:t>
            </a:r>
            <a:r>
              <a:rPr lang="en-GB" baseline="0" noProof="0" dirty="0" smtClean="0"/>
              <a:t> creation</a:t>
            </a:r>
          </a:p>
          <a:p>
            <a:pPr lvl="1"/>
            <a:r>
              <a:rPr lang="en-GB" baseline="0" noProof="0" dirty="0" smtClean="0"/>
              <a:t>collections</a:t>
            </a:r>
          </a:p>
          <a:p>
            <a:pPr lvl="1"/>
            <a:r>
              <a:rPr lang="en-GB" noProof="0" dirty="0" smtClean="0"/>
              <a:t>Naming typography(</a:t>
            </a:r>
            <a:r>
              <a:rPr lang="en-GB" noProof="0" dirty="0" err="1" smtClean="0"/>
              <a:t>pascal</a:t>
            </a:r>
            <a:r>
              <a:rPr lang="en-GB" noProof="0" dirty="0" smtClean="0"/>
              <a:t> vs.. camel vs. lower)</a:t>
            </a:r>
          </a:p>
          <a:p>
            <a:pPr lvl="1"/>
            <a:r>
              <a:rPr lang="en-GB" baseline="0" dirty="0" smtClean="0"/>
              <a:t>Return value usage</a:t>
            </a:r>
          </a:p>
        </p:txBody>
      </p:sp>
      <p:sp>
        <p:nvSpPr>
          <p:cNvPr id="4" name="Date Placeholder 3"/>
          <p:cNvSpPr>
            <a:spLocks noGrp="1"/>
          </p:cNvSpPr>
          <p:nvPr>
            <p:ph type="dt" sz="half" idx="4294967295"/>
          </p:nvPr>
        </p:nvSpPr>
        <p:spPr>
          <a:xfrm>
            <a:off x="609441" y="6356351"/>
            <a:ext cx="2844059" cy="365125"/>
          </a:xfrm>
          <a:prstGeom prst="rect">
            <a:avLst/>
          </a:prstGeom>
        </p:spPr>
        <p:txBody>
          <a:bodyPr/>
          <a:lstStyle/>
          <a:p>
            <a:fld id="{116164A3-195C-4DDB-818F-5BA4B3F68B69}" type="datetime1">
              <a:rPr lang="en-US" smtClean="0"/>
              <a:pPr/>
              <a:t>4/3/2012</a:t>
            </a:fld>
            <a:endParaRPr lang="en-US" dirty="0"/>
          </a:p>
        </p:txBody>
      </p:sp>
      <p:sp>
        <p:nvSpPr>
          <p:cNvPr id="5" name="Slide Number Placeholder 4"/>
          <p:cNvSpPr>
            <a:spLocks noGrp="1"/>
          </p:cNvSpPr>
          <p:nvPr>
            <p:ph type="sldNum" sz="quarter" idx="4294967295"/>
          </p:nvPr>
        </p:nvSpPr>
        <p:spPr>
          <a:xfrm>
            <a:off x="10563649" y="6356351"/>
            <a:ext cx="1015735" cy="365125"/>
          </a:xfrm>
          <a:prstGeom prst="rect">
            <a:avLst/>
          </a:prstGeom>
        </p:spPr>
        <p:txBody>
          <a:bodyPr/>
          <a:lstStyle/>
          <a:p>
            <a:fld id="{EE2D7269-F814-4704-B2AD-9E6BF52C1F14}" type="slidenum">
              <a:rPr lang="en-US" smtClean="0"/>
              <a:pPr/>
              <a:t>22</a:t>
            </a:fld>
            <a:endParaRPr lang="en-US" dirty="0"/>
          </a:p>
        </p:txBody>
      </p:sp>
    </p:spTree>
    <p:extLst>
      <p:ext uri="{BB962C8B-B14F-4D97-AF65-F5344CB8AC3E}">
        <p14:creationId xmlns:p14="http://schemas.microsoft.com/office/powerpoint/2010/main" val="1626062624"/>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Integration</a:t>
            </a:r>
            <a:endParaRPr lang="en-US" dirty="0"/>
          </a:p>
        </p:txBody>
      </p:sp>
      <p:sp>
        <p:nvSpPr>
          <p:cNvPr id="3" name="Content Placeholder 2"/>
          <p:cNvSpPr>
            <a:spLocks noGrp="1"/>
          </p:cNvSpPr>
          <p:nvPr>
            <p:ph idx="1"/>
          </p:nvPr>
        </p:nvSpPr>
        <p:spPr>
          <a:xfrm>
            <a:off x="519112" y="1447800"/>
            <a:ext cx="11149013" cy="4684986"/>
          </a:xfrm>
        </p:spPr>
        <p:txBody>
          <a:bodyPr>
            <a:normAutofit fontScale="92500" lnSpcReduction="10000"/>
          </a:bodyPr>
          <a:lstStyle/>
          <a:p>
            <a:pPr lvl="0"/>
            <a:r>
              <a:rPr lang="en-GB" noProof="0" dirty="0" smtClean="0"/>
              <a:t>Some other</a:t>
            </a:r>
            <a:r>
              <a:rPr lang="en-GB" baseline="0" noProof="0" dirty="0" smtClean="0"/>
              <a:t> aspects must match function</a:t>
            </a:r>
          </a:p>
          <a:p>
            <a:pPr lvl="1"/>
            <a:r>
              <a:rPr lang="en-GB" baseline="0" noProof="0" dirty="0" smtClean="0"/>
              <a:t>Parameter ordering</a:t>
            </a:r>
          </a:p>
          <a:p>
            <a:pPr lvl="1"/>
            <a:r>
              <a:rPr lang="en-GB" dirty="0" smtClean="0"/>
              <a:t>Concept naming (e.g. file vs. item)</a:t>
            </a:r>
            <a:endParaRPr lang="en-GB" baseline="0" noProof="0" dirty="0" smtClean="0"/>
          </a:p>
          <a:p>
            <a:pPr lvl="0"/>
            <a:r>
              <a:rPr lang="en-GB" baseline="0" noProof="0" dirty="0" smtClean="0"/>
              <a:t>Great </a:t>
            </a:r>
            <a:r>
              <a:rPr lang="en-GB" baseline="0" noProof="0" dirty="0" err="1" smtClean="0"/>
              <a:t>interop</a:t>
            </a:r>
            <a:r>
              <a:rPr lang="en-GB" baseline="0" noProof="0" dirty="0" smtClean="0"/>
              <a:t> with language types possible</a:t>
            </a:r>
          </a:p>
          <a:p>
            <a:pPr lvl="1"/>
            <a:r>
              <a:rPr lang="en-GB" baseline="0" noProof="0" dirty="0" smtClean="0"/>
              <a:t>Depends on work from language teams</a:t>
            </a:r>
          </a:p>
          <a:p>
            <a:pPr lvl="1"/>
            <a:r>
              <a:rPr lang="en-GB" baseline="0" noProof="0" dirty="0" smtClean="0"/>
              <a:t>Some overlap/duplication inevitable</a:t>
            </a:r>
            <a:endParaRPr lang="en-GB" dirty="0" smtClean="0"/>
          </a:p>
          <a:p>
            <a:r>
              <a:rPr lang="en-GB" dirty="0" smtClean="0"/>
              <a:t>Some language semantics are more foreign</a:t>
            </a:r>
          </a:p>
          <a:p>
            <a:pPr lvl="1"/>
            <a:r>
              <a:rPr lang="en-GB" dirty="0" smtClean="0"/>
              <a:t>We have side-effects, so functional language integration less natural</a:t>
            </a:r>
          </a:p>
          <a:p>
            <a:pPr lvl="0"/>
            <a:r>
              <a:rPr lang="en-US" dirty="0" smtClean="0"/>
              <a:t>Overlap with</a:t>
            </a:r>
            <a:r>
              <a:rPr lang="en-US" baseline="0" dirty="0" smtClean="0"/>
              <a:t> standard libraries inevitable</a:t>
            </a:r>
          </a:p>
          <a:p>
            <a:pPr lvl="1"/>
            <a:r>
              <a:rPr lang="en-US" dirty="0" smtClean="0"/>
              <a:t>Projection can reduce</a:t>
            </a:r>
            <a:r>
              <a:rPr lang="en-US" baseline="0" dirty="0" smtClean="0"/>
              <a:t> (e.g. System::String </a:t>
            </a:r>
            <a:r>
              <a:rPr lang="en-US" baseline="0" dirty="0" err="1" smtClean="0"/>
              <a:t>vs</a:t>
            </a:r>
            <a:r>
              <a:rPr lang="en-US" baseline="0" dirty="0" smtClean="0"/>
              <a:t> HSTRING)</a:t>
            </a:r>
          </a:p>
          <a:p>
            <a:pPr lvl="1"/>
            <a:r>
              <a:rPr lang="en-US" dirty="0" smtClean="0"/>
              <a:t>Some will remain (e.g. XML)</a:t>
            </a:r>
            <a:endParaRPr lang="en-US" dirty="0"/>
          </a:p>
        </p:txBody>
      </p:sp>
    </p:spTree>
    <p:extLst>
      <p:ext uri="{BB962C8B-B14F-4D97-AF65-F5344CB8AC3E}">
        <p14:creationId xmlns:p14="http://schemas.microsoft.com/office/powerpoint/2010/main" val="2973011317"/>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Designing </a:t>
            </a:r>
            <a:r>
              <a:rPr lang="en-US" baseline="0" dirty="0" smtClean="0"/>
              <a:t>your projection</a:t>
            </a:r>
            <a:endParaRPr lang="en-US" dirty="0"/>
          </a:p>
        </p:txBody>
      </p:sp>
      <p:sp>
        <p:nvSpPr>
          <p:cNvPr id="3" name="Content Placeholder 2"/>
          <p:cNvSpPr>
            <a:spLocks noGrp="1"/>
          </p:cNvSpPr>
          <p:nvPr>
            <p:ph idx="1"/>
          </p:nvPr>
        </p:nvSpPr>
        <p:spPr>
          <a:xfrm>
            <a:off x="519112" y="1447800"/>
            <a:ext cx="11149013" cy="4905703"/>
          </a:xfrm>
        </p:spPr>
        <p:txBody>
          <a:bodyPr/>
          <a:lstStyle/>
          <a:p>
            <a:r>
              <a:rPr lang="en-US" dirty="0" smtClean="0"/>
              <a:t>Map type</a:t>
            </a:r>
            <a:r>
              <a:rPr lang="en-US" baseline="0" dirty="0" smtClean="0"/>
              <a:t> systems</a:t>
            </a:r>
          </a:p>
          <a:p>
            <a:pPr lvl="1"/>
            <a:r>
              <a:rPr lang="en-US" dirty="0" smtClean="0"/>
              <a:t>2 Way mapping for basic types</a:t>
            </a:r>
          </a:p>
          <a:p>
            <a:pPr lvl="1"/>
            <a:r>
              <a:rPr lang="en-US" baseline="0" dirty="0" smtClean="0"/>
              <a:t>Carefully</a:t>
            </a:r>
            <a:r>
              <a:rPr lang="en-US" dirty="0" smtClean="0"/>
              <a:t> consider round-trip typing</a:t>
            </a:r>
            <a:endParaRPr lang="en-US" baseline="0" dirty="0" smtClean="0"/>
          </a:p>
          <a:p>
            <a:r>
              <a:rPr lang="en-US" baseline="0" dirty="0" smtClean="0"/>
              <a:t>Map patterns and abstractions</a:t>
            </a:r>
          </a:p>
          <a:p>
            <a:pPr lvl="1"/>
            <a:r>
              <a:rPr lang="en-US" baseline="0" dirty="0" smtClean="0"/>
              <a:t>Ensure</a:t>
            </a:r>
            <a:r>
              <a:rPr lang="en-US" dirty="0" smtClean="0"/>
              <a:t> your users collections can be passed to Windows</a:t>
            </a:r>
          </a:p>
          <a:p>
            <a:pPr lvl="1"/>
            <a:r>
              <a:rPr lang="en-US" dirty="0" smtClean="0"/>
              <a:t>Fit delegates/events into your call-back model</a:t>
            </a:r>
            <a:endParaRPr lang="en-US" baseline="0" dirty="0" smtClean="0"/>
          </a:p>
          <a:p>
            <a:r>
              <a:rPr lang="en-US" dirty="0" smtClean="0"/>
              <a:t>Integrate threading and async</a:t>
            </a:r>
          </a:p>
          <a:p>
            <a:pPr lvl="1"/>
            <a:r>
              <a:rPr lang="en-US" baseline="0" dirty="0" smtClean="0"/>
              <a:t>Project</a:t>
            </a:r>
            <a:r>
              <a:rPr lang="en-US" dirty="0" smtClean="0"/>
              <a:t> async in simple way</a:t>
            </a:r>
          </a:p>
          <a:p>
            <a:pPr lvl="1"/>
            <a:r>
              <a:rPr lang="en-US" baseline="0" dirty="0" smtClean="0"/>
              <a:t>Consider promise/future approach</a:t>
            </a:r>
          </a:p>
          <a:p>
            <a:pPr lvl="1"/>
            <a:r>
              <a:rPr lang="en-US" dirty="0" smtClean="0"/>
              <a:t>Critical step to get this right</a:t>
            </a:r>
          </a:p>
        </p:txBody>
      </p:sp>
    </p:spTree>
    <p:extLst>
      <p:ext uri="{BB962C8B-B14F-4D97-AF65-F5344CB8AC3E}">
        <p14:creationId xmlns:p14="http://schemas.microsoft.com/office/powerpoint/2010/main" val="403816698"/>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Designing your projection</a:t>
            </a:r>
            <a:endParaRPr lang="en-US" dirty="0"/>
          </a:p>
        </p:txBody>
      </p:sp>
      <p:sp>
        <p:nvSpPr>
          <p:cNvPr id="3" name="Content Placeholder 2"/>
          <p:cNvSpPr>
            <a:spLocks noGrp="1"/>
          </p:cNvSpPr>
          <p:nvPr>
            <p:ph idx="1"/>
          </p:nvPr>
        </p:nvSpPr>
        <p:spPr>
          <a:xfrm>
            <a:off x="519112" y="1447801"/>
            <a:ext cx="11149013" cy="4966648"/>
          </a:xfrm>
        </p:spPr>
        <p:txBody>
          <a:bodyPr>
            <a:normAutofit lnSpcReduction="10000"/>
          </a:bodyPr>
          <a:lstStyle/>
          <a:p>
            <a:r>
              <a:rPr lang="en-US" dirty="0" smtClean="0"/>
              <a:t>Harmonize object lifetime</a:t>
            </a:r>
          </a:p>
          <a:p>
            <a:pPr lvl="1"/>
            <a:r>
              <a:rPr lang="en-US" dirty="0" smtClean="0"/>
              <a:t>Windows Runtime objects deterministic</a:t>
            </a:r>
          </a:p>
          <a:p>
            <a:pPr lvl="1"/>
            <a:r>
              <a:rPr lang="en-US" dirty="0" smtClean="0"/>
              <a:t>Consider proxy object </a:t>
            </a:r>
            <a:r>
              <a:rPr lang="en-US" baseline="0" dirty="0" smtClean="0"/>
              <a:t>approach for GC languages</a:t>
            </a:r>
          </a:p>
          <a:p>
            <a:pPr lvl="2"/>
            <a:r>
              <a:rPr lang="en-US" dirty="0" smtClean="0"/>
              <a:t>Like CLR’s RCW/CCW.</a:t>
            </a:r>
          </a:p>
          <a:p>
            <a:pPr lvl="2"/>
            <a:r>
              <a:rPr lang="en-US" dirty="0" smtClean="0"/>
              <a:t>Take account of ICloseable semantics.</a:t>
            </a:r>
          </a:p>
          <a:p>
            <a:pPr lvl="1"/>
            <a:r>
              <a:rPr lang="en-US" dirty="0" smtClean="0"/>
              <a:t>Plan shutdown carefully</a:t>
            </a:r>
          </a:p>
          <a:p>
            <a:r>
              <a:rPr lang="en-US" dirty="0" smtClean="0"/>
              <a:t>Consider versioning</a:t>
            </a:r>
          </a:p>
          <a:p>
            <a:pPr lvl="1"/>
            <a:r>
              <a:rPr lang="en-US" dirty="0"/>
              <a:t>Windows Runtime </a:t>
            </a:r>
            <a:r>
              <a:rPr lang="en-US" dirty="0" smtClean="0"/>
              <a:t>versions like the operating system</a:t>
            </a:r>
          </a:p>
          <a:p>
            <a:pPr lvl="2"/>
            <a:r>
              <a:rPr lang="en-US" dirty="0" smtClean="0"/>
              <a:t>Binary compatible</a:t>
            </a:r>
          </a:p>
          <a:p>
            <a:pPr lvl="2"/>
            <a:r>
              <a:rPr lang="en-US" dirty="0" smtClean="0"/>
              <a:t>Additive </a:t>
            </a:r>
          </a:p>
          <a:p>
            <a:pPr lvl="1"/>
            <a:r>
              <a:rPr lang="en-US" dirty="0" smtClean="0"/>
              <a:t>Users need to tell compiler/projection what version of platform they are targeting</a:t>
            </a:r>
          </a:p>
        </p:txBody>
      </p:sp>
    </p:spTree>
    <p:extLst>
      <p:ext uri="{BB962C8B-B14F-4D97-AF65-F5344CB8AC3E}">
        <p14:creationId xmlns:p14="http://schemas.microsoft.com/office/powerpoint/2010/main" val="67304839"/>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Implementing</a:t>
            </a:r>
            <a:r>
              <a:rPr lang="en-US" baseline="0" dirty="0" smtClean="0"/>
              <a:t> your Projection</a:t>
            </a:r>
            <a:endParaRPr lang="en-US" dirty="0"/>
          </a:p>
        </p:txBody>
      </p:sp>
      <p:sp>
        <p:nvSpPr>
          <p:cNvPr id="3" name="Content Placeholder 2"/>
          <p:cNvSpPr>
            <a:spLocks noGrp="1"/>
          </p:cNvSpPr>
          <p:nvPr>
            <p:ph idx="1"/>
          </p:nvPr>
        </p:nvSpPr>
        <p:spPr>
          <a:xfrm>
            <a:off x="519112" y="1447800"/>
            <a:ext cx="11149013" cy="4708981"/>
          </a:xfrm>
        </p:spPr>
        <p:txBody>
          <a:bodyPr/>
          <a:lstStyle/>
          <a:p>
            <a:pPr marL="460375" marR="0" indent="-460375" algn="l" defTabSz="914363" rtl="0" eaLnBrk="1" fontAlgn="auto" latinLnBrk="0" hangingPunct="1">
              <a:lnSpc>
                <a:spcPct val="90000"/>
              </a:lnSpc>
              <a:spcBef>
                <a:spcPct val="20000"/>
              </a:spcBef>
              <a:spcAft>
                <a:spcPts val="0"/>
              </a:spcAft>
              <a:buClrTx/>
              <a:buSzPct val="90000"/>
              <a:buFont typeface="Arial" pitchFamily="34" charset="0"/>
              <a:buChar char="•"/>
              <a:tabLst/>
              <a:defRPr/>
            </a:pPr>
            <a:r>
              <a:rPr lang="en-US" sz="3200" kern="1200" baseline="0" dirty="0" smtClean="0">
                <a:gradFill>
                  <a:gsLst>
                    <a:gs pos="0">
                      <a:schemeClr val="tx1"/>
                    </a:gs>
                    <a:gs pos="86000">
                      <a:schemeClr val="tx1"/>
                    </a:gs>
                  </a:gsLst>
                  <a:lin ang="5400000" scaled="0"/>
                </a:gradFill>
                <a:effectLst/>
                <a:latin typeface="+mn-lt"/>
                <a:ea typeface="+mn-ea"/>
                <a:cs typeface="+mn-cs"/>
              </a:rPr>
              <a:t>Handle Errors</a:t>
            </a:r>
          </a:p>
          <a:p>
            <a:pPr lvl="1" indent="-460375"/>
            <a:r>
              <a:rPr lang="en-US" sz="2800" dirty="0" smtClean="0"/>
              <a:t>Windows Runtime is HRESULT error code based</a:t>
            </a:r>
          </a:p>
          <a:p>
            <a:pPr lvl="1" indent="-460375"/>
            <a:r>
              <a:rPr lang="en-US" kern="1200" baseline="0" dirty="0" smtClean="0">
                <a:gradFill>
                  <a:gsLst>
                    <a:gs pos="0">
                      <a:schemeClr val="tx1"/>
                    </a:gs>
                    <a:gs pos="86000">
                      <a:schemeClr val="tx1"/>
                    </a:gs>
                  </a:gsLst>
                  <a:lin ang="5400000" scaled="0"/>
                </a:gradFill>
                <a:effectLst/>
                <a:latin typeface="+mn-lt"/>
                <a:ea typeface="+mn-ea"/>
                <a:cs typeface="+mn-cs"/>
              </a:rPr>
              <a:t>Expected</a:t>
            </a:r>
            <a:r>
              <a:rPr lang="en-US" kern="1200" dirty="0" smtClean="0">
                <a:gradFill>
                  <a:gsLst>
                    <a:gs pos="0">
                      <a:schemeClr val="tx1"/>
                    </a:gs>
                    <a:gs pos="86000">
                      <a:schemeClr val="tx1"/>
                    </a:gs>
                  </a:gsLst>
                  <a:lin ang="5400000" scaled="0"/>
                </a:gradFill>
                <a:effectLst/>
                <a:latin typeface="+mn-lt"/>
                <a:ea typeface="+mn-ea"/>
                <a:cs typeface="+mn-cs"/>
              </a:rPr>
              <a:t> to map to exceptions in most languages</a:t>
            </a:r>
          </a:p>
          <a:p>
            <a:r>
              <a:rPr lang="en-US" dirty="0"/>
              <a:t>Read and write </a:t>
            </a:r>
            <a:r>
              <a:rPr lang="en-US" dirty="0" smtClean="0"/>
              <a:t>Metadata</a:t>
            </a:r>
          </a:p>
          <a:p>
            <a:pPr lvl="1"/>
            <a:r>
              <a:rPr lang="en-US" dirty="0" smtClean="0"/>
              <a:t>Must Use our APIs to read metadata</a:t>
            </a:r>
          </a:p>
          <a:p>
            <a:pPr lvl="2"/>
            <a:r>
              <a:rPr lang="en-US" dirty="0" smtClean="0"/>
              <a:t>We will </a:t>
            </a:r>
            <a:r>
              <a:rPr lang="en-US" dirty="0" err="1" smtClean="0"/>
              <a:t>reorganise</a:t>
            </a:r>
            <a:r>
              <a:rPr lang="en-US" dirty="0" smtClean="0"/>
              <a:t> on-disk naming and structure</a:t>
            </a:r>
          </a:p>
          <a:p>
            <a:pPr lvl="2"/>
            <a:r>
              <a:rPr lang="en-US" dirty="0" smtClean="0"/>
              <a:t>Only way to correctly find all metadata for a type</a:t>
            </a:r>
          </a:p>
          <a:p>
            <a:pPr lvl="1"/>
            <a:r>
              <a:rPr lang="en-US" dirty="0" smtClean="0"/>
              <a:t>Ensure your written metadata is conformant</a:t>
            </a:r>
            <a:endParaRPr lang="en-US" dirty="0"/>
          </a:p>
          <a:p>
            <a:pPr marL="460375" marR="0" indent="-460375" algn="l" defTabSz="914363" rtl="0" eaLnBrk="1" fontAlgn="auto" latinLnBrk="0" hangingPunct="1">
              <a:lnSpc>
                <a:spcPct val="90000"/>
              </a:lnSpc>
              <a:spcBef>
                <a:spcPct val="20000"/>
              </a:spcBef>
              <a:spcAft>
                <a:spcPts val="0"/>
              </a:spcAft>
              <a:buClrTx/>
              <a:buSzPct val="90000"/>
              <a:buFont typeface="Arial" pitchFamily="34" charset="0"/>
              <a:buChar char="•"/>
              <a:tabLst/>
              <a:defRPr/>
            </a:pPr>
            <a:r>
              <a:rPr lang="en-US" sz="3200" kern="1200" baseline="0" dirty="0" smtClean="0">
                <a:gradFill>
                  <a:gsLst>
                    <a:gs pos="0">
                      <a:schemeClr val="tx1"/>
                    </a:gs>
                    <a:gs pos="86000">
                      <a:schemeClr val="tx1"/>
                    </a:gs>
                  </a:gsLst>
                  <a:lin ang="5400000" scaled="0"/>
                </a:gradFill>
                <a:effectLst/>
                <a:latin typeface="+mn-lt"/>
                <a:ea typeface="+mn-ea"/>
                <a:cs typeface="+mn-cs"/>
              </a:rPr>
              <a:t>Bind to types</a:t>
            </a:r>
          </a:p>
          <a:p>
            <a:pPr lvl="1" indent="-460375"/>
            <a:r>
              <a:rPr lang="en-US" sz="2800" dirty="0" smtClean="0"/>
              <a:t>Use type resolution APIs to load metadata</a:t>
            </a:r>
            <a:endParaRPr lang="en-US" sz="2800" kern="1200" baseline="0" dirty="0" smtClean="0">
              <a:gradFill>
                <a:gsLst>
                  <a:gs pos="0">
                    <a:schemeClr val="tx1"/>
                  </a:gs>
                  <a:gs pos="86000">
                    <a:schemeClr val="tx1"/>
                  </a:gs>
                </a:gsLst>
                <a:lin ang="5400000" scaled="0"/>
              </a:gradFill>
              <a:effectLst/>
              <a:latin typeface="+mn-lt"/>
              <a:ea typeface="+mn-ea"/>
              <a:cs typeface="+mn-cs"/>
            </a:endParaRPr>
          </a:p>
        </p:txBody>
      </p:sp>
    </p:spTree>
    <p:extLst>
      <p:ext uri="{BB962C8B-B14F-4D97-AF65-F5344CB8AC3E}">
        <p14:creationId xmlns:p14="http://schemas.microsoft.com/office/powerpoint/2010/main" val="286550106"/>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Implementing</a:t>
            </a:r>
            <a:r>
              <a:rPr lang="en-US" baseline="0" dirty="0" smtClean="0"/>
              <a:t> Your Projection</a:t>
            </a:r>
            <a:endParaRPr lang="en-US" dirty="0"/>
          </a:p>
        </p:txBody>
      </p:sp>
      <p:sp>
        <p:nvSpPr>
          <p:cNvPr id="3" name="Content Placeholder 2"/>
          <p:cNvSpPr>
            <a:spLocks noGrp="1"/>
          </p:cNvSpPr>
          <p:nvPr>
            <p:ph idx="1"/>
          </p:nvPr>
        </p:nvSpPr>
        <p:spPr>
          <a:xfrm>
            <a:off x="519112" y="1447799"/>
            <a:ext cx="11149013" cy="4779579"/>
          </a:xfrm>
        </p:spPr>
        <p:txBody>
          <a:bodyPr/>
          <a:lstStyle/>
          <a:p>
            <a:pPr rtl="0" eaLnBrk="1" fontAlgn="auto" latinLnBrk="0" hangingPunct="1"/>
            <a:r>
              <a:rPr lang="en-US" sz="3200" kern="1200" baseline="0" dirty="0" smtClean="0">
                <a:gradFill>
                  <a:gsLst>
                    <a:gs pos="0">
                      <a:schemeClr val="tx1"/>
                    </a:gs>
                    <a:gs pos="86000">
                      <a:schemeClr val="tx1"/>
                    </a:gs>
                  </a:gsLst>
                  <a:lin ang="5400000" scaled="0"/>
                </a:gradFill>
                <a:effectLst/>
                <a:latin typeface="+mn-lt"/>
                <a:ea typeface="+mn-ea"/>
                <a:cs typeface="+mn-cs"/>
              </a:rPr>
              <a:t>Adjust</a:t>
            </a:r>
            <a:r>
              <a:rPr lang="en-US" sz="3200" kern="1200" dirty="0" smtClean="0">
                <a:gradFill>
                  <a:gsLst>
                    <a:gs pos="0">
                      <a:schemeClr val="tx1"/>
                    </a:gs>
                    <a:gs pos="86000">
                      <a:schemeClr val="tx1"/>
                    </a:gs>
                  </a:gsLst>
                  <a:lin ang="5400000" scaled="0"/>
                </a:gradFill>
                <a:effectLst/>
                <a:latin typeface="+mn-lt"/>
                <a:ea typeface="+mn-ea"/>
                <a:cs typeface="+mn-cs"/>
              </a:rPr>
              <a:t> Standard Library</a:t>
            </a:r>
            <a:endParaRPr lang="en-US" sz="3200" dirty="0" smtClean="0">
              <a:effectLst/>
            </a:endParaRPr>
          </a:p>
          <a:p>
            <a:pPr lvl="1" rtl="0" eaLnBrk="1" latinLnBrk="0" hangingPunct="1"/>
            <a:r>
              <a:rPr lang="en-US" sz="2800" kern="1200" dirty="0" smtClean="0">
                <a:gradFill>
                  <a:gsLst>
                    <a:gs pos="0">
                      <a:schemeClr val="tx1"/>
                    </a:gs>
                    <a:gs pos="86000">
                      <a:schemeClr val="tx1"/>
                    </a:gs>
                  </a:gsLst>
                  <a:lin ang="5400000" scaled="0"/>
                </a:gradFill>
                <a:effectLst/>
                <a:latin typeface="+mn-lt"/>
                <a:ea typeface="+mn-ea"/>
                <a:cs typeface="+mn-cs"/>
              </a:rPr>
              <a:t>Can only use Metro style APIs – e.g. No Console!</a:t>
            </a:r>
            <a:endParaRPr lang="en-US" dirty="0" smtClean="0">
              <a:effectLst/>
            </a:endParaRPr>
          </a:p>
          <a:p>
            <a:r>
              <a:rPr lang="en-US" dirty="0" smtClean="0"/>
              <a:t>Obscure</a:t>
            </a:r>
            <a:r>
              <a:rPr lang="en-US" baseline="0" dirty="0" smtClean="0"/>
              <a:t> types with natural analogues</a:t>
            </a:r>
          </a:p>
          <a:p>
            <a:pPr lvl="1"/>
            <a:r>
              <a:rPr lang="en-US" dirty="0" smtClean="0"/>
              <a:t>Don’t expose a Windows type with a tight mapping to a</a:t>
            </a:r>
            <a:r>
              <a:rPr lang="en-US" baseline="0" dirty="0" smtClean="0"/>
              <a:t> language type</a:t>
            </a:r>
          </a:p>
          <a:p>
            <a:pPr lvl="2"/>
            <a:r>
              <a:rPr lang="en-US" baseline="0" dirty="0" smtClean="0"/>
              <a:t>E.g. hide</a:t>
            </a:r>
            <a:r>
              <a:rPr lang="en-US" dirty="0" smtClean="0"/>
              <a:t> </a:t>
            </a:r>
            <a:r>
              <a:rPr lang="en-US" dirty="0" err="1" smtClean="0"/>
              <a:t>WinRT’s</a:t>
            </a:r>
            <a:r>
              <a:rPr lang="en-US" smtClean="0"/>
              <a:t> </a:t>
            </a:r>
            <a:r>
              <a:rPr lang="en-US" baseline="0" smtClean="0"/>
              <a:t>string</a:t>
            </a:r>
            <a:r>
              <a:rPr lang="en-US" baseline="0" dirty="0" smtClean="0"/>
              <a:t>, int32</a:t>
            </a:r>
            <a:r>
              <a:rPr lang="en-US" dirty="0"/>
              <a:t> </a:t>
            </a:r>
            <a:endParaRPr lang="en-US" baseline="0" dirty="0" smtClean="0"/>
          </a:p>
          <a:p>
            <a:pPr lvl="1"/>
            <a:r>
              <a:rPr lang="en-US" dirty="0" smtClean="0"/>
              <a:t>Do expose if </a:t>
            </a:r>
            <a:r>
              <a:rPr lang="en-US" baseline="0" dirty="0" smtClean="0"/>
              <a:t> there are important semantic differences.</a:t>
            </a:r>
          </a:p>
          <a:p>
            <a:pPr lvl="0"/>
            <a:r>
              <a:rPr lang="en-US" dirty="0" smtClean="0"/>
              <a:t>Ensure efficient behaviour at</a:t>
            </a:r>
            <a:r>
              <a:rPr lang="en-US" baseline="0" dirty="0" smtClean="0"/>
              <a:t> projection boundary</a:t>
            </a:r>
          </a:p>
          <a:p>
            <a:pPr lvl="1"/>
            <a:r>
              <a:rPr lang="en-US" dirty="0" smtClean="0"/>
              <a:t>Don’t copy strings (pass by ref – we allow)</a:t>
            </a:r>
          </a:p>
          <a:p>
            <a:pPr lvl="1"/>
            <a:r>
              <a:rPr lang="en-US" dirty="0" smtClean="0"/>
              <a:t>Don’t copy collections</a:t>
            </a:r>
          </a:p>
        </p:txBody>
      </p:sp>
    </p:spTree>
    <p:extLst>
      <p:ext uri="{BB962C8B-B14F-4D97-AF65-F5344CB8AC3E}">
        <p14:creationId xmlns:p14="http://schemas.microsoft.com/office/powerpoint/2010/main" val="1342867354"/>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Runtime in JavaScript</a:t>
            </a:r>
            <a:endParaRPr lang="en-US" dirty="0"/>
          </a:p>
        </p:txBody>
      </p:sp>
      <p:sp>
        <p:nvSpPr>
          <p:cNvPr id="3" name="Text Placeholder 2"/>
          <p:cNvSpPr>
            <a:spLocks noGrp="1"/>
          </p:cNvSpPr>
          <p:nvPr>
            <p:ph type="body" sz="quarter" idx="10"/>
          </p:nvPr>
        </p:nvSpPr>
        <p:spPr>
          <a:xfrm>
            <a:off x="519112" y="1006366"/>
            <a:ext cx="11149012" cy="4456605"/>
          </a:xfrm>
        </p:spPr>
        <p:txBody>
          <a:bodyPr/>
          <a:lstStyle/>
          <a:p>
            <a:r>
              <a:rPr lang="en-US" sz="1600" noProof="1" smtClean="0"/>
              <a:t> function peerFinder_AcceptRequest() {</a:t>
            </a:r>
          </a:p>
          <a:p>
            <a:r>
              <a:rPr lang="en-US" sz="1600" noProof="1" smtClean="0"/>
              <a:t>        // Accept the connection if the user clicks okay.</a:t>
            </a:r>
          </a:p>
          <a:p>
            <a:r>
              <a:rPr lang="en-US" sz="1600" noProof="1" smtClean="0"/>
              <a:t>        ProximityHelpers.displayStatus("Connecting to " + requestingPeer.displayName + " ...");</a:t>
            </a:r>
          </a:p>
          <a:p>
            <a:r>
              <a:rPr lang="en-US" sz="1600" noProof="1" smtClean="0"/>
              <a:t>        ProximityHelpers.id("peerFinder_AcceptRequest").style.display = "none";</a:t>
            </a:r>
          </a:p>
          <a:p>
            <a:endParaRPr lang="en-US" sz="1600" noProof="1" smtClean="0"/>
          </a:p>
          <a:p>
            <a:r>
              <a:rPr lang="en-US" sz="1600" noProof="1" smtClean="0"/>
              <a:t>        ProxNS.PeerFinder.</a:t>
            </a:r>
            <a:r>
              <a:rPr lang="en-US" sz="1600" noProof="1" smtClean="0">
                <a:solidFill>
                  <a:schemeClr val="accent3"/>
                </a:solidFill>
              </a:rPr>
              <a:t>connectAsync</a:t>
            </a:r>
            <a:r>
              <a:rPr lang="en-US" sz="1600" noProof="1" smtClean="0"/>
              <a:t>(requestingPeer).</a:t>
            </a:r>
            <a:r>
              <a:rPr lang="en-US" sz="1600" noProof="1" smtClean="0">
                <a:solidFill>
                  <a:schemeClr val="accent3"/>
                </a:solidFill>
              </a:rPr>
              <a:t>then</a:t>
            </a:r>
            <a:r>
              <a:rPr lang="en-US" sz="1600" noProof="1" smtClean="0"/>
              <a:t>(</a:t>
            </a:r>
          </a:p>
          <a:p>
            <a:r>
              <a:rPr lang="en-US" sz="1600" noProof="1" smtClean="0"/>
              <a:t>            function (proximitySocket) {</a:t>
            </a:r>
          </a:p>
          <a:p>
            <a:r>
              <a:rPr lang="en-US" sz="1600" noProof="1" smtClean="0"/>
              <a:t>                ProximityHelpers.displayStatus("Connect to " + requestingPeer.displayName + " succeeded");</a:t>
            </a:r>
          </a:p>
          <a:p>
            <a:r>
              <a:rPr lang="en-US" sz="1600" noProof="1" smtClean="0"/>
              <a:t>                startSendReceive(proximitySocket);</a:t>
            </a:r>
          </a:p>
          <a:p>
            <a:r>
              <a:rPr lang="en-US" sz="1600" noProof="1" smtClean="0"/>
              <a:t>            },</a:t>
            </a:r>
          </a:p>
          <a:p>
            <a:r>
              <a:rPr lang="en-US" sz="1600" noProof="1" smtClean="0"/>
              <a:t>            function (err) {</a:t>
            </a:r>
          </a:p>
          <a:p>
            <a:r>
              <a:rPr lang="en-US" sz="1600" noProof="1" smtClean="0"/>
              <a:t>                ProximityHelpers.displayError("Connect to " + requestingPeer.displayName + " failed with " + err);</a:t>
            </a:r>
          </a:p>
          <a:p>
            <a:r>
              <a:rPr lang="en-US" sz="1600" noProof="1" smtClean="0"/>
              <a:t>                ProximityHelpers.id("peerFinder_Connect").style.display = "none";</a:t>
            </a:r>
          </a:p>
          <a:p>
            <a:r>
              <a:rPr lang="en-US" sz="1600" noProof="1" smtClean="0"/>
              <a:t>            });</a:t>
            </a:r>
          </a:p>
          <a:p>
            <a:r>
              <a:rPr lang="en-US" sz="1600" noProof="1" smtClean="0"/>
              <a:t>    }</a:t>
            </a:r>
            <a:endParaRPr lang="en-US" sz="1600" noProof="1"/>
          </a:p>
        </p:txBody>
      </p:sp>
    </p:spTree>
    <p:extLst>
      <p:ext uri="{BB962C8B-B14F-4D97-AF65-F5344CB8AC3E}">
        <p14:creationId xmlns:p14="http://schemas.microsoft.com/office/powerpoint/2010/main" val="3139475578"/>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Runtime in C#</a:t>
            </a:r>
            <a:endParaRPr lang="en-US" dirty="0"/>
          </a:p>
        </p:txBody>
      </p:sp>
      <p:sp>
        <p:nvSpPr>
          <p:cNvPr id="3" name="Text Placeholder 2"/>
          <p:cNvSpPr>
            <a:spLocks noGrp="1"/>
          </p:cNvSpPr>
          <p:nvPr>
            <p:ph type="body" sz="quarter" idx="10"/>
          </p:nvPr>
        </p:nvSpPr>
        <p:spPr>
          <a:xfrm>
            <a:off x="519115" y="1015635"/>
            <a:ext cx="11149012" cy="5078763"/>
          </a:xfrm>
        </p:spPr>
        <p:txBody>
          <a:bodyPr/>
          <a:lstStyle/>
          <a:p>
            <a:pPr>
              <a:lnSpc>
                <a:spcPct val="115000"/>
              </a:lnSpc>
              <a:spcBef>
                <a:spcPts val="0"/>
              </a:spcBef>
            </a:pPr>
            <a:r>
              <a:rPr lang="en-US" sz="1600" noProof="1" smtClean="0">
                <a:ea typeface="Calibri"/>
              </a:rPr>
              <a:t>async </a:t>
            </a:r>
            <a:r>
              <a:rPr lang="en-US" sz="1600" noProof="1" smtClean="0">
                <a:solidFill>
                  <a:srgbClr val="0000FF"/>
                </a:solidFill>
                <a:ea typeface="Calibri"/>
              </a:rPr>
              <a:t>private</a:t>
            </a:r>
            <a:r>
              <a:rPr lang="en-US" sz="1600" noProof="1" smtClean="0">
                <a:ea typeface="Calibri"/>
              </a:rPr>
              <a:t> </a:t>
            </a:r>
            <a:r>
              <a:rPr lang="en-US" sz="1600" noProof="1" smtClean="0">
                <a:solidFill>
                  <a:srgbClr val="0000FF"/>
                </a:solidFill>
                <a:ea typeface="Calibri"/>
              </a:rPr>
              <a:t>void</a:t>
            </a:r>
            <a:r>
              <a:rPr lang="en-US" sz="1600" noProof="1" smtClean="0">
                <a:ea typeface="Calibri"/>
              </a:rPr>
              <a:t> PeerFinder_Accept(</a:t>
            </a:r>
            <a:r>
              <a:rPr lang="en-US" sz="1600" noProof="1" smtClean="0">
                <a:solidFill>
                  <a:srgbClr val="0000FF"/>
                </a:solidFill>
                <a:ea typeface="Calibri"/>
              </a:rPr>
              <a:t>object</a:t>
            </a:r>
            <a:r>
              <a:rPr lang="en-US" sz="1600" noProof="1" smtClean="0">
                <a:ea typeface="Calibri"/>
              </a:rPr>
              <a:t> sender, RoutedEventArgs e)</a:t>
            </a:r>
          </a:p>
          <a:p>
            <a:pPr>
              <a:lnSpc>
                <a:spcPct val="115000"/>
              </a:lnSpc>
              <a:spcBef>
                <a:spcPts val="0"/>
              </a:spcBef>
            </a:pPr>
            <a:r>
              <a:rPr lang="en-US" sz="1600" noProof="1" smtClean="0">
                <a:ea typeface="Calibri"/>
              </a:rPr>
              <a:t>{</a:t>
            </a:r>
          </a:p>
          <a:p>
            <a:pPr>
              <a:lnSpc>
                <a:spcPct val="115000"/>
              </a:lnSpc>
              <a:spcBef>
                <a:spcPts val="0"/>
              </a:spcBef>
            </a:pPr>
            <a:r>
              <a:rPr lang="en-US" sz="1600" noProof="1">
                <a:ea typeface="Calibri"/>
              </a:rPr>
              <a:t> </a:t>
            </a:r>
            <a:r>
              <a:rPr lang="en-US" sz="1600" noProof="1" smtClean="0">
                <a:ea typeface="Calibri"/>
              </a:rPr>
              <a:t>  rootPage.NotifyUser(</a:t>
            </a:r>
            <a:r>
              <a:rPr lang="en-US" sz="1600" noProof="1" smtClean="0">
                <a:solidFill>
                  <a:srgbClr val="A31515"/>
                </a:solidFill>
                <a:ea typeface="Calibri"/>
              </a:rPr>
              <a:t>""</a:t>
            </a:r>
            <a:r>
              <a:rPr lang="en-US" sz="1600" noProof="1" smtClean="0">
                <a:ea typeface="Calibri"/>
              </a:rPr>
              <a:t>, NotifyType.ErrorMessage);</a:t>
            </a:r>
          </a:p>
          <a:p>
            <a:pPr>
              <a:lnSpc>
                <a:spcPct val="115000"/>
              </a:lnSpc>
              <a:spcBef>
                <a:spcPts val="0"/>
              </a:spcBef>
            </a:pPr>
            <a:r>
              <a:rPr lang="en-US" sz="1600" noProof="1" smtClean="0">
                <a:ea typeface="Calibri"/>
              </a:rPr>
              <a:t>   rootPage.NotifyUser(</a:t>
            </a:r>
            <a:r>
              <a:rPr lang="en-US" sz="1600" noProof="1" smtClean="0">
                <a:solidFill>
                  <a:srgbClr val="A31515"/>
                </a:solidFill>
                <a:ea typeface="Calibri"/>
              </a:rPr>
              <a:t>"Connecting to "</a:t>
            </a:r>
            <a:r>
              <a:rPr lang="en-US" sz="1600" noProof="1" smtClean="0">
                <a:ea typeface="Calibri"/>
              </a:rPr>
              <a:t> + _requestingPeer.DisplayName + </a:t>
            </a:r>
            <a:r>
              <a:rPr lang="en-US" sz="1600" noProof="1" smtClean="0">
                <a:solidFill>
                  <a:srgbClr val="A31515"/>
                </a:solidFill>
                <a:ea typeface="Calibri"/>
              </a:rPr>
              <a:t>"...."</a:t>
            </a:r>
            <a:r>
              <a:rPr lang="en-US" sz="1600" noProof="1" smtClean="0">
                <a:ea typeface="Calibri"/>
              </a:rPr>
              <a:t>, NotifyType.StatusMessage);</a:t>
            </a:r>
          </a:p>
          <a:p>
            <a:pPr>
              <a:lnSpc>
                <a:spcPct val="115000"/>
              </a:lnSpc>
              <a:spcBef>
                <a:spcPts val="0"/>
              </a:spcBef>
            </a:pPr>
            <a:r>
              <a:rPr lang="en-US" sz="1600" noProof="1" smtClean="0">
                <a:ea typeface="Calibri"/>
              </a:rPr>
              <a:t>   PeerFinder_AcceptButton.Visibility = Visibility.Collapsed;</a:t>
            </a:r>
          </a:p>
          <a:p>
            <a:pPr>
              <a:lnSpc>
                <a:spcPct val="115000"/>
              </a:lnSpc>
              <a:spcBef>
                <a:spcPts val="0"/>
              </a:spcBef>
            </a:pPr>
            <a:r>
              <a:rPr lang="en-US" sz="1600" noProof="1" smtClean="0">
                <a:ea typeface="Calibri"/>
              </a:rPr>
              <a:t>   </a:t>
            </a:r>
            <a:r>
              <a:rPr lang="en-US" sz="1600" noProof="1" smtClean="0">
                <a:solidFill>
                  <a:srgbClr val="0000FF"/>
                </a:solidFill>
                <a:ea typeface="Calibri"/>
              </a:rPr>
              <a:t>try</a:t>
            </a:r>
            <a:endParaRPr lang="en-US" sz="1600" noProof="1" smtClean="0">
              <a:ea typeface="Calibri"/>
            </a:endParaRPr>
          </a:p>
          <a:p>
            <a:pPr>
              <a:lnSpc>
                <a:spcPct val="115000"/>
              </a:lnSpc>
              <a:spcBef>
                <a:spcPts val="0"/>
              </a:spcBef>
            </a:pPr>
            <a:r>
              <a:rPr lang="en-US" sz="1600" noProof="1" smtClean="0">
                <a:ea typeface="Calibri"/>
              </a:rPr>
              <a:t>   {</a:t>
            </a:r>
          </a:p>
          <a:p>
            <a:pPr>
              <a:lnSpc>
                <a:spcPct val="115000"/>
              </a:lnSpc>
              <a:spcBef>
                <a:spcPts val="0"/>
              </a:spcBef>
            </a:pPr>
            <a:r>
              <a:rPr lang="en-US" sz="1600" noProof="1" smtClean="0">
                <a:ea typeface="Calibri"/>
              </a:rPr>
              <a:t>        _socket = </a:t>
            </a:r>
            <a:r>
              <a:rPr lang="en-US" sz="1600" noProof="1" smtClean="0">
                <a:solidFill>
                  <a:schemeClr val="accent3"/>
                </a:solidFill>
                <a:ea typeface="Calibri"/>
              </a:rPr>
              <a:t>await</a:t>
            </a:r>
            <a:r>
              <a:rPr lang="en-US" sz="1600" noProof="1" smtClean="0">
                <a:ea typeface="Calibri"/>
              </a:rPr>
              <a:t> PeerFinder.ConnectAsync(_requestingPeer);</a:t>
            </a:r>
          </a:p>
          <a:p>
            <a:pPr>
              <a:lnSpc>
                <a:spcPct val="115000"/>
              </a:lnSpc>
              <a:spcBef>
                <a:spcPts val="0"/>
              </a:spcBef>
            </a:pPr>
            <a:r>
              <a:rPr lang="en-US" sz="1600" noProof="1" smtClean="0">
                <a:ea typeface="Calibri"/>
              </a:rPr>
              <a:t>        rootPage.NotifyUser(</a:t>
            </a:r>
            <a:r>
              <a:rPr lang="en-US" sz="1600" noProof="1" smtClean="0">
                <a:solidFill>
                  <a:srgbClr val="A31515"/>
                </a:solidFill>
                <a:ea typeface="Calibri"/>
              </a:rPr>
              <a:t>"Connection succeeded"</a:t>
            </a:r>
            <a:r>
              <a:rPr lang="en-US" sz="1600" noProof="1" smtClean="0">
                <a:ea typeface="Calibri"/>
              </a:rPr>
              <a:t>, NotifyType.StatusMessage);</a:t>
            </a:r>
          </a:p>
          <a:p>
            <a:pPr>
              <a:lnSpc>
                <a:spcPct val="115000"/>
              </a:lnSpc>
              <a:spcBef>
                <a:spcPts val="0"/>
              </a:spcBef>
            </a:pPr>
            <a:r>
              <a:rPr lang="en-US" sz="1600" noProof="1" smtClean="0">
                <a:ea typeface="Calibri"/>
              </a:rPr>
              <a:t>        PeerFinder_StartSendReceive();</a:t>
            </a:r>
          </a:p>
          <a:p>
            <a:pPr>
              <a:lnSpc>
                <a:spcPct val="115000"/>
              </a:lnSpc>
              <a:spcBef>
                <a:spcPts val="0"/>
              </a:spcBef>
            </a:pPr>
            <a:r>
              <a:rPr lang="en-US" sz="1600" noProof="1" smtClean="0">
                <a:ea typeface="Calibri"/>
              </a:rPr>
              <a:t>    }</a:t>
            </a:r>
          </a:p>
          <a:p>
            <a:pPr>
              <a:lnSpc>
                <a:spcPct val="115000"/>
              </a:lnSpc>
              <a:spcBef>
                <a:spcPts val="0"/>
              </a:spcBef>
            </a:pPr>
            <a:r>
              <a:rPr lang="en-US" sz="1600" noProof="1" smtClean="0">
                <a:ea typeface="Calibri"/>
              </a:rPr>
              <a:t>    </a:t>
            </a:r>
            <a:r>
              <a:rPr lang="en-US" sz="1600" noProof="1" smtClean="0">
                <a:solidFill>
                  <a:srgbClr val="0000FF"/>
                </a:solidFill>
                <a:ea typeface="Calibri"/>
              </a:rPr>
              <a:t>catch</a:t>
            </a:r>
            <a:r>
              <a:rPr lang="en-US" sz="1600" noProof="1" smtClean="0">
                <a:ea typeface="Calibri"/>
              </a:rPr>
              <a:t> (</a:t>
            </a:r>
            <a:r>
              <a:rPr lang="en-US" sz="1600" noProof="1" smtClean="0">
                <a:solidFill>
                  <a:srgbClr val="2B91AF"/>
                </a:solidFill>
                <a:ea typeface="Calibri"/>
              </a:rPr>
              <a:t>Exception</a:t>
            </a:r>
            <a:r>
              <a:rPr lang="en-US" sz="1600" noProof="1" smtClean="0">
                <a:ea typeface="Calibri"/>
              </a:rPr>
              <a:t> err)</a:t>
            </a:r>
          </a:p>
          <a:p>
            <a:pPr>
              <a:lnSpc>
                <a:spcPct val="115000"/>
              </a:lnSpc>
              <a:spcBef>
                <a:spcPts val="0"/>
              </a:spcBef>
            </a:pPr>
            <a:r>
              <a:rPr lang="en-US" sz="1600" noProof="1" smtClean="0">
                <a:ea typeface="Calibri"/>
              </a:rPr>
              <a:t>    {</a:t>
            </a:r>
          </a:p>
          <a:p>
            <a:pPr>
              <a:lnSpc>
                <a:spcPct val="115000"/>
              </a:lnSpc>
              <a:spcBef>
                <a:spcPts val="0"/>
              </a:spcBef>
            </a:pPr>
            <a:r>
              <a:rPr lang="en-US" sz="1600" noProof="1" smtClean="0">
                <a:ea typeface="Calibri"/>
              </a:rPr>
              <a:t>        rootPage.NotifyUser(</a:t>
            </a:r>
            <a:r>
              <a:rPr lang="en-US" sz="1600" noProof="1" smtClean="0">
                <a:solidFill>
                  <a:srgbClr val="A31515"/>
                </a:solidFill>
                <a:ea typeface="Calibri"/>
              </a:rPr>
              <a:t>"Connection to "</a:t>
            </a:r>
            <a:r>
              <a:rPr lang="en-US" sz="1600" noProof="1" smtClean="0">
                <a:ea typeface="Calibri"/>
              </a:rPr>
              <a:t> + _requestingPeer.DisplayName + </a:t>
            </a:r>
            <a:r>
              <a:rPr lang="en-US" sz="1600" noProof="1" smtClean="0">
                <a:solidFill>
                  <a:srgbClr val="A31515"/>
                </a:solidFill>
                <a:ea typeface="Calibri"/>
              </a:rPr>
              <a:t>" failed: "</a:t>
            </a:r>
            <a:r>
              <a:rPr lang="en-US" sz="1600" noProof="1" smtClean="0">
                <a:ea typeface="Calibri"/>
              </a:rPr>
              <a:t> + err.Message, NotifyType.ErrorMessage);</a:t>
            </a:r>
          </a:p>
          <a:p>
            <a:pPr>
              <a:lnSpc>
                <a:spcPct val="115000"/>
              </a:lnSpc>
              <a:spcBef>
                <a:spcPts val="0"/>
              </a:spcBef>
            </a:pPr>
            <a:r>
              <a:rPr lang="en-US" sz="1600" noProof="1" smtClean="0">
                <a:ea typeface="Calibri"/>
              </a:rPr>
              <a:t>    }</a:t>
            </a:r>
          </a:p>
          <a:p>
            <a:pPr>
              <a:lnSpc>
                <a:spcPct val="115000"/>
              </a:lnSpc>
              <a:spcBef>
                <a:spcPts val="0"/>
              </a:spcBef>
            </a:pPr>
            <a:r>
              <a:rPr lang="en-US" sz="1600" noProof="1" smtClean="0">
                <a:ea typeface="Calibri"/>
              </a:rPr>
              <a:t>}</a:t>
            </a:r>
            <a:endParaRPr lang="en-US" sz="1600" noProof="1"/>
          </a:p>
        </p:txBody>
      </p:sp>
    </p:spTree>
    <p:extLst>
      <p:ext uri="{BB962C8B-B14F-4D97-AF65-F5344CB8AC3E}">
        <p14:creationId xmlns:p14="http://schemas.microsoft.com/office/powerpoint/2010/main" val="1473373370"/>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14134" y="3429001"/>
            <a:ext cx="9586156" cy="769441"/>
          </a:xfrm>
          <a:prstGeom prst="rect">
            <a:avLst/>
          </a:prstGeom>
          <a:noFill/>
        </p:spPr>
        <p:txBody>
          <a:bodyPr wrap="square" rtlCol="0">
            <a:spAutoFit/>
          </a:bodyPr>
          <a:lstStyle/>
          <a:p>
            <a:r>
              <a:rPr lang="en-US" sz="4400" dirty="0" smtClean="0">
                <a:solidFill>
                  <a:srgbClr val="FFFFFF"/>
                </a:solidFill>
                <a:latin typeface="+mj-lt"/>
              </a:rPr>
              <a:t>What is the Windows Runtime?</a:t>
            </a:r>
            <a:endParaRPr lang="en-US" sz="4400" dirty="0">
              <a:solidFill>
                <a:srgbClr val="FFFFFF"/>
              </a:solidFill>
              <a:latin typeface="+mj-lt"/>
            </a:endParaRPr>
          </a:p>
        </p:txBody>
      </p:sp>
    </p:spTree>
    <p:extLst>
      <p:ext uri="{BB962C8B-B14F-4D97-AF65-F5344CB8AC3E}">
        <p14:creationId xmlns:p14="http://schemas.microsoft.com/office/powerpoint/2010/main" val="9511434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Runtime in C++</a:t>
            </a:r>
            <a:endParaRPr lang="en-US" dirty="0"/>
          </a:p>
        </p:txBody>
      </p:sp>
      <p:sp>
        <p:nvSpPr>
          <p:cNvPr id="3" name="Text Placeholder 2"/>
          <p:cNvSpPr>
            <a:spLocks noGrp="1"/>
          </p:cNvSpPr>
          <p:nvPr>
            <p:ph type="body" sz="quarter" idx="10"/>
          </p:nvPr>
        </p:nvSpPr>
        <p:spPr>
          <a:xfrm>
            <a:off x="519115" y="882669"/>
            <a:ext cx="11149012" cy="5933932"/>
          </a:xfrm>
        </p:spPr>
        <p:txBody>
          <a:bodyPr/>
          <a:lstStyle/>
          <a:p>
            <a:pPr>
              <a:lnSpc>
                <a:spcPct val="115000"/>
              </a:lnSpc>
              <a:spcBef>
                <a:spcPts val="0"/>
              </a:spcBef>
            </a:pPr>
            <a:r>
              <a:rPr lang="en-US" sz="1600" noProof="1" smtClean="0">
                <a:solidFill>
                  <a:srgbClr val="0000FF"/>
                </a:solidFill>
                <a:ea typeface="Calibri"/>
              </a:rPr>
              <a:t>void</a:t>
            </a:r>
            <a:r>
              <a:rPr lang="en-US" sz="1600" noProof="1" smtClean="0">
                <a:ea typeface="Calibri"/>
              </a:rPr>
              <a:t> PeerFinderScenario::PeerFinder_Accept(Object^ sender, RoutedEventArgs^ e) {</a:t>
            </a:r>
          </a:p>
          <a:p>
            <a:pPr>
              <a:lnSpc>
                <a:spcPct val="115000"/>
              </a:lnSpc>
              <a:spcBef>
                <a:spcPts val="0"/>
              </a:spcBef>
            </a:pPr>
            <a:r>
              <a:rPr lang="en-US" sz="1600" noProof="1" smtClean="0">
                <a:ea typeface="Calibri"/>
              </a:rPr>
              <a:t>    m_rootPage-&gt;NotifyUser(</a:t>
            </a:r>
            <a:r>
              <a:rPr lang="en-US" sz="1600" noProof="1" smtClean="0">
                <a:solidFill>
                  <a:srgbClr val="A31515"/>
                </a:solidFill>
                <a:ea typeface="Calibri"/>
              </a:rPr>
              <a:t>""</a:t>
            </a:r>
            <a:r>
              <a:rPr lang="en-US" sz="1600" noProof="1" smtClean="0">
                <a:ea typeface="Calibri"/>
              </a:rPr>
              <a:t>, NotifyType::ErrorMessage);    </a:t>
            </a:r>
          </a:p>
          <a:p>
            <a:pPr>
              <a:lnSpc>
                <a:spcPct val="115000"/>
              </a:lnSpc>
              <a:spcBef>
                <a:spcPts val="0"/>
              </a:spcBef>
            </a:pPr>
            <a:r>
              <a:rPr lang="en-US" sz="1600" noProof="1" smtClean="0">
                <a:ea typeface="Calibri"/>
              </a:rPr>
              <a:t>    m_rootPage-&gt;NotifyUser(</a:t>
            </a:r>
            <a:r>
              <a:rPr lang="en-US" sz="1600" noProof="1" smtClean="0">
                <a:solidFill>
                  <a:srgbClr val="A31515"/>
                </a:solidFill>
                <a:ea typeface="Calibri"/>
              </a:rPr>
              <a:t>"Connecting to "</a:t>
            </a:r>
            <a:r>
              <a:rPr lang="en-US" sz="1600" noProof="1" smtClean="0">
                <a:ea typeface="Calibri"/>
              </a:rPr>
              <a:t> + m_requestingPeer-&gt;DisplayName + </a:t>
            </a:r>
            <a:r>
              <a:rPr lang="en-US" sz="1600" noProof="1" smtClean="0">
                <a:solidFill>
                  <a:srgbClr val="A31515"/>
                </a:solidFill>
                <a:ea typeface="Calibri"/>
              </a:rPr>
              <a:t>"...."</a:t>
            </a:r>
            <a:r>
              <a:rPr lang="en-US" sz="1600" noProof="1" smtClean="0">
                <a:ea typeface="Calibri"/>
              </a:rPr>
              <a:t>, NotifyType::StatusMessage);</a:t>
            </a:r>
          </a:p>
          <a:p>
            <a:pPr>
              <a:lnSpc>
                <a:spcPct val="115000"/>
              </a:lnSpc>
              <a:spcBef>
                <a:spcPts val="0"/>
              </a:spcBef>
            </a:pPr>
            <a:r>
              <a:rPr lang="en-US" sz="1600" noProof="1" smtClean="0">
                <a:ea typeface="Calibri"/>
              </a:rPr>
              <a:t>    PeerFinder_AcceptButton-&gt;Visibility = Visibility::Collapsed;</a:t>
            </a:r>
          </a:p>
          <a:p>
            <a:pPr>
              <a:lnSpc>
                <a:spcPct val="115000"/>
              </a:lnSpc>
              <a:spcBef>
                <a:spcPts val="0"/>
              </a:spcBef>
            </a:pPr>
            <a:r>
              <a:rPr lang="en-US" sz="1600" noProof="1" smtClean="0">
                <a:ea typeface="Calibri"/>
              </a:rPr>
              <a:t> </a:t>
            </a:r>
          </a:p>
          <a:p>
            <a:pPr>
              <a:lnSpc>
                <a:spcPct val="115000"/>
              </a:lnSpc>
              <a:spcBef>
                <a:spcPts val="0"/>
              </a:spcBef>
            </a:pPr>
            <a:r>
              <a:rPr lang="en-US" sz="1600" noProof="1" smtClean="0">
                <a:ea typeface="Calibri"/>
              </a:rPr>
              <a:t>    </a:t>
            </a:r>
            <a:r>
              <a:rPr lang="en-US" sz="1600" noProof="1" smtClean="0">
                <a:solidFill>
                  <a:srgbClr val="0000FF"/>
                </a:solidFill>
                <a:ea typeface="Calibri"/>
              </a:rPr>
              <a:t>auto</a:t>
            </a:r>
            <a:r>
              <a:rPr lang="en-US" sz="1600" noProof="1" smtClean="0">
                <a:ea typeface="Calibri"/>
              </a:rPr>
              <a:t> op = PeerFinder::ConnectAsync(m_requestingPeer);</a:t>
            </a:r>
          </a:p>
          <a:p>
            <a:pPr>
              <a:lnSpc>
                <a:spcPct val="115000"/>
              </a:lnSpc>
              <a:spcBef>
                <a:spcPts val="0"/>
              </a:spcBef>
            </a:pPr>
            <a:r>
              <a:rPr lang="en-US" sz="1600" noProof="1" smtClean="0">
                <a:ea typeface="Calibri"/>
              </a:rPr>
              <a:t>    </a:t>
            </a:r>
            <a:r>
              <a:rPr lang="en-US" sz="1600" noProof="1" smtClean="0">
                <a:solidFill>
                  <a:schemeClr val="accent3"/>
                </a:solidFill>
                <a:ea typeface="Calibri"/>
              </a:rPr>
              <a:t>Concurrency::task&lt;StreamSocket^&gt; </a:t>
            </a:r>
            <a:r>
              <a:rPr lang="en-US" sz="1600" noProof="1" smtClean="0">
                <a:ea typeface="Calibri"/>
              </a:rPr>
              <a:t>connectTask(op);</a:t>
            </a:r>
          </a:p>
          <a:p>
            <a:pPr>
              <a:lnSpc>
                <a:spcPct val="115000"/>
              </a:lnSpc>
              <a:spcBef>
                <a:spcPts val="0"/>
              </a:spcBef>
            </a:pPr>
            <a:r>
              <a:rPr lang="en-US" sz="1600" noProof="1" smtClean="0">
                <a:ea typeface="Calibri"/>
              </a:rPr>
              <a:t>    connectTask.then([</a:t>
            </a:r>
            <a:r>
              <a:rPr lang="en-US" sz="1600" noProof="1" smtClean="0">
                <a:solidFill>
                  <a:srgbClr val="0000FF"/>
                </a:solidFill>
                <a:ea typeface="Calibri"/>
              </a:rPr>
              <a:t>this</a:t>
            </a:r>
            <a:r>
              <a:rPr lang="en-US" sz="1600" noProof="1" smtClean="0">
                <a:ea typeface="Calibri"/>
              </a:rPr>
              <a:t>](Concurrency::task&lt;StreamSocket^&gt; resultTask) {</a:t>
            </a:r>
          </a:p>
          <a:p>
            <a:pPr>
              <a:lnSpc>
                <a:spcPct val="115000"/>
              </a:lnSpc>
              <a:spcBef>
                <a:spcPts val="0"/>
              </a:spcBef>
            </a:pPr>
            <a:r>
              <a:rPr lang="en-US" sz="1600" noProof="1" smtClean="0">
                <a:ea typeface="Calibri"/>
              </a:rPr>
              <a:t>        </a:t>
            </a:r>
            <a:r>
              <a:rPr lang="en-US" sz="1600" noProof="1" smtClean="0">
                <a:solidFill>
                  <a:srgbClr val="0000FF"/>
                </a:solidFill>
                <a:ea typeface="Calibri"/>
              </a:rPr>
              <a:t>try</a:t>
            </a:r>
            <a:r>
              <a:rPr lang="en-US" sz="1600" noProof="1" smtClean="0">
                <a:ea typeface="Calibri"/>
              </a:rPr>
              <a:t> {</a:t>
            </a:r>
          </a:p>
          <a:p>
            <a:pPr>
              <a:lnSpc>
                <a:spcPct val="115000"/>
              </a:lnSpc>
              <a:spcBef>
                <a:spcPts val="0"/>
              </a:spcBef>
            </a:pPr>
            <a:r>
              <a:rPr lang="en-US" sz="1600" noProof="1" smtClean="0">
                <a:ea typeface="Calibri"/>
              </a:rPr>
              <a:t>            m_socket = resultTask.get();</a:t>
            </a:r>
          </a:p>
          <a:p>
            <a:pPr>
              <a:lnSpc>
                <a:spcPct val="115000"/>
              </a:lnSpc>
              <a:spcBef>
                <a:spcPts val="0"/>
              </a:spcBef>
            </a:pPr>
            <a:r>
              <a:rPr lang="en-US" sz="1600" noProof="1" smtClean="0">
                <a:ea typeface="Calibri"/>
              </a:rPr>
              <a:t>            m_rootPage-&gt;NotifyUser(</a:t>
            </a:r>
            <a:r>
              <a:rPr lang="en-US" sz="1600" noProof="1" smtClean="0">
                <a:solidFill>
                  <a:srgbClr val="A31515"/>
                </a:solidFill>
                <a:ea typeface="Calibri"/>
              </a:rPr>
              <a:t>"Connection succeeded"</a:t>
            </a:r>
            <a:r>
              <a:rPr lang="en-US" sz="1600" noProof="1" smtClean="0">
                <a:ea typeface="Calibri"/>
              </a:rPr>
              <a:t>, NotifyType::StatusMessage);</a:t>
            </a:r>
          </a:p>
          <a:p>
            <a:pPr>
              <a:lnSpc>
                <a:spcPct val="115000"/>
              </a:lnSpc>
              <a:spcBef>
                <a:spcPts val="0"/>
              </a:spcBef>
            </a:pPr>
            <a:r>
              <a:rPr lang="en-US" sz="1600" noProof="1" smtClean="0">
                <a:ea typeface="Calibri"/>
              </a:rPr>
              <a:t>            PeerFinder_StartSendReceive(); </a:t>
            </a:r>
          </a:p>
          <a:p>
            <a:pPr>
              <a:lnSpc>
                <a:spcPct val="115000"/>
              </a:lnSpc>
              <a:spcBef>
                <a:spcPts val="0"/>
              </a:spcBef>
            </a:pPr>
            <a:r>
              <a:rPr lang="en-US" sz="1600" noProof="1" smtClean="0">
                <a:ea typeface="Calibri"/>
              </a:rPr>
              <a:t>        }</a:t>
            </a:r>
          </a:p>
          <a:p>
            <a:pPr>
              <a:lnSpc>
                <a:spcPct val="115000"/>
              </a:lnSpc>
              <a:spcBef>
                <a:spcPts val="0"/>
              </a:spcBef>
            </a:pPr>
            <a:r>
              <a:rPr lang="en-US" sz="1600" noProof="1" smtClean="0">
                <a:ea typeface="Calibri"/>
              </a:rPr>
              <a:t>        </a:t>
            </a:r>
            <a:r>
              <a:rPr lang="en-US" sz="1600" noProof="1" smtClean="0">
                <a:solidFill>
                  <a:srgbClr val="0000FF"/>
                </a:solidFill>
                <a:ea typeface="Calibri"/>
              </a:rPr>
              <a:t>catch</a:t>
            </a:r>
            <a:r>
              <a:rPr lang="en-US" sz="1600" noProof="1" smtClean="0">
                <a:ea typeface="Calibri"/>
              </a:rPr>
              <a:t>(Exception^ e) {</a:t>
            </a:r>
          </a:p>
          <a:p>
            <a:pPr>
              <a:lnSpc>
                <a:spcPct val="115000"/>
              </a:lnSpc>
              <a:spcBef>
                <a:spcPts val="0"/>
              </a:spcBef>
            </a:pPr>
            <a:r>
              <a:rPr lang="en-US" sz="1600" noProof="1" smtClean="0">
                <a:ea typeface="Calibri"/>
              </a:rPr>
              <a:t>            m_rootPage-&gt;NotifyUser(</a:t>
            </a:r>
            <a:r>
              <a:rPr lang="en-US" sz="1600" noProof="1" smtClean="0">
                <a:solidFill>
                  <a:srgbClr val="A31515"/>
                </a:solidFill>
                <a:ea typeface="Calibri"/>
              </a:rPr>
              <a:t>"Connection to "</a:t>
            </a:r>
            <a:r>
              <a:rPr lang="en-US" sz="1600" noProof="1" smtClean="0">
                <a:ea typeface="Calibri"/>
              </a:rPr>
              <a:t> + m_requestingPeer-&gt;DisplayName + </a:t>
            </a:r>
            <a:r>
              <a:rPr lang="en-US" sz="1600" noProof="1" smtClean="0">
                <a:solidFill>
                  <a:srgbClr val="A31515"/>
                </a:solidFill>
                <a:ea typeface="Calibri"/>
              </a:rPr>
              <a:t>" failed: "</a:t>
            </a:r>
            <a:r>
              <a:rPr lang="en-US" sz="1600" noProof="1" smtClean="0">
                <a:ea typeface="Calibri"/>
              </a:rPr>
              <a:t> + e-&gt;Message, NotifyType::ErrorMessage);			</a:t>
            </a:r>
          </a:p>
          <a:p>
            <a:pPr>
              <a:lnSpc>
                <a:spcPct val="115000"/>
              </a:lnSpc>
              <a:spcBef>
                <a:spcPts val="0"/>
              </a:spcBef>
            </a:pPr>
            <a:r>
              <a:rPr lang="en-US" sz="1600" noProof="1" smtClean="0">
                <a:ea typeface="Calibri"/>
              </a:rPr>
              <a:t>        }</a:t>
            </a:r>
          </a:p>
          <a:p>
            <a:pPr>
              <a:lnSpc>
                <a:spcPct val="115000"/>
              </a:lnSpc>
              <a:spcBef>
                <a:spcPts val="0"/>
              </a:spcBef>
            </a:pPr>
            <a:r>
              <a:rPr lang="en-US" sz="1600" noProof="1" smtClean="0">
                <a:ea typeface="Calibri"/>
              </a:rPr>
              <a:t>    });</a:t>
            </a:r>
          </a:p>
          <a:p>
            <a:pPr>
              <a:lnSpc>
                <a:spcPct val="115000"/>
              </a:lnSpc>
              <a:spcBef>
                <a:spcPts val="0"/>
              </a:spcBef>
            </a:pPr>
            <a:r>
              <a:rPr lang="en-US" sz="1600" noProof="1" smtClean="0">
                <a:ea typeface="Calibri"/>
              </a:rPr>
              <a:t>}</a:t>
            </a:r>
          </a:p>
          <a:p>
            <a:endParaRPr lang="en-US" sz="1600" noProof="1"/>
          </a:p>
        </p:txBody>
      </p:sp>
    </p:spTree>
    <p:extLst>
      <p:ext uri="{BB962C8B-B14F-4D97-AF65-F5344CB8AC3E}">
        <p14:creationId xmlns:p14="http://schemas.microsoft.com/office/powerpoint/2010/main" val="1473373370"/>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 to Action</a:t>
            </a:r>
            <a:endParaRPr lang="en-US" dirty="0"/>
          </a:p>
        </p:txBody>
      </p:sp>
      <p:sp>
        <p:nvSpPr>
          <p:cNvPr id="3" name="Text Placeholder 2"/>
          <p:cNvSpPr>
            <a:spLocks noGrp="1"/>
          </p:cNvSpPr>
          <p:nvPr>
            <p:ph type="body" sz="quarter" idx="10"/>
          </p:nvPr>
        </p:nvSpPr>
        <p:spPr>
          <a:xfrm>
            <a:off x="519114" y="1447800"/>
            <a:ext cx="11149012" cy="4407360"/>
          </a:xfrm>
        </p:spPr>
        <p:txBody>
          <a:bodyPr/>
          <a:lstStyle/>
          <a:p>
            <a:r>
              <a:rPr lang="en-US" dirty="0" smtClean="0"/>
              <a:t>The Windows Runtime is the solid, efficient foundation for the new Windows 8 developer platform </a:t>
            </a:r>
          </a:p>
          <a:p>
            <a:pPr lvl="1"/>
            <a:r>
              <a:rPr lang="en-US" dirty="0" smtClean="0"/>
              <a:t>Build </a:t>
            </a:r>
            <a:r>
              <a:rPr lang="en-US" dirty="0"/>
              <a:t>Metro style apps easily with the Windows Runtime</a:t>
            </a:r>
          </a:p>
          <a:p>
            <a:pPr lvl="1"/>
            <a:r>
              <a:rPr lang="en-US" dirty="0"/>
              <a:t>Windows available in your choice of language and environment</a:t>
            </a:r>
          </a:p>
          <a:p>
            <a:r>
              <a:rPr lang="en-US" dirty="0" smtClean="0"/>
              <a:t>Bring your language to the Windows runtime</a:t>
            </a:r>
            <a:endParaRPr lang="en-US" dirty="0"/>
          </a:p>
          <a:p>
            <a:pPr lvl="1"/>
            <a:r>
              <a:rPr lang="en-US" dirty="0" smtClean="0"/>
              <a:t>Create a language projection</a:t>
            </a:r>
          </a:p>
          <a:p>
            <a:pPr lvl="1"/>
            <a:r>
              <a:rPr lang="en-US" dirty="0" smtClean="0"/>
              <a:t>Make Windows a natural and familiar part of your world</a:t>
            </a:r>
          </a:p>
          <a:p>
            <a:r>
              <a:rPr lang="en-US" dirty="0" smtClean="0"/>
              <a:t>We can engage and help</a:t>
            </a:r>
          </a:p>
        </p:txBody>
      </p:sp>
    </p:spTree>
    <p:extLst>
      <p:ext uri="{BB962C8B-B14F-4D97-AF65-F5344CB8AC3E}">
        <p14:creationId xmlns:p14="http://schemas.microsoft.com/office/powerpoint/2010/main" val="750839499"/>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Q&amp;A</a:t>
            </a:r>
            <a:endParaRPr lang="en-US" dirty="0"/>
          </a:p>
        </p:txBody>
      </p:sp>
      <p:sp>
        <p:nvSpPr>
          <p:cNvPr id="3" name="Text Placeholder 2"/>
          <p:cNvSpPr>
            <a:spLocks noGrp="1"/>
          </p:cNvSpPr>
          <p:nvPr>
            <p:ph type="body" sz="quarter" idx="10"/>
          </p:nvPr>
        </p:nvSpPr>
        <p:spPr>
          <a:xfrm>
            <a:off x="519114" y="1447800"/>
            <a:ext cx="11149012" cy="4585871"/>
          </a:xfrm>
        </p:spPr>
        <p:txBody>
          <a:bodyPr/>
          <a:lstStyle/>
          <a:p>
            <a:pPr marL="460375" marR="0" indent="-460375" algn="l" defTabSz="914363" rtl="0" eaLnBrk="1" fontAlgn="auto" latinLnBrk="0" hangingPunct="1">
              <a:lnSpc>
                <a:spcPct val="90000"/>
              </a:lnSpc>
              <a:spcBef>
                <a:spcPct val="20000"/>
              </a:spcBef>
              <a:spcAft>
                <a:spcPts val="0"/>
              </a:spcAft>
              <a:buClrTx/>
              <a:buSzPct val="90000"/>
              <a:buFont typeface="Arial" pitchFamily="34" charset="0"/>
              <a:buChar char="•"/>
              <a:tabLst/>
              <a:defRPr/>
            </a:pPr>
            <a:r>
              <a:rPr lang="en-US" sz="3200" kern="1200" dirty="0" smtClean="0">
                <a:gradFill>
                  <a:gsLst>
                    <a:gs pos="0">
                      <a:schemeClr val="tx1"/>
                    </a:gs>
                    <a:gs pos="86000">
                      <a:schemeClr val="tx1"/>
                    </a:gs>
                  </a:gsLst>
                  <a:lin ang="5400000" scaled="0"/>
                </a:gradFill>
                <a:effectLst/>
                <a:latin typeface="+mn-lt"/>
                <a:ea typeface="+mn-ea"/>
                <a:cs typeface="+mn-cs"/>
                <a:hlinkClick r:id="rId2"/>
              </a:rPr>
              <a:t>http://msdn.microsoft.com/windows</a:t>
            </a:r>
            <a:endParaRPr lang="en-US" sz="3200" kern="1200" dirty="0" smtClean="0">
              <a:gradFill>
                <a:gsLst>
                  <a:gs pos="0">
                    <a:schemeClr val="tx1"/>
                  </a:gs>
                  <a:gs pos="86000">
                    <a:schemeClr val="tx1"/>
                  </a:gs>
                </a:gsLst>
                <a:lin ang="5400000" scaled="0"/>
              </a:gradFill>
              <a:effectLst/>
              <a:latin typeface="+mn-lt"/>
              <a:ea typeface="+mn-ea"/>
              <a:cs typeface="+mn-cs"/>
            </a:endParaRPr>
          </a:p>
          <a:p>
            <a:pPr marL="460375" marR="0" indent="-460375" algn="l" defTabSz="914363" rtl="0" eaLnBrk="1" fontAlgn="auto" latinLnBrk="0" hangingPunct="1">
              <a:lnSpc>
                <a:spcPct val="90000"/>
              </a:lnSpc>
              <a:spcBef>
                <a:spcPct val="20000"/>
              </a:spcBef>
              <a:spcAft>
                <a:spcPts val="0"/>
              </a:spcAft>
              <a:buClrTx/>
              <a:buSzPct val="90000"/>
              <a:buFont typeface="Arial" pitchFamily="34" charset="0"/>
              <a:buChar char="•"/>
              <a:tabLst/>
              <a:defRPr/>
            </a:pPr>
            <a:r>
              <a:rPr lang="en-US" sz="3200" kern="1200" dirty="0" smtClean="0">
                <a:gradFill>
                  <a:gsLst>
                    <a:gs pos="0">
                      <a:schemeClr val="tx1"/>
                    </a:gs>
                    <a:gs pos="86000">
                      <a:schemeClr val="tx1"/>
                    </a:gs>
                  </a:gsLst>
                  <a:lin ang="5400000" scaled="0"/>
                </a:gradFill>
                <a:effectLst/>
                <a:latin typeface="+mn-lt"/>
                <a:ea typeface="+mn-ea"/>
                <a:cs typeface="+mn-cs"/>
              </a:rPr>
              <a:t>Email:</a:t>
            </a:r>
            <a:r>
              <a:rPr lang="en-US" sz="3200" kern="1200" baseline="0" dirty="0" smtClean="0">
                <a:gradFill>
                  <a:gsLst>
                    <a:gs pos="0">
                      <a:schemeClr val="tx1"/>
                    </a:gs>
                    <a:gs pos="86000">
                      <a:schemeClr val="tx1"/>
                    </a:gs>
                  </a:gsLst>
                  <a:lin ang="5400000" scaled="0"/>
                </a:gradFill>
                <a:effectLst/>
                <a:latin typeface="+mn-lt"/>
                <a:ea typeface="+mn-ea"/>
                <a:cs typeface="+mn-cs"/>
              </a:rPr>
              <a:t> </a:t>
            </a:r>
            <a:r>
              <a:rPr lang="en-US" sz="3200" kern="1200" dirty="0" smtClean="0">
                <a:gradFill>
                  <a:gsLst>
                    <a:gs pos="0">
                      <a:schemeClr val="tx1"/>
                    </a:gs>
                    <a:gs pos="86000">
                      <a:schemeClr val="tx1"/>
                    </a:gs>
                  </a:gsLst>
                  <a:lin ang="5400000" scaled="0"/>
                </a:gradFill>
                <a:effectLst/>
                <a:latin typeface="+mn-lt"/>
                <a:ea typeface="+mn-ea"/>
                <a:cs typeface="+mn-cs"/>
                <a:hlinkClick r:id="rId3"/>
              </a:rPr>
              <a:t>martynl@microsoft.com</a:t>
            </a:r>
            <a:endParaRPr lang="en-US" sz="3200" kern="1200" dirty="0" smtClean="0">
              <a:gradFill>
                <a:gsLst>
                  <a:gs pos="0">
                    <a:schemeClr val="tx1"/>
                  </a:gs>
                  <a:gs pos="86000">
                    <a:schemeClr val="tx1"/>
                  </a:gs>
                </a:gsLst>
                <a:lin ang="5400000" scaled="0"/>
              </a:gradFill>
              <a:effectLst/>
              <a:latin typeface="+mn-lt"/>
              <a:ea typeface="+mn-ea"/>
              <a:cs typeface="+mn-cs"/>
            </a:endParaRPr>
          </a:p>
          <a:p>
            <a:pPr marL="460375" marR="0" indent="-460375" algn="l" defTabSz="914363" rtl="0" eaLnBrk="1" fontAlgn="auto" latinLnBrk="0" hangingPunct="1">
              <a:lnSpc>
                <a:spcPct val="90000"/>
              </a:lnSpc>
              <a:spcBef>
                <a:spcPct val="20000"/>
              </a:spcBef>
              <a:spcAft>
                <a:spcPts val="0"/>
              </a:spcAft>
              <a:buClrTx/>
              <a:buSzPct val="90000"/>
              <a:buFont typeface="Arial" pitchFamily="34" charset="0"/>
              <a:buChar char="•"/>
              <a:tabLst/>
              <a:defRPr/>
            </a:pPr>
            <a:endParaRPr lang="en-US" sz="3200" kern="1200" dirty="0" smtClean="0">
              <a:gradFill>
                <a:gsLst>
                  <a:gs pos="0">
                    <a:schemeClr val="tx1"/>
                  </a:gs>
                  <a:gs pos="86000">
                    <a:schemeClr val="tx1"/>
                  </a:gs>
                </a:gsLst>
                <a:lin ang="5400000" scaled="0"/>
              </a:gradFill>
              <a:effectLst/>
              <a:latin typeface="+mn-lt"/>
              <a:ea typeface="+mn-ea"/>
              <a:cs typeface="+mn-cs"/>
            </a:endParaRPr>
          </a:p>
          <a:p>
            <a:pPr>
              <a:defRPr/>
            </a:pPr>
            <a:r>
              <a:rPr lang="en-US" sz="2800" dirty="0" smtClean="0">
                <a:effectLst/>
              </a:rPr>
              <a:t>Windows 8</a:t>
            </a:r>
            <a:r>
              <a:rPr lang="en-US" sz="2800" dirty="0"/>
              <a:t>: </a:t>
            </a:r>
            <a:r>
              <a:rPr lang="en-US" sz="2800" dirty="0">
                <a:hlinkClick r:id="rId4"/>
              </a:rPr>
              <a:t>http://</a:t>
            </a:r>
            <a:r>
              <a:rPr lang="en-US" sz="2800" dirty="0" smtClean="0">
                <a:hlinkClick r:id="rId4"/>
              </a:rPr>
              <a:t>channel9.msdn.com/Events/BUILD/BUILD2011/KEY-0001</a:t>
            </a:r>
            <a:r>
              <a:rPr lang="en-US" sz="2800" dirty="0" smtClean="0"/>
              <a:t> </a:t>
            </a:r>
            <a:endParaRPr lang="en-US" sz="2800" dirty="0" smtClean="0">
              <a:effectLst/>
            </a:endParaRPr>
          </a:p>
          <a:p>
            <a:pPr>
              <a:defRPr/>
            </a:pPr>
            <a:r>
              <a:rPr lang="en-US" sz="2800" dirty="0"/>
              <a:t>Platform: </a:t>
            </a:r>
            <a:r>
              <a:rPr lang="en-US" sz="2800" dirty="0">
                <a:hlinkClick r:id="rId5"/>
              </a:rPr>
              <a:t>http://</a:t>
            </a:r>
            <a:r>
              <a:rPr lang="en-US" sz="2800" dirty="0" smtClean="0">
                <a:hlinkClick r:id="rId5"/>
              </a:rPr>
              <a:t>channel9.msdn.com/Events/BUILD/BUILD2011/BPS-1005</a:t>
            </a:r>
            <a:r>
              <a:rPr lang="en-US" sz="2800" dirty="0" smtClean="0"/>
              <a:t> </a:t>
            </a:r>
          </a:p>
          <a:p>
            <a:pPr>
              <a:defRPr/>
            </a:pPr>
            <a:r>
              <a:rPr lang="en-US" sz="2800" dirty="0" smtClean="0">
                <a:effectLst/>
              </a:rPr>
              <a:t>Windows </a:t>
            </a:r>
            <a:r>
              <a:rPr lang="en-US" sz="2800" dirty="0"/>
              <a:t>Runtime: </a:t>
            </a:r>
            <a:r>
              <a:rPr lang="en-US" sz="2800" dirty="0">
                <a:hlinkClick r:id="rId6"/>
              </a:rPr>
              <a:t>http://</a:t>
            </a:r>
            <a:r>
              <a:rPr lang="en-US" sz="2800" dirty="0" smtClean="0">
                <a:hlinkClick r:id="rId6"/>
              </a:rPr>
              <a:t>channel9.msdn.com/Events/BUILD/BUILD2011/PLAT-874T</a:t>
            </a:r>
            <a:r>
              <a:rPr lang="en-US" sz="2800" dirty="0" smtClean="0"/>
              <a:t> </a:t>
            </a:r>
            <a:endParaRPr lang="en-US" sz="2800" dirty="0" smtClean="0">
              <a:effectLst/>
            </a:endParaRPr>
          </a:p>
          <a:p>
            <a:pPr>
              <a:defRPr/>
            </a:pPr>
            <a:r>
              <a:rPr lang="en-US" sz="2800" dirty="0" smtClean="0"/>
              <a:t>Internals</a:t>
            </a:r>
            <a:r>
              <a:rPr lang="en-US" sz="2800" dirty="0"/>
              <a:t>: </a:t>
            </a:r>
            <a:r>
              <a:rPr lang="en-US" sz="2800" dirty="0">
                <a:hlinkClick r:id="rId7"/>
              </a:rPr>
              <a:t>http://</a:t>
            </a:r>
            <a:r>
              <a:rPr lang="en-US" sz="2800" dirty="0" smtClean="0">
                <a:hlinkClick r:id="rId7"/>
              </a:rPr>
              <a:t>channel9.msdn.com/Events/BUILD/BUILD2011/PLAT-875T</a:t>
            </a:r>
            <a:r>
              <a:rPr lang="en-US" sz="2800" dirty="0" smtClean="0"/>
              <a:t> </a:t>
            </a:r>
            <a:endParaRPr lang="en-US" sz="2800" dirty="0" smtClean="0">
              <a:effectLst/>
            </a:endParaRPr>
          </a:p>
        </p:txBody>
      </p:sp>
    </p:spTree>
    <p:extLst>
      <p:ext uri="{BB962C8B-B14F-4D97-AF65-F5344CB8AC3E}">
        <p14:creationId xmlns:p14="http://schemas.microsoft.com/office/powerpoint/2010/main" val="437894682"/>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a:t>
            </a:r>
            <a:endParaRPr lang="en-US" dirty="0"/>
          </a:p>
        </p:txBody>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214612006"/>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181" y="228600"/>
            <a:ext cx="11149013" cy="609398"/>
          </a:xfrm>
        </p:spPr>
        <p:txBody>
          <a:bodyPr/>
          <a:lstStyle/>
          <a:p>
            <a:r>
              <a:rPr lang="en-US" dirty="0" smtClean="0">
                <a:latin typeface="Segoe UI Semibold" pitchFamily="34" charset="0"/>
                <a:ea typeface="Segoe UI" pitchFamily="34" charset="0"/>
                <a:cs typeface="Segoe UI" pitchFamily="34" charset="0"/>
              </a:rPr>
              <a:t>Windows 8</a:t>
            </a:r>
            <a:endParaRPr lang="en-US" dirty="0">
              <a:latin typeface="Segoe UI Semibold" pitchFamily="34" charset="0"/>
              <a:ea typeface="Segoe UI" pitchFamily="34" charset="0"/>
              <a:cs typeface="Segoe UI" pitchFamily="34" charset="0"/>
            </a:endParaRPr>
          </a:p>
        </p:txBody>
      </p:sp>
      <p:sp>
        <p:nvSpPr>
          <p:cNvPr id="28" name="Rectangle 27"/>
          <p:cNvSpPr/>
          <p:nvPr/>
        </p:nvSpPr>
        <p:spPr>
          <a:xfrm>
            <a:off x="1458580" y="5784565"/>
            <a:ext cx="9357503" cy="645459"/>
          </a:xfrm>
          <a:prstGeom prst="rect">
            <a:avLst/>
          </a:prstGeom>
          <a:solidFill>
            <a:schemeClr val="accent2"/>
          </a:solidFill>
          <a:ln>
            <a:noFill/>
          </a:ln>
          <a:effectLst/>
        </p:spPr>
        <p:style>
          <a:lnRef idx="1">
            <a:schemeClr val="accent3"/>
          </a:lnRef>
          <a:fillRef idx="2">
            <a:schemeClr val="accent3"/>
          </a:fillRef>
          <a:effectRef idx="1">
            <a:schemeClr val="accent3"/>
          </a:effectRef>
          <a:fontRef idx="minor">
            <a:schemeClr val="dk1"/>
          </a:fontRef>
        </p:style>
        <p:txBody>
          <a:bodyPr lIns="121725" tIns="60862" rIns="121725" bIns="60862" rtlCol="0" anchor="ctr"/>
          <a:lstStyle/>
          <a:p>
            <a:pPr algn="ctr"/>
            <a:r>
              <a:rPr lang="en-US" sz="2800" dirty="0" smtClean="0">
                <a:solidFill>
                  <a:schemeClr val="tx1"/>
                </a:solidFill>
                <a:latin typeface="+mj-lt"/>
              </a:rPr>
              <a:t>Windows Core OS Services</a:t>
            </a:r>
            <a:endParaRPr lang="en-US" sz="2800" dirty="0">
              <a:solidFill>
                <a:schemeClr val="tx1"/>
              </a:solidFill>
              <a:latin typeface="+mj-lt"/>
            </a:endParaRPr>
          </a:p>
        </p:txBody>
      </p:sp>
      <p:sp>
        <p:nvSpPr>
          <p:cNvPr id="41" name="Rectangle 40"/>
          <p:cNvSpPr/>
          <p:nvPr/>
        </p:nvSpPr>
        <p:spPr>
          <a:xfrm>
            <a:off x="5531578" y="2975039"/>
            <a:ext cx="2284113" cy="784727"/>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400" dirty="0" smtClean="0">
                <a:solidFill>
                  <a:schemeClr val="tx1"/>
                </a:solidFill>
                <a:latin typeface="+mj-lt"/>
              </a:rPr>
              <a:t>JavaScript</a:t>
            </a:r>
          </a:p>
          <a:p>
            <a:pPr algn="ctr"/>
            <a:r>
              <a:rPr lang="en-US" sz="2400" dirty="0" smtClean="0">
                <a:solidFill>
                  <a:schemeClr val="tx1"/>
                </a:solidFill>
                <a:latin typeface="+mj-lt"/>
              </a:rPr>
              <a:t>(Chakra)</a:t>
            </a:r>
            <a:endParaRPr lang="en-US" sz="2400" dirty="0">
              <a:solidFill>
                <a:schemeClr val="tx1"/>
              </a:solidFill>
              <a:latin typeface="+mj-lt"/>
            </a:endParaRPr>
          </a:p>
        </p:txBody>
      </p:sp>
      <p:sp>
        <p:nvSpPr>
          <p:cNvPr id="46" name="Rectangle 45"/>
          <p:cNvSpPr/>
          <p:nvPr/>
        </p:nvSpPr>
        <p:spPr>
          <a:xfrm>
            <a:off x="1473205" y="2975145"/>
            <a:ext cx="2033842" cy="785883"/>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400" dirty="0" smtClean="0">
                <a:solidFill>
                  <a:schemeClr val="tx1"/>
                </a:solidFill>
                <a:latin typeface="+mj-lt"/>
              </a:rPr>
              <a:t>C/C++</a:t>
            </a:r>
            <a:endParaRPr lang="en-US" sz="2400" dirty="0">
              <a:solidFill>
                <a:schemeClr val="tx1"/>
              </a:solidFill>
              <a:latin typeface="+mj-lt"/>
            </a:endParaRPr>
          </a:p>
        </p:txBody>
      </p:sp>
      <p:sp>
        <p:nvSpPr>
          <p:cNvPr id="47" name="Rectangle 46"/>
          <p:cNvSpPr/>
          <p:nvPr/>
        </p:nvSpPr>
        <p:spPr>
          <a:xfrm>
            <a:off x="3582675" y="2975145"/>
            <a:ext cx="1876939" cy="785883"/>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400" dirty="0" smtClean="0">
                <a:solidFill>
                  <a:schemeClr val="tx1"/>
                </a:solidFill>
                <a:latin typeface="+mj-lt"/>
              </a:rPr>
              <a:t>C#, VB</a:t>
            </a:r>
          </a:p>
        </p:txBody>
      </p:sp>
      <p:sp>
        <p:nvSpPr>
          <p:cNvPr id="26" name="Rectangle 25"/>
          <p:cNvSpPr/>
          <p:nvPr/>
        </p:nvSpPr>
        <p:spPr>
          <a:xfrm>
            <a:off x="1458452" y="1456316"/>
            <a:ext cx="6365593" cy="631772"/>
          </a:xfrm>
          <a:prstGeom prst="rect">
            <a:avLst/>
          </a:prstGeom>
          <a:solidFill>
            <a:schemeClr val="bg1"/>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ctr"/>
          <a:lstStyle/>
          <a:p>
            <a:pPr algn="ctr"/>
            <a:r>
              <a:rPr lang="en-US" sz="2800" dirty="0" smtClean="0">
                <a:solidFill>
                  <a:schemeClr val="tx1"/>
                </a:solidFill>
                <a:latin typeface="+mj-lt"/>
              </a:rPr>
              <a:t>Metro style Apps</a:t>
            </a:r>
            <a:endParaRPr lang="en-US" sz="2800" dirty="0">
              <a:solidFill>
                <a:schemeClr val="tx1"/>
              </a:solidFill>
              <a:latin typeface="+mj-lt"/>
            </a:endParaRPr>
          </a:p>
        </p:txBody>
      </p:sp>
      <p:sp>
        <p:nvSpPr>
          <p:cNvPr id="24" name="Rectangle 23"/>
          <p:cNvSpPr/>
          <p:nvPr/>
        </p:nvSpPr>
        <p:spPr>
          <a:xfrm>
            <a:off x="1458452" y="3839230"/>
            <a:ext cx="6352411" cy="1849799"/>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endParaRPr lang="en-US" sz="2400" dirty="0" smtClean="0">
              <a:solidFill>
                <a:schemeClr val="tx1"/>
              </a:solidFill>
              <a:latin typeface="+mj-lt"/>
            </a:endParaRPr>
          </a:p>
        </p:txBody>
      </p:sp>
      <p:sp>
        <p:nvSpPr>
          <p:cNvPr id="16" name="Rectangle 15"/>
          <p:cNvSpPr/>
          <p:nvPr/>
        </p:nvSpPr>
        <p:spPr>
          <a:xfrm>
            <a:off x="1573757" y="4373605"/>
            <a:ext cx="2036218" cy="623531"/>
          </a:xfrm>
          <a:prstGeom prst="rect">
            <a:avLst/>
          </a:prstGeom>
          <a:solidFill>
            <a:schemeClr val="accent1"/>
          </a:solid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dirty="0" smtClean="0">
                <a:solidFill>
                  <a:schemeClr val="tx1"/>
                </a:solidFill>
                <a:latin typeface="+mj-lt"/>
              </a:rPr>
              <a:t>Communication</a:t>
            </a:r>
          </a:p>
          <a:p>
            <a:pPr algn="ctr"/>
            <a:r>
              <a:rPr lang="en-US" dirty="0" smtClean="0">
                <a:solidFill>
                  <a:schemeClr val="tx1"/>
                </a:solidFill>
                <a:latin typeface="+mj-lt"/>
              </a:rPr>
              <a:t> &amp; Data</a:t>
            </a:r>
            <a:endParaRPr lang="en-US" dirty="0">
              <a:solidFill>
                <a:schemeClr val="tx1"/>
              </a:solidFill>
              <a:latin typeface="+mj-lt"/>
            </a:endParaRPr>
          </a:p>
        </p:txBody>
      </p:sp>
      <p:sp>
        <p:nvSpPr>
          <p:cNvPr id="17" name="Rectangle 16"/>
          <p:cNvSpPr/>
          <p:nvPr/>
        </p:nvSpPr>
        <p:spPr>
          <a:xfrm>
            <a:off x="1573757" y="5065529"/>
            <a:ext cx="6122220" cy="476034"/>
          </a:xfrm>
          <a:prstGeom prst="rect">
            <a:avLst/>
          </a:prstGeom>
          <a:solidFill>
            <a:schemeClr val="accent1"/>
          </a:solid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dirty="0" smtClean="0">
                <a:solidFill>
                  <a:schemeClr val="tx1"/>
                </a:solidFill>
                <a:latin typeface="+mj-lt"/>
              </a:rPr>
              <a:t>Application Model</a:t>
            </a:r>
            <a:endParaRPr lang="en-US" dirty="0">
              <a:solidFill>
                <a:schemeClr val="tx1"/>
              </a:solidFill>
              <a:latin typeface="+mj-lt"/>
            </a:endParaRPr>
          </a:p>
        </p:txBody>
      </p:sp>
      <p:sp>
        <p:nvSpPr>
          <p:cNvPr id="18" name="Rectangle 17"/>
          <p:cNvSpPr/>
          <p:nvPr/>
        </p:nvSpPr>
        <p:spPr>
          <a:xfrm>
            <a:off x="5775736" y="4373604"/>
            <a:ext cx="1920240" cy="623532"/>
          </a:xfrm>
          <a:prstGeom prst="rect">
            <a:avLst/>
          </a:prstGeom>
          <a:solidFill>
            <a:schemeClr val="accent1"/>
          </a:solid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dirty="0" smtClean="0">
                <a:solidFill>
                  <a:schemeClr val="tx1"/>
                </a:solidFill>
                <a:latin typeface="+mj-lt"/>
              </a:rPr>
              <a:t>Devices &amp; Printing</a:t>
            </a:r>
            <a:endParaRPr lang="en-US" dirty="0">
              <a:solidFill>
                <a:schemeClr val="tx1"/>
              </a:solidFill>
              <a:latin typeface="+mj-lt"/>
            </a:endParaRPr>
          </a:p>
        </p:txBody>
      </p:sp>
      <p:sp>
        <p:nvSpPr>
          <p:cNvPr id="4" name="Rectangle 3"/>
          <p:cNvSpPr/>
          <p:nvPr/>
        </p:nvSpPr>
        <p:spPr>
          <a:xfrm>
            <a:off x="2570842" y="3841580"/>
            <a:ext cx="3944958" cy="461665"/>
          </a:xfrm>
          <a:prstGeom prst="rect">
            <a:avLst/>
          </a:prstGeom>
        </p:spPr>
        <p:txBody>
          <a:bodyPr wrap="square">
            <a:spAutoFit/>
          </a:bodyPr>
          <a:lstStyle/>
          <a:p>
            <a:pPr algn="ctr"/>
            <a:r>
              <a:rPr lang="en-US" sz="2400" dirty="0" err="1" smtClean="0">
                <a:latin typeface="+mj-lt"/>
              </a:rPr>
              <a:t>WinRT</a:t>
            </a:r>
            <a:r>
              <a:rPr lang="en-US" sz="2400" dirty="0" smtClean="0">
                <a:latin typeface="+mj-lt"/>
              </a:rPr>
              <a:t> APIs</a:t>
            </a:r>
            <a:endParaRPr lang="en-US" sz="2400" dirty="0">
              <a:latin typeface="+mj-lt"/>
            </a:endParaRPr>
          </a:p>
        </p:txBody>
      </p:sp>
      <p:sp>
        <p:nvSpPr>
          <p:cNvPr id="23" name="Rectangle 22"/>
          <p:cNvSpPr/>
          <p:nvPr/>
        </p:nvSpPr>
        <p:spPr>
          <a:xfrm>
            <a:off x="3728308" y="4373605"/>
            <a:ext cx="1922623" cy="623531"/>
          </a:xfrm>
          <a:prstGeom prst="rect">
            <a:avLst/>
          </a:prstGeom>
          <a:solidFill>
            <a:schemeClr val="accent1"/>
          </a:solid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dirty="0" smtClean="0">
                <a:solidFill>
                  <a:schemeClr val="tx1"/>
                </a:solidFill>
                <a:latin typeface="+mj-lt"/>
              </a:rPr>
              <a:t>Graphics &amp; Media </a:t>
            </a:r>
            <a:endParaRPr lang="en-US" dirty="0">
              <a:solidFill>
                <a:schemeClr val="tx1"/>
              </a:solidFill>
              <a:latin typeface="+mj-lt"/>
            </a:endParaRPr>
          </a:p>
        </p:txBody>
      </p:sp>
      <p:sp>
        <p:nvSpPr>
          <p:cNvPr id="30" name="Rectangle 29"/>
          <p:cNvSpPr/>
          <p:nvPr/>
        </p:nvSpPr>
        <p:spPr>
          <a:xfrm>
            <a:off x="2030557" y="2175778"/>
            <a:ext cx="2952980" cy="719190"/>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400" dirty="0" smtClean="0">
                <a:solidFill>
                  <a:schemeClr val="tx1"/>
                </a:solidFill>
                <a:latin typeface="+mj-lt"/>
              </a:rPr>
              <a:t>XAML</a:t>
            </a:r>
          </a:p>
        </p:txBody>
      </p:sp>
      <p:sp>
        <p:nvSpPr>
          <p:cNvPr id="32" name="Rectangle 31"/>
          <p:cNvSpPr/>
          <p:nvPr/>
        </p:nvSpPr>
        <p:spPr>
          <a:xfrm>
            <a:off x="5531706" y="2175777"/>
            <a:ext cx="2281602" cy="719191"/>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400" dirty="0" smtClean="0">
                <a:solidFill>
                  <a:schemeClr val="tx1"/>
                </a:solidFill>
                <a:latin typeface="+mj-lt"/>
              </a:rPr>
              <a:t>HTML / CSS</a:t>
            </a:r>
          </a:p>
        </p:txBody>
      </p:sp>
      <p:sp>
        <p:nvSpPr>
          <p:cNvPr id="40" name="Rectangle 39"/>
          <p:cNvSpPr/>
          <p:nvPr/>
        </p:nvSpPr>
        <p:spPr>
          <a:xfrm>
            <a:off x="7882998" y="2171232"/>
            <a:ext cx="1066324" cy="2814029"/>
          </a:xfrm>
          <a:prstGeom prst="rect">
            <a:avLst/>
          </a:prstGeom>
          <a:solidFill>
            <a:srgbClr val="00B0F0"/>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dirty="0" smtClean="0">
                <a:solidFill>
                  <a:schemeClr val="tx1"/>
                </a:solidFill>
                <a:latin typeface="+mj-lt"/>
              </a:rPr>
              <a:t>HTML</a:t>
            </a:r>
            <a:endParaRPr lang="en-US" dirty="0">
              <a:solidFill>
                <a:schemeClr val="tx1"/>
              </a:solidFill>
              <a:latin typeface="+mj-lt"/>
            </a:endParaRPr>
          </a:p>
          <a:p>
            <a:pPr algn="ctr"/>
            <a:r>
              <a:rPr lang="en-US" sz="1400" dirty="0" smtClean="0">
                <a:solidFill>
                  <a:schemeClr val="tx1"/>
                </a:solidFill>
                <a:latin typeface="+mj-lt"/>
              </a:rPr>
              <a:t>JavaScript</a:t>
            </a:r>
            <a:endParaRPr lang="en-US" sz="1200" dirty="0" smtClean="0">
              <a:solidFill>
                <a:schemeClr val="tx1"/>
              </a:solidFill>
              <a:latin typeface="+mj-lt"/>
            </a:endParaRPr>
          </a:p>
        </p:txBody>
      </p:sp>
      <p:sp>
        <p:nvSpPr>
          <p:cNvPr id="53" name="Rectangle 52"/>
          <p:cNvSpPr/>
          <p:nvPr/>
        </p:nvSpPr>
        <p:spPr>
          <a:xfrm>
            <a:off x="10091688" y="2171232"/>
            <a:ext cx="707326" cy="2814028"/>
          </a:xfrm>
          <a:prstGeom prst="rect">
            <a:avLst/>
          </a:prstGeom>
          <a:solidFill>
            <a:srgbClr val="00B0F0"/>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endParaRPr lang="en-US" sz="2400" dirty="0">
              <a:solidFill>
                <a:schemeClr val="tx1"/>
              </a:solidFill>
              <a:latin typeface="+mj-lt"/>
            </a:endParaRPr>
          </a:p>
        </p:txBody>
      </p:sp>
      <p:sp>
        <p:nvSpPr>
          <p:cNvPr id="54" name="Rectangle 53"/>
          <p:cNvSpPr/>
          <p:nvPr/>
        </p:nvSpPr>
        <p:spPr>
          <a:xfrm>
            <a:off x="9015427" y="2175777"/>
            <a:ext cx="1008055" cy="2809483"/>
          </a:xfrm>
          <a:prstGeom prst="rect">
            <a:avLst/>
          </a:prstGeom>
          <a:solidFill>
            <a:srgbClr val="00B0F0"/>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endParaRPr lang="en-US" sz="2400" dirty="0" smtClean="0">
              <a:solidFill>
                <a:schemeClr val="tx1"/>
              </a:solidFill>
              <a:latin typeface="+mj-lt"/>
            </a:endParaRPr>
          </a:p>
        </p:txBody>
      </p:sp>
      <p:sp>
        <p:nvSpPr>
          <p:cNvPr id="55" name="TextBox 54"/>
          <p:cNvSpPr txBox="1"/>
          <p:nvPr/>
        </p:nvSpPr>
        <p:spPr>
          <a:xfrm>
            <a:off x="9105900" y="3219164"/>
            <a:ext cx="790576" cy="615553"/>
          </a:xfrm>
          <a:prstGeom prst="rect">
            <a:avLst/>
          </a:prstGeom>
          <a:solidFill>
            <a:srgbClr val="00B0F0"/>
          </a:solidFill>
        </p:spPr>
        <p:txBody>
          <a:bodyPr wrap="square" lIns="0" tIns="0" rIns="0" bIns="0" rtlCol="0">
            <a:spAutoFit/>
          </a:bodyPr>
          <a:lstStyle/>
          <a:p>
            <a:pPr algn="ctr"/>
            <a:r>
              <a:rPr lang="en-US" sz="2000" dirty="0" smtClean="0">
                <a:latin typeface="+mj-lt"/>
              </a:rPr>
              <a:t>C</a:t>
            </a:r>
          </a:p>
          <a:p>
            <a:pPr algn="ctr"/>
            <a:r>
              <a:rPr lang="en-US" sz="2000" dirty="0" smtClean="0">
                <a:latin typeface="+mj-lt"/>
              </a:rPr>
              <a:t>C++</a:t>
            </a:r>
            <a:endParaRPr lang="en-US" sz="2000" dirty="0">
              <a:latin typeface="+mj-lt"/>
            </a:endParaRPr>
          </a:p>
        </p:txBody>
      </p:sp>
      <p:sp>
        <p:nvSpPr>
          <p:cNvPr id="57" name="TextBox 56"/>
          <p:cNvSpPr txBox="1"/>
          <p:nvPr/>
        </p:nvSpPr>
        <p:spPr>
          <a:xfrm>
            <a:off x="10139316" y="3219164"/>
            <a:ext cx="629416" cy="615553"/>
          </a:xfrm>
          <a:prstGeom prst="rect">
            <a:avLst/>
          </a:prstGeom>
          <a:solidFill>
            <a:srgbClr val="00B0F0"/>
          </a:solidFill>
        </p:spPr>
        <p:txBody>
          <a:bodyPr wrap="square" lIns="0" tIns="0" rIns="0" bIns="0" rtlCol="0">
            <a:spAutoFit/>
          </a:bodyPr>
          <a:lstStyle/>
          <a:p>
            <a:pPr algn="ctr"/>
            <a:r>
              <a:rPr lang="en-US" sz="2000" dirty="0" smtClean="0">
                <a:latin typeface="+mj-lt"/>
              </a:rPr>
              <a:t>C#</a:t>
            </a:r>
          </a:p>
          <a:p>
            <a:pPr algn="ctr"/>
            <a:r>
              <a:rPr lang="en-US" sz="2000" dirty="0" smtClean="0">
                <a:latin typeface="+mj-lt"/>
              </a:rPr>
              <a:t>VB</a:t>
            </a:r>
          </a:p>
        </p:txBody>
      </p:sp>
      <p:sp>
        <p:nvSpPr>
          <p:cNvPr id="58" name="Rectangle 57"/>
          <p:cNvSpPr/>
          <p:nvPr/>
        </p:nvSpPr>
        <p:spPr>
          <a:xfrm>
            <a:off x="7882998" y="1456316"/>
            <a:ext cx="2921359" cy="631772"/>
          </a:xfrm>
          <a:prstGeom prst="rect">
            <a:avLst/>
          </a:prstGeom>
          <a:solidFill>
            <a:schemeClr val="bg1"/>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ctr"/>
          <a:lstStyle/>
          <a:p>
            <a:pPr algn="ctr"/>
            <a:r>
              <a:rPr lang="en-US" sz="2800" dirty="0" smtClean="0">
                <a:solidFill>
                  <a:schemeClr val="tx1"/>
                </a:solidFill>
                <a:latin typeface="+mj-lt"/>
              </a:rPr>
              <a:t>Desktop Apps</a:t>
            </a:r>
            <a:endParaRPr lang="en-US" sz="2800" dirty="0">
              <a:solidFill>
                <a:schemeClr val="tx1"/>
              </a:solidFill>
              <a:latin typeface="+mj-lt"/>
            </a:endParaRPr>
          </a:p>
        </p:txBody>
      </p:sp>
      <p:sp>
        <p:nvSpPr>
          <p:cNvPr id="33" name="Rectangle 32"/>
          <p:cNvSpPr/>
          <p:nvPr/>
        </p:nvSpPr>
        <p:spPr>
          <a:xfrm>
            <a:off x="9015427" y="5053654"/>
            <a:ext cx="1008055" cy="635378"/>
          </a:xfrm>
          <a:prstGeom prst="rect">
            <a:avLst/>
          </a:prstGeom>
          <a:solidFill>
            <a:srgbClr val="00B0F0"/>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dirty="0">
                <a:solidFill>
                  <a:schemeClr val="tx1"/>
                </a:solidFill>
                <a:latin typeface="+mj-lt"/>
              </a:rPr>
              <a:t>Win32</a:t>
            </a:r>
          </a:p>
        </p:txBody>
      </p:sp>
      <p:sp>
        <p:nvSpPr>
          <p:cNvPr id="34" name="Rectangle 33"/>
          <p:cNvSpPr/>
          <p:nvPr/>
        </p:nvSpPr>
        <p:spPr>
          <a:xfrm>
            <a:off x="10091688" y="5053651"/>
            <a:ext cx="707326" cy="635378"/>
          </a:xfrm>
          <a:prstGeom prst="rect">
            <a:avLst/>
          </a:prstGeom>
          <a:solidFill>
            <a:srgbClr val="00B0F0"/>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600" dirty="0" smtClean="0">
                <a:solidFill>
                  <a:schemeClr val="tx1"/>
                </a:solidFill>
              </a:rPr>
              <a:t>.</a:t>
            </a:r>
            <a:r>
              <a:rPr lang="en-US" sz="1600" dirty="0">
                <a:solidFill>
                  <a:schemeClr val="tx1"/>
                </a:solidFill>
                <a:latin typeface="+mj-lt"/>
              </a:rPr>
              <a:t>NET </a:t>
            </a:r>
            <a:r>
              <a:rPr lang="en-US" sz="1600" dirty="0" smtClean="0">
                <a:solidFill>
                  <a:schemeClr val="tx1"/>
                </a:solidFill>
                <a:latin typeface="+mj-lt"/>
              </a:rPr>
              <a:t> </a:t>
            </a:r>
            <a:r>
              <a:rPr lang="en-US" sz="1600" dirty="0">
                <a:solidFill>
                  <a:schemeClr val="tx1"/>
                </a:solidFill>
                <a:latin typeface="+mj-lt"/>
              </a:rPr>
              <a:t>SL</a:t>
            </a:r>
          </a:p>
        </p:txBody>
      </p:sp>
      <p:sp>
        <p:nvSpPr>
          <p:cNvPr id="35" name="Rectangle 34"/>
          <p:cNvSpPr/>
          <p:nvPr/>
        </p:nvSpPr>
        <p:spPr>
          <a:xfrm>
            <a:off x="7882998" y="5053654"/>
            <a:ext cx="1066324" cy="635378"/>
          </a:xfrm>
          <a:prstGeom prst="rect">
            <a:avLst/>
          </a:prstGeom>
          <a:solidFill>
            <a:srgbClr val="00B0F0"/>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600" dirty="0" smtClean="0">
                <a:solidFill>
                  <a:schemeClr val="tx1"/>
                </a:solidFill>
                <a:latin typeface="+mj-lt"/>
              </a:rPr>
              <a:t>Internet Explorer</a:t>
            </a:r>
            <a:endParaRPr lang="en-US" sz="1600" dirty="0">
              <a:solidFill>
                <a:schemeClr val="tx1"/>
              </a:solidFill>
              <a:latin typeface="+mj-lt"/>
            </a:endParaRPr>
          </a:p>
        </p:txBody>
      </p:sp>
      <p:sp>
        <p:nvSpPr>
          <p:cNvPr id="36" name="Rectangle 35"/>
          <p:cNvSpPr/>
          <p:nvPr/>
        </p:nvSpPr>
        <p:spPr>
          <a:xfrm>
            <a:off x="1473205" y="2175778"/>
            <a:ext cx="472200" cy="801935"/>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endParaRPr lang="en-US" sz="2400" dirty="0">
              <a:solidFill>
                <a:schemeClr val="tx1"/>
              </a:solidFill>
              <a:latin typeface="+mj-lt"/>
            </a:endParaRPr>
          </a:p>
        </p:txBody>
      </p:sp>
      <p:sp>
        <p:nvSpPr>
          <p:cNvPr id="37" name="Rectangle 36"/>
          <p:cNvSpPr/>
          <p:nvPr/>
        </p:nvSpPr>
        <p:spPr>
          <a:xfrm>
            <a:off x="5066885" y="2175778"/>
            <a:ext cx="392730" cy="814442"/>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endParaRPr lang="en-US" sz="2400" dirty="0">
              <a:solidFill>
                <a:schemeClr val="tx1"/>
              </a:solidFill>
              <a:latin typeface="+mj-lt"/>
            </a:endParaRPr>
          </a:p>
        </p:txBody>
      </p:sp>
      <p:sp>
        <p:nvSpPr>
          <p:cNvPr id="38" name="Rectangle 37"/>
          <p:cNvSpPr/>
          <p:nvPr/>
        </p:nvSpPr>
        <p:spPr>
          <a:xfrm rot="16200000">
            <a:off x="32963" y="4453539"/>
            <a:ext cx="1847452" cy="623531"/>
          </a:xfrm>
          <a:prstGeom prst="rect">
            <a:avLst/>
          </a:prstGeom>
          <a:no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400" dirty="0" smtClean="0">
                <a:solidFill>
                  <a:schemeClr val="tx1"/>
                </a:solidFill>
                <a:latin typeface="+mj-lt"/>
              </a:rPr>
              <a:t>System Services</a:t>
            </a:r>
            <a:endParaRPr lang="en-US" sz="1400" dirty="0">
              <a:solidFill>
                <a:schemeClr val="tx1"/>
              </a:solidFill>
              <a:latin typeface="+mj-lt"/>
            </a:endParaRPr>
          </a:p>
        </p:txBody>
      </p:sp>
      <p:sp>
        <p:nvSpPr>
          <p:cNvPr id="45" name="Rectangle 44"/>
          <p:cNvSpPr/>
          <p:nvPr/>
        </p:nvSpPr>
        <p:spPr>
          <a:xfrm rot="16200000">
            <a:off x="642368" y="2193309"/>
            <a:ext cx="628651" cy="623531"/>
          </a:xfrm>
          <a:prstGeom prst="rect">
            <a:avLst/>
          </a:prstGeom>
          <a:no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300" dirty="0" smtClean="0">
                <a:solidFill>
                  <a:schemeClr val="tx1"/>
                </a:solidFill>
                <a:latin typeface="+mj-lt"/>
              </a:rPr>
              <a:t>View</a:t>
            </a:r>
            <a:endParaRPr lang="en-US" sz="1300" dirty="0">
              <a:solidFill>
                <a:schemeClr val="tx1"/>
              </a:solidFill>
              <a:latin typeface="+mj-lt"/>
            </a:endParaRPr>
          </a:p>
        </p:txBody>
      </p:sp>
      <p:sp>
        <p:nvSpPr>
          <p:cNvPr id="59" name="Rectangle 58"/>
          <p:cNvSpPr/>
          <p:nvPr/>
        </p:nvSpPr>
        <p:spPr>
          <a:xfrm rot="16200000">
            <a:off x="524293" y="3015600"/>
            <a:ext cx="864794" cy="623531"/>
          </a:xfrm>
          <a:prstGeom prst="rect">
            <a:avLst/>
          </a:prstGeom>
          <a:no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000" dirty="0" smtClean="0">
                <a:solidFill>
                  <a:schemeClr val="tx1"/>
                </a:solidFill>
                <a:latin typeface="+mj-lt"/>
              </a:rPr>
              <a:t>Model Controller</a:t>
            </a:r>
            <a:endParaRPr lang="en-US" sz="1000" dirty="0">
              <a:solidFill>
                <a:schemeClr val="tx1"/>
              </a:solidFill>
              <a:latin typeface="+mj-lt"/>
            </a:endParaRPr>
          </a:p>
        </p:txBody>
      </p:sp>
      <p:sp>
        <p:nvSpPr>
          <p:cNvPr id="60" name="Rectangle 59"/>
          <p:cNvSpPr/>
          <p:nvPr/>
        </p:nvSpPr>
        <p:spPr>
          <a:xfrm rot="16200000">
            <a:off x="633957" y="5795529"/>
            <a:ext cx="645460" cy="623531"/>
          </a:xfrm>
          <a:prstGeom prst="rect">
            <a:avLst/>
          </a:prstGeom>
          <a:no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400" dirty="0" smtClean="0">
                <a:solidFill>
                  <a:schemeClr val="tx1"/>
                </a:solidFill>
                <a:latin typeface="+mj-lt"/>
              </a:rPr>
              <a:t>Core</a:t>
            </a:r>
            <a:endParaRPr lang="en-US" sz="1400" dirty="0">
              <a:solidFill>
                <a:schemeClr val="tx1"/>
              </a:solidFill>
              <a:latin typeface="+mj-lt"/>
            </a:endParaRPr>
          </a:p>
        </p:txBody>
      </p:sp>
    </p:spTree>
    <p:extLst>
      <p:ext uri="{BB962C8B-B14F-4D97-AF65-F5344CB8AC3E}">
        <p14:creationId xmlns:p14="http://schemas.microsoft.com/office/powerpoint/2010/main" val="1176427322"/>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 Creation</a:t>
            </a:r>
            <a:endParaRPr lang="en-US" dirty="0"/>
          </a:p>
        </p:txBody>
      </p:sp>
      <p:graphicFrame>
        <p:nvGraphicFramePr>
          <p:cNvPr id="4" name="Diagram 3"/>
          <p:cNvGraphicFramePr/>
          <p:nvPr>
            <p:extLst>
              <p:ext uri="{D42A27DB-BD31-4B8C-83A1-F6EECF244321}">
                <p14:modId xmlns:p14="http://schemas.microsoft.com/office/powerpoint/2010/main" val="2874824976"/>
              </p:ext>
            </p:extLst>
          </p:nvPr>
        </p:nvGraphicFramePr>
        <p:xfrm>
          <a:off x="652613" y="925083"/>
          <a:ext cx="8125883" cy="54172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p:cNvGraphicFramePr/>
          <p:nvPr>
            <p:extLst>
              <p:ext uri="{D42A27DB-BD31-4B8C-83A1-F6EECF244321}">
                <p14:modId xmlns:p14="http://schemas.microsoft.com/office/powerpoint/2010/main" val="2443586239"/>
              </p:ext>
            </p:extLst>
          </p:nvPr>
        </p:nvGraphicFramePr>
        <p:xfrm>
          <a:off x="8621486" y="925083"/>
          <a:ext cx="3193143" cy="541725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2090631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graphicEl>
                                              <a:dgm id="{3F7E061D-2317-4E13-8C7A-3C7906977B3A}"/>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8CF971F8-19DE-4FA9-AB61-570070DBA3D3}"/>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04474669-8155-4909-BE15-9EECA62D3BF6}"/>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graphicEl>
                                              <a:dgm id="{2E095906-CE30-4223-97C6-A1E4D4FF0A08}"/>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97ABC0D3-451E-4135-9960-41BCA8B9D617}"/>
                                            </p:graphic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graphicEl>
                                              <a:dgm id="{940DAF7E-D12A-4C26-BFE8-59A7FCD93FFF}"/>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graphicEl>
                                              <a:dgm id="{1CEAFA86-63D1-4A48-8E58-244BCFB43E59}"/>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6A6E19FB-F5DD-4783-81C0-ABFC97E564FE}"/>
                                            </p:graphic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graphicEl>
                                              <a:dgm id="{4FDFE38E-937A-4115-AD87-012520722426}"/>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graphicEl>
                                              <a:dgm id="{B6CAC7D7-D44D-46C5-AD25-2FA80F0E21F7}"/>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DB660A45-57C3-4508-908A-44798BE1C7E6}"/>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graphicEl>
                                              <a:dgm id="{73DEF5C1-9E7E-48CB-8B7C-67DD00A05CAF}"/>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graphicEl>
                                              <a:dgm id="{E9486160-5032-4AED-AFBA-22430672EB09}"/>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
                                            <p:graphicEl>
                                              <a:dgm id="{47A7FE5E-B025-4E7F-B88A-55752EF7791C}"/>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graphicEl>
                                              <a:dgm id="{A9DA41F9-8CAE-4064-B863-6540E5399DD3}"/>
                                            </p:graphic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
                                            <p:graphicEl>
                                              <a:dgm id="{F0D72DB6-3246-478B-A05F-736E33AD5284}"/>
                                            </p:graphic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
                                            <p:graphicEl>
                                              <a:dgm id="{1DF8F831-722E-460C-B224-4F958BEE3DE6}"/>
                                            </p:graphic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graphicEl>
                                              <a:dgm id="{6C815FB9-96F4-4D02-8D63-454D78D89E43}"/>
                                            </p:graphic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
                                            <p:graphicEl>
                                              <a:dgm id="{018FE0D0-18BA-4F5A-BCE6-483FF3302D19}"/>
                                            </p:graphic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4">
                                            <p:graphicEl>
                                              <a:dgm id="{75318620-34D4-4288-8CE5-1B1D3FFAF6EB}"/>
                                            </p:graphicEl>
                                          </p:spTgt>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
                                            <p:graphicEl>
                                              <a:dgm id="{92E5C549-F754-46D2-A0CA-CFDAC7857B0F}"/>
                                            </p:graphic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4">
                                            <p:graphicEl>
                                              <a:dgm id="{0ABC6F8B-984C-44C6-A592-FAD6877094D5}"/>
                                            </p:graphicEl>
                                          </p:spTgt>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
                                            <p:graphicEl>
                                              <a:dgm id="{5964023E-9552-4704-85C4-3D3DB7873762}"/>
                                            </p:graphicEl>
                                          </p:spTgt>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4">
                                            <p:graphicEl>
                                              <a:dgm id="{729318F3-F8DA-4451-8A52-87DE415A8115}"/>
                                            </p:graphicEl>
                                          </p:spTgt>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
                                            <p:graphicEl>
                                              <a:dgm id="{2D4F7247-7D19-4A2E-868D-F7D66AD4B279}"/>
                                            </p:graphicEl>
                                          </p:spTgt>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
                                            <p:graphicEl>
                                              <a:dgm id="{BC323C34-DB2A-4A3D-A421-A947ABFE6F5C}"/>
                                            </p:graphicEl>
                                          </p:spTgt>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
                                            <p:graphicEl>
                                              <a:dgm id="{4055A9E2-C4E1-4004-8427-F96AC3D75E27}"/>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Graphic spid="3" grpId="0">
        <p:bldSub>
          <a:bldDgm bld="one"/>
        </p:bldSub>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p:cNvSpPr/>
          <p:nvPr/>
        </p:nvSpPr>
        <p:spPr>
          <a:xfrm>
            <a:off x="439172" y="837998"/>
            <a:ext cx="5671342" cy="4851602"/>
          </a:xfrm>
          <a:prstGeom prst="rect">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t" anchorCtr="0"/>
          <a:lstStyle/>
          <a:p>
            <a:pPr algn="ctr"/>
            <a:endParaRPr lang="en-US" sz="2000" dirty="0" smtClean="0">
              <a:solidFill>
                <a:schemeClr val="tx1"/>
              </a:solidFill>
              <a:latin typeface="+mj-lt"/>
            </a:endParaRPr>
          </a:p>
          <a:p>
            <a:pPr algn="ctr"/>
            <a:r>
              <a:rPr lang="en-US" sz="2000" dirty="0" smtClean="0">
                <a:solidFill>
                  <a:schemeClr val="tx1"/>
                </a:solidFill>
                <a:latin typeface="+mj-lt"/>
              </a:rPr>
              <a:t>RuntimeBroker.exe</a:t>
            </a:r>
            <a:endParaRPr lang="en-US" sz="2000" dirty="0">
              <a:solidFill>
                <a:schemeClr val="tx1"/>
              </a:solidFill>
              <a:latin typeface="+mj-lt"/>
            </a:endParaRPr>
          </a:p>
        </p:txBody>
      </p:sp>
      <p:sp>
        <p:nvSpPr>
          <p:cNvPr id="2" name="Title 1"/>
          <p:cNvSpPr>
            <a:spLocks noGrp="1"/>
          </p:cNvSpPr>
          <p:nvPr>
            <p:ph type="title"/>
          </p:nvPr>
        </p:nvSpPr>
        <p:spPr/>
        <p:txBody>
          <a:bodyPr/>
          <a:lstStyle/>
          <a:p>
            <a:r>
              <a:rPr lang="en-US" dirty="0" smtClean="0">
                <a:latin typeface="Segoe UI Semibold" pitchFamily="34" charset="0"/>
                <a:ea typeface="Segoe UI" pitchFamily="34" charset="0"/>
                <a:cs typeface="Segoe UI" pitchFamily="34" charset="0"/>
              </a:rPr>
              <a:t>Brokered Objects</a:t>
            </a:r>
            <a:endParaRPr lang="en-US" dirty="0">
              <a:latin typeface="Segoe UI Semibold" pitchFamily="34" charset="0"/>
              <a:ea typeface="Segoe UI" pitchFamily="34" charset="0"/>
              <a:cs typeface="Segoe UI" pitchFamily="34" charset="0"/>
            </a:endParaRPr>
          </a:p>
        </p:txBody>
      </p:sp>
      <p:sp>
        <p:nvSpPr>
          <p:cNvPr id="34" name="Rectangle 33"/>
          <p:cNvSpPr/>
          <p:nvPr/>
        </p:nvSpPr>
        <p:spPr>
          <a:xfrm>
            <a:off x="667420" y="2808915"/>
            <a:ext cx="2874066" cy="2549182"/>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lIns="121725" tIns="60862" rIns="121725" bIns="60862" rtlCol="0" anchor="ctr"/>
          <a:lstStyle/>
          <a:p>
            <a:pPr algn="ctr"/>
            <a:r>
              <a:rPr lang="en-US" sz="2000" b="1" dirty="0" smtClean="0">
                <a:solidFill>
                  <a:schemeClr val="tx1"/>
                </a:solidFill>
                <a:latin typeface="+mj-lt"/>
              </a:rPr>
              <a:t>Object</a:t>
            </a:r>
            <a:endParaRPr lang="en-US" sz="2000" b="1" dirty="0">
              <a:solidFill>
                <a:schemeClr val="tx1"/>
              </a:solidFill>
              <a:latin typeface="+mj-lt"/>
            </a:endParaRPr>
          </a:p>
        </p:txBody>
      </p:sp>
      <p:cxnSp>
        <p:nvCxnSpPr>
          <p:cNvPr id="4" name="Straight Connector 3"/>
          <p:cNvCxnSpPr/>
          <p:nvPr/>
        </p:nvCxnSpPr>
        <p:spPr>
          <a:xfrm flipV="1">
            <a:off x="870763" y="1944903"/>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Oval 6"/>
          <p:cNvSpPr/>
          <p:nvPr/>
        </p:nvSpPr>
        <p:spPr bwMode="auto">
          <a:xfrm>
            <a:off x="740135" y="1872338"/>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35" name="Straight Connector 34"/>
          <p:cNvCxnSpPr/>
          <p:nvPr/>
        </p:nvCxnSpPr>
        <p:spPr>
          <a:xfrm flipV="1">
            <a:off x="1487621" y="2358559"/>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Oval 35"/>
          <p:cNvSpPr/>
          <p:nvPr/>
        </p:nvSpPr>
        <p:spPr bwMode="auto">
          <a:xfrm>
            <a:off x="1356993" y="2285994"/>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sp>
        <p:nvSpPr>
          <p:cNvPr id="9" name="TextBox 8"/>
          <p:cNvSpPr txBox="1"/>
          <p:nvPr/>
        </p:nvSpPr>
        <p:spPr>
          <a:xfrm>
            <a:off x="1117606" y="1655139"/>
            <a:ext cx="2029402"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IInspectable</a:t>
            </a:r>
            <a:endParaRPr lang="en-US" sz="3200" dirty="0" smtClean="0">
              <a:gradFill>
                <a:gsLst>
                  <a:gs pos="0">
                    <a:schemeClr val="tx1"/>
                  </a:gs>
                  <a:gs pos="86000">
                    <a:schemeClr val="tx1"/>
                  </a:gs>
                </a:gsLst>
                <a:lin ang="5400000" scaled="0"/>
              </a:gradFill>
            </a:endParaRPr>
          </a:p>
        </p:txBody>
      </p:sp>
      <p:sp>
        <p:nvSpPr>
          <p:cNvPr id="40" name="TextBox 39"/>
          <p:cNvSpPr txBox="1"/>
          <p:nvPr/>
        </p:nvSpPr>
        <p:spPr>
          <a:xfrm>
            <a:off x="1727089" y="2286514"/>
            <a:ext cx="1708801"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IUnknown</a:t>
            </a:r>
            <a:endParaRPr lang="en-US" sz="3200" dirty="0" smtClean="0">
              <a:gradFill>
                <a:gsLst>
                  <a:gs pos="0">
                    <a:schemeClr val="tx1"/>
                  </a:gs>
                  <a:gs pos="86000">
                    <a:schemeClr val="tx1"/>
                  </a:gs>
                </a:gsLst>
                <a:lin ang="5400000" scaled="0"/>
              </a:gradFill>
            </a:endParaRPr>
          </a:p>
        </p:txBody>
      </p:sp>
      <p:cxnSp>
        <p:nvCxnSpPr>
          <p:cNvPr id="41" name="Straight Connector 40"/>
          <p:cNvCxnSpPr/>
          <p:nvPr/>
        </p:nvCxnSpPr>
        <p:spPr>
          <a:xfrm rot="5400000" flipV="1">
            <a:off x="3570445" y="2670619"/>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Oval 41"/>
          <p:cNvSpPr/>
          <p:nvPr/>
        </p:nvSpPr>
        <p:spPr bwMode="auto">
          <a:xfrm rot="5400000">
            <a:off x="4002451" y="2961314"/>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48" name="Straight Connector 47"/>
          <p:cNvCxnSpPr/>
          <p:nvPr/>
        </p:nvCxnSpPr>
        <p:spPr>
          <a:xfrm rot="5400000" flipV="1">
            <a:off x="3570445" y="3088111"/>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Oval 48"/>
          <p:cNvSpPr/>
          <p:nvPr/>
        </p:nvSpPr>
        <p:spPr bwMode="auto">
          <a:xfrm rot="5400000">
            <a:off x="4002451" y="3378806"/>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50" name="Straight Connector 49"/>
          <p:cNvCxnSpPr/>
          <p:nvPr/>
        </p:nvCxnSpPr>
        <p:spPr>
          <a:xfrm rot="5400000" flipV="1">
            <a:off x="3570445" y="3548734"/>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Oval 50"/>
          <p:cNvSpPr/>
          <p:nvPr/>
        </p:nvSpPr>
        <p:spPr bwMode="auto">
          <a:xfrm rot="5400000">
            <a:off x="4002451" y="3839429"/>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sp>
        <p:nvSpPr>
          <p:cNvPr id="24" name="Rectangle 23"/>
          <p:cNvSpPr/>
          <p:nvPr/>
        </p:nvSpPr>
        <p:spPr>
          <a:xfrm>
            <a:off x="6556827" y="852513"/>
            <a:ext cx="5286830" cy="1359257"/>
          </a:xfrm>
          <a:prstGeom prst="rect">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t" anchorCtr="0"/>
          <a:lstStyle/>
          <a:p>
            <a:pPr algn="ctr"/>
            <a:r>
              <a:rPr lang="en-US" sz="2000" dirty="0" smtClean="0">
                <a:solidFill>
                  <a:schemeClr val="tx1"/>
                </a:solidFill>
                <a:latin typeface="+mj-lt"/>
              </a:rPr>
              <a:t>App</a:t>
            </a:r>
            <a:endParaRPr lang="en-US" sz="2000" dirty="0">
              <a:solidFill>
                <a:schemeClr val="tx1"/>
              </a:solidFill>
              <a:latin typeface="+mj-lt"/>
            </a:endParaRPr>
          </a:p>
        </p:txBody>
      </p:sp>
      <p:sp>
        <p:nvSpPr>
          <p:cNvPr id="25" name="Rectangle 24"/>
          <p:cNvSpPr/>
          <p:nvPr/>
        </p:nvSpPr>
        <p:spPr>
          <a:xfrm>
            <a:off x="7224487" y="853023"/>
            <a:ext cx="667660" cy="1373771"/>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vert="vert" lIns="121725" tIns="60862" rIns="121725" bIns="60862" rtlCol="0" anchor="ctr"/>
          <a:lstStyle/>
          <a:p>
            <a:pPr algn="ctr"/>
            <a:r>
              <a:rPr lang="en-US" sz="2000" b="1" dirty="0" smtClean="0">
                <a:solidFill>
                  <a:schemeClr val="tx1"/>
                </a:solidFill>
                <a:latin typeface="+mj-lt"/>
              </a:rPr>
              <a:t>Projection</a:t>
            </a:r>
            <a:endParaRPr lang="en-US" sz="2000" b="1" dirty="0">
              <a:solidFill>
                <a:schemeClr val="tx1"/>
              </a:solidFill>
              <a:latin typeface="+mj-lt"/>
            </a:endParaRPr>
          </a:p>
        </p:txBody>
      </p:sp>
      <p:cxnSp>
        <p:nvCxnSpPr>
          <p:cNvPr id="16" name="Elbow Connector 15"/>
          <p:cNvCxnSpPr>
            <a:stCxn id="24" idx="1"/>
            <a:endCxn id="42" idx="0"/>
          </p:cNvCxnSpPr>
          <p:nvPr/>
        </p:nvCxnSpPr>
        <p:spPr>
          <a:xfrm rot="10800000" flipV="1">
            <a:off x="4263707" y="1532142"/>
            <a:ext cx="2293120" cy="155980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6556827" y="853023"/>
            <a:ext cx="667660" cy="1373771"/>
          </a:xfrm>
          <a:prstGeom prst="rect">
            <a:avLst/>
          </a:prstGeom>
          <a:solidFill>
            <a:schemeClr val="accent1"/>
          </a:solidFill>
          <a:ln>
            <a:noFill/>
          </a:ln>
          <a:effectLst/>
        </p:spPr>
        <p:style>
          <a:lnRef idx="1">
            <a:schemeClr val="accent3"/>
          </a:lnRef>
          <a:fillRef idx="2">
            <a:schemeClr val="accent3"/>
          </a:fillRef>
          <a:effectRef idx="1">
            <a:schemeClr val="accent3"/>
          </a:effectRef>
          <a:fontRef idx="minor">
            <a:schemeClr val="dk1"/>
          </a:fontRef>
        </p:style>
        <p:txBody>
          <a:bodyPr vert="vert" lIns="121725" tIns="60862" rIns="121725" bIns="60862" rtlCol="0" anchor="ctr"/>
          <a:lstStyle/>
          <a:p>
            <a:pPr algn="ctr"/>
            <a:r>
              <a:rPr lang="en-US" sz="2000" b="1" dirty="0" smtClean="0">
                <a:solidFill>
                  <a:schemeClr val="bg1"/>
                </a:solidFill>
                <a:latin typeface="+mj-lt"/>
              </a:rPr>
              <a:t>Proxy</a:t>
            </a:r>
            <a:endParaRPr lang="en-US" sz="2000" b="1" dirty="0">
              <a:solidFill>
                <a:schemeClr val="bg1"/>
              </a:solidFill>
              <a:latin typeface="+mj-lt"/>
            </a:endParaRPr>
          </a:p>
        </p:txBody>
      </p:sp>
    </p:spTree>
    <p:extLst>
      <p:ext uri="{BB962C8B-B14F-4D97-AF65-F5344CB8AC3E}">
        <p14:creationId xmlns:p14="http://schemas.microsoft.com/office/powerpoint/2010/main" val="420553153"/>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Windows 8 Developer Experience</a:t>
            </a:r>
            <a:endParaRPr lang="en-US" dirty="0"/>
          </a:p>
        </p:txBody>
      </p:sp>
      <p:sp>
        <p:nvSpPr>
          <p:cNvPr id="3" name="Content Placeholder 2"/>
          <p:cNvSpPr>
            <a:spLocks noGrp="1"/>
          </p:cNvSpPr>
          <p:nvPr>
            <p:ph idx="1"/>
          </p:nvPr>
        </p:nvSpPr>
        <p:spPr>
          <a:xfrm>
            <a:off x="519112" y="1447800"/>
            <a:ext cx="11149013" cy="4826876"/>
          </a:xfrm>
        </p:spPr>
        <p:txBody>
          <a:bodyPr>
            <a:normAutofit/>
          </a:bodyPr>
          <a:lstStyle/>
          <a:p>
            <a:pPr marL="0" lvl="1" indent="0" algn="ctr">
              <a:buNone/>
            </a:pPr>
            <a:r>
              <a:rPr lang="en-US" sz="3600" dirty="0"/>
              <a:t>The Windows Runtime is the solid, efficient foundation</a:t>
            </a:r>
          </a:p>
          <a:p>
            <a:pPr marL="0" lvl="1" indent="0" algn="ctr">
              <a:buNone/>
            </a:pPr>
            <a:r>
              <a:rPr lang="en-US" sz="3600" dirty="0"/>
              <a:t> for building great Metro style apps</a:t>
            </a:r>
            <a:endParaRPr lang="en-US" dirty="0"/>
          </a:p>
          <a:p>
            <a:endParaRPr lang="en-US" dirty="0" smtClean="0"/>
          </a:p>
          <a:p>
            <a:r>
              <a:rPr lang="en-US" dirty="0" smtClean="0"/>
              <a:t>Easy to build a Metro style app</a:t>
            </a:r>
          </a:p>
          <a:p>
            <a:pPr lvl="1"/>
            <a:r>
              <a:rPr lang="en-US" dirty="0" smtClean="0"/>
              <a:t>Dramatic </a:t>
            </a:r>
            <a:r>
              <a:rPr lang="en-US" dirty="0"/>
              <a:t>improvements in developer experience</a:t>
            </a:r>
          </a:p>
          <a:p>
            <a:pPr lvl="1"/>
            <a:r>
              <a:rPr lang="en-US" dirty="0" smtClean="0"/>
              <a:t>Freedom of choice – language, library, markup</a:t>
            </a:r>
          </a:p>
          <a:p>
            <a:pPr lvl="1"/>
            <a:r>
              <a:rPr lang="en-US" dirty="0" err="1" smtClean="0"/>
              <a:t>Enabing</a:t>
            </a:r>
            <a:r>
              <a:rPr lang="en-US" dirty="0" smtClean="0"/>
              <a:t> a new generation of fast, fluid, responsive apps</a:t>
            </a:r>
          </a:p>
        </p:txBody>
      </p:sp>
    </p:spTree>
    <p:extLst>
      <p:ext uri="{BB962C8B-B14F-4D97-AF65-F5344CB8AC3E}">
        <p14:creationId xmlns:p14="http://schemas.microsoft.com/office/powerpoint/2010/main" val="18050941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a:t>
            </a:r>
            <a:r>
              <a:rPr lang="en-US" baseline="0" dirty="0" smtClean="0"/>
              <a:t> Principles</a:t>
            </a:r>
            <a:endParaRPr lang="en-US" dirty="0"/>
          </a:p>
        </p:txBody>
      </p:sp>
      <p:sp>
        <p:nvSpPr>
          <p:cNvPr id="3" name="Text Placeholder 2"/>
          <p:cNvSpPr>
            <a:spLocks noGrp="1"/>
          </p:cNvSpPr>
          <p:nvPr>
            <p:ph type="body" idx="4294967295"/>
          </p:nvPr>
        </p:nvSpPr>
        <p:spPr>
          <a:xfrm>
            <a:off x="519114" y="1447800"/>
            <a:ext cx="11149012" cy="4953000"/>
          </a:xfrm>
        </p:spPr>
        <p:txBody>
          <a:bodyPr>
            <a:normAutofit lnSpcReduction="10000"/>
          </a:bodyPr>
          <a:lstStyle/>
          <a:p>
            <a:pPr rtl="0" eaLnBrk="1" latinLnBrk="0" hangingPunct="1"/>
            <a:r>
              <a:rPr lang="en-GB" dirty="0"/>
              <a:t>Major improvement to developer experience</a:t>
            </a:r>
            <a:endParaRPr lang="en-US" dirty="0"/>
          </a:p>
          <a:p>
            <a:pPr lvl="1" rtl="0" eaLnBrk="1" latinLnBrk="0" hangingPunct="1"/>
            <a:r>
              <a:rPr lang="en-US" dirty="0"/>
              <a:t>Great </a:t>
            </a:r>
            <a:r>
              <a:rPr lang="en-US" dirty="0" err="1"/>
              <a:t>intellisense</a:t>
            </a:r>
            <a:r>
              <a:rPr lang="en-US" dirty="0"/>
              <a:t> </a:t>
            </a:r>
            <a:r>
              <a:rPr lang="en-US" dirty="0" smtClean="0"/>
              <a:t>&amp; tooling</a:t>
            </a:r>
          </a:p>
          <a:p>
            <a:pPr lvl="0" rtl="0" eaLnBrk="1" latinLnBrk="0" hangingPunct="1"/>
            <a:r>
              <a:rPr lang="en-US" dirty="0" smtClean="0"/>
              <a:t>Native,</a:t>
            </a:r>
            <a:r>
              <a:rPr lang="en-US" baseline="0" dirty="0" smtClean="0"/>
              <a:t> Managed, Dynamic all first-class citizens</a:t>
            </a:r>
          </a:p>
          <a:p>
            <a:pPr lvl="1" rtl="0" eaLnBrk="1" latinLnBrk="0" hangingPunct="1"/>
            <a:r>
              <a:rPr lang="en-US" dirty="0" smtClean="0"/>
              <a:t>JavaScript, C#/VB</a:t>
            </a:r>
            <a:r>
              <a:rPr lang="en-US" baseline="0" dirty="0" smtClean="0"/>
              <a:t> and C++ initial targets</a:t>
            </a:r>
            <a:endParaRPr lang="en-US" dirty="0"/>
          </a:p>
          <a:p>
            <a:r>
              <a:rPr lang="en-US" dirty="0" smtClean="0"/>
              <a:t>Platform </a:t>
            </a:r>
            <a:r>
              <a:rPr lang="en-US" dirty="0"/>
              <a:t>based Versioning</a:t>
            </a:r>
          </a:p>
          <a:p>
            <a:pPr lvl="1"/>
            <a:r>
              <a:rPr lang="en-US" dirty="0" smtClean="0"/>
              <a:t>Apps keep running on future Windows versions</a:t>
            </a:r>
          </a:p>
          <a:p>
            <a:pPr lvl="1"/>
            <a:r>
              <a:rPr lang="en-US" dirty="0" smtClean="0"/>
              <a:t>Simple low-level constructs; usability in projection</a:t>
            </a:r>
            <a:endParaRPr lang="en-US" dirty="0"/>
          </a:p>
          <a:p>
            <a:r>
              <a:rPr lang="en-US" dirty="0" smtClean="0"/>
              <a:t>Responsive and </a:t>
            </a:r>
            <a:r>
              <a:rPr lang="en-US" dirty="0" smtClean="0"/>
              <a:t>Fluid Apps</a:t>
            </a:r>
            <a:endParaRPr lang="en-US" dirty="0"/>
          </a:p>
          <a:p>
            <a:pPr lvl="1"/>
            <a:r>
              <a:rPr lang="en-US" baseline="0" dirty="0" smtClean="0"/>
              <a:t>Async APIs where they are needed</a:t>
            </a:r>
          </a:p>
          <a:p>
            <a:pPr marL="460375" marR="0" lvl="0" indent="-460375" algn="l" defTabSz="914363" rtl="0" eaLnBrk="1" fontAlgn="auto" latinLnBrk="0" hangingPunct="1">
              <a:lnSpc>
                <a:spcPct val="90000"/>
              </a:lnSpc>
              <a:spcBef>
                <a:spcPct val="20000"/>
              </a:spcBef>
              <a:spcAft>
                <a:spcPts val="0"/>
              </a:spcAft>
              <a:buClrTx/>
              <a:buSzPct val="90000"/>
              <a:buFont typeface="Arial" pitchFamily="34" charset="0"/>
              <a:buChar char="•"/>
              <a:tabLst/>
              <a:defRPr/>
            </a:pPr>
            <a:r>
              <a:rPr lang="en-GB" sz="3200" kern="1200" dirty="0" smtClean="0">
                <a:gradFill>
                  <a:gsLst>
                    <a:gs pos="0">
                      <a:schemeClr val="tx1"/>
                    </a:gs>
                    <a:gs pos="86000">
                      <a:schemeClr val="tx1"/>
                    </a:gs>
                  </a:gsLst>
                  <a:lin ang="5400000" scaled="0"/>
                </a:gradFill>
                <a:effectLst/>
                <a:latin typeface="+mn-lt"/>
                <a:ea typeface="+mn-ea"/>
                <a:cs typeface="+mn-cs"/>
              </a:rPr>
              <a:t>Well-designed, consistent objects</a:t>
            </a:r>
            <a:endParaRPr lang="en-US" sz="3200" dirty="0" smtClean="0">
              <a:effectLst/>
            </a:endParaRPr>
          </a:p>
          <a:p>
            <a:pPr lvl="1"/>
            <a:r>
              <a:rPr lang="en-US" baseline="0" dirty="0" smtClean="0"/>
              <a:t>API surface is clear and consistent</a:t>
            </a:r>
          </a:p>
        </p:txBody>
      </p:sp>
    </p:spTree>
    <p:extLst>
      <p:ext uri="{BB962C8B-B14F-4D97-AF65-F5344CB8AC3E}">
        <p14:creationId xmlns:p14="http://schemas.microsoft.com/office/powerpoint/2010/main" val="2291069216"/>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969963" y="2971800"/>
            <a:ext cx="4037466" cy="990600"/>
            <a:chOff x="969963" y="2971800"/>
            <a:chExt cx="4037466" cy="990600"/>
          </a:xfrm>
        </p:grpSpPr>
        <p:sp>
          <p:nvSpPr>
            <p:cNvPr id="5" name="Rounded Rectangle 4"/>
            <p:cNvSpPr/>
            <p:nvPr/>
          </p:nvSpPr>
          <p:spPr>
            <a:xfrm>
              <a:off x="969963" y="2971800"/>
              <a:ext cx="4037466" cy="990600"/>
            </a:xfrm>
            <a:prstGeom prst="roundRect">
              <a:avLst>
                <a:gd name="adj" fmla="val 0"/>
              </a:avLst>
            </a:prstGeom>
            <a:ln/>
          </p:spPr>
          <p:style>
            <a:lnRef idx="2">
              <a:schemeClr val="accent2">
                <a:shade val="50000"/>
              </a:schemeClr>
            </a:lnRef>
            <a:fillRef idx="1">
              <a:schemeClr val="accent2"/>
            </a:fillRef>
            <a:effectRef idx="0">
              <a:schemeClr val="accent2"/>
            </a:effectRef>
            <a:fontRef idx="minor">
              <a:schemeClr val="lt1"/>
            </a:fontRef>
          </p:style>
          <p:txBody>
            <a:bodyPr rtlCol="0" anchor="t" anchorCtr="0"/>
            <a:lstStyle/>
            <a:p>
              <a:pPr algn="ctr"/>
              <a:r>
                <a:rPr lang="en-US" sz="2400" dirty="0" smtClean="0">
                  <a:solidFill>
                    <a:schemeClr val="tx1"/>
                  </a:solidFill>
                </a:rPr>
                <a:t>Devices</a:t>
              </a:r>
              <a:endParaRPr lang="en-US" sz="2400" dirty="0">
                <a:solidFill>
                  <a:schemeClr val="tx1"/>
                </a:solidFill>
              </a:endParaRPr>
            </a:p>
          </p:txBody>
        </p:sp>
        <p:grpSp>
          <p:nvGrpSpPr>
            <p:cNvPr id="52" name="Group 51"/>
            <p:cNvGrpSpPr/>
            <p:nvPr/>
          </p:nvGrpSpPr>
          <p:grpSpPr>
            <a:xfrm>
              <a:off x="1133530" y="3429000"/>
              <a:ext cx="3760862" cy="381000"/>
              <a:chOff x="1141411" y="3429000"/>
              <a:chExt cx="3504075" cy="381000"/>
            </a:xfrm>
          </p:grpSpPr>
          <p:sp>
            <p:nvSpPr>
              <p:cNvPr id="43" name="Rectangle 42"/>
              <p:cNvSpPr/>
              <p:nvPr/>
            </p:nvSpPr>
            <p:spPr bwMode="auto">
              <a:xfrm>
                <a:off x="3228052" y="3429000"/>
                <a:ext cx="751388" cy="381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Sensors</a:t>
                </a:r>
              </a:p>
            </p:txBody>
          </p:sp>
          <p:sp>
            <p:nvSpPr>
              <p:cNvPr id="44" name="Rectangle 43"/>
              <p:cNvSpPr/>
              <p:nvPr/>
            </p:nvSpPr>
            <p:spPr bwMode="auto">
              <a:xfrm>
                <a:off x="1141411" y="3429000"/>
                <a:ext cx="1063210" cy="381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err="1" smtClean="0">
                    <a:solidFill>
                      <a:schemeClr val="tx1"/>
                    </a:solidFill>
                  </a:rPr>
                  <a:t>Geolocation</a:t>
                </a:r>
                <a:endParaRPr lang="en-US" sz="1400" dirty="0" smtClean="0">
                  <a:solidFill>
                    <a:schemeClr val="tx1"/>
                  </a:solidFill>
                </a:endParaRPr>
              </a:p>
            </p:txBody>
          </p:sp>
          <p:sp>
            <p:nvSpPr>
              <p:cNvPr id="45" name="Rectangle 44"/>
              <p:cNvSpPr/>
              <p:nvPr/>
            </p:nvSpPr>
            <p:spPr bwMode="auto">
              <a:xfrm>
                <a:off x="2334422" y="3429000"/>
                <a:ext cx="763829" cy="381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Portable</a:t>
                </a:r>
              </a:p>
            </p:txBody>
          </p:sp>
          <p:sp>
            <p:nvSpPr>
              <p:cNvPr id="49" name="Rectangle 48"/>
              <p:cNvSpPr/>
              <p:nvPr/>
            </p:nvSpPr>
            <p:spPr bwMode="auto">
              <a:xfrm>
                <a:off x="4109242" y="3429000"/>
                <a:ext cx="536244" cy="381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NFC</a:t>
                </a:r>
              </a:p>
            </p:txBody>
          </p:sp>
        </p:grpSp>
      </p:grpSp>
      <p:grpSp>
        <p:nvGrpSpPr>
          <p:cNvPr id="23" name="Group 22"/>
          <p:cNvGrpSpPr/>
          <p:nvPr/>
        </p:nvGrpSpPr>
        <p:grpSpPr>
          <a:xfrm>
            <a:off x="5296509" y="2971800"/>
            <a:ext cx="5916003" cy="2162628"/>
            <a:chOff x="5296509" y="2971800"/>
            <a:chExt cx="5916003" cy="2162628"/>
          </a:xfrm>
        </p:grpSpPr>
        <p:sp>
          <p:nvSpPr>
            <p:cNvPr id="8" name="Rounded Rectangle 7"/>
            <p:cNvSpPr/>
            <p:nvPr/>
          </p:nvSpPr>
          <p:spPr>
            <a:xfrm>
              <a:off x="5296509" y="2971800"/>
              <a:ext cx="5916003" cy="2162628"/>
            </a:xfrm>
            <a:prstGeom prst="roundRect">
              <a:avLst>
                <a:gd name="adj" fmla="val 0"/>
              </a:avLst>
            </a:prstGeom>
            <a:ln/>
          </p:spPr>
          <p:style>
            <a:lnRef idx="2">
              <a:schemeClr val="accent2">
                <a:shade val="50000"/>
              </a:schemeClr>
            </a:lnRef>
            <a:fillRef idx="1">
              <a:schemeClr val="accent2"/>
            </a:fillRef>
            <a:effectRef idx="0">
              <a:schemeClr val="accent2"/>
            </a:effectRef>
            <a:fontRef idx="minor">
              <a:schemeClr val="lt1"/>
            </a:fontRef>
          </p:style>
          <p:txBody>
            <a:bodyPr rtlCol="0" anchor="t" anchorCtr="0"/>
            <a:lstStyle/>
            <a:p>
              <a:pPr algn="ctr"/>
              <a:r>
                <a:rPr lang="en-US" sz="2400" dirty="0" smtClean="0">
                  <a:solidFill>
                    <a:schemeClr val="tx1"/>
                  </a:solidFill>
                </a:rPr>
                <a:t>Communications &amp; Data</a:t>
              </a:r>
              <a:endParaRPr lang="en-US" sz="2400" dirty="0">
                <a:solidFill>
                  <a:schemeClr val="tx1"/>
                </a:solidFill>
              </a:endParaRPr>
            </a:p>
          </p:txBody>
        </p:sp>
        <p:sp>
          <p:nvSpPr>
            <p:cNvPr id="15" name="Rectangle 14"/>
            <p:cNvSpPr/>
            <p:nvPr/>
          </p:nvSpPr>
          <p:spPr bwMode="auto">
            <a:xfrm>
              <a:off x="5426652" y="3428999"/>
              <a:ext cx="1147704" cy="38641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a:solidFill>
                    <a:schemeClr val="tx1"/>
                  </a:solidFill>
                </a:rPr>
                <a:t>Contracts</a:t>
              </a:r>
            </a:p>
          </p:txBody>
        </p:sp>
        <p:sp>
          <p:nvSpPr>
            <p:cNvPr id="16" name="Rectangle 15"/>
            <p:cNvSpPr/>
            <p:nvPr/>
          </p:nvSpPr>
          <p:spPr bwMode="auto">
            <a:xfrm>
              <a:off x="6780808" y="4570916"/>
              <a:ext cx="1152144" cy="38641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XML</a:t>
              </a:r>
            </a:p>
          </p:txBody>
        </p:sp>
        <p:sp>
          <p:nvSpPr>
            <p:cNvPr id="17" name="Rectangle 16"/>
            <p:cNvSpPr/>
            <p:nvPr/>
          </p:nvSpPr>
          <p:spPr bwMode="auto">
            <a:xfrm>
              <a:off x="9736664" y="3427916"/>
              <a:ext cx="1152144" cy="38641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Web</a:t>
              </a:r>
            </a:p>
          </p:txBody>
        </p:sp>
        <p:sp>
          <p:nvSpPr>
            <p:cNvPr id="18" name="Rectangle 17"/>
            <p:cNvSpPr/>
            <p:nvPr/>
          </p:nvSpPr>
          <p:spPr bwMode="auto">
            <a:xfrm>
              <a:off x="9736664" y="4560461"/>
              <a:ext cx="1144788" cy="38641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SMS</a:t>
              </a:r>
            </a:p>
          </p:txBody>
        </p:sp>
        <p:sp>
          <p:nvSpPr>
            <p:cNvPr id="19" name="Rectangle 18"/>
            <p:cNvSpPr/>
            <p:nvPr/>
          </p:nvSpPr>
          <p:spPr bwMode="auto">
            <a:xfrm>
              <a:off x="8314436" y="4576499"/>
              <a:ext cx="1147704" cy="38641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a:solidFill>
                    <a:schemeClr val="tx1"/>
                  </a:solidFill>
                </a:rPr>
                <a:t>Networking</a:t>
              </a:r>
            </a:p>
          </p:txBody>
        </p:sp>
        <p:sp>
          <p:nvSpPr>
            <p:cNvPr id="20" name="Rectangle 19"/>
            <p:cNvSpPr/>
            <p:nvPr/>
          </p:nvSpPr>
          <p:spPr bwMode="auto">
            <a:xfrm>
              <a:off x="6780808" y="4038599"/>
              <a:ext cx="1152144" cy="38641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a:solidFill>
                    <a:schemeClr val="tx1"/>
                  </a:solidFill>
                </a:rPr>
                <a:t>Notifications</a:t>
              </a:r>
            </a:p>
          </p:txBody>
        </p:sp>
        <p:sp>
          <p:nvSpPr>
            <p:cNvPr id="21" name="Rectangle 20"/>
            <p:cNvSpPr/>
            <p:nvPr/>
          </p:nvSpPr>
          <p:spPr bwMode="auto">
            <a:xfrm>
              <a:off x="6755773" y="3429000"/>
              <a:ext cx="2725539" cy="381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a:solidFill>
                    <a:schemeClr val="tx1"/>
                  </a:solidFill>
                </a:rPr>
                <a:t>Local &amp; Cloud Storage</a:t>
              </a:r>
            </a:p>
          </p:txBody>
        </p:sp>
        <p:sp>
          <p:nvSpPr>
            <p:cNvPr id="61" name="Rectangle 60"/>
            <p:cNvSpPr/>
            <p:nvPr/>
          </p:nvSpPr>
          <p:spPr bwMode="auto">
            <a:xfrm>
              <a:off x="8309996" y="4038598"/>
              <a:ext cx="1152144" cy="38641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Streams</a:t>
              </a:r>
              <a:endParaRPr lang="en-US" sz="1400" dirty="0">
                <a:solidFill>
                  <a:schemeClr val="tx1"/>
                </a:solidFill>
              </a:endParaRPr>
            </a:p>
          </p:txBody>
        </p:sp>
        <p:sp>
          <p:nvSpPr>
            <p:cNvPr id="62" name="Rectangle 61"/>
            <p:cNvSpPr/>
            <p:nvPr/>
          </p:nvSpPr>
          <p:spPr bwMode="auto">
            <a:xfrm>
              <a:off x="5408612" y="4569253"/>
              <a:ext cx="1147704" cy="38641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Background Transfer</a:t>
              </a:r>
              <a:endParaRPr lang="en-US" sz="1400" dirty="0">
                <a:solidFill>
                  <a:schemeClr val="tx1"/>
                </a:solidFill>
              </a:endParaRPr>
            </a:p>
          </p:txBody>
        </p:sp>
      </p:grpSp>
      <p:grpSp>
        <p:nvGrpSpPr>
          <p:cNvPr id="24" name="Group 23"/>
          <p:cNvGrpSpPr/>
          <p:nvPr/>
        </p:nvGrpSpPr>
        <p:grpSpPr>
          <a:xfrm>
            <a:off x="969963" y="1219200"/>
            <a:ext cx="10242550" cy="1485900"/>
            <a:chOff x="969963" y="1219200"/>
            <a:chExt cx="10242550" cy="1485900"/>
          </a:xfrm>
        </p:grpSpPr>
        <p:sp>
          <p:nvSpPr>
            <p:cNvPr id="7" name="Rounded Rectangle 6"/>
            <p:cNvSpPr/>
            <p:nvPr/>
          </p:nvSpPr>
          <p:spPr>
            <a:xfrm>
              <a:off x="969963" y="1219200"/>
              <a:ext cx="10242550" cy="1485900"/>
            </a:xfrm>
            <a:prstGeom prst="roundRect">
              <a:avLst>
                <a:gd name="adj" fmla="val 1038"/>
              </a:avLst>
            </a:prstGeom>
            <a:ln/>
          </p:spPr>
          <p:style>
            <a:lnRef idx="2">
              <a:schemeClr val="accent2">
                <a:shade val="50000"/>
              </a:schemeClr>
            </a:lnRef>
            <a:fillRef idx="1">
              <a:schemeClr val="accent2"/>
            </a:fillRef>
            <a:effectRef idx="0">
              <a:schemeClr val="accent2"/>
            </a:effectRef>
            <a:fontRef idx="minor">
              <a:schemeClr val="lt1"/>
            </a:fontRef>
          </p:style>
          <p:txBody>
            <a:bodyPr rtlCol="0" anchor="t" anchorCtr="0"/>
            <a:lstStyle/>
            <a:p>
              <a:pPr algn="ctr"/>
              <a:r>
                <a:rPr lang="en-US" sz="2400" dirty="0" smtClean="0">
                  <a:solidFill>
                    <a:schemeClr val="tx1"/>
                  </a:solidFill>
                </a:rPr>
                <a:t>User Interface</a:t>
              </a:r>
              <a:endParaRPr lang="en-US" sz="2400" dirty="0">
                <a:solidFill>
                  <a:schemeClr val="tx1"/>
                </a:solidFill>
              </a:endParaRPr>
            </a:p>
          </p:txBody>
        </p:sp>
        <p:sp>
          <p:nvSpPr>
            <p:cNvPr id="27" name="Rectangle 26"/>
            <p:cNvSpPr/>
            <p:nvPr/>
          </p:nvSpPr>
          <p:spPr bwMode="auto">
            <a:xfrm>
              <a:off x="1141412" y="1676400"/>
              <a:ext cx="1337310" cy="41452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HTML5/CSS</a:t>
              </a:r>
            </a:p>
          </p:txBody>
        </p:sp>
        <p:sp>
          <p:nvSpPr>
            <p:cNvPr id="28" name="Rectangle 27"/>
            <p:cNvSpPr/>
            <p:nvPr/>
          </p:nvSpPr>
          <p:spPr bwMode="auto">
            <a:xfrm>
              <a:off x="3283584" y="1676401"/>
              <a:ext cx="1337310" cy="41452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XAML</a:t>
              </a:r>
            </a:p>
          </p:txBody>
        </p:sp>
        <p:sp>
          <p:nvSpPr>
            <p:cNvPr id="29" name="Rectangle 28"/>
            <p:cNvSpPr/>
            <p:nvPr/>
          </p:nvSpPr>
          <p:spPr bwMode="auto">
            <a:xfrm>
              <a:off x="5425756" y="1676401"/>
              <a:ext cx="1337310" cy="41452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DirectX</a:t>
              </a:r>
            </a:p>
          </p:txBody>
        </p:sp>
        <p:sp>
          <p:nvSpPr>
            <p:cNvPr id="30" name="Rectangle 29"/>
            <p:cNvSpPr/>
            <p:nvPr/>
          </p:nvSpPr>
          <p:spPr bwMode="auto">
            <a:xfrm>
              <a:off x="7567928" y="1676401"/>
              <a:ext cx="1337310" cy="41452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Controls</a:t>
              </a:r>
            </a:p>
          </p:txBody>
        </p:sp>
        <p:sp>
          <p:nvSpPr>
            <p:cNvPr id="32" name="Rectangle 31"/>
            <p:cNvSpPr/>
            <p:nvPr/>
          </p:nvSpPr>
          <p:spPr bwMode="auto">
            <a:xfrm>
              <a:off x="5426652" y="2176272"/>
              <a:ext cx="1337310" cy="41452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Input</a:t>
              </a:r>
            </a:p>
          </p:txBody>
        </p:sp>
        <p:sp>
          <p:nvSpPr>
            <p:cNvPr id="33" name="Rectangle 32"/>
            <p:cNvSpPr/>
            <p:nvPr/>
          </p:nvSpPr>
          <p:spPr bwMode="auto">
            <a:xfrm>
              <a:off x="7569272" y="2176272"/>
              <a:ext cx="1337310" cy="41452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Accessibility</a:t>
              </a:r>
            </a:p>
          </p:txBody>
        </p:sp>
        <p:sp>
          <p:nvSpPr>
            <p:cNvPr id="34" name="Rectangle 33"/>
            <p:cNvSpPr/>
            <p:nvPr/>
          </p:nvSpPr>
          <p:spPr bwMode="auto">
            <a:xfrm>
              <a:off x="9711890" y="2176272"/>
              <a:ext cx="1337310" cy="41452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Printing</a:t>
              </a:r>
            </a:p>
          </p:txBody>
        </p:sp>
        <p:sp>
          <p:nvSpPr>
            <p:cNvPr id="35" name="Rectangle 34"/>
            <p:cNvSpPr/>
            <p:nvPr/>
          </p:nvSpPr>
          <p:spPr bwMode="auto">
            <a:xfrm>
              <a:off x="9710102" y="1676401"/>
              <a:ext cx="1337310" cy="41452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Data Binding</a:t>
              </a:r>
            </a:p>
          </p:txBody>
        </p:sp>
        <p:sp>
          <p:nvSpPr>
            <p:cNvPr id="31" name="Rectangle 30"/>
            <p:cNvSpPr/>
            <p:nvPr/>
          </p:nvSpPr>
          <p:spPr bwMode="auto">
            <a:xfrm>
              <a:off x="3284032" y="2176272"/>
              <a:ext cx="1337310" cy="41452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Tiles</a:t>
              </a:r>
            </a:p>
          </p:txBody>
        </p:sp>
        <p:sp>
          <p:nvSpPr>
            <p:cNvPr id="63" name="Rectangle 62"/>
            <p:cNvSpPr/>
            <p:nvPr/>
          </p:nvSpPr>
          <p:spPr bwMode="auto">
            <a:xfrm>
              <a:off x="1141412" y="2176272"/>
              <a:ext cx="1337310" cy="41452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SVG</a:t>
              </a:r>
            </a:p>
          </p:txBody>
        </p:sp>
      </p:grpSp>
      <p:sp>
        <p:nvSpPr>
          <p:cNvPr id="48" name="Title 1"/>
          <p:cNvSpPr txBox="1">
            <a:spLocks/>
          </p:cNvSpPr>
          <p:nvPr/>
        </p:nvSpPr>
        <p:spPr>
          <a:xfrm>
            <a:off x="519112" y="228600"/>
            <a:ext cx="11149013" cy="609398"/>
          </a:xfrm>
          <a:prstGeom prst="rect">
            <a:avLst/>
          </a:prstGeom>
        </p:spPr>
        <p:txBody>
          <a:bodyPr/>
          <a:lst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dirty="0"/>
              <a:t>Metro style application APIs</a:t>
            </a:r>
            <a:endParaRPr lang="en-US" dirty="0">
              <a:latin typeface="Segoe UI Semibold" pitchFamily="34" charset="0"/>
              <a:ea typeface="Segoe UI" pitchFamily="34" charset="0"/>
              <a:cs typeface="Segoe UI" pitchFamily="34" charset="0"/>
            </a:endParaRPr>
          </a:p>
        </p:txBody>
      </p:sp>
      <p:grpSp>
        <p:nvGrpSpPr>
          <p:cNvPr id="38" name="Group 37"/>
          <p:cNvGrpSpPr/>
          <p:nvPr/>
        </p:nvGrpSpPr>
        <p:grpSpPr>
          <a:xfrm>
            <a:off x="974032" y="5355135"/>
            <a:ext cx="10242550" cy="939165"/>
            <a:chOff x="974032" y="5355135"/>
            <a:chExt cx="10242550" cy="939165"/>
          </a:xfrm>
        </p:grpSpPr>
        <p:sp>
          <p:nvSpPr>
            <p:cNvPr id="3" name="Rounded Rectangle 2"/>
            <p:cNvSpPr/>
            <p:nvPr/>
          </p:nvSpPr>
          <p:spPr>
            <a:xfrm>
              <a:off x="974032" y="5355135"/>
              <a:ext cx="10242550" cy="939165"/>
            </a:xfrm>
            <a:prstGeom prst="roundRect">
              <a:avLst>
                <a:gd name="adj" fmla="val 0"/>
              </a:avLst>
            </a:prstGeom>
            <a:ln/>
          </p:spPr>
          <p:style>
            <a:lnRef idx="2">
              <a:schemeClr val="accent2">
                <a:shade val="50000"/>
              </a:schemeClr>
            </a:lnRef>
            <a:fillRef idx="1">
              <a:schemeClr val="accent2"/>
            </a:fillRef>
            <a:effectRef idx="0">
              <a:schemeClr val="accent2"/>
            </a:effectRef>
            <a:fontRef idx="minor">
              <a:schemeClr val="lt1"/>
            </a:fontRef>
          </p:style>
          <p:txBody>
            <a:bodyPr rtlCol="0" anchor="t" anchorCtr="0"/>
            <a:lstStyle/>
            <a:p>
              <a:pPr algn="ctr"/>
              <a:r>
                <a:rPr lang="en-US" sz="2400" dirty="0" smtClean="0">
                  <a:solidFill>
                    <a:schemeClr val="tx1"/>
                  </a:solidFill>
                </a:rPr>
                <a:t>Fundamentals</a:t>
              </a:r>
              <a:endParaRPr lang="en-US" sz="2400" dirty="0">
                <a:solidFill>
                  <a:schemeClr val="tx1"/>
                </a:solidFill>
              </a:endParaRPr>
            </a:p>
          </p:txBody>
        </p:sp>
        <p:grpSp>
          <p:nvGrpSpPr>
            <p:cNvPr id="37" name="Group 36"/>
            <p:cNvGrpSpPr/>
            <p:nvPr/>
          </p:nvGrpSpPr>
          <p:grpSpPr>
            <a:xfrm>
              <a:off x="1154933" y="5775031"/>
              <a:ext cx="9778213" cy="404409"/>
              <a:chOff x="1154933" y="5775031"/>
              <a:chExt cx="9778213" cy="404409"/>
            </a:xfrm>
          </p:grpSpPr>
          <p:sp>
            <p:nvSpPr>
              <p:cNvPr id="9" name="Rectangle 8"/>
              <p:cNvSpPr/>
              <p:nvPr/>
            </p:nvSpPr>
            <p:spPr bwMode="auto">
              <a:xfrm>
                <a:off x="1154933" y="5775031"/>
                <a:ext cx="1673006" cy="40440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Application Services</a:t>
                </a:r>
              </a:p>
            </p:txBody>
          </p:sp>
          <p:sp>
            <p:nvSpPr>
              <p:cNvPr id="10" name="Rectangle 9"/>
              <p:cNvSpPr/>
              <p:nvPr/>
            </p:nvSpPr>
            <p:spPr bwMode="auto">
              <a:xfrm>
                <a:off x="6892706" y="5775033"/>
                <a:ext cx="1337310" cy="40440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Authentication</a:t>
                </a:r>
              </a:p>
            </p:txBody>
          </p:sp>
          <p:sp>
            <p:nvSpPr>
              <p:cNvPr id="11" name="Rectangle 10"/>
              <p:cNvSpPr/>
              <p:nvPr/>
            </p:nvSpPr>
            <p:spPr bwMode="auto">
              <a:xfrm>
                <a:off x="8331088" y="5775033"/>
                <a:ext cx="1337310" cy="40440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Cryptography</a:t>
                </a:r>
              </a:p>
            </p:txBody>
          </p:sp>
          <p:sp>
            <p:nvSpPr>
              <p:cNvPr id="12" name="Rectangle 11"/>
              <p:cNvSpPr/>
              <p:nvPr/>
            </p:nvSpPr>
            <p:spPr bwMode="auto">
              <a:xfrm>
                <a:off x="9761796" y="5775033"/>
                <a:ext cx="1171350" cy="40440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Globalization</a:t>
                </a:r>
              </a:p>
            </p:txBody>
          </p:sp>
          <p:sp>
            <p:nvSpPr>
              <p:cNvPr id="53" name="Rectangle 52"/>
              <p:cNvSpPr/>
              <p:nvPr/>
            </p:nvSpPr>
            <p:spPr bwMode="auto">
              <a:xfrm>
                <a:off x="4868402" y="5775031"/>
                <a:ext cx="1922113" cy="40440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Memory Management</a:t>
                </a:r>
              </a:p>
            </p:txBody>
          </p:sp>
          <p:sp>
            <p:nvSpPr>
              <p:cNvPr id="54" name="Rectangle 53"/>
              <p:cNvSpPr/>
              <p:nvPr/>
            </p:nvSpPr>
            <p:spPr bwMode="auto">
              <a:xfrm>
                <a:off x="2982106" y="5775031"/>
                <a:ext cx="1769556" cy="40440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Threading/Timers</a:t>
                </a:r>
              </a:p>
            </p:txBody>
          </p:sp>
        </p:grpSp>
      </p:grpSp>
      <p:grpSp>
        <p:nvGrpSpPr>
          <p:cNvPr id="47" name="Group 46"/>
          <p:cNvGrpSpPr/>
          <p:nvPr/>
        </p:nvGrpSpPr>
        <p:grpSpPr>
          <a:xfrm>
            <a:off x="969963" y="4143828"/>
            <a:ext cx="4037466" cy="990600"/>
            <a:chOff x="969963" y="4143828"/>
            <a:chExt cx="4037466" cy="990600"/>
          </a:xfrm>
        </p:grpSpPr>
        <p:sp>
          <p:nvSpPr>
            <p:cNvPr id="4" name="Rounded Rectangle 3"/>
            <p:cNvSpPr/>
            <p:nvPr/>
          </p:nvSpPr>
          <p:spPr>
            <a:xfrm>
              <a:off x="969963" y="4143828"/>
              <a:ext cx="4037466" cy="990600"/>
            </a:xfrm>
            <a:prstGeom prst="roundRect">
              <a:avLst>
                <a:gd name="adj" fmla="val 0"/>
              </a:avLst>
            </a:prstGeom>
            <a:ln/>
          </p:spPr>
          <p:style>
            <a:lnRef idx="2">
              <a:schemeClr val="accent2">
                <a:shade val="50000"/>
              </a:schemeClr>
            </a:lnRef>
            <a:fillRef idx="1">
              <a:schemeClr val="accent2"/>
            </a:fillRef>
            <a:effectRef idx="0">
              <a:schemeClr val="accent2"/>
            </a:effectRef>
            <a:fontRef idx="minor">
              <a:schemeClr val="lt1"/>
            </a:fontRef>
          </p:style>
          <p:txBody>
            <a:bodyPr rtlCol="0" anchor="t" anchorCtr="0"/>
            <a:lstStyle/>
            <a:p>
              <a:pPr algn="ctr"/>
              <a:r>
                <a:rPr lang="en-US" sz="2400" dirty="0" smtClean="0">
                  <a:solidFill>
                    <a:schemeClr val="tx1"/>
                  </a:solidFill>
                </a:rPr>
                <a:t>Media</a:t>
              </a:r>
              <a:endParaRPr lang="en-US" sz="2400" dirty="0">
                <a:solidFill>
                  <a:schemeClr val="tx1"/>
                </a:solidFill>
              </a:endParaRPr>
            </a:p>
          </p:txBody>
        </p:sp>
        <p:grpSp>
          <p:nvGrpSpPr>
            <p:cNvPr id="46" name="Group 45"/>
            <p:cNvGrpSpPr/>
            <p:nvPr/>
          </p:nvGrpSpPr>
          <p:grpSpPr>
            <a:xfrm>
              <a:off x="1160055" y="4601028"/>
              <a:ext cx="3720705" cy="432672"/>
              <a:chOff x="1160055" y="4601028"/>
              <a:chExt cx="3720705" cy="432672"/>
            </a:xfrm>
          </p:grpSpPr>
          <p:sp>
            <p:nvSpPr>
              <p:cNvPr id="40" name="Rectangle 39"/>
              <p:cNvSpPr/>
              <p:nvPr/>
            </p:nvSpPr>
            <p:spPr bwMode="auto">
              <a:xfrm>
                <a:off x="3952698" y="4601028"/>
                <a:ext cx="928062" cy="42817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Visual Effects</a:t>
                </a:r>
              </a:p>
            </p:txBody>
          </p:sp>
          <p:sp>
            <p:nvSpPr>
              <p:cNvPr id="41" name="Rectangle 40"/>
              <p:cNvSpPr/>
              <p:nvPr/>
            </p:nvSpPr>
            <p:spPr bwMode="auto">
              <a:xfrm>
                <a:off x="1160055" y="4605528"/>
                <a:ext cx="868939" cy="42817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Playback</a:t>
                </a:r>
              </a:p>
            </p:txBody>
          </p:sp>
          <p:sp>
            <p:nvSpPr>
              <p:cNvPr id="42" name="Rectangle 41"/>
              <p:cNvSpPr/>
              <p:nvPr/>
            </p:nvSpPr>
            <p:spPr bwMode="auto">
              <a:xfrm>
                <a:off x="3114556" y="4605528"/>
                <a:ext cx="749764" cy="42817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err="1" smtClean="0">
                    <a:solidFill>
                      <a:schemeClr val="tx1"/>
                    </a:solidFill>
                  </a:rPr>
                  <a:t>PlayTo</a:t>
                </a:r>
                <a:endParaRPr lang="en-US" sz="1400" dirty="0" smtClean="0">
                  <a:solidFill>
                    <a:schemeClr val="tx1"/>
                  </a:solidFill>
                </a:endParaRPr>
              </a:p>
            </p:txBody>
          </p:sp>
          <p:sp>
            <p:nvSpPr>
              <p:cNvPr id="55" name="Rectangle 54"/>
              <p:cNvSpPr/>
              <p:nvPr/>
            </p:nvSpPr>
            <p:spPr bwMode="auto">
              <a:xfrm>
                <a:off x="2142698" y="4605528"/>
                <a:ext cx="870623" cy="42817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rPr>
                  <a:t>Capture</a:t>
                </a:r>
              </a:p>
            </p:txBody>
          </p:sp>
        </p:grpSp>
      </p:grpSp>
    </p:spTree>
    <p:extLst>
      <p:ext uri="{BB962C8B-B14F-4D97-AF65-F5344CB8AC3E}">
        <p14:creationId xmlns:p14="http://schemas.microsoft.com/office/powerpoint/2010/main" val="517371187"/>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UI Semibold" pitchFamily="34" charset="0"/>
                <a:ea typeface="Segoe UI" pitchFamily="34" charset="0"/>
                <a:cs typeface="Segoe UI" pitchFamily="34" charset="0"/>
              </a:rPr>
              <a:t>Windows Runtime Architecture</a:t>
            </a:r>
            <a:endParaRPr lang="en-US" dirty="0">
              <a:latin typeface="Segoe UI Semibold" pitchFamily="34" charset="0"/>
              <a:ea typeface="Segoe UI" pitchFamily="34" charset="0"/>
              <a:cs typeface="Segoe UI" pitchFamily="34" charset="0"/>
            </a:endParaRPr>
          </a:p>
        </p:txBody>
      </p:sp>
      <p:sp>
        <p:nvSpPr>
          <p:cNvPr id="26" name="Rectangle 25"/>
          <p:cNvSpPr/>
          <p:nvPr/>
        </p:nvSpPr>
        <p:spPr>
          <a:xfrm>
            <a:off x="914162" y="2952104"/>
            <a:ext cx="2437765" cy="2548809"/>
          </a:xfrm>
          <a:prstGeom prst="rect">
            <a:avLst/>
          </a:prstGeom>
          <a:solidFill>
            <a:srgbClr val="65BC46"/>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b="1" dirty="0" smtClean="0">
                <a:solidFill>
                  <a:schemeClr val="bg1"/>
                </a:solidFill>
                <a:latin typeface="+mj-lt"/>
              </a:rPr>
              <a:t>Windows Metadata &amp; Namespace</a:t>
            </a:r>
            <a:endParaRPr lang="en-US" sz="2000" dirty="0">
              <a:solidFill>
                <a:schemeClr val="bg1"/>
              </a:solidFill>
              <a:latin typeface="+mj-lt"/>
            </a:endParaRPr>
          </a:p>
        </p:txBody>
      </p:sp>
      <p:sp>
        <p:nvSpPr>
          <p:cNvPr id="27" name="Rectangle 26"/>
          <p:cNvSpPr/>
          <p:nvPr/>
        </p:nvSpPr>
        <p:spPr>
          <a:xfrm>
            <a:off x="914163" y="2330871"/>
            <a:ext cx="7719588" cy="517549"/>
          </a:xfrm>
          <a:prstGeom prst="rect">
            <a:avLst/>
          </a:prstGeom>
          <a:solidFill>
            <a:schemeClr val="accent3"/>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ctr"/>
          <a:lstStyle/>
          <a:p>
            <a:pPr algn="ctr"/>
            <a:r>
              <a:rPr lang="en-US" sz="2000" dirty="0" smtClean="0">
                <a:solidFill>
                  <a:schemeClr val="tx1"/>
                </a:solidFill>
                <a:latin typeface="+mj-lt"/>
              </a:rPr>
              <a:t>Language Projection (Generated from Metadata)</a:t>
            </a:r>
            <a:endParaRPr lang="en-US" sz="2000" dirty="0">
              <a:solidFill>
                <a:schemeClr val="tx1"/>
              </a:solidFill>
              <a:latin typeface="+mj-lt"/>
            </a:endParaRPr>
          </a:p>
        </p:txBody>
      </p:sp>
      <p:sp>
        <p:nvSpPr>
          <p:cNvPr id="28" name="Rectangle 27"/>
          <p:cNvSpPr/>
          <p:nvPr/>
        </p:nvSpPr>
        <p:spPr>
          <a:xfrm>
            <a:off x="914162" y="5610182"/>
            <a:ext cx="10462075" cy="674504"/>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lIns="121725" tIns="60862" rIns="121725" bIns="60862" rtlCol="0" anchor="ctr"/>
          <a:lstStyle/>
          <a:p>
            <a:pPr algn="ctr"/>
            <a:r>
              <a:rPr lang="en-US" sz="2000" b="1" dirty="0" smtClean="0">
                <a:solidFill>
                  <a:schemeClr val="tx1"/>
                </a:solidFill>
                <a:latin typeface="+mj-lt"/>
              </a:rPr>
              <a:t>Windows  Core</a:t>
            </a:r>
            <a:endParaRPr lang="en-US" sz="2000" b="1" dirty="0">
              <a:solidFill>
                <a:schemeClr val="tx1"/>
              </a:solidFill>
              <a:latin typeface="+mj-lt"/>
            </a:endParaRPr>
          </a:p>
        </p:txBody>
      </p:sp>
      <p:sp>
        <p:nvSpPr>
          <p:cNvPr id="31" name="Rectangle 30"/>
          <p:cNvSpPr/>
          <p:nvPr/>
        </p:nvSpPr>
        <p:spPr>
          <a:xfrm>
            <a:off x="3453499" y="4499429"/>
            <a:ext cx="5180252" cy="1001484"/>
          </a:xfrm>
          <a:prstGeom prst="rect">
            <a:avLst/>
          </a:prstGeom>
          <a:solidFill>
            <a:srgbClr val="65BC46"/>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b="1" dirty="0" smtClean="0">
                <a:solidFill>
                  <a:schemeClr val="bg1"/>
                </a:solidFill>
                <a:latin typeface="+mj-lt"/>
              </a:rPr>
              <a:t>Windows Runtime Core</a:t>
            </a:r>
          </a:p>
        </p:txBody>
      </p:sp>
      <p:sp>
        <p:nvSpPr>
          <p:cNvPr id="34" name="Rectangle 33"/>
          <p:cNvSpPr/>
          <p:nvPr/>
        </p:nvSpPr>
        <p:spPr>
          <a:xfrm>
            <a:off x="3453497" y="3718772"/>
            <a:ext cx="1200415" cy="601303"/>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600" dirty="0" smtClean="0">
                <a:solidFill>
                  <a:schemeClr val="bg1"/>
                </a:solidFill>
                <a:latin typeface="+mj-lt"/>
              </a:rPr>
              <a:t>XAML</a:t>
            </a:r>
            <a:endParaRPr lang="en-US" sz="1600" dirty="0">
              <a:solidFill>
                <a:schemeClr val="bg1"/>
              </a:solidFill>
              <a:latin typeface="+mj-lt"/>
            </a:endParaRPr>
          </a:p>
        </p:txBody>
      </p:sp>
      <p:sp>
        <p:nvSpPr>
          <p:cNvPr id="35" name="Rectangle 34"/>
          <p:cNvSpPr/>
          <p:nvPr/>
        </p:nvSpPr>
        <p:spPr>
          <a:xfrm>
            <a:off x="4788066" y="3718772"/>
            <a:ext cx="1131886" cy="601303"/>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600" dirty="0" smtClean="0">
                <a:solidFill>
                  <a:schemeClr val="bg1"/>
                </a:solidFill>
                <a:latin typeface="+mj-lt"/>
              </a:rPr>
              <a:t>Storage</a:t>
            </a:r>
            <a:endParaRPr lang="en-US" sz="1600" dirty="0">
              <a:solidFill>
                <a:schemeClr val="bg1"/>
              </a:solidFill>
              <a:latin typeface="+mj-lt"/>
            </a:endParaRPr>
          </a:p>
        </p:txBody>
      </p:sp>
      <p:sp>
        <p:nvSpPr>
          <p:cNvPr id="36" name="Rectangle 35"/>
          <p:cNvSpPr/>
          <p:nvPr/>
        </p:nvSpPr>
        <p:spPr>
          <a:xfrm>
            <a:off x="7433335" y="3718772"/>
            <a:ext cx="1200415" cy="601303"/>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600" dirty="0" smtClean="0">
                <a:solidFill>
                  <a:schemeClr val="bg1"/>
                </a:solidFill>
                <a:latin typeface="+mj-lt"/>
              </a:rPr>
              <a:t>…</a:t>
            </a:r>
            <a:endParaRPr lang="en-US" sz="1600" dirty="0">
              <a:solidFill>
                <a:schemeClr val="bg1"/>
              </a:solidFill>
              <a:latin typeface="+mj-lt"/>
            </a:endParaRPr>
          </a:p>
        </p:txBody>
      </p:sp>
      <p:sp>
        <p:nvSpPr>
          <p:cNvPr id="37" name="Rectangle 36"/>
          <p:cNvSpPr/>
          <p:nvPr/>
        </p:nvSpPr>
        <p:spPr>
          <a:xfrm>
            <a:off x="6054106" y="3718772"/>
            <a:ext cx="1245075" cy="601303"/>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600" dirty="0" smtClean="0">
                <a:solidFill>
                  <a:schemeClr val="bg1"/>
                </a:solidFill>
                <a:latin typeface="+mj-lt"/>
              </a:rPr>
              <a:t>Network</a:t>
            </a:r>
            <a:endParaRPr lang="en-US" sz="1600" dirty="0">
              <a:solidFill>
                <a:schemeClr val="bg1"/>
              </a:solidFill>
              <a:latin typeface="+mj-lt"/>
            </a:endParaRPr>
          </a:p>
        </p:txBody>
      </p:sp>
      <p:sp>
        <p:nvSpPr>
          <p:cNvPr id="39" name="Rectangle 38"/>
          <p:cNvSpPr/>
          <p:nvPr/>
        </p:nvSpPr>
        <p:spPr>
          <a:xfrm>
            <a:off x="3453498" y="2952104"/>
            <a:ext cx="1200415" cy="601303"/>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600" dirty="0" smtClean="0">
                <a:solidFill>
                  <a:schemeClr val="bg1"/>
                </a:solidFill>
                <a:latin typeface="+mj-lt"/>
              </a:rPr>
              <a:t>UI</a:t>
            </a:r>
            <a:endParaRPr lang="en-US" sz="1600" dirty="0">
              <a:solidFill>
                <a:schemeClr val="bg1"/>
              </a:solidFill>
              <a:latin typeface="+mj-lt"/>
            </a:endParaRPr>
          </a:p>
        </p:txBody>
      </p:sp>
      <p:sp>
        <p:nvSpPr>
          <p:cNvPr id="40" name="Rectangle 39"/>
          <p:cNvSpPr/>
          <p:nvPr/>
        </p:nvSpPr>
        <p:spPr>
          <a:xfrm>
            <a:off x="4788067" y="2952104"/>
            <a:ext cx="1131886" cy="601303"/>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600" dirty="0" smtClean="0">
                <a:solidFill>
                  <a:schemeClr val="bg1"/>
                </a:solidFill>
                <a:latin typeface="+mj-lt"/>
              </a:rPr>
              <a:t>Pickers</a:t>
            </a:r>
            <a:endParaRPr lang="en-US" sz="1600" dirty="0">
              <a:solidFill>
                <a:schemeClr val="bg1"/>
              </a:solidFill>
              <a:latin typeface="+mj-lt"/>
            </a:endParaRPr>
          </a:p>
        </p:txBody>
      </p:sp>
      <p:sp>
        <p:nvSpPr>
          <p:cNvPr id="41" name="Rectangle 40"/>
          <p:cNvSpPr/>
          <p:nvPr/>
        </p:nvSpPr>
        <p:spPr>
          <a:xfrm>
            <a:off x="7433336" y="2952104"/>
            <a:ext cx="1200415" cy="601303"/>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600" dirty="0" smtClean="0">
                <a:solidFill>
                  <a:schemeClr val="bg1"/>
                </a:solidFill>
                <a:latin typeface="+mj-lt"/>
              </a:rPr>
              <a:t>Media</a:t>
            </a:r>
            <a:endParaRPr lang="en-US" sz="1600" dirty="0">
              <a:solidFill>
                <a:schemeClr val="bg1"/>
              </a:solidFill>
              <a:latin typeface="+mj-lt"/>
            </a:endParaRPr>
          </a:p>
        </p:txBody>
      </p:sp>
      <p:sp>
        <p:nvSpPr>
          <p:cNvPr id="42" name="Rectangle 41"/>
          <p:cNvSpPr/>
          <p:nvPr/>
        </p:nvSpPr>
        <p:spPr>
          <a:xfrm>
            <a:off x="6054107" y="2952104"/>
            <a:ext cx="1245075" cy="601303"/>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1600" dirty="0" smtClean="0">
                <a:solidFill>
                  <a:schemeClr val="bg1"/>
                </a:solidFill>
                <a:latin typeface="+mj-lt"/>
              </a:rPr>
              <a:t>Controls</a:t>
            </a:r>
            <a:endParaRPr lang="en-US" sz="1600" dirty="0">
              <a:solidFill>
                <a:schemeClr val="bg1"/>
              </a:solidFill>
              <a:latin typeface="+mj-lt"/>
            </a:endParaRPr>
          </a:p>
        </p:txBody>
      </p:sp>
      <p:sp>
        <p:nvSpPr>
          <p:cNvPr id="21" name="Rectangle 20"/>
          <p:cNvSpPr/>
          <p:nvPr/>
        </p:nvSpPr>
        <p:spPr>
          <a:xfrm>
            <a:off x="914163" y="1050184"/>
            <a:ext cx="7719588" cy="1159616"/>
          </a:xfrm>
          <a:prstGeom prst="rect">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ctr"/>
          <a:lstStyle/>
          <a:p>
            <a:pPr algn="ctr"/>
            <a:r>
              <a:rPr lang="en-US" sz="2000" dirty="0" smtClean="0">
                <a:solidFill>
                  <a:schemeClr val="tx1"/>
                </a:solidFill>
                <a:latin typeface="+mj-lt"/>
              </a:rPr>
              <a:t>Windows 8 “Metro style” app</a:t>
            </a:r>
            <a:endParaRPr lang="en-US" sz="2000" dirty="0">
              <a:solidFill>
                <a:schemeClr val="tx1"/>
              </a:solidFill>
              <a:latin typeface="+mj-lt"/>
            </a:endParaRPr>
          </a:p>
        </p:txBody>
      </p:sp>
      <p:sp>
        <p:nvSpPr>
          <p:cNvPr id="24" name="Rectangle 23"/>
          <p:cNvSpPr/>
          <p:nvPr/>
        </p:nvSpPr>
        <p:spPr>
          <a:xfrm>
            <a:off x="8735326" y="4499429"/>
            <a:ext cx="2640912" cy="1001484"/>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lIns="121725" tIns="60862" rIns="121725" bIns="60862" rtlCol="0" anchor="ctr"/>
          <a:lstStyle/>
          <a:p>
            <a:pPr algn="ctr"/>
            <a:r>
              <a:rPr lang="en-US" sz="2000" b="1" dirty="0" smtClean="0">
                <a:solidFill>
                  <a:schemeClr val="tx1"/>
                </a:solidFill>
                <a:latin typeface="+mj-lt"/>
              </a:rPr>
              <a:t>Runtime Broker </a:t>
            </a:r>
            <a:endParaRPr lang="en-US" sz="2000" b="1" dirty="0">
              <a:solidFill>
                <a:schemeClr val="tx1"/>
              </a:solidFill>
              <a:latin typeface="+mj-lt"/>
            </a:endParaRPr>
          </a:p>
        </p:txBody>
      </p:sp>
      <p:sp>
        <p:nvSpPr>
          <p:cNvPr id="20" name="Rectangle 19"/>
          <p:cNvSpPr/>
          <p:nvPr/>
        </p:nvSpPr>
        <p:spPr>
          <a:xfrm>
            <a:off x="8735326" y="1050184"/>
            <a:ext cx="2640912" cy="1798235"/>
          </a:xfrm>
          <a:prstGeom prst="rect">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ctr"/>
          <a:lstStyle/>
          <a:p>
            <a:pPr algn="ctr"/>
            <a:r>
              <a:rPr lang="en-US" sz="2000" dirty="0" smtClean="0">
                <a:solidFill>
                  <a:schemeClr val="tx1"/>
                </a:solidFill>
                <a:latin typeface="+mj-lt"/>
              </a:rPr>
              <a:t>Language Support (CLR, </a:t>
            </a:r>
            <a:r>
              <a:rPr lang="en-US" sz="2000" dirty="0" err="1" smtClean="0">
                <a:solidFill>
                  <a:schemeClr val="tx1"/>
                </a:solidFill>
                <a:latin typeface="+mj-lt"/>
              </a:rPr>
              <a:t>WinJS</a:t>
            </a:r>
            <a:r>
              <a:rPr lang="en-US" sz="2000" dirty="0" smtClean="0">
                <a:solidFill>
                  <a:schemeClr val="tx1"/>
                </a:solidFill>
                <a:latin typeface="+mj-lt"/>
              </a:rPr>
              <a:t>, CRT)</a:t>
            </a:r>
            <a:endParaRPr lang="en-US" sz="2000" dirty="0">
              <a:solidFill>
                <a:schemeClr val="tx1"/>
              </a:solidFill>
              <a:latin typeface="+mj-lt"/>
            </a:endParaRPr>
          </a:p>
        </p:txBody>
      </p:sp>
      <p:sp>
        <p:nvSpPr>
          <p:cNvPr id="22" name="Rectangle 21"/>
          <p:cNvSpPr/>
          <p:nvPr/>
        </p:nvSpPr>
        <p:spPr>
          <a:xfrm>
            <a:off x="8735325" y="2952103"/>
            <a:ext cx="2640912" cy="1367971"/>
          </a:xfrm>
          <a:prstGeom prst="rect">
            <a:avLst/>
          </a:prstGeom>
          <a:solidFill>
            <a:schemeClr val="bg1"/>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ctr"/>
          <a:lstStyle/>
          <a:p>
            <a:pPr algn="ctr"/>
            <a:r>
              <a:rPr lang="en-US" sz="2000" dirty="0" smtClean="0">
                <a:solidFill>
                  <a:schemeClr val="tx1"/>
                </a:solidFill>
                <a:latin typeface="+mj-lt"/>
              </a:rPr>
              <a:t>Web Host (HTML, CSS, JavaScript)</a:t>
            </a:r>
            <a:r>
              <a:rPr lang="en-US" sz="2000" dirty="0" smtClean="0">
                <a:latin typeface="+mj-lt"/>
              </a:rPr>
              <a:t>)</a:t>
            </a:r>
            <a:endParaRPr lang="en-US" sz="2000" dirty="0">
              <a:latin typeface="+mj-lt"/>
            </a:endParaRPr>
          </a:p>
        </p:txBody>
      </p:sp>
    </p:spTree>
    <p:extLst>
      <p:ext uri="{BB962C8B-B14F-4D97-AF65-F5344CB8AC3E}">
        <p14:creationId xmlns:p14="http://schemas.microsoft.com/office/powerpoint/2010/main" val="27091719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additive="base">
                                        <p:cTn id="13" dur="500" fill="hold"/>
                                        <p:tgtEl>
                                          <p:spTgt spid="31"/>
                                        </p:tgtEl>
                                        <p:attrNameLst>
                                          <p:attrName>ppt_x</p:attrName>
                                        </p:attrNameLst>
                                      </p:cBhvr>
                                      <p:tavLst>
                                        <p:tav tm="0">
                                          <p:val>
                                            <p:strVal val="#ppt_x"/>
                                          </p:val>
                                        </p:tav>
                                        <p:tav tm="100000">
                                          <p:val>
                                            <p:strVal val="#ppt_x"/>
                                          </p:val>
                                        </p:tav>
                                      </p:tavLst>
                                    </p:anim>
                                    <p:anim calcmode="lin" valueType="num">
                                      <p:cBhvr additive="base">
                                        <p:cTn id="14" dur="500" fill="hold"/>
                                        <p:tgtEl>
                                          <p:spTgt spid="31"/>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ppt_x"/>
                                          </p:val>
                                        </p:tav>
                                        <p:tav tm="100000">
                                          <p:val>
                                            <p:strVal val="#ppt_x"/>
                                          </p:val>
                                        </p:tav>
                                      </p:tavLst>
                                    </p:anim>
                                    <p:anim calcmode="lin" valueType="num">
                                      <p:cBhvr additive="base">
                                        <p:cTn id="20" dur="500" fill="hold"/>
                                        <p:tgtEl>
                                          <p:spTgt spid="39"/>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ppt_x"/>
                                          </p:val>
                                        </p:tav>
                                        <p:tav tm="100000">
                                          <p:val>
                                            <p:strVal val="#ppt_x"/>
                                          </p:val>
                                        </p:tav>
                                      </p:tavLst>
                                    </p:anim>
                                    <p:anim calcmode="lin" valueType="num">
                                      <p:cBhvr additive="base">
                                        <p:cTn id="24" dur="500" fill="hold"/>
                                        <p:tgtEl>
                                          <p:spTgt spid="34"/>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ppt_x"/>
                                          </p:val>
                                        </p:tav>
                                        <p:tav tm="100000">
                                          <p:val>
                                            <p:strVal val="#ppt_x"/>
                                          </p:val>
                                        </p:tav>
                                      </p:tavLst>
                                    </p:anim>
                                    <p:anim calcmode="lin" valueType="num">
                                      <p:cBhvr additive="base">
                                        <p:cTn id="28" dur="500" fill="hold"/>
                                        <p:tgtEl>
                                          <p:spTgt spid="40"/>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fill="hold"/>
                                        <p:tgtEl>
                                          <p:spTgt spid="35"/>
                                        </p:tgtEl>
                                        <p:attrNameLst>
                                          <p:attrName>ppt_x</p:attrName>
                                        </p:attrNameLst>
                                      </p:cBhvr>
                                      <p:tavLst>
                                        <p:tav tm="0">
                                          <p:val>
                                            <p:strVal val="#ppt_x"/>
                                          </p:val>
                                        </p:tav>
                                        <p:tav tm="100000">
                                          <p:val>
                                            <p:strVal val="#ppt_x"/>
                                          </p:val>
                                        </p:tav>
                                      </p:tavLst>
                                    </p:anim>
                                    <p:anim calcmode="lin" valueType="num">
                                      <p:cBhvr additive="base">
                                        <p:cTn id="32" dur="500" fill="hold"/>
                                        <p:tgtEl>
                                          <p:spTgt spid="35"/>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ppt_x"/>
                                          </p:val>
                                        </p:tav>
                                        <p:tav tm="100000">
                                          <p:val>
                                            <p:strVal val="#ppt_x"/>
                                          </p:val>
                                        </p:tav>
                                      </p:tavLst>
                                    </p:anim>
                                    <p:anim calcmode="lin" valueType="num">
                                      <p:cBhvr additive="base">
                                        <p:cTn id="36" dur="500" fill="hold"/>
                                        <p:tgtEl>
                                          <p:spTgt spid="42"/>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 calcmode="lin" valueType="num">
                                      <p:cBhvr additive="base">
                                        <p:cTn id="39" dur="500" fill="hold"/>
                                        <p:tgtEl>
                                          <p:spTgt spid="37"/>
                                        </p:tgtEl>
                                        <p:attrNameLst>
                                          <p:attrName>ppt_x</p:attrName>
                                        </p:attrNameLst>
                                      </p:cBhvr>
                                      <p:tavLst>
                                        <p:tav tm="0">
                                          <p:val>
                                            <p:strVal val="#ppt_x"/>
                                          </p:val>
                                        </p:tav>
                                        <p:tav tm="100000">
                                          <p:val>
                                            <p:strVal val="#ppt_x"/>
                                          </p:val>
                                        </p:tav>
                                      </p:tavLst>
                                    </p:anim>
                                    <p:anim calcmode="lin" valueType="num">
                                      <p:cBhvr additive="base">
                                        <p:cTn id="40" dur="500" fill="hold"/>
                                        <p:tgtEl>
                                          <p:spTgt spid="37"/>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additive="base">
                                        <p:cTn id="43" dur="500" fill="hold"/>
                                        <p:tgtEl>
                                          <p:spTgt spid="41"/>
                                        </p:tgtEl>
                                        <p:attrNameLst>
                                          <p:attrName>ppt_x</p:attrName>
                                        </p:attrNameLst>
                                      </p:cBhvr>
                                      <p:tavLst>
                                        <p:tav tm="0">
                                          <p:val>
                                            <p:strVal val="#ppt_x"/>
                                          </p:val>
                                        </p:tav>
                                        <p:tav tm="100000">
                                          <p:val>
                                            <p:strVal val="#ppt_x"/>
                                          </p:val>
                                        </p:tav>
                                      </p:tavLst>
                                    </p:anim>
                                    <p:anim calcmode="lin" valueType="num">
                                      <p:cBhvr additive="base">
                                        <p:cTn id="44" dur="500" fill="hold"/>
                                        <p:tgtEl>
                                          <p:spTgt spid="41"/>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500" fill="hold"/>
                                        <p:tgtEl>
                                          <p:spTgt spid="36"/>
                                        </p:tgtEl>
                                        <p:attrNameLst>
                                          <p:attrName>ppt_x</p:attrName>
                                        </p:attrNameLst>
                                      </p:cBhvr>
                                      <p:tavLst>
                                        <p:tav tm="0">
                                          <p:val>
                                            <p:strVal val="#ppt_x"/>
                                          </p:val>
                                        </p:tav>
                                        <p:tav tm="100000">
                                          <p:val>
                                            <p:strVal val="#ppt_x"/>
                                          </p:val>
                                        </p:tav>
                                      </p:tavLst>
                                    </p:anim>
                                    <p:anim calcmode="lin" valueType="num">
                                      <p:cBhvr additive="base">
                                        <p:cTn id="48" dur="500" fill="hold"/>
                                        <p:tgtEl>
                                          <p:spTgt spid="36"/>
                                        </p:tgtEl>
                                        <p:attrNameLst>
                                          <p:attrName>ppt_y</p:attrName>
                                        </p:attrNameLst>
                                      </p:cBhvr>
                                      <p:tavLst>
                                        <p:tav tm="0">
                                          <p:val>
                                            <p:strVal val="0-#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1" fill="hold" grpId="0" nodeType="click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500" fill="hold"/>
                                        <p:tgtEl>
                                          <p:spTgt spid="26"/>
                                        </p:tgtEl>
                                        <p:attrNameLst>
                                          <p:attrName>ppt_x</p:attrName>
                                        </p:attrNameLst>
                                      </p:cBhvr>
                                      <p:tavLst>
                                        <p:tav tm="0">
                                          <p:val>
                                            <p:strVal val="#ppt_x"/>
                                          </p:val>
                                        </p:tav>
                                        <p:tav tm="100000">
                                          <p:val>
                                            <p:strVal val="#ppt_x"/>
                                          </p:val>
                                        </p:tav>
                                      </p:tavLst>
                                    </p:anim>
                                    <p:anim calcmode="lin" valueType="num">
                                      <p:cBhvr additive="base">
                                        <p:cTn id="54"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1" fill="hold" grpId="0" nodeType="click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fill="hold"/>
                                        <p:tgtEl>
                                          <p:spTgt spid="27"/>
                                        </p:tgtEl>
                                        <p:attrNameLst>
                                          <p:attrName>ppt_x</p:attrName>
                                        </p:attrNameLst>
                                      </p:cBhvr>
                                      <p:tavLst>
                                        <p:tav tm="0">
                                          <p:val>
                                            <p:strVal val="#ppt_x"/>
                                          </p:val>
                                        </p:tav>
                                        <p:tav tm="100000">
                                          <p:val>
                                            <p:strVal val="#ppt_x"/>
                                          </p:val>
                                        </p:tav>
                                      </p:tavLst>
                                    </p:anim>
                                    <p:anim calcmode="lin" valueType="num">
                                      <p:cBhvr additive="base">
                                        <p:cTn id="60" dur="500" fill="hold"/>
                                        <p:tgtEl>
                                          <p:spTgt spid="27"/>
                                        </p:tgtEl>
                                        <p:attrNameLst>
                                          <p:attrName>ppt_y</p:attrName>
                                        </p:attrNameLst>
                                      </p:cBhvr>
                                      <p:tavLst>
                                        <p:tav tm="0">
                                          <p:val>
                                            <p:strVal val="0-#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1" fill="hold" grpId="0" nodeType="click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additive="base">
                                        <p:cTn id="65" dur="500" fill="hold"/>
                                        <p:tgtEl>
                                          <p:spTgt spid="21"/>
                                        </p:tgtEl>
                                        <p:attrNameLst>
                                          <p:attrName>ppt_x</p:attrName>
                                        </p:attrNameLst>
                                      </p:cBhvr>
                                      <p:tavLst>
                                        <p:tav tm="0">
                                          <p:val>
                                            <p:strVal val="#ppt_x"/>
                                          </p:val>
                                        </p:tav>
                                        <p:tav tm="100000">
                                          <p:val>
                                            <p:strVal val="#ppt_x"/>
                                          </p:val>
                                        </p:tav>
                                      </p:tavLst>
                                    </p:anim>
                                    <p:anim calcmode="lin" valueType="num">
                                      <p:cBhvr additive="base">
                                        <p:cTn id="66"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2" fill="hold" grpId="0" nodeType="click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500" fill="hold"/>
                                        <p:tgtEl>
                                          <p:spTgt spid="24"/>
                                        </p:tgtEl>
                                        <p:attrNameLst>
                                          <p:attrName>ppt_x</p:attrName>
                                        </p:attrNameLst>
                                      </p:cBhvr>
                                      <p:tavLst>
                                        <p:tav tm="0">
                                          <p:val>
                                            <p:strVal val="1+#ppt_w/2"/>
                                          </p:val>
                                        </p:tav>
                                        <p:tav tm="100000">
                                          <p:val>
                                            <p:strVal val="#ppt_x"/>
                                          </p:val>
                                        </p:tav>
                                      </p:tavLst>
                                    </p:anim>
                                    <p:anim calcmode="lin" valueType="num">
                                      <p:cBhvr additive="base">
                                        <p:cTn id="72"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2" fill="hold" grpId="0" nodeType="click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additive="base">
                                        <p:cTn id="77" dur="500" fill="hold"/>
                                        <p:tgtEl>
                                          <p:spTgt spid="22"/>
                                        </p:tgtEl>
                                        <p:attrNameLst>
                                          <p:attrName>ppt_x</p:attrName>
                                        </p:attrNameLst>
                                      </p:cBhvr>
                                      <p:tavLst>
                                        <p:tav tm="0">
                                          <p:val>
                                            <p:strVal val="1+#ppt_w/2"/>
                                          </p:val>
                                        </p:tav>
                                        <p:tav tm="100000">
                                          <p:val>
                                            <p:strVal val="#ppt_x"/>
                                          </p:val>
                                        </p:tav>
                                      </p:tavLst>
                                    </p:anim>
                                    <p:anim calcmode="lin" valueType="num">
                                      <p:cBhvr additive="base">
                                        <p:cTn id="7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2" fill="hold" grpId="0" nodeType="click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additive="base">
                                        <p:cTn id="83" dur="500" fill="hold"/>
                                        <p:tgtEl>
                                          <p:spTgt spid="20"/>
                                        </p:tgtEl>
                                        <p:attrNameLst>
                                          <p:attrName>ppt_x</p:attrName>
                                        </p:attrNameLst>
                                      </p:cBhvr>
                                      <p:tavLst>
                                        <p:tav tm="0">
                                          <p:val>
                                            <p:strVal val="1+#ppt_w/2"/>
                                          </p:val>
                                        </p:tav>
                                        <p:tav tm="100000">
                                          <p:val>
                                            <p:strVal val="#ppt_x"/>
                                          </p:val>
                                        </p:tav>
                                      </p:tavLst>
                                    </p:anim>
                                    <p:anim calcmode="lin" valueType="num">
                                      <p:cBhvr additive="base">
                                        <p:cTn id="84"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31" grpId="0" animBg="1"/>
      <p:bldP spid="34" grpId="0" animBg="1"/>
      <p:bldP spid="35" grpId="0" animBg="1"/>
      <p:bldP spid="36" grpId="0" animBg="1"/>
      <p:bldP spid="37" grpId="0" animBg="1"/>
      <p:bldP spid="39" grpId="0" animBg="1"/>
      <p:bldP spid="40" grpId="0" animBg="1"/>
      <p:bldP spid="41" grpId="0" animBg="1"/>
      <p:bldP spid="42" grpId="0" animBg="1"/>
      <p:bldP spid="21" grpId="0" animBg="1"/>
      <p:bldP spid="24" grpId="0" animBg="1"/>
      <p:bldP spid="20" grpId="0" animBg="1"/>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14134" y="3429001"/>
            <a:ext cx="9586156" cy="769441"/>
          </a:xfrm>
          <a:prstGeom prst="rect">
            <a:avLst/>
          </a:prstGeom>
          <a:noFill/>
        </p:spPr>
        <p:txBody>
          <a:bodyPr wrap="square" rtlCol="0">
            <a:spAutoFit/>
          </a:bodyPr>
          <a:lstStyle/>
          <a:p>
            <a:r>
              <a:rPr lang="en-US" sz="4400" dirty="0" smtClean="0">
                <a:solidFill>
                  <a:srgbClr val="FFFFFF"/>
                </a:solidFill>
                <a:latin typeface="+mj-lt"/>
              </a:rPr>
              <a:t>The Windows Runtime Contract</a:t>
            </a:r>
            <a:endParaRPr lang="en-US" sz="4400" dirty="0">
              <a:solidFill>
                <a:srgbClr val="FFFFFF"/>
              </a:solidFill>
              <a:latin typeface="+mj-lt"/>
            </a:endParaRPr>
          </a:p>
        </p:txBody>
      </p:sp>
    </p:spTree>
    <p:extLst>
      <p:ext uri="{BB962C8B-B14F-4D97-AF65-F5344CB8AC3E}">
        <p14:creationId xmlns:p14="http://schemas.microsoft.com/office/powerpoint/2010/main" val="40754427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p:cNvSpPr/>
          <p:nvPr/>
        </p:nvSpPr>
        <p:spPr>
          <a:xfrm>
            <a:off x="439171" y="1050183"/>
            <a:ext cx="11506085" cy="3855646"/>
          </a:xfrm>
          <a:prstGeom prst="rect">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t" anchorCtr="0"/>
          <a:lstStyle/>
          <a:p>
            <a:pPr algn="ctr"/>
            <a:r>
              <a:rPr lang="en-US" sz="2000" dirty="0" smtClean="0">
                <a:latin typeface="+mj-lt"/>
              </a:rPr>
              <a:t>Shell32.dll</a:t>
            </a:r>
            <a:endParaRPr lang="en-US" sz="2000" dirty="0">
              <a:latin typeface="+mj-lt"/>
            </a:endParaRPr>
          </a:p>
        </p:txBody>
      </p:sp>
      <p:sp>
        <p:nvSpPr>
          <p:cNvPr id="2" name="Title 1"/>
          <p:cNvSpPr>
            <a:spLocks noGrp="1"/>
          </p:cNvSpPr>
          <p:nvPr>
            <p:ph type="title"/>
          </p:nvPr>
        </p:nvSpPr>
        <p:spPr/>
        <p:txBody>
          <a:bodyPr/>
          <a:lstStyle/>
          <a:p>
            <a:r>
              <a:rPr lang="en-US" dirty="0" smtClean="0">
                <a:latin typeface="Segoe UI Semibold" pitchFamily="34" charset="0"/>
                <a:ea typeface="Segoe UI" pitchFamily="34" charset="0"/>
                <a:cs typeface="Segoe UI" pitchFamily="34" charset="0"/>
              </a:rPr>
              <a:t>What is a Windows Runtime Object?</a:t>
            </a:r>
            <a:endParaRPr lang="en-US" dirty="0">
              <a:latin typeface="Segoe UI Semibold" pitchFamily="34" charset="0"/>
              <a:ea typeface="Segoe UI" pitchFamily="34" charset="0"/>
              <a:cs typeface="Segoe UI" pitchFamily="34" charset="0"/>
            </a:endParaRPr>
          </a:p>
        </p:txBody>
      </p:sp>
      <p:sp>
        <p:nvSpPr>
          <p:cNvPr id="34" name="Rectangle 33"/>
          <p:cNvSpPr/>
          <p:nvPr/>
        </p:nvSpPr>
        <p:spPr>
          <a:xfrm>
            <a:off x="667420" y="2257382"/>
            <a:ext cx="2874066" cy="2488789"/>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lIns="121725" tIns="60862" rIns="121725" bIns="60862" rtlCol="0" anchor="ctr"/>
          <a:lstStyle/>
          <a:p>
            <a:pPr algn="ctr"/>
            <a:r>
              <a:rPr lang="en-US" sz="2000" b="1" dirty="0" smtClean="0">
                <a:solidFill>
                  <a:schemeClr val="tx1"/>
                </a:solidFill>
                <a:latin typeface="+mj-lt"/>
              </a:rPr>
              <a:t>Object</a:t>
            </a:r>
            <a:endParaRPr lang="en-US" sz="2000" b="1" dirty="0">
              <a:solidFill>
                <a:schemeClr val="tx1"/>
              </a:solidFill>
              <a:latin typeface="+mj-lt"/>
            </a:endParaRPr>
          </a:p>
        </p:txBody>
      </p:sp>
      <p:cxnSp>
        <p:nvCxnSpPr>
          <p:cNvPr id="4" name="Straight Connector 3"/>
          <p:cNvCxnSpPr/>
          <p:nvPr/>
        </p:nvCxnSpPr>
        <p:spPr>
          <a:xfrm flipV="1">
            <a:off x="870763" y="1393371"/>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Oval 6"/>
          <p:cNvSpPr/>
          <p:nvPr/>
        </p:nvSpPr>
        <p:spPr bwMode="auto">
          <a:xfrm>
            <a:off x="740135" y="1320806"/>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35" name="Straight Connector 34"/>
          <p:cNvCxnSpPr/>
          <p:nvPr/>
        </p:nvCxnSpPr>
        <p:spPr>
          <a:xfrm flipV="1">
            <a:off x="1487621" y="1807027"/>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Oval 35"/>
          <p:cNvSpPr/>
          <p:nvPr/>
        </p:nvSpPr>
        <p:spPr bwMode="auto">
          <a:xfrm>
            <a:off x="1356993" y="1734462"/>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sp>
        <p:nvSpPr>
          <p:cNvPr id="9" name="TextBox 8"/>
          <p:cNvSpPr txBox="1"/>
          <p:nvPr/>
        </p:nvSpPr>
        <p:spPr>
          <a:xfrm>
            <a:off x="1117606" y="1147149"/>
            <a:ext cx="2029402"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IInspectable</a:t>
            </a:r>
            <a:endParaRPr lang="en-US" sz="3200" dirty="0" smtClean="0">
              <a:gradFill>
                <a:gsLst>
                  <a:gs pos="0">
                    <a:schemeClr val="tx1"/>
                  </a:gs>
                  <a:gs pos="86000">
                    <a:schemeClr val="tx1"/>
                  </a:gs>
                </a:gsLst>
                <a:lin ang="5400000" scaled="0"/>
              </a:gradFill>
            </a:endParaRPr>
          </a:p>
        </p:txBody>
      </p:sp>
      <p:sp>
        <p:nvSpPr>
          <p:cNvPr id="40" name="TextBox 39"/>
          <p:cNvSpPr txBox="1"/>
          <p:nvPr/>
        </p:nvSpPr>
        <p:spPr>
          <a:xfrm>
            <a:off x="1727089" y="1734982"/>
            <a:ext cx="1708801"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IUnknown</a:t>
            </a:r>
            <a:endParaRPr lang="en-US" sz="3200" dirty="0" smtClean="0">
              <a:gradFill>
                <a:gsLst>
                  <a:gs pos="0">
                    <a:schemeClr val="tx1"/>
                  </a:gs>
                  <a:gs pos="86000">
                    <a:schemeClr val="tx1"/>
                  </a:gs>
                </a:gsLst>
                <a:lin ang="5400000" scaled="0"/>
              </a:gradFill>
            </a:endParaRPr>
          </a:p>
        </p:txBody>
      </p:sp>
      <p:cxnSp>
        <p:nvCxnSpPr>
          <p:cNvPr id="41" name="Straight Connector 40"/>
          <p:cNvCxnSpPr/>
          <p:nvPr/>
        </p:nvCxnSpPr>
        <p:spPr>
          <a:xfrm rot="5400000" flipV="1">
            <a:off x="3570445" y="2119087"/>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Oval 41"/>
          <p:cNvSpPr/>
          <p:nvPr/>
        </p:nvSpPr>
        <p:spPr bwMode="auto">
          <a:xfrm rot="5400000">
            <a:off x="4002451" y="2409782"/>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48" name="Straight Connector 47"/>
          <p:cNvCxnSpPr/>
          <p:nvPr/>
        </p:nvCxnSpPr>
        <p:spPr>
          <a:xfrm rot="5400000" flipV="1">
            <a:off x="3570445" y="2536579"/>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Oval 48"/>
          <p:cNvSpPr/>
          <p:nvPr/>
        </p:nvSpPr>
        <p:spPr bwMode="auto">
          <a:xfrm rot="5400000">
            <a:off x="4002451" y="2827274"/>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cxnSp>
        <p:nvCxnSpPr>
          <p:cNvPr id="50" name="Straight Connector 49"/>
          <p:cNvCxnSpPr/>
          <p:nvPr/>
        </p:nvCxnSpPr>
        <p:spPr>
          <a:xfrm rot="5400000" flipV="1">
            <a:off x="3570445" y="2997202"/>
            <a:ext cx="0" cy="8640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Oval 50"/>
          <p:cNvSpPr/>
          <p:nvPr/>
        </p:nvSpPr>
        <p:spPr bwMode="auto">
          <a:xfrm rot="5400000">
            <a:off x="4002451" y="3287897"/>
            <a:ext cx="261256" cy="26125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sp>
        <p:nvSpPr>
          <p:cNvPr id="52" name="TextBox 51"/>
          <p:cNvSpPr txBox="1"/>
          <p:nvPr/>
        </p:nvSpPr>
        <p:spPr>
          <a:xfrm>
            <a:off x="4506574" y="2227425"/>
            <a:ext cx="4173002"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IStorageItemInformation</a:t>
            </a:r>
            <a:endParaRPr lang="en-US" sz="3200" dirty="0" smtClean="0">
              <a:gradFill>
                <a:gsLst>
                  <a:gs pos="0">
                    <a:schemeClr val="tx1"/>
                  </a:gs>
                  <a:gs pos="86000">
                    <a:schemeClr val="tx1"/>
                  </a:gs>
                </a:gsLst>
                <a:lin ang="5400000" scaled="0"/>
              </a:gradFill>
            </a:endParaRPr>
          </a:p>
        </p:txBody>
      </p:sp>
      <p:sp>
        <p:nvSpPr>
          <p:cNvPr id="53" name="TextBox 52"/>
          <p:cNvSpPr txBox="1"/>
          <p:nvPr/>
        </p:nvSpPr>
        <p:spPr>
          <a:xfrm>
            <a:off x="4506574" y="2722363"/>
            <a:ext cx="2183290" cy="492443"/>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IStorageItem</a:t>
            </a:r>
            <a:endParaRPr lang="en-US" sz="3200" dirty="0" smtClean="0">
              <a:gradFill>
                <a:gsLst>
                  <a:gs pos="0">
                    <a:schemeClr val="tx1"/>
                  </a:gs>
                  <a:gs pos="86000">
                    <a:schemeClr val="tx1"/>
                  </a:gs>
                </a:gsLst>
                <a:lin ang="5400000" scaled="0"/>
              </a:gradFill>
            </a:endParaRPr>
          </a:p>
        </p:txBody>
      </p:sp>
      <p:sp>
        <p:nvSpPr>
          <p:cNvPr id="54" name="TextBox 53"/>
          <p:cNvSpPr txBox="1"/>
          <p:nvPr/>
        </p:nvSpPr>
        <p:spPr>
          <a:xfrm>
            <a:off x="4506574" y="3230361"/>
            <a:ext cx="1992533" cy="1477328"/>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IStorageFile</a:t>
            </a:r>
            <a:endParaRPr lang="en-US" sz="3200" dirty="0" smtClean="0">
              <a:gradFill>
                <a:gsLst>
                  <a:gs pos="0">
                    <a:schemeClr val="tx1"/>
                  </a:gs>
                  <a:gs pos="86000">
                    <a:schemeClr val="tx1"/>
                  </a:gs>
                </a:gsLst>
                <a:lin ang="5400000" scaled="0"/>
              </a:gradFill>
            </a:endParaRPr>
          </a:p>
          <a:p>
            <a:endParaRPr lang="en-US" sz="3200" dirty="0">
              <a:gradFill>
                <a:gsLst>
                  <a:gs pos="0">
                    <a:schemeClr val="tx1"/>
                  </a:gs>
                  <a:gs pos="86000">
                    <a:schemeClr val="tx1"/>
                  </a:gs>
                </a:gsLst>
                <a:lin ang="5400000" scaled="0"/>
              </a:gradFill>
            </a:endParaRPr>
          </a:p>
          <a:p>
            <a:r>
              <a:rPr lang="en-US" sz="3200" i="1" dirty="0" smtClean="0">
                <a:gradFill>
                  <a:gsLst>
                    <a:gs pos="0">
                      <a:schemeClr val="tx1"/>
                    </a:gs>
                    <a:gs pos="86000">
                      <a:schemeClr val="tx1"/>
                    </a:gs>
                  </a:gsLst>
                  <a:lin ang="5400000" scaled="0"/>
                </a:gradFill>
              </a:rPr>
              <a:t>Interfaces</a:t>
            </a:r>
          </a:p>
        </p:txBody>
      </p:sp>
      <p:sp>
        <p:nvSpPr>
          <p:cNvPr id="10" name="Right Brace 9"/>
          <p:cNvSpPr/>
          <p:nvPr/>
        </p:nvSpPr>
        <p:spPr>
          <a:xfrm>
            <a:off x="8679576" y="2244635"/>
            <a:ext cx="155448" cy="149537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TextBox 54"/>
          <p:cNvSpPr txBox="1"/>
          <p:nvPr/>
        </p:nvSpPr>
        <p:spPr>
          <a:xfrm>
            <a:off x="9194721" y="2728891"/>
            <a:ext cx="2557175" cy="1969770"/>
          </a:xfrm>
          <a:prstGeom prst="rect">
            <a:avLst/>
          </a:prstGeom>
          <a:noFill/>
        </p:spPr>
        <p:txBody>
          <a:bodyPr wrap="none" lIns="0" tIns="0" rIns="0" bIns="0" rtlCol="0">
            <a:spAutoFit/>
          </a:bodyPr>
          <a:lstStyle/>
          <a:p>
            <a:r>
              <a:rPr lang="en-US" sz="3200" dirty="0" err="1" smtClean="0">
                <a:gradFill>
                  <a:gsLst>
                    <a:gs pos="0">
                      <a:schemeClr val="tx1"/>
                    </a:gs>
                    <a:gs pos="86000">
                      <a:schemeClr val="tx1"/>
                    </a:gs>
                  </a:gsLst>
                  <a:lin ang="5400000" scaled="0"/>
                </a:gradFill>
              </a:rPr>
              <a:t>FileInformation</a:t>
            </a:r>
            <a:endParaRPr lang="en-US" sz="3200" dirty="0" smtClean="0">
              <a:gradFill>
                <a:gsLst>
                  <a:gs pos="0">
                    <a:schemeClr val="tx1"/>
                  </a:gs>
                  <a:gs pos="86000">
                    <a:schemeClr val="tx1"/>
                  </a:gs>
                </a:gsLst>
                <a:lin ang="5400000" scaled="0"/>
              </a:gradFill>
            </a:endParaRPr>
          </a:p>
          <a:p>
            <a:endParaRPr lang="en-US" sz="3200" dirty="0">
              <a:gradFill>
                <a:gsLst>
                  <a:gs pos="0">
                    <a:schemeClr val="tx1"/>
                  </a:gs>
                  <a:gs pos="86000">
                    <a:schemeClr val="tx1"/>
                  </a:gs>
                </a:gsLst>
                <a:lin ang="5400000" scaled="0"/>
              </a:gradFill>
            </a:endParaRPr>
          </a:p>
          <a:p>
            <a:endParaRPr lang="en-US" sz="3200" dirty="0" smtClean="0">
              <a:gradFill>
                <a:gsLst>
                  <a:gs pos="0">
                    <a:schemeClr val="tx1"/>
                  </a:gs>
                  <a:gs pos="86000">
                    <a:schemeClr val="tx1"/>
                  </a:gs>
                </a:gsLst>
                <a:lin ang="5400000" scaled="0"/>
              </a:gradFill>
            </a:endParaRPr>
          </a:p>
          <a:p>
            <a:r>
              <a:rPr lang="en-US" sz="3200" i="1" dirty="0" smtClean="0">
                <a:gradFill>
                  <a:gsLst>
                    <a:gs pos="0">
                      <a:schemeClr val="tx1"/>
                    </a:gs>
                    <a:gs pos="86000">
                      <a:schemeClr val="tx1"/>
                    </a:gs>
                  </a:gsLst>
                  <a:lin ang="5400000" scaled="0"/>
                </a:gradFill>
              </a:rPr>
              <a:t>Runtime Class</a:t>
            </a:r>
          </a:p>
        </p:txBody>
      </p:sp>
      <p:sp>
        <p:nvSpPr>
          <p:cNvPr id="57" name="Rectangle 56"/>
          <p:cNvSpPr/>
          <p:nvPr/>
        </p:nvSpPr>
        <p:spPr>
          <a:xfrm>
            <a:off x="439171" y="5167085"/>
            <a:ext cx="3563280" cy="934675"/>
          </a:xfrm>
          <a:prstGeom prst="rect">
            <a:avLst/>
          </a:prstGeom>
          <a:solidFill>
            <a:srgbClr val="65BC46"/>
          </a:solidFill>
          <a:ln w="76200">
            <a:solidFill>
              <a:schemeClr val="accent5"/>
            </a:solidFill>
            <a:prstDash val="sysDash"/>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b="1" dirty="0" smtClean="0">
                <a:solidFill>
                  <a:schemeClr val="bg1"/>
                </a:solidFill>
                <a:latin typeface="+mj-lt"/>
              </a:rPr>
              <a:t>Activation Store</a:t>
            </a:r>
            <a:endParaRPr lang="en-US" sz="2000" dirty="0">
              <a:solidFill>
                <a:schemeClr val="bg1"/>
              </a:solidFill>
              <a:latin typeface="+mj-lt"/>
            </a:endParaRPr>
          </a:p>
        </p:txBody>
      </p:sp>
      <p:sp>
        <p:nvSpPr>
          <p:cNvPr id="58" name="Rectangle 57"/>
          <p:cNvSpPr/>
          <p:nvPr/>
        </p:nvSpPr>
        <p:spPr>
          <a:xfrm>
            <a:off x="4263706" y="5167084"/>
            <a:ext cx="7681549" cy="934675"/>
          </a:xfrm>
          <a:prstGeom prst="rect">
            <a:avLst/>
          </a:prstGeom>
          <a:solidFill>
            <a:srgbClr val="65BC46"/>
          </a:solidFill>
          <a:ln w="76200">
            <a:solidFill>
              <a:schemeClr val="accent5"/>
            </a:solidFill>
            <a:prstDash val="sysDash"/>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b="1" dirty="0" smtClean="0">
                <a:solidFill>
                  <a:schemeClr val="bg1"/>
                </a:solidFill>
                <a:latin typeface="+mj-lt"/>
              </a:rPr>
              <a:t>Windows Metadata (Disk)</a:t>
            </a:r>
            <a:endParaRPr lang="en-US" sz="2000" dirty="0">
              <a:solidFill>
                <a:schemeClr val="bg1"/>
              </a:solidFill>
              <a:latin typeface="+mj-lt"/>
            </a:endParaRPr>
          </a:p>
        </p:txBody>
      </p:sp>
    </p:spTree>
    <p:extLst>
      <p:ext uri="{BB962C8B-B14F-4D97-AF65-F5344CB8AC3E}">
        <p14:creationId xmlns:p14="http://schemas.microsoft.com/office/powerpoint/2010/main" val="3654904458"/>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BUILD_Breakout_Template _ SAMPLE for Scott 7.28">
  <a:themeElements>
    <a:clrScheme name="Custom 5">
      <a:dk1>
        <a:srgbClr val="232323"/>
      </a:dk1>
      <a:lt1>
        <a:srgbClr val="FFFFFF"/>
      </a:lt1>
      <a:dk2>
        <a:srgbClr val="585858"/>
      </a:dk2>
      <a:lt2>
        <a:srgbClr val="FFFFFF"/>
      </a:lt2>
      <a:accent1>
        <a:srgbClr val="65BC46"/>
      </a:accent1>
      <a:accent2>
        <a:srgbClr val="457EC1"/>
      </a:accent2>
      <a:accent3>
        <a:srgbClr val="EF4423"/>
      </a:accent3>
      <a:accent4>
        <a:srgbClr val="232323"/>
      </a:accent4>
      <a:accent5>
        <a:srgbClr val="B0D685"/>
      </a:accent5>
      <a:accent6>
        <a:srgbClr val="FFFFFF"/>
      </a:accent6>
      <a:hlink>
        <a:srgbClr val="F0ED7B"/>
      </a:hlink>
      <a:folHlink>
        <a:srgbClr val="F3EB4F"/>
      </a:folHlink>
    </a:clrScheme>
    <a:fontScheme name="Custom 2">
      <a:majorFont>
        <a:latin typeface="Segoe UI Semibold"/>
        <a:ea typeface=""/>
        <a:cs typeface=""/>
      </a:majorFont>
      <a:minorFont>
        <a:latin typeface="Segoe UI Light"/>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chemeClr val="tx1"/>
                </a:gs>
                <a:gs pos="100000">
                  <a:schemeClr val="tx1"/>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Custom 3">
      <a:dk1>
        <a:srgbClr val="232323"/>
      </a:dk1>
      <a:lt1>
        <a:srgbClr val="FFFFFF"/>
      </a:lt1>
      <a:dk2>
        <a:srgbClr val="585858"/>
      </a:dk2>
      <a:lt2>
        <a:srgbClr val="FFFFFF"/>
      </a:lt2>
      <a:accent1>
        <a:srgbClr val="65BC46"/>
      </a:accent1>
      <a:accent2>
        <a:srgbClr val="457EC1"/>
      </a:accent2>
      <a:accent3>
        <a:srgbClr val="EF4423"/>
      </a:accent3>
      <a:accent4>
        <a:srgbClr val="585858"/>
      </a:accent4>
      <a:accent5>
        <a:srgbClr val="B0D685"/>
      </a:accent5>
      <a:accent6>
        <a:srgbClr val="FFFFFF"/>
      </a:accent6>
      <a:hlink>
        <a:srgbClr val="F0ED7B"/>
      </a:hlink>
      <a:folHlink>
        <a:srgbClr val="F3EB4F"/>
      </a:folHlink>
    </a:clrScheme>
    <a:fontScheme name="Segoe">
      <a:majorFont>
        <a:latin typeface="Segoe"/>
        <a:ea typeface=""/>
        <a:cs typeface=""/>
      </a:majorFont>
      <a:minorFont>
        <a:latin typeface="Segoe"/>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1_BUILD_Breakout_Template _ SAMPLE for Scott 7.28">
  <a:themeElements>
    <a:clrScheme name="Custom 5">
      <a:dk1>
        <a:srgbClr val="232323"/>
      </a:dk1>
      <a:lt1>
        <a:srgbClr val="FFFFFF"/>
      </a:lt1>
      <a:dk2>
        <a:srgbClr val="585858"/>
      </a:dk2>
      <a:lt2>
        <a:srgbClr val="FFFFFF"/>
      </a:lt2>
      <a:accent1>
        <a:srgbClr val="65BC46"/>
      </a:accent1>
      <a:accent2>
        <a:srgbClr val="457EC1"/>
      </a:accent2>
      <a:accent3>
        <a:srgbClr val="EF4423"/>
      </a:accent3>
      <a:accent4>
        <a:srgbClr val="232323"/>
      </a:accent4>
      <a:accent5>
        <a:srgbClr val="B0D685"/>
      </a:accent5>
      <a:accent6>
        <a:srgbClr val="FFFFFF"/>
      </a:accent6>
      <a:hlink>
        <a:srgbClr val="F0ED7B"/>
      </a:hlink>
      <a:folHlink>
        <a:srgbClr val="F3EB4F"/>
      </a:folHlink>
    </a:clrScheme>
    <a:fontScheme name="Custom 2">
      <a:majorFont>
        <a:latin typeface="Segoe UI Semibold"/>
        <a:ea typeface=""/>
        <a:cs typeface=""/>
      </a:majorFont>
      <a:minorFont>
        <a:latin typeface="Segoe UI Light"/>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chemeClr val="tx1"/>
                </a:gs>
                <a:gs pos="100000">
                  <a:schemeClr val="tx1"/>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defRPr>
        </a:defPPr>
      </a:lstStyle>
    </a:txDef>
  </a:objectDefaults>
  <a:extraClrSchemeLst/>
</a:theme>
</file>

<file path=ppt/theme/theme4.xml><?xml version="1.0" encoding="utf-8"?>
<a:theme xmlns:a="http://schemas.openxmlformats.org/drawingml/2006/main" name="2_BUILD_Breakout_Template _ SAMPLE for Scott 7.28">
  <a:themeElements>
    <a:clrScheme name="Custom 5">
      <a:dk1>
        <a:srgbClr val="232323"/>
      </a:dk1>
      <a:lt1>
        <a:srgbClr val="FFFFFF"/>
      </a:lt1>
      <a:dk2>
        <a:srgbClr val="585858"/>
      </a:dk2>
      <a:lt2>
        <a:srgbClr val="FFFFFF"/>
      </a:lt2>
      <a:accent1>
        <a:srgbClr val="65BC46"/>
      </a:accent1>
      <a:accent2>
        <a:srgbClr val="457EC1"/>
      </a:accent2>
      <a:accent3>
        <a:srgbClr val="EF4423"/>
      </a:accent3>
      <a:accent4>
        <a:srgbClr val="232323"/>
      </a:accent4>
      <a:accent5>
        <a:srgbClr val="B0D685"/>
      </a:accent5>
      <a:accent6>
        <a:srgbClr val="FFFFFF"/>
      </a:accent6>
      <a:hlink>
        <a:srgbClr val="F0ED7B"/>
      </a:hlink>
      <a:folHlink>
        <a:srgbClr val="F3EB4F"/>
      </a:folHlink>
    </a:clrScheme>
    <a:fontScheme name="Custom 2">
      <a:majorFont>
        <a:latin typeface="Segoe UI Semibold"/>
        <a:ea typeface=""/>
        <a:cs typeface=""/>
      </a:majorFont>
      <a:minorFont>
        <a:latin typeface="Segoe UI Light"/>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chemeClr val="tx1"/>
                </a:gs>
                <a:gs pos="100000">
                  <a:schemeClr val="tx1"/>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defRPr>
        </a:defPPr>
      </a:lstStyle>
    </a:txDef>
  </a:objectDefaults>
  <a:extraClrSchemeLst/>
</a:theme>
</file>

<file path=ppt/theme/theme5.xml><?xml version="1.0" encoding="utf-8"?>
<a:theme xmlns:a="http://schemas.openxmlformats.org/drawingml/2006/main" name="1_White with Consolas font for code slides">
  <a:themeElements>
    <a:clrScheme name="Custom 3">
      <a:dk1>
        <a:srgbClr val="232323"/>
      </a:dk1>
      <a:lt1>
        <a:srgbClr val="FFFFFF"/>
      </a:lt1>
      <a:dk2>
        <a:srgbClr val="585858"/>
      </a:dk2>
      <a:lt2>
        <a:srgbClr val="FFFFFF"/>
      </a:lt2>
      <a:accent1>
        <a:srgbClr val="65BC46"/>
      </a:accent1>
      <a:accent2>
        <a:srgbClr val="457EC1"/>
      </a:accent2>
      <a:accent3>
        <a:srgbClr val="EF4423"/>
      </a:accent3>
      <a:accent4>
        <a:srgbClr val="585858"/>
      </a:accent4>
      <a:accent5>
        <a:srgbClr val="B0D685"/>
      </a:accent5>
      <a:accent6>
        <a:srgbClr val="FFFFFF"/>
      </a:accent6>
      <a:hlink>
        <a:srgbClr val="F0ED7B"/>
      </a:hlink>
      <a:folHlink>
        <a:srgbClr val="F3EB4F"/>
      </a:folHlink>
    </a:clrScheme>
    <a:fontScheme name="Segoe">
      <a:majorFont>
        <a:latin typeface="Segoe"/>
        <a:ea typeface=""/>
        <a:cs typeface=""/>
      </a:majorFont>
      <a:minorFont>
        <a:latin typeface="Segoe"/>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6.xml><?xml version="1.0" encoding="utf-8"?>
<a:theme xmlns:a="http://schemas.openxmlformats.org/drawingml/2006/main" name="&lt;5-30000_BUILD_16x9&gt;">
  <a:themeElements>
    <a:clrScheme name="Custom 5">
      <a:dk1>
        <a:srgbClr val="232323"/>
      </a:dk1>
      <a:lt1>
        <a:srgbClr val="FFFFFF"/>
      </a:lt1>
      <a:dk2>
        <a:srgbClr val="585858"/>
      </a:dk2>
      <a:lt2>
        <a:srgbClr val="FFFFFF"/>
      </a:lt2>
      <a:accent1>
        <a:srgbClr val="65BC46"/>
      </a:accent1>
      <a:accent2>
        <a:srgbClr val="457EC1"/>
      </a:accent2>
      <a:accent3>
        <a:srgbClr val="EF4423"/>
      </a:accent3>
      <a:accent4>
        <a:srgbClr val="232323"/>
      </a:accent4>
      <a:accent5>
        <a:srgbClr val="B0D685"/>
      </a:accent5>
      <a:accent6>
        <a:srgbClr val="FFFFFF"/>
      </a:accent6>
      <a:hlink>
        <a:srgbClr val="F0ED7B"/>
      </a:hlink>
      <a:folHlink>
        <a:srgbClr val="F3EB4F"/>
      </a:folHlink>
    </a:clrScheme>
    <a:fontScheme name="Custom 2">
      <a:majorFont>
        <a:latin typeface="Segoe UI Semibold"/>
        <a:ea typeface=""/>
        <a:cs typeface=""/>
      </a:majorFont>
      <a:minorFont>
        <a:latin typeface="Segoe UI Light"/>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chemeClr val="tx1"/>
                </a:gs>
                <a:gs pos="100000">
                  <a:schemeClr val="tx1"/>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defRPr>
        </a:defPPr>
      </a:lstStyle>
    </a:txDef>
  </a:objectDefaults>
  <a:extraClrSchemeLst/>
</a:theme>
</file>

<file path=ppt/theme/theme7.xml><?xml version="1.0" encoding="utf-8"?>
<a:theme xmlns:a="http://schemas.openxmlformats.org/drawingml/2006/main" name="1_16x9_New_Win_PPT_Template_4_compressed">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381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DFC84444C84A14BB9770E7187A39BEB" ma:contentTypeVersion="4" ma:contentTypeDescription="Create a new document." ma:contentTypeScope="" ma:versionID="2f83587cb4b2b347ac4e40fc9a7ba6c5">
  <xsd:schema xmlns:xsd="http://www.w3.org/2001/XMLSchema" xmlns:p="http://schemas.microsoft.com/office/2006/metadata/properties" xmlns:ns2="117b8c09-0efa-4343-be6b-68533bf74454" targetNamespace="http://schemas.microsoft.com/office/2006/metadata/properties" ma:root="true" ma:fieldsID="2fea9157a5ee93a2ad0e9bb36d0eb835" ns2:_="">
    <xsd:import namespace="117b8c09-0efa-4343-be6b-68533bf74454"/>
    <xsd:element name="properties">
      <xsd:complexType>
        <xsd:sequence>
          <xsd:element name="documentManagement">
            <xsd:complexType>
              <xsd:all>
                <xsd:element ref="ns2:Speaker" minOccurs="0"/>
                <xsd:element ref="ns2:Editing_x002f_Review_x0020_Status" minOccurs="0"/>
                <xsd:element ref="ns2:Track" minOccurs="0"/>
                <xsd:element ref="ns2:Session_x0020_ID" minOccurs="0"/>
              </xsd:all>
            </xsd:complexType>
          </xsd:element>
        </xsd:sequence>
      </xsd:complexType>
    </xsd:element>
  </xsd:schema>
  <xsd:schema xmlns:xsd="http://www.w3.org/2001/XMLSchema" xmlns:dms="http://schemas.microsoft.com/office/2006/documentManagement/types" targetNamespace="117b8c09-0efa-4343-be6b-68533bf74454" elementFormDefault="qualified">
    <xsd:import namespace="http://schemas.microsoft.com/office/2006/documentManagement/types"/>
    <xsd:element name="Speaker" ma:index="8" nillable="true" ma:displayName="Speaker" ma:list="{ad6e6e1c-ec20-472e-82bd-ec4377609444}" ma:internalName="Speaker" ma:showField="Title">
      <xsd:simpleType>
        <xsd:restriction base="dms:Lookup"/>
      </xsd:simpleType>
    </xsd:element>
    <xsd:element name="Editing_x002f_Review_x0020_Status" ma:index="9" nillable="true" ma:displayName="Editing/Review Status" ma:default="Draft" ma:format="Dropdown" ma:internalName="Editing_x002f_Review_x0020_Status">
      <xsd:simpleType>
        <xsd:restriction base="dms:Choice">
          <xsd:enumeration value="Draft"/>
          <xsd:enumeration value="Ready for review"/>
          <xsd:enumeration value="Review in progress"/>
          <xsd:enumeration value="Reviewed"/>
          <xsd:enumeration value="Final author approval"/>
          <xsd:enumeration value="Policheck complete"/>
          <xsd:enumeration value="Final"/>
        </xsd:restriction>
      </xsd:simpleType>
    </xsd:element>
    <xsd:element name="Track" ma:index="10" nillable="true" ma:displayName="Track" ma:list="{c8a98f53-1c8b-4ff2-902b-aab0e9e7ddfe}" ma:internalName="Track" ma:showField="Track">
      <xsd:simpleType>
        <xsd:restriction base="dms:Lookup"/>
      </xsd:simpleType>
    </xsd:element>
    <xsd:element name="Session_x0020_ID" ma:index="11" nillable="true" ma:displayName="Session ID" ma:internalName="Session_x0020_ID">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peaker xmlns="117b8c09-0efa-4343-be6b-68533bf74454" xsi:nil="true"/>
    <Session_x0020_ID xmlns="117b8c09-0efa-4343-be6b-68533bf74454">874</Session_x0020_ID>
    <Editing_x002f_Review_x0020_Status xmlns="117b8c09-0efa-4343-be6b-68533bf74454">Reviewed</Editing_x002f_Review_x0020_Status>
    <Track xmlns="117b8c09-0efa-4343-be6b-68533bf74454">4</Track>
  </documentManagement>
</p:properties>
</file>

<file path=customXml/itemProps1.xml><?xml version="1.0" encoding="utf-8"?>
<ds:datastoreItem xmlns:ds="http://schemas.openxmlformats.org/officeDocument/2006/customXml" ds:itemID="{68FCADA7-73C9-41C0-95A2-F4830CD7F3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17b8c09-0efa-4343-be6b-68533bf74454"/>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D33C621B-8E37-4DFE-A7CC-AE76A08EC3A3}">
  <ds:schemaRefs>
    <ds:schemaRef ds:uri="http://schemas.microsoft.com/sharepoint/v3/contenttype/forms"/>
  </ds:schemaRefs>
</ds:datastoreItem>
</file>

<file path=customXml/itemProps3.xml><?xml version="1.0" encoding="utf-8"?>
<ds:datastoreItem xmlns:ds="http://schemas.openxmlformats.org/officeDocument/2006/customXml" ds:itemID="{2C78DC18-E11C-48FF-BE94-9EC696D82DA9}">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117b8c09-0efa-4343-be6b-68533bf74454"/>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BUILD_Breakout_Template _ SAMPLE for Scott 7.28</Template>
  <TotalTime>5712</TotalTime>
  <Words>2624</Words>
  <Application>Microsoft Office PowerPoint</Application>
  <PresentationFormat>Custom</PresentationFormat>
  <Paragraphs>578</Paragraphs>
  <Slides>36</Slides>
  <Notes>23</Notes>
  <HiddenSlides>0</HiddenSlides>
  <MMClips>0</MMClips>
  <ScaleCrop>false</ScaleCrop>
  <HeadingPairs>
    <vt:vector size="4" baseType="variant">
      <vt:variant>
        <vt:lpstr>Theme</vt:lpstr>
      </vt:variant>
      <vt:variant>
        <vt:i4>7</vt:i4>
      </vt:variant>
      <vt:variant>
        <vt:lpstr>Slide Titles</vt:lpstr>
      </vt:variant>
      <vt:variant>
        <vt:i4>36</vt:i4>
      </vt:variant>
    </vt:vector>
  </HeadingPairs>
  <TitlesOfParts>
    <vt:vector size="43" baseType="lpstr">
      <vt:lpstr>BUILD_Breakout_Template _ SAMPLE for Scott 7.28</vt:lpstr>
      <vt:lpstr>White with Consolas font for code slides</vt:lpstr>
      <vt:lpstr>1_BUILD_Breakout_Template _ SAMPLE for Scott 7.28</vt:lpstr>
      <vt:lpstr>2_BUILD_Breakout_Template _ SAMPLE for Scott 7.28</vt:lpstr>
      <vt:lpstr>1_White with Consolas font for code slides</vt:lpstr>
      <vt:lpstr>&lt;5-30000_BUILD_16x9&gt;</vt:lpstr>
      <vt:lpstr>1_16x9_New_Win_PPT_Template_4_compressed</vt:lpstr>
      <vt:lpstr>The Windows Runtime </vt:lpstr>
      <vt:lpstr>Agenda</vt:lpstr>
      <vt:lpstr>PowerPoint Presentation</vt:lpstr>
      <vt:lpstr>The Windows 8 Developer Experience</vt:lpstr>
      <vt:lpstr>Design Principles</vt:lpstr>
      <vt:lpstr>PowerPoint Presentation</vt:lpstr>
      <vt:lpstr>Windows Runtime Architecture</vt:lpstr>
      <vt:lpstr>PowerPoint Presentation</vt:lpstr>
      <vt:lpstr>What is a Windows Runtime Object?</vt:lpstr>
      <vt:lpstr>Windows Runtime Basic Types</vt:lpstr>
      <vt:lpstr>Windows Runtime Patterns</vt:lpstr>
      <vt:lpstr>Collections</vt:lpstr>
      <vt:lpstr>Windows Metadata</vt:lpstr>
      <vt:lpstr>Versioning</vt:lpstr>
      <vt:lpstr>Asynchronous Objects</vt:lpstr>
      <vt:lpstr>Threading</vt:lpstr>
      <vt:lpstr>Windows Runtime Threading</vt:lpstr>
      <vt:lpstr>The Windows Namespace</vt:lpstr>
      <vt:lpstr>PowerPoint Presentation</vt:lpstr>
      <vt:lpstr>Projections</vt:lpstr>
      <vt:lpstr>Projections</vt:lpstr>
      <vt:lpstr>Language Integration</vt:lpstr>
      <vt:lpstr>Language Integration</vt:lpstr>
      <vt:lpstr>Designing your projection</vt:lpstr>
      <vt:lpstr>Designing your projection</vt:lpstr>
      <vt:lpstr>Implementing your Projection</vt:lpstr>
      <vt:lpstr>Implementing Your Projection</vt:lpstr>
      <vt:lpstr>Windows Runtime in JavaScript</vt:lpstr>
      <vt:lpstr>Windows Runtime in C#</vt:lpstr>
      <vt:lpstr>Windows Runtime in C++</vt:lpstr>
      <vt:lpstr>Call to Action</vt:lpstr>
      <vt:lpstr>Q&amp;A</vt:lpstr>
      <vt:lpstr>Backup</vt:lpstr>
      <vt:lpstr>Windows 8</vt:lpstr>
      <vt:lpstr>Object Creation</vt:lpstr>
      <vt:lpstr>Brokered Objects</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BUILD</dc:subject>
  <dc:creator>leilat@microsoft.com</dc:creator>
  <cp:keywords>Developers, IT Pros, TDMs, Technical Decision Makers, PDC, Build, Developer Conference, ISVs, Programmers, Partners</cp:keywords>
  <dc:description>Template: Sam Moore, Silver Fox Productions, Inc._x000d_
Formatting:_x000d_
Event Date: September 13th–16th_x000d_
Event Location: Anaheim, CA_x000d_
Audience Type: External Developers, Programmers</dc:description>
  <cp:lastModifiedBy>Martyn Lovell</cp:lastModifiedBy>
  <cp:revision>160</cp:revision>
  <cp:lastPrinted>2010-05-11T05:02:34Z</cp:lastPrinted>
  <dcterms:created xsi:type="dcterms:W3CDTF">2011-08-03T21:25:07Z</dcterms:created>
  <dcterms:modified xsi:type="dcterms:W3CDTF">2012-04-03T18:22:55Z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0x0101009DFC84444C84A14BB9770E7187A39BEB</vt:lpwstr>
  </property>
  <property fmtid="{D5CDD505-2E9C-101B-9397-08002B2CF9AE}" pid="3" name="Product">
    <vt:lpwstr>28;#Windows|d15bdf11-7aa9-4bf1-b584-c45e6bd87557</vt:lpwstr>
  </property>
  <property fmtid="{D5CDD505-2E9C-101B-9397-08002B2CF9AE}" pid="4" name="Event Venue">
    <vt:lpwstr>210;#Anaheim CC Anaheim, CA|c525dbc1-fb46-4f9d-a196-ce33b4962b5a</vt:lpwstr>
  </property>
  <property fmtid="{D5CDD505-2E9C-101B-9397-08002B2CF9AE}" pid="5" name="Event Location">
    <vt:lpwstr>209;#Anaheim, CA|67ffa72a-1f39-45c3-9bb1-f96b5f9c92e3</vt:lpwstr>
  </property>
  <property fmtid="{D5CDD505-2E9C-101B-9397-08002B2CF9AE}" pid="6" name="Event1">
    <vt:lpwstr>211;#BUILD|daffb02e-8105-4a1d-9c8d-6ffd36a19d83</vt:lpwstr>
  </property>
  <property fmtid="{D5CDD505-2E9C-101B-9397-08002B2CF9AE}" pid="7" name="Audience">
    <vt:lpwstr>34;#Developers|389e14a2-def5-4335-8627-c0368c2934a2;#96;#Other|1d63dafe-c6b5-450d-9d7f-2a5af3513850</vt:lpwstr>
  </property>
  <property fmtid="{D5CDD505-2E9C-101B-9397-08002B2CF9AE}" pid="8" name="TrackTaxHTField0">
    <vt:lpwstr/>
  </property>
  <property fmtid="{D5CDD505-2E9C-101B-9397-08002B2CF9AE}" pid="9" name="AudienceTaxHTField0">
    <vt:lpwstr>Developers389e14a2-def5-4335-8627-c0368c2934a2Other1d63dafe-c6b5-450d-9d7f-2a5af3513850</vt:lpwstr>
  </property>
  <property fmtid="{D5CDD505-2E9C-101B-9397-08002B2CF9AE}" pid="10" name="Event End Date">
    <vt:lpwstr>2011-09-16T07:00:00+00:00</vt:lpwstr>
  </property>
  <property fmtid="{D5CDD505-2E9C-101B-9397-08002B2CF9AE}" pid="11" name="MS Speaker">
    <vt:lpwstr/>
  </property>
  <property fmtid="{D5CDD505-2E9C-101B-9397-08002B2CF9AE}" pid="12" name="Event VenueTaxHTField0">
    <vt:lpwstr>Anaheim CC Anaheim, CAc525dbc1-fb46-4f9d-a196-ce33b4962b5a</vt:lpwstr>
  </property>
  <property fmtid="{D5CDD505-2E9C-101B-9397-08002B2CF9AE}" pid="13" name="MS Content Owner">
    <vt:lpwstr>Steven Sinofsky53</vt:lpwstr>
  </property>
  <property fmtid="{D5CDD505-2E9C-101B-9397-08002B2CF9AE}" pid="14" name="TaxCatchAll">
    <vt:lpwstr>962834211210209</vt:lpwstr>
  </property>
  <property fmtid="{D5CDD505-2E9C-101B-9397-08002B2CF9AE}" pid="15" name="CampaignTaxHTField0">
    <vt:lpwstr/>
  </property>
  <property fmtid="{D5CDD505-2E9C-101B-9397-08002B2CF9AE}" pid="16" name="Event Start Date">
    <vt:lpwstr>2011-09-13T07:00:00+00:00</vt:lpwstr>
  </property>
  <property fmtid="{D5CDD505-2E9C-101B-9397-08002B2CF9AE}" pid="17" name="ProductTaxHTField0">
    <vt:lpwstr>Windowsd15bdf11-7aa9-4bf1-b584-c45e6bd87557</vt:lpwstr>
  </property>
  <property fmtid="{D5CDD505-2E9C-101B-9397-08002B2CF9AE}" pid="18" name="Event LocationTaxHTField0">
    <vt:lpwstr>Anaheim, CA67ffa72a-1f39-45c3-9bb1-f96b5f9c92e3</vt:lpwstr>
  </property>
  <property fmtid="{D5CDD505-2E9C-101B-9397-08002B2CF9AE}" pid="19" name="Event1TaxHTField0">
    <vt:lpwstr>BUILDdaffb02e-8105-4a1d-9c8d-6ffd36a19d83</vt:lpwstr>
  </property>
</Properties>
</file>