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70" r:id="rId4"/>
    <p:sldId id="269" r:id="rId5"/>
    <p:sldId id="278" r:id="rId6"/>
    <p:sldId id="258" r:id="rId7"/>
    <p:sldId id="259" r:id="rId8"/>
    <p:sldId id="261" r:id="rId9"/>
    <p:sldId id="279" r:id="rId10"/>
    <p:sldId id="280" r:id="rId11"/>
    <p:sldId id="281" r:id="rId12"/>
    <p:sldId id="263" r:id="rId13"/>
    <p:sldId id="264" r:id="rId14"/>
    <p:sldId id="265" r:id="rId15"/>
    <p:sldId id="266" r:id="rId16"/>
    <p:sldId id="267" r:id="rId17"/>
    <p:sldId id="268" r:id="rId18"/>
    <p:sldId id="272" r:id="rId19"/>
    <p:sldId id="276" r:id="rId20"/>
    <p:sldId id="277" r:id="rId21"/>
    <p:sldId id="274" r:id="rId22"/>
    <p:sldId id="275" r:id="rId23"/>
    <p:sldId id="271" r:id="rId24"/>
    <p:sldId id="273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3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8E04D5-18A2-4F79-8155-C92D22206B1B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4587CD-8D7C-44F1-83E0-A3A4BF48C7B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Fortran: unit offset vectors,</a:t>
            </a:r>
            <a:r>
              <a:rPr lang="en-US" baseline="0" dirty="0" smtClean="0"/>
              <a:t> column-major storage, cryptic names. </a:t>
            </a:r>
            <a:r>
              <a:rPr lang="en-US" dirty="0" smtClean="0"/>
              <a:t>As</a:t>
            </a:r>
            <a:r>
              <a:rPr lang="en-US" baseline="0" dirty="0" smtClean="0"/>
              <a:t> Dennis Ritchie said about C.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587CD-8D7C-44F1-83E0-A3A4BF48C7B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Bioinformatics means</a:t>
            </a:r>
            <a:r>
              <a:rPr lang="en-US" baseline="0" dirty="0" smtClean="0"/>
              <a:t> a lot of different things. Imagine that those using Perl are not </a:t>
            </a:r>
            <a:r>
              <a:rPr lang="en-US" baseline="0" smtClean="0"/>
              <a:t>doing statistics.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587CD-8D7C-44F1-83E0-A3A4BF48C7B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Refer</a:t>
            </a:r>
            <a:r>
              <a:rPr lang="en-US" baseline="0" dirty="0" smtClean="0"/>
              <a:t> to Julia slides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587CD-8D7C-44F1-83E0-A3A4BF48C7B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587CD-8D7C-44F1-83E0-A3A4BF48C7B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Bruce Payette: It’s a shell!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587CD-8D7C-44F1-83E0-A3A4BF48C7B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Open source: i.e. can avoid purchasing</a:t>
            </a:r>
            <a:r>
              <a:rPr lang="en-US" baseline="0" dirty="0" smtClean="0"/>
              <a:t> bureaucracy, students and colleagues in poor areas can use same software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587CD-8D7C-44F1-83E0-A3A4BF48C7B0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09F49-A269-4BD0-B1BB-90A980DB6ED6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4251F-A253-4C88-B15F-F7140F399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09F49-A269-4BD0-B1BB-90A980DB6ED6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4251F-A253-4C88-B15F-F7140F399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09F49-A269-4BD0-B1BB-90A980DB6ED6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4251F-A253-4C88-B15F-F7140F399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09F49-A269-4BD0-B1BB-90A980DB6ED6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4251F-A253-4C88-B15F-F7140F399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09F49-A269-4BD0-B1BB-90A980DB6ED6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4251F-A253-4C88-B15F-F7140F399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09F49-A269-4BD0-B1BB-90A980DB6ED6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4251F-A253-4C88-B15F-F7140F399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09F49-A269-4BD0-B1BB-90A980DB6ED6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4251F-A253-4C88-B15F-F7140F399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09F49-A269-4BD0-B1BB-90A980DB6ED6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4251F-A253-4C88-B15F-F7140F399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09F49-A269-4BD0-B1BB-90A980DB6ED6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4251F-A253-4C88-B15F-F7140F399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09F49-A269-4BD0-B1BB-90A980DB6ED6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4251F-A253-4C88-B15F-F7140F399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09F49-A269-4BD0-B1BB-90A980DB6ED6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4251F-A253-4C88-B15F-F7140F399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09F49-A269-4BD0-B1BB-90A980DB6ED6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4251F-A253-4C88-B15F-F7140F399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Why and how people use 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John D. Cook</a:t>
            </a:r>
          </a:p>
          <a:p>
            <a:r>
              <a:rPr lang="en-US" dirty="0" smtClean="0"/>
              <a:t>M. D. Anderson Cancer Center</a:t>
            </a:r>
          </a:p>
          <a:p>
            <a:r>
              <a:rPr lang="en-US" dirty="0" smtClean="0"/>
              <a:t>www.JohnDCook.com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cook\Desktop\turt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2133600"/>
            <a:ext cx="5190564" cy="4419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33400" y="685800"/>
            <a:ext cx="5486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Maybe 100x slower than C++, </a:t>
            </a:r>
            <a:br>
              <a:rPr lang="en-US" sz="2800" dirty="0" smtClean="0"/>
            </a:br>
            <a:r>
              <a:rPr lang="en-US" sz="2800" dirty="0" smtClean="0"/>
              <a:t>though it varies greatly.</a:t>
            </a:r>
            <a:endParaRPr 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What about tool support?</a:t>
            </a:r>
            <a:endParaRPr lang="en-US" dirty="0"/>
          </a:p>
        </p:txBody>
      </p:sp>
      <p:pic>
        <p:nvPicPr>
          <p:cNvPr id="4" name="Picture 2" descr="C:\Users\cook\Desktop\tool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2590800"/>
            <a:ext cx="5231643" cy="3505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cook\Desktop\tool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2590800"/>
            <a:ext cx="5231643" cy="3505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57200" y="609600"/>
            <a:ext cx="7772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Limited </a:t>
            </a:r>
            <a:r>
              <a:rPr lang="en-US" sz="2800" dirty="0" smtClean="0"/>
              <a:t>compared </a:t>
            </a:r>
            <a:r>
              <a:rPr lang="en-US" sz="2800" dirty="0" smtClean="0"/>
              <a:t>to, for example,</a:t>
            </a:r>
            <a:br>
              <a:rPr lang="en-US" sz="2800" dirty="0" smtClean="0"/>
            </a:br>
            <a:r>
              <a:rPr lang="en-US" sz="2800" dirty="0" smtClean="0"/>
              <a:t>first release of Visual Studio (1995).</a:t>
            </a:r>
            <a:endParaRPr 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So why do statisticians use R?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38200" y="2967335"/>
            <a:ext cx="7772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“The best thing about R is that it was written by statisticians. </a:t>
            </a:r>
          </a:p>
          <a:p>
            <a:r>
              <a:rPr lang="en-US" sz="2400" dirty="0" smtClean="0"/>
              <a:t>The worst thing about R ...”</a:t>
            </a:r>
          </a:p>
          <a:p>
            <a:endParaRPr lang="en-US" sz="2400" dirty="0"/>
          </a:p>
          <a:p>
            <a:r>
              <a:rPr lang="en-US" sz="2400" dirty="0" smtClean="0"/>
              <a:t>Bo </a:t>
            </a:r>
            <a:r>
              <a:rPr lang="en-US" sz="2400" dirty="0" err="1" smtClean="0"/>
              <a:t>Cowgill</a:t>
            </a:r>
            <a:r>
              <a:rPr lang="en-US" sz="2400" dirty="0" smtClean="0"/>
              <a:t>, Google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 is a DSL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understand a DSL, start with D, not L.</a:t>
            </a:r>
          </a:p>
          <a:p>
            <a:r>
              <a:rPr lang="en-US" dirty="0" smtClean="0"/>
              <a:t>The alternative to R isn’t Python or C#, </a:t>
            </a:r>
            <a:br>
              <a:rPr lang="en-US" dirty="0" smtClean="0"/>
            </a:br>
            <a:r>
              <a:rPr lang="en-US" dirty="0" smtClean="0"/>
              <a:t>it’s SAS.</a:t>
            </a:r>
          </a:p>
          <a:p>
            <a:r>
              <a:rPr lang="en-US" dirty="0" smtClean="0"/>
              <a:t>People love their DSL, </a:t>
            </a:r>
            <a:br>
              <a:rPr lang="en-US" dirty="0" smtClean="0"/>
            </a:br>
            <a:r>
              <a:rPr lang="en-US" dirty="0" smtClean="0"/>
              <a:t>and will use it outside of its domain.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What are statisticians like?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Different priorities than software developers</a:t>
            </a:r>
          </a:p>
          <a:p>
            <a:r>
              <a:rPr lang="en-US" sz="2800" dirty="0" smtClean="0"/>
              <a:t>Different priorities than mathematicians</a:t>
            </a:r>
          </a:p>
          <a:p>
            <a:r>
              <a:rPr lang="en-US" sz="2800" dirty="0" smtClean="0"/>
              <a:t>Learn bits of R in parallel with statistics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Why a statistical DSL?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Statistical functions easily accessible</a:t>
            </a:r>
          </a:p>
          <a:p>
            <a:r>
              <a:rPr lang="en-US" dirty="0" smtClean="0"/>
              <a:t>Convenient manipulation of tables</a:t>
            </a:r>
            <a:endParaRPr lang="en-US" sz="2400" dirty="0" smtClean="0"/>
          </a:p>
          <a:p>
            <a:r>
              <a:rPr lang="en-US" dirty="0" smtClean="0"/>
              <a:t>Vector operations</a:t>
            </a:r>
          </a:p>
          <a:p>
            <a:r>
              <a:rPr lang="en-US" dirty="0" smtClean="0"/>
              <a:t>Smooth handling of missing data</a:t>
            </a:r>
          </a:p>
          <a:p>
            <a:r>
              <a:rPr lang="en-US" dirty="0" smtClean="0"/>
              <a:t>Patterns for common tasks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Some advantages of 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Batteries included, one namespace</a:t>
            </a:r>
          </a:p>
          <a:p>
            <a:pPr lvl="1"/>
            <a:r>
              <a:rPr lang="en-US" sz="2400" dirty="0" smtClean="0"/>
              <a:t>Contrast Python + </a:t>
            </a:r>
            <a:r>
              <a:rPr lang="en-US" sz="2400" dirty="0" err="1" smtClean="0"/>
              <a:t>matplotlib</a:t>
            </a:r>
            <a:r>
              <a:rPr lang="en-US" sz="2400" dirty="0" smtClean="0"/>
              <a:t> + </a:t>
            </a:r>
            <a:r>
              <a:rPr lang="en-US" sz="2400" dirty="0" err="1" smtClean="0"/>
              <a:t>SciPy</a:t>
            </a:r>
            <a:r>
              <a:rPr lang="en-US" sz="2400" dirty="0" smtClean="0"/>
              <a:t> + </a:t>
            </a:r>
            <a:r>
              <a:rPr lang="en-US" sz="2400" dirty="0" err="1" smtClean="0"/>
              <a:t>IPython</a:t>
            </a:r>
            <a:endParaRPr lang="en-US" sz="2400" dirty="0"/>
          </a:p>
          <a:p>
            <a:r>
              <a:rPr lang="en-US" dirty="0" smtClean="0"/>
              <a:t>Designed for </a:t>
            </a:r>
            <a:r>
              <a:rPr lang="en-US" b="1" dirty="0" smtClean="0"/>
              <a:t>interactive </a:t>
            </a:r>
            <a:r>
              <a:rPr lang="en-US" dirty="0" smtClean="0"/>
              <a:t>data analysis</a:t>
            </a:r>
          </a:p>
          <a:p>
            <a:r>
              <a:rPr lang="en-US" dirty="0" smtClean="0"/>
              <a:t>Easier to program than, e.g., SAS</a:t>
            </a:r>
          </a:p>
          <a:p>
            <a:r>
              <a:rPr lang="en-US" dirty="0" smtClean="0"/>
              <a:t>Open source, interpreted, portable</a:t>
            </a:r>
          </a:p>
          <a:p>
            <a:r>
              <a:rPr lang="en-US" dirty="0" smtClean="0"/>
              <a:t>Succinct notation for querying and filtering</a:t>
            </a:r>
            <a:endParaRPr lang="en-US" sz="2400" dirty="0" smtClean="0"/>
          </a:p>
          <a:p>
            <a:r>
              <a:rPr lang="en-US" dirty="0"/>
              <a:t>Succinct notation for </a:t>
            </a:r>
            <a:r>
              <a:rPr lang="en-US" dirty="0" smtClean="0"/>
              <a:t>linear regression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838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dirty="0" smtClean="0"/>
              <a:t>Set all NA elements of x to 0.</a:t>
            </a:r>
            <a:br>
              <a:rPr lang="en-US" dirty="0" smtClean="0"/>
            </a:b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09600" y="5257800"/>
            <a:ext cx="8229600" cy="10207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model ~ lm(w ~ (x + y + z)^2 – x:z)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2057400"/>
            <a:ext cx="624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x[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is.na(x)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] &lt;- 10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3048000"/>
            <a:ext cx="70104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Fit a linear regression model to </a:t>
            </a:r>
            <a:r>
              <a:rPr lang="en-US" sz="3200" i="1" dirty="0" smtClean="0"/>
              <a:t>w</a:t>
            </a:r>
            <a:r>
              <a:rPr lang="en-US" sz="3200" dirty="0" smtClean="0"/>
              <a:t> </a:t>
            </a:r>
            <a:br>
              <a:rPr lang="en-US" sz="3200" dirty="0" smtClean="0"/>
            </a:br>
            <a:r>
              <a:rPr lang="en-US" sz="3200" dirty="0" smtClean="0"/>
              <a:t>as a function of </a:t>
            </a:r>
            <a:r>
              <a:rPr lang="en-US" sz="3200" i="1" dirty="0" smtClean="0"/>
              <a:t>x</a:t>
            </a:r>
            <a:r>
              <a:rPr lang="en-US" sz="3200" dirty="0" smtClean="0"/>
              <a:t>, </a:t>
            </a:r>
            <a:r>
              <a:rPr lang="en-US" sz="3200" i="1" dirty="0" smtClean="0"/>
              <a:t>y</a:t>
            </a:r>
            <a:r>
              <a:rPr lang="en-US" sz="3200" dirty="0" smtClean="0"/>
              <a:t>, and </a:t>
            </a:r>
            <a:r>
              <a:rPr lang="en-US" sz="3200" i="1" dirty="0" smtClean="0"/>
              <a:t>z</a:t>
            </a:r>
            <a:r>
              <a:rPr lang="en-US" sz="3200" dirty="0" smtClean="0"/>
              <a:t>, </a:t>
            </a:r>
          </a:p>
          <a:p>
            <a:r>
              <a:rPr lang="en-US" sz="3200" dirty="0" smtClean="0"/>
              <a:t>including a constant term and </a:t>
            </a:r>
          </a:p>
          <a:p>
            <a:r>
              <a:rPr lang="en-US" sz="3200" dirty="0" smtClean="0"/>
              <a:t>all first order interaction terms except </a:t>
            </a:r>
            <a:r>
              <a:rPr lang="en-US" sz="3200" i="1" dirty="0" err="1" smtClean="0"/>
              <a:t>xz</a:t>
            </a:r>
            <a:r>
              <a:rPr lang="en-US" sz="3200" dirty="0" smtClean="0"/>
              <a:t>.</a:t>
            </a:r>
            <a:endParaRPr lang="en-US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Simple regression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95600" y="2008525"/>
            <a:ext cx="3429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growth	tannin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12	0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10	1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8	2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11	3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6	4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7	5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2	6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3	7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3	8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What is 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source statistical language</a:t>
            </a:r>
          </a:p>
          <a:p>
            <a:r>
              <a:rPr lang="en-US" dirty="0" smtClean="0"/>
              <a:t>De facto standard for statistical research</a:t>
            </a:r>
          </a:p>
          <a:p>
            <a:r>
              <a:rPr lang="en-US" dirty="0" smtClean="0"/>
              <a:t>Grew out of Bell Labs’ S (1976, 1988)</a:t>
            </a:r>
          </a:p>
          <a:p>
            <a:r>
              <a:rPr lang="en-US" dirty="0" smtClean="0"/>
              <a:t>Influenced by Scheme, Fortran</a:t>
            </a:r>
          </a:p>
          <a:p>
            <a:r>
              <a:rPr lang="en-US" dirty="0" smtClean="0"/>
              <a:t>Quirky, flawed, and an enormous success</a:t>
            </a:r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5029200"/>
            <a:ext cx="1779671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Regression example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95400" y="1828800"/>
            <a:ext cx="7391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16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data &lt;- </a:t>
            </a:r>
            <a:r>
              <a:rPr lang="en-US" sz="160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read.table</a:t>
            </a:r>
            <a:r>
              <a:rPr lang="en-US" sz="16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("regression.txt", header=T)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16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attach(data)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16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names(data)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[1] "growth" "tannin"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16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model &lt;- lm( growth ~ tannin )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16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summary(model)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Coefficients: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    Estimate Std. Error t value Pr(&gt;|t|)    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(Intercept)  11.7556     1.0408  11.295 9.54e-06 ***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tannin       -1.2167     0.2186  -5.565 0.000846 ***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Residual standard error: 1.693 on 7 degrees of freedom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Multiple R-squared: 0.8157,     Adjusted R-squared: 0.7893 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F-statistic: 30.97 on 1 and 7 DF,  p-value: 0.0008461</a:t>
            </a:r>
          </a:p>
          <a:p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Recycling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Strange, dangerous, or convenient,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depending on </a:t>
            </a:r>
            <a:r>
              <a:rPr lang="en-US" smtClean="0"/>
              <a:t>your perspective</a:t>
            </a:r>
            <a:endParaRPr lang="en-US" dirty="0" smtClean="0"/>
          </a:p>
          <a:p>
            <a:r>
              <a:rPr lang="en-US" dirty="0" smtClean="0"/>
              <a:t>If you add two vectors of different lengths,</a:t>
            </a:r>
            <a:br>
              <a:rPr lang="en-US" dirty="0" smtClean="0"/>
            </a:br>
            <a:r>
              <a:rPr lang="en-US" dirty="0" smtClean="0"/>
              <a:t>the shorter will be recycled to be as long as the longer vector.</a:t>
            </a:r>
          </a:p>
          <a:p>
            <a:r>
              <a:rPr lang="en-US" dirty="0" smtClean="0"/>
              <a:t>Example:</a:t>
            </a:r>
            <a:br>
              <a:rPr lang="en-US" dirty="0" smtClean="0"/>
            </a:b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&gt;  </a:t>
            </a:r>
            <a:r>
              <a:rPr lang="en-US" sz="24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1:6 + c(10, 100)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11 102  13 104  15 106</a:t>
            </a:r>
            <a:endParaRPr lang="en-US" sz="24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Recycling cont.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81200" y="1534954"/>
            <a:ext cx="54864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24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x &lt;- matrix(1:6, </a:t>
            </a:r>
            <a:r>
              <a:rPr lang="en-US" sz="240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ncol</a:t>
            </a:r>
            <a:r>
              <a:rPr lang="en-US" sz="24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= 2)</a:t>
            </a:r>
          </a:p>
          <a:p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24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x</a:t>
            </a:r>
          </a:p>
          <a:p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  [,1] [,2]</a:t>
            </a:r>
          </a:p>
          <a:p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[1,]    1    4</a:t>
            </a:r>
          </a:p>
          <a:p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[2,]    2    5</a:t>
            </a:r>
          </a:p>
          <a:p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[3,]    3    6</a:t>
            </a:r>
          </a:p>
          <a:p>
            <a:endParaRPr lang="en-US" sz="2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sz="24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x + c(10, 100)</a:t>
            </a:r>
          </a:p>
          <a:p>
            <a:endParaRPr lang="en-US" sz="2400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  [,1] [,2]</a:t>
            </a:r>
          </a:p>
          <a:p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[1,]   11  104</a:t>
            </a:r>
          </a:p>
          <a:p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[2,]  102   15</a:t>
            </a:r>
          </a:p>
          <a:p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[3,]   13  106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Lessons from R for language designers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Users may have </a:t>
            </a:r>
            <a:r>
              <a:rPr lang="en-US" b="1" dirty="0" smtClean="0"/>
              <a:t>very</a:t>
            </a:r>
            <a:r>
              <a:rPr lang="en-US" dirty="0" smtClean="0"/>
              <a:t> different priorities than computer scientists.</a:t>
            </a:r>
          </a:p>
          <a:p>
            <a:r>
              <a:rPr lang="en-US" dirty="0" smtClean="0"/>
              <a:t>Users will put up with a lot of crap</a:t>
            </a:r>
            <a:br>
              <a:rPr lang="en-US" dirty="0" smtClean="0"/>
            </a:br>
            <a:r>
              <a:rPr lang="en-US" dirty="0" smtClean="0"/>
              <a:t>to get their work done.</a:t>
            </a:r>
          </a:p>
          <a:p>
            <a:r>
              <a:rPr lang="en-US" dirty="0" smtClean="0"/>
              <a:t>Users will a familiar tool over a better tool </a:t>
            </a:r>
            <a:br>
              <a:rPr lang="en-US" dirty="0" smtClean="0"/>
            </a:br>
            <a:r>
              <a:rPr lang="en-US" dirty="0" smtClean="0"/>
              <a:t>if at all feasible.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http://www.r-project.org/</a:t>
            </a:r>
          </a:p>
          <a:p>
            <a:r>
              <a:rPr lang="en-US" dirty="0" smtClean="0"/>
              <a:t>http://www.johndcook.com/</a:t>
            </a:r>
            <a:br>
              <a:rPr lang="en-US" dirty="0" smtClean="0"/>
            </a:br>
            <a:r>
              <a:rPr lang="en-US" dirty="0" smtClean="0"/>
              <a:t>R_language_for_programmers.html</a:t>
            </a:r>
          </a:p>
          <a:p>
            <a:r>
              <a:rPr lang="en-US" dirty="0" smtClean="0"/>
              <a:t>“The Art of R Programming” </a:t>
            </a:r>
            <a:br>
              <a:rPr lang="en-US" dirty="0" smtClean="0"/>
            </a:br>
            <a:r>
              <a:rPr lang="en-US" dirty="0" smtClean="0"/>
              <a:t>by Normal </a:t>
            </a:r>
            <a:r>
              <a:rPr lang="en-US" dirty="0" err="1" smtClean="0"/>
              <a:t>Matloff</a:t>
            </a:r>
            <a:endParaRPr lang="en-US" dirty="0" smtClean="0"/>
          </a:p>
          <a:p>
            <a:r>
              <a:rPr lang="en-US" dirty="0" smtClean="0"/>
              <a:t>@</a:t>
            </a:r>
            <a:r>
              <a:rPr lang="en-US" dirty="0" err="1" smtClean="0"/>
              <a:t>RLangTip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 in data analysis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5438" y="1600200"/>
            <a:ext cx="5719762" cy="4022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524000" y="5486400"/>
            <a:ext cx="647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Languages used in Kaggle.com data analysis competition 2011</a:t>
            </a:r>
            <a:br>
              <a:rPr lang="en-US" dirty="0" smtClean="0"/>
            </a:br>
            <a:r>
              <a:rPr lang="en-US" dirty="0" smtClean="0"/>
              <a:t>Source: http://r4stats.com/popularity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 in bioinformatics (2012)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295400" y="6019800"/>
            <a:ext cx="6553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http://bioinfsurvey.org/analysis/programming_languages/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So what is using R like?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cook\Desktop\smok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609600"/>
            <a:ext cx="3670928" cy="5334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876800" y="609600"/>
            <a:ext cx="38862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"Using R is a bit akin to smoking.</a:t>
            </a:r>
          </a:p>
          <a:p>
            <a:endParaRPr lang="en-US" sz="2000" dirty="0" smtClean="0"/>
          </a:p>
          <a:p>
            <a:r>
              <a:rPr lang="en-US" sz="2000" dirty="0" smtClean="0"/>
              <a:t>The beginning is difficult, one may get headaches and even gag the first few times. </a:t>
            </a:r>
          </a:p>
          <a:p>
            <a:endParaRPr lang="en-US" sz="2000" dirty="0"/>
          </a:p>
          <a:p>
            <a:r>
              <a:rPr lang="en-US" sz="2000" dirty="0" smtClean="0"/>
              <a:t>But in the long run, it becomes pleasurable and even addictive. </a:t>
            </a:r>
          </a:p>
          <a:p>
            <a:endParaRPr lang="en-US" sz="2000" dirty="0"/>
          </a:p>
          <a:p>
            <a:r>
              <a:rPr lang="en-US" sz="2000" dirty="0" smtClean="0"/>
              <a:t>Yet, deep down, for those willing to be honest, there is something not fully healthy in it.“</a:t>
            </a:r>
          </a:p>
          <a:p>
            <a:endParaRPr lang="en-US" sz="2000" dirty="0"/>
          </a:p>
          <a:p>
            <a:r>
              <a:rPr lang="en-US" sz="2000" dirty="0" smtClean="0"/>
              <a:t>-- Francois </a:t>
            </a:r>
            <a:r>
              <a:rPr lang="en-US" sz="2000" dirty="0" err="1" smtClean="0"/>
              <a:t>Pinard</a:t>
            </a:r>
            <a:endParaRPr 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cook\Desktop\cact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685800"/>
            <a:ext cx="3810000" cy="5334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29200" y="762000"/>
            <a:ext cx="3657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“… R has a unique and somewhat prickly syntax and tends to have a steeper learning curve than other languages.”</a:t>
            </a:r>
          </a:p>
          <a:p>
            <a:endParaRPr lang="en-US" sz="2400" dirty="0"/>
          </a:p>
          <a:p>
            <a:r>
              <a:rPr lang="en-US" sz="2400" dirty="0" smtClean="0"/>
              <a:t>Drew Conway</a:t>
            </a:r>
          </a:p>
          <a:p>
            <a:r>
              <a:rPr lang="en-US" sz="2400" dirty="0" smtClean="0"/>
              <a:t>John Myles White</a:t>
            </a:r>
            <a:endParaRPr lang="en-US" sz="2400" dirty="0"/>
          </a:p>
        </p:txBody>
      </p:sp>
      <p:pic>
        <p:nvPicPr>
          <p:cNvPr id="3076" name="Picture 4" descr="C:\Users\cook\Desktop\M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90541" y="4191000"/>
            <a:ext cx="1567659" cy="20574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cook\Desktop\dan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1999" y="685800"/>
            <a:ext cx="3651463" cy="4572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953000" y="609600"/>
            <a:ext cx="3810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R Inferno</a:t>
            </a:r>
          </a:p>
          <a:p>
            <a:endParaRPr lang="en-US" sz="2400" dirty="0"/>
          </a:p>
          <a:p>
            <a:r>
              <a:rPr lang="en-US" sz="2400" dirty="0" smtClean="0"/>
              <a:t>by Patrick Burns</a:t>
            </a:r>
          </a:p>
          <a:p>
            <a:endParaRPr lang="en-US" sz="2400" dirty="0"/>
          </a:p>
          <a:p>
            <a:r>
              <a:rPr lang="en-US" sz="2400" dirty="0" smtClean="0"/>
              <a:t>http://www.burns-stat.com/</a:t>
            </a:r>
            <a:br>
              <a:rPr lang="en-US" sz="2400" dirty="0" smtClean="0"/>
            </a:br>
            <a:r>
              <a:rPr lang="en-US" sz="2400" dirty="0" smtClean="0"/>
              <a:t>pages/Tutor/R_inferno.pdf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What about speed?</a:t>
            </a:r>
            <a:endParaRPr lang="en-US" dirty="0"/>
          </a:p>
        </p:txBody>
      </p:sp>
      <p:pic>
        <p:nvPicPr>
          <p:cNvPr id="4" name="Picture 3" descr="C:\Users\cook\Desktop\turt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2133600"/>
            <a:ext cx="5190564" cy="44196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</TotalTime>
  <Words>665</Words>
  <Application>Microsoft Office PowerPoint</Application>
  <PresentationFormat>On-screen Show (4:3)</PresentationFormat>
  <Paragraphs>139</Paragraphs>
  <Slides>24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Why and how people use R</vt:lpstr>
      <vt:lpstr>What is R?</vt:lpstr>
      <vt:lpstr>R in data analysis</vt:lpstr>
      <vt:lpstr>R in bioinformatics (2012)</vt:lpstr>
      <vt:lpstr>So what is using R like?</vt:lpstr>
      <vt:lpstr>Slide 6</vt:lpstr>
      <vt:lpstr>Slide 7</vt:lpstr>
      <vt:lpstr>Slide 8</vt:lpstr>
      <vt:lpstr>What about speed?</vt:lpstr>
      <vt:lpstr>Slide 10</vt:lpstr>
      <vt:lpstr>What about tool support?</vt:lpstr>
      <vt:lpstr>Slide 12</vt:lpstr>
      <vt:lpstr>So why do statisticians use R?</vt:lpstr>
      <vt:lpstr>R is a DSL</vt:lpstr>
      <vt:lpstr>What are statisticians like? </vt:lpstr>
      <vt:lpstr>Why a statistical DSL?</vt:lpstr>
      <vt:lpstr>Some advantages of R</vt:lpstr>
      <vt:lpstr>Examples</vt:lpstr>
      <vt:lpstr>Simple regression</vt:lpstr>
      <vt:lpstr>Regression example</vt:lpstr>
      <vt:lpstr>Recycling</vt:lpstr>
      <vt:lpstr>Recycling cont.</vt:lpstr>
      <vt:lpstr>Lessons from R for language designers</vt:lpstr>
      <vt:lpstr>Resources</vt:lpstr>
    </vt:vector>
  </TitlesOfParts>
  <Company>MDACC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and why people use R</dc:title>
  <dc:creator>John Cook</dc:creator>
  <cp:lastModifiedBy>John Cook</cp:lastModifiedBy>
  <cp:revision>69</cp:revision>
  <dcterms:created xsi:type="dcterms:W3CDTF">2012-03-30T15:49:41Z</dcterms:created>
  <dcterms:modified xsi:type="dcterms:W3CDTF">2012-04-04T14:14:22Z</dcterms:modified>
</cp:coreProperties>
</file>