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76" r:id="rId2"/>
    <p:sldId id="277" r:id="rId3"/>
    <p:sldId id="258" r:id="rId4"/>
    <p:sldId id="259" r:id="rId5"/>
    <p:sldId id="297" r:id="rId6"/>
    <p:sldId id="278" r:id="rId7"/>
    <p:sldId id="289" r:id="rId8"/>
    <p:sldId id="290" r:id="rId9"/>
    <p:sldId id="281" r:id="rId10"/>
    <p:sldId id="267" r:id="rId11"/>
    <p:sldId id="268" r:id="rId12"/>
    <p:sldId id="282" r:id="rId13"/>
    <p:sldId id="283" r:id="rId14"/>
    <p:sldId id="286" r:id="rId15"/>
    <p:sldId id="284" r:id="rId16"/>
    <p:sldId id="285" r:id="rId17"/>
    <p:sldId id="287" r:id="rId18"/>
    <p:sldId id="294" r:id="rId19"/>
    <p:sldId id="291" r:id="rId20"/>
    <p:sldId id="292" r:id="rId21"/>
    <p:sldId id="288" r:id="rId22"/>
    <p:sldId id="299" r:id="rId23"/>
    <p:sldId id="298" r:id="rId24"/>
    <p:sldId id="296" r:id="rId25"/>
    <p:sldId id="270" r:id="rId26"/>
    <p:sldId id="27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3" autoAdjust="0"/>
    <p:restoredTop sz="94681" autoAdjust="0"/>
  </p:normalViewPr>
  <p:slideViewPr>
    <p:cSldViewPr>
      <p:cViewPr>
        <p:scale>
          <a:sx n="139" d="100"/>
          <a:sy n="139" d="100"/>
        </p:scale>
        <p:origin x="-78" y="438"/>
      </p:cViewPr>
      <p:guideLst>
        <p:guide orient="horz" pos="2160"/>
        <p:guide pos="2880"/>
      </p:guideLst>
    </p:cSldViewPr>
  </p:slideViewPr>
  <p:outlineViewPr>
    <p:cViewPr>
      <p:scale>
        <a:sx n="33" d="100"/>
        <a:sy n="33" d="100"/>
      </p:scale>
      <p:origin x="0" y="1834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22B784-C51F-4AC8-8538-99746E1BF1BD}" type="datetimeFigureOut">
              <a:rPr lang="en-US" smtClean="0"/>
              <a:pPr/>
              <a:t>3/31/2012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0DA0AB-E298-44FC-B491-80AEB3A0099F}" type="slidenum">
              <a:rPr lang="en-US" smtClean="0"/>
              <a:pPr/>
              <a:t>‹#›</a:t>
            </a:fld>
            <a:endParaRPr lang="en-US"/>
          </a:p>
        </p:txBody>
      </p:sp>
    </p:spTree>
    <p:extLst>
      <p:ext uri="{BB962C8B-B14F-4D97-AF65-F5344CB8AC3E}">
        <p14:creationId xmlns:p14="http://schemas.microsoft.com/office/powerpoint/2010/main" xmlns="" val="29202346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22B784-C51F-4AC8-8538-99746E1BF1BD}" type="datetimeFigureOut">
              <a:rPr lang="en-US" smtClean="0"/>
              <a:pPr/>
              <a:t>3/31/2012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0DA0AB-E298-44FC-B491-80AEB3A0099F}" type="slidenum">
              <a:rPr lang="en-US" smtClean="0"/>
              <a:pPr/>
              <a:t>‹#›</a:t>
            </a:fld>
            <a:endParaRPr lang="en-US"/>
          </a:p>
        </p:txBody>
      </p:sp>
    </p:spTree>
    <p:extLst>
      <p:ext uri="{BB962C8B-B14F-4D97-AF65-F5344CB8AC3E}">
        <p14:creationId xmlns:p14="http://schemas.microsoft.com/office/powerpoint/2010/main" xmlns="" val="2468068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22B784-C51F-4AC8-8538-99746E1BF1BD}" type="datetimeFigureOut">
              <a:rPr lang="en-US" smtClean="0"/>
              <a:pPr/>
              <a:t>3/31/2012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0DA0AB-E298-44FC-B491-80AEB3A0099F}" type="slidenum">
              <a:rPr lang="en-US" smtClean="0"/>
              <a:pPr/>
              <a:t>‹#›</a:t>
            </a:fld>
            <a:endParaRPr lang="en-US"/>
          </a:p>
        </p:txBody>
      </p:sp>
    </p:spTree>
    <p:extLst>
      <p:ext uri="{BB962C8B-B14F-4D97-AF65-F5344CB8AC3E}">
        <p14:creationId xmlns:p14="http://schemas.microsoft.com/office/powerpoint/2010/main" xmlns="" val="431798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22B784-C51F-4AC8-8538-99746E1BF1BD}" type="datetimeFigureOut">
              <a:rPr lang="en-US" smtClean="0"/>
              <a:pPr/>
              <a:t>3/31/2012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0DA0AB-E298-44FC-B491-80AEB3A0099F}" type="slidenum">
              <a:rPr lang="en-US" smtClean="0"/>
              <a:pPr/>
              <a:t>‹#›</a:t>
            </a:fld>
            <a:endParaRPr lang="en-US"/>
          </a:p>
        </p:txBody>
      </p:sp>
    </p:spTree>
    <p:extLst>
      <p:ext uri="{BB962C8B-B14F-4D97-AF65-F5344CB8AC3E}">
        <p14:creationId xmlns:p14="http://schemas.microsoft.com/office/powerpoint/2010/main" xmlns="" val="350598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22B784-C51F-4AC8-8538-99746E1BF1BD}" type="datetimeFigureOut">
              <a:rPr lang="en-US" smtClean="0"/>
              <a:pPr/>
              <a:t>3/31/2012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0DA0AB-E298-44FC-B491-80AEB3A0099F}" type="slidenum">
              <a:rPr lang="en-US" smtClean="0"/>
              <a:pPr/>
              <a:t>‹#›</a:t>
            </a:fld>
            <a:endParaRPr lang="en-US"/>
          </a:p>
        </p:txBody>
      </p:sp>
    </p:spTree>
    <p:extLst>
      <p:ext uri="{BB962C8B-B14F-4D97-AF65-F5344CB8AC3E}">
        <p14:creationId xmlns:p14="http://schemas.microsoft.com/office/powerpoint/2010/main" xmlns="" val="3477827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22B784-C51F-4AC8-8538-99746E1BF1BD}" type="datetimeFigureOut">
              <a:rPr lang="en-US" smtClean="0"/>
              <a:pPr/>
              <a:t>3/31/2012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0DA0AB-E298-44FC-B491-80AEB3A0099F}" type="slidenum">
              <a:rPr lang="en-US" smtClean="0"/>
              <a:pPr/>
              <a:t>‹#›</a:t>
            </a:fld>
            <a:endParaRPr lang="en-US"/>
          </a:p>
        </p:txBody>
      </p:sp>
    </p:spTree>
    <p:extLst>
      <p:ext uri="{BB962C8B-B14F-4D97-AF65-F5344CB8AC3E}">
        <p14:creationId xmlns:p14="http://schemas.microsoft.com/office/powerpoint/2010/main" xmlns="" val="2995347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22B784-C51F-4AC8-8538-99746E1BF1BD}" type="datetimeFigureOut">
              <a:rPr lang="en-US" smtClean="0"/>
              <a:pPr/>
              <a:t>3/31/2012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0DA0AB-E298-44FC-B491-80AEB3A0099F}" type="slidenum">
              <a:rPr lang="en-US" smtClean="0"/>
              <a:pPr/>
              <a:t>‹#›</a:t>
            </a:fld>
            <a:endParaRPr lang="en-US"/>
          </a:p>
        </p:txBody>
      </p:sp>
    </p:spTree>
    <p:extLst>
      <p:ext uri="{BB962C8B-B14F-4D97-AF65-F5344CB8AC3E}">
        <p14:creationId xmlns:p14="http://schemas.microsoft.com/office/powerpoint/2010/main" xmlns="" val="860196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22B784-C51F-4AC8-8538-99746E1BF1BD}" type="datetimeFigureOut">
              <a:rPr lang="en-US" smtClean="0"/>
              <a:pPr/>
              <a:t>3/31/2012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0DA0AB-E298-44FC-B491-80AEB3A0099F}" type="slidenum">
              <a:rPr lang="en-US" smtClean="0"/>
              <a:pPr/>
              <a:t>‹#›</a:t>
            </a:fld>
            <a:endParaRPr lang="en-US"/>
          </a:p>
        </p:txBody>
      </p:sp>
    </p:spTree>
    <p:extLst>
      <p:ext uri="{BB962C8B-B14F-4D97-AF65-F5344CB8AC3E}">
        <p14:creationId xmlns:p14="http://schemas.microsoft.com/office/powerpoint/2010/main" xmlns="" val="2019252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22B784-C51F-4AC8-8538-99746E1BF1BD}" type="datetimeFigureOut">
              <a:rPr lang="en-US" smtClean="0"/>
              <a:pPr/>
              <a:t>3/31/2012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0DA0AB-E298-44FC-B491-80AEB3A0099F}" type="slidenum">
              <a:rPr lang="en-US" smtClean="0"/>
              <a:pPr/>
              <a:t>‹#›</a:t>
            </a:fld>
            <a:endParaRPr lang="en-US"/>
          </a:p>
        </p:txBody>
      </p:sp>
    </p:spTree>
    <p:extLst>
      <p:ext uri="{BB962C8B-B14F-4D97-AF65-F5344CB8AC3E}">
        <p14:creationId xmlns:p14="http://schemas.microsoft.com/office/powerpoint/2010/main" xmlns="" val="3463548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22B784-C51F-4AC8-8538-99746E1BF1BD}" type="datetimeFigureOut">
              <a:rPr lang="en-US" smtClean="0"/>
              <a:pPr/>
              <a:t>3/31/2012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0DA0AB-E298-44FC-B491-80AEB3A0099F}" type="slidenum">
              <a:rPr lang="en-US" smtClean="0"/>
              <a:pPr/>
              <a:t>‹#›</a:t>
            </a:fld>
            <a:endParaRPr lang="en-US"/>
          </a:p>
        </p:txBody>
      </p:sp>
    </p:spTree>
    <p:extLst>
      <p:ext uri="{BB962C8B-B14F-4D97-AF65-F5344CB8AC3E}">
        <p14:creationId xmlns:p14="http://schemas.microsoft.com/office/powerpoint/2010/main" xmlns="" val="9140667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22B784-C51F-4AC8-8538-99746E1BF1BD}" type="datetimeFigureOut">
              <a:rPr lang="en-US" smtClean="0"/>
              <a:pPr/>
              <a:t>3/31/2012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0DA0AB-E298-44FC-B491-80AEB3A0099F}" type="slidenum">
              <a:rPr lang="en-US" smtClean="0"/>
              <a:pPr/>
              <a:t>‹#›</a:t>
            </a:fld>
            <a:endParaRPr lang="en-US"/>
          </a:p>
        </p:txBody>
      </p:sp>
    </p:spTree>
    <p:extLst>
      <p:ext uri="{BB962C8B-B14F-4D97-AF65-F5344CB8AC3E}">
        <p14:creationId xmlns:p14="http://schemas.microsoft.com/office/powerpoint/2010/main" xmlns="" val="40578360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22B784-C51F-4AC8-8538-99746E1BF1BD}" type="datetimeFigureOut">
              <a:rPr lang="en-US" smtClean="0"/>
              <a:pPr/>
              <a:t>3/31/2012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0DA0AB-E298-44FC-B491-80AEB3A0099F}" type="slidenum">
              <a:rPr lang="en-US" smtClean="0"/>
              <a:pPr/>
              <a:t>‹#›</a:t>
            </a:fld>
            <a:endParaRPr lang="en-US"/>
          </a:p>
        </p:txBody>
      </p:sp>
    </p:spTree>
    <p:extLst>
      <p:ext uri="{BB962C8B-B14F-4D97-AF65-F5344CB8AC3E}">
        <p14:creationId xmlns:p14="http://schemas.microsoft.com/office/powerpoint/2010/main" xmlns="" val="6669001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ikvm.net/stories.html"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0" y="-27384"/>
            <a:ext cx="9144000" cy="6912768"/>
            <a:chOff x="0" y="-27384"/>
            <a:chExt cx="9144000" cy="6912768"/>
          </a:xfrm>
        </p:grpSpPr>
        <p:pic>
          <p:nvPicPr>
            <p:cNvPr id="1031"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9144000" cy="21602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122884"/>
              <a:ext cx="9144000" cy="4762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2" name="Title 1"/>
          <p:cNvSpPr>
            <a:spLocks noGrp="1"/>
          </p:cNvSpPr>
          <p:nvPr>
            <p:ph type="ctrTitle"/>
          </p:nvPr>
        </p:nvSpPr>
        <p:spPr>
          <a:xfrm>
            <a:off x="392877" y="548680"/>
            <a:ext cx="8358246" cy="1470025"/>
          </a:xfrm>
        </p:spPr>
        <p:txBody>
          <a:bodyPr>
            <a:noAutofit/>
          </a:bodyPr>
          <a:lstStyle/>
          <a:p>
            <a:r>
              <a:rPr lang="en-US" dirty="0" smtClean="0">
                <a:solidFill>
                  <a:schemeClr val="bg1"/>
                </a:solidFill>
              </a:rPr>
              <a:t/>
            </a:r>
            <a:br>
              <a:rPr lang="en-US" dirty="0" smtClean="0">
                <a:solidFill>
                  <a:schemeClr val="bg1"/>
                </a:solidFill>
              </a:rPr>
            </a:br>
            <a:r>
              <a:rPr lang="en-US" dirty="0" smtClean="0">
                <a:solidFill>
                  <a:schemeClr val="bg1"/>
                </a:solidFill>
              </a:rPr>
              <a:t/>
            </a:r>
            <a:br>
              <a:rPr lang="en-US" dirty="0" smtClean="0">
                <a:solidFill>
                  <a:schemeClr val="bg1"/>
                </a:solidFill>
              </a:rPr>
            </a:br>
            <a:r>
              <a:rPr lang="en-US" dirty="0" smtClean="0">
                <a:solidFill>
                  <a:schemeClr val="bg1"/>
                </a:solidFill>
              </a:rPr>
              <a:t>IKVM.NET</a:t>
            </a:r>
            <a:r>
              <a:rPr lang="en-US" smtClean="0">
                <a:solidFill>
                  <a:schemeClr val="bg1"/>
                </a:solidFill>
              </a:rPr>
              <a:t/>
            </a:r>
            <a:br>
              <a:rPr lang="en-US" smtClean="0">
                <a:solidFill>
                  <a:schemeClr val="bg1"/>
                </a:solidFill>
              </a:rPr>
            </a:br>
            <a:r>
              <a:rPr lang="en-US" smtClean="0">
                <a:solidFill>
                  <a:schemeClr val="bg1"/>
                </a:solidFill>
              </a:rPr>
              <a:t>Building a Java VM on</a:t>
            </a:r>
            <a:br>
              <a:rPr lang="en-US" smtClean="0">
                <a:solidFill>
                  <a:schemeClr val="bg1"/>
                </a:solidFill>
              </a:rPr>
            </a:br>
            <a:r>
              <a:rPr lang="en-US" smtClean="0">
                <a:solidFill>
                  <a:schemeClr val="bg1"/>
                </a:solidFill>
              </a:rPr>
              <a:t>the .NET Framework</a:t>
            </a:r>
            <a:endParaRPr lang="en-US" dirty="0">
              <a:solidFill>
                <a:schemeClr val="bg1"/>
              </a:solidFill>
            </a:endParaRPr>
          </a:p>
        </p:txBody>
      </p:sp>
      <p:sp>
        <p:nvSpPr>
          <p:cNvPr id="3" name="Subtitle 2"/>
          <p:cNvSpPr>
            <a:spLocks noGrp="1"/>
          </p:cNvSpPr>
          <p:nvPr>
            <p:ph type="subTitle" idx="1"/>
          </p:nvPr>
        </p:nvSpPr>
        <p:spPr>
          <a:xfrm>
            <a:off x="1371600" y="2420888"/>
            <a:ext cx="6400800" cy="936104"/>
          </a:xfrm>
        </p:spPr>
        <p:txBody>
          <a:bodyPr>
            <a:noAutofit/>
          </a:bodyPr>
          <a:lstStyle/>
          <a:p>
            <a:endParaRPr lang="en-US" sz="4000" dirty="0" smtClean="0"/>
          </a:p>
          <a:p>
            <a:r>
              <a:rPr lang="en-US" sz="4000" dirty="0" smtClean="0"/>
              <a:t>Jeroen Frijters</a:t>
            </a:r>
            <a:endParaRPr lang="en-US" sz="4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Delegates in Java</a:t>
            </a:r>
            <a:endParaRPr lang="en-US"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fontScale="70000" lnSpcReduction="20000"/>
          </a:bodyPr>
          <a:lstStyle/>
          <a:p>
            <a:pPr>
              <a:buNone/>
            </a:pPr>
            <a:r>
              <a:rPr lang="en-US" dirty="0" smtClean="0"/>
              <a:t>	public final class </a:t>
            </a:r>
            <a:r>
              <a:rPr lang="en-US" dirty="0" err="1" smtClean="0"/>
              <a:t>RunnableDelegate</a:t>
            </a:r>
            <a:r>
              <a:rPr lang="en-US" dirty="0" smtClean="0"/>
              <a:t/>
            </a:r>
            <a:br>
              <a:rPr lang="en-US" dirty="0" smtClean="0"/>
            </a:br>
            <a:r>
              <a:rPr lang="en-US" dirty="0" smtClean="0"/>
              <a:t>    extends </a:t>
            </a:r>
            <a:r>
              <a:rPr lang="en-US" dirty="0" err="1" smtClean="0"/>
              <a:t>cli.System.MulticastDelegate</a:t>
            </a:r>
            <a:r>
              <a:rPr lang="en-US" dirty="0" smtClean="0"/>
              <a:t/>
            </a:r>
            <a:br>
              <a:rPr lang="en-US" dirty="0" smtClean="0"/>
            </a:br>
            <a:r>
              <a:rPr lang="en-US" dirty="0" smtClean="0"/>
              <a:t>    implements </a:t>
            </a:r>
            <a:r>
              <a:rPr lang="en-US" dirty="0" err="1" smtClean="0"/>
              <a:t>Runnable</a:t>
            </a:r>
            <a:r>
              <a:rPr lang="en-US" dirty="0" smtClean="0"/>
              <a:t/>
            </a:r>
            <a:br>
              <a:rPr lang="en-US" dirty="0" smtClean="0"/>
            </a:br>
            <a:r>
              <a:rPr lang="en-US" dirty="0" smtClean="0"/>
              <a:t>{</a:t>
            </a:r>
            <a:br>
              <a:rPr lang="en-US" dirty="0" smtClean="0"/>
            </a:br>
            <a:r>
              <a:rPr lang="en-US" dirty="0" smtClean="0"/>
              <a:t>    public </a:t>
            </a:r>
            <a:r>
              <a:rPr lang="en-US" dirty="0" err="1" smtClean="0"/>
              <a:t>RunnableDelegate</a:t>
            </a:r>
            <a:r>
              <a:rPr lang="en-US" dirty="0" smtClean="0"/>
              <a:t>(Method m) { }</a:t>
            </a:r>
            <a:br>
              <a:rPr lang="en-US" dirty="0" smtClean="0"/>
            </a:br>
            <a:r>
              <a:rPr lang="en-US" dirty="0" smtClean="0"/>
              <a:t>    public native void Invoke();</a:t>
            </a:r>
            <a:br>
              <a:rPr lang="en-US" dirty="0" smtClean="0"/>
            </a:br>
            <a:r>
              <a:rPr lang="en-US" dirty="0" smtClean="0"/>
              <a:t>    public interface Method</a:t>
            </a:r>
            <a:br>
              <a:rPr lang="en-US" dirty="0" smtClean="0"/>
            </a:br>
            <a:r>
              <a:rPr lang="en-US" dirty="0" smtClean="0"/>
              <a:t>    {</a:t>
            </a:r>
            <a:br>
              <a:rPr lang="en-US" dirty="0" smtClean="0"/>
            </a:br>
            <a:r>
              <a:rPr lang="en-US" dirty="0" smtClean="0"/>
              <a:t>        void Invoke();</a:t>
            </a:r>
            <a:br>
              <a:rPr lang="en-US" dirty="0" smtClean="0"/>
            </a:br>
            <a:r>
              <a:rPr lang="en-US" dirty="0" smtClean="0"/>
              <a:t>    }</a:t>
            </a:r>
            <a:br>
              <a:rPr lang="en-US" dirty="0" smtClean="0"/>
            </a:br>
            <a:r>
              <a:rPr lang="en-US" dirty="0" smtClean="0"/>
              <a:t>    public void run()</a:t>
            </a:r>
            <a:br>
              <a:rPr lang="en-US" dirty="0" smtClean="0"/>
            </a:br>
            <a:r>
              <a:rPr lang="en-US" dirty="0" smtClean="0"/>
              <a:t>    {</a:t>
            </a:r>
            <a:br>
              <a:rPr lang="en-US" dirty="0" smtClean="0"/>
            </a:br>
            <a:r>
              <a:rPr lang="en-US" dirty="0" smtClean="0"/>
              <a:t>        Invoke();</a:t>
            </a:r>
            <a:br>
              <a:rPr lang="en-US" dirty="0" smtClean="0"/>
            </a:br>
            <a:r>
              <a:rPr lang="en-US" dirty="0" smtClean="0"/>
              <a:t>    }</a:t>
            </a:r>
            <a:br>
              <a:rPr lang="en-US" dirty="0" smtClean="0"/>
            </a:br>
            <a:r>
              <a:rPr lang="en-US" dirty="0" smtClean="0"/>
              <a: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Delegates in Java</a:t>
            </a:r>
            <a:endParaRPr lang="en-US" dirty="0"/>
          </a:p>
        </p:txBody>
      </p:sp>
      <p:sp>
        <p:nvSpPr>
          <p:cNvPr id="3" name="Content Placeholder 2"/>
          <p:cNvSpPr>
            <a:spLocks noGrp="1"/>
          </p:cNvSpPr>
          <p:nvPr>
            <p:ph idx="1"/>
          </p:nvPr>
        </p:nvSpPr>
        <p:spPr>
          <a:xfrm>
            <a:off x="457200" y="1600201"/>
            <a:ext cx="8229600" cy="2328865"/>
          </a:xfrm>
        </p:spPr>
        <p:style>
          <a:lnRef idx="1">
            <a:schemeClr val="accent2"/>
          </a:lnRef>
          <a:fillRef idx="2">
            <a:schemeClr val="accent2"/>
          </a:fillRef>
          <a:effectRef idx="1">
            <a:schemeClr val="accent2"/>
          </a:effectRef>
          <a:fontRef idx="minor">
            <a:schemeClr val="dk1"/>
          </a:fontRef>
        </p:style>
        <p:txBody>
          <a:bodyPr>
            <a:normAutofit fontScale="92500" lnSpcReduction="20000"/>
          </a:bodyPr>
          <a:lstStyle/>
          <a:p>
            <a:pPr>
              <a:buNone/>
            </a:pPr>
            <a:r>
              <a:rPr lang="en-US" sz="2000" dirty="0" smtClean="0"/>
              <a:t>	package </a:t>
            </a:r>
            <a:r>
              <a:rPr lang="en-US" sz="2000" dirty="0" err="1" smtClean="0"/>
              <a:t>ikvm.runtime</a:t>
            </a:r>
            <a:r>
              <a:rPr lang="en-US" sz="2000" dirty="0" smtClean="0"/>
              <a:t>;</a:t>
            </a:r>
            <a:br>
              <a:rPr lang="en-US" sz="2000" dirty="0" smtClean="0"/>
            </a:br>
            <a:r>
              <a:rPr lang="en-US" sz="2000" dirty="0" smtClean="0"/>
              <a:t/>
            </a:r>
            <a:br>
              <a:rPr lang="en-US" sz="2000" dirty="0" smtClean="0"/>
            </a:br>
            <a:r>
              <a:rPr lang="en-US" sz="2000" dirty="0" smtClean="0"/>
              <a:t>public final class Delegates</a:t>
            </a:r>
            <a:br>
              <a:rPr lang="en-US" sz="2000" dirty="0" smtClean="0"/>
            </a:br>
            <a:r>
              <a:rPr lang="en-US" sz="2000" dirty="0" smtClean="0"/>
              <a:t>{</a:t>
            </a:r>
            <a:br>
              <a:rPr lang="en-US" sz="2000" dirty="0" smtClean="0"/>
            </a:br>
            <a:r>
              <a:rPr lang="en-US" sz="2000" dirty="0" smtClean="0"/>
              <a:t>    public static </a:t>
            </a:r>
            <a:r>
              <a:rPr lang="en-US" sz="2000" dirty="0" err="1" smtClean="0"/>
              <a:t>Runnable</a:t>
            </a:r>
            <a:r>
              <a:rPr lang="en-US" sz="2000" dirty="0" smtClean="0"/>
              <a:t> </a:t>
            </a:r>
            <a:r>
              <a:rPr lang="en-US" sz="2000" dirty="0" err="1" smtClean="0"/>
              <a:t>toRunnable</a:t>
            </a:r>
            <a:r>
              <a:rPr lang="en-US" sz="2000" dirty="0" smtClean="0"/>
              <a:t>(</a:t>
            </a:r>
            <a:r>
              <a:rPr lang="en-US" sz="2000" dirty="0" err="1" smtClean="0"/>
              <a:t>RunnableDelegate</a:t>
            </a:r>
            <a:r>
              <a:rPr lang="en-US" sz="2000" dirty="0" smtClean="0"/>
              <a:t> delegate)</a:t>
            </a:r>
            <a:br>
              <a:rPr lang="en-US" sz="2000" dirty="0" smtClean="0"/>
            </a:br>
            <a:r>
              <a:rPr lang="en-US" sz="2000" dirty="0" smtClean="0"/>
              <a:t>    {</a:t>
            </a:r>
            <a:br>
              <a:rPr lang="en-US" sz="2000" dirty="0" smtClean="0"/>
            </a:br>
            <a:r>
              <a:rPr lang="en-US" sz="2000" dirty="0" smtClean="0"/>
              <a:t>        return delegate;</a:t>
            </a:r>
            <a:br>
              <a:rPr lang="en-US" sz="2000" dirty="0" smtClean="0"/>
            </a:br>
            <a:r>
              <a:rPr lang="en-US" sz="2000" dirty="0" smtClean="0"/>
              <a:t>    }</a:t>
            </a:r>
            <a:br>
              <a:rPr lang="en-US" sz="2000" dirty="0" smtClean="0"/>
            </a:br>
            <a:r>
              <a:rPr lang="en-US" sz="2000" dirty="0" smtClean="0"/>
              <a:t>}</a:t>
            </a:r>
          </a:p>
          <a:p>
            <a:pPr>
              <a:buNone/>
            </a:pPr>
            <a:endParaRPr lang="en-US" sz="2000" dirty="0"/>
          </a:p>
        </p:txBody>
      </p:sp>
      <p:sp>
        <p:nvSpPr>
          <p:cNvPr id="5" name="TextBox 4"/>
          <p:cNvSpPr txBox="1"/>
          <p:nvPr/>
        </p:nvSpPr>
        <p:spPr>
          <a:xfrm>
            <a:off x="469126" y="4286256"/>
            <a:ext cx="8174840" cy="175432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err="1" smtClean="0"/>
              <a:t>java.lang.Thread</a:t>
            </a:r>
            <a:r>
              <a:rPr lang="en-US" dirty="0" smtClean="0"/>
              <a:t> thread = new </a:t>
            </a:r>
            <a:r>
              <a:rPr lang="en-US" dirty="0" err="1" smtClean="0"/>
              <a:t>java.lang.Thread</a:t>
            </a:r>
            <a:r>
              <a:rPr lang="en-US" dirty="0" smtClean="0"/>
              <a:t>(</a:t>
            </a:r>
            <a:br>
              <a:rPr lang="en-US" dirty="0" smtClean="0"/>
            </a:br>
            <a:r>
              <a:rPr lang="en-US" dirty="0" smtClean="0"/>
              <a:t>    </a:t>
            </a:r>
            <a:r>
              <a:rPr lang="en-US" dirty="0" err="1" smtClean="0"/>
              <a:t>ikvm.runtime.Delegates.toRunnable</a:t>
            </a:r>
            <a:r>
              <a:rPr lang="en-US" dirty="0" smtClean="0"/>
              <a:t>(delegate {</a:t>
            </a:r>
            <a:br>
              <a:rPr lang="en-US" dirty="0" smtClean="0"/>
            </a:br>
            <a:r>
              <a:rPr lang="en-US" dirty="0" smtClean="0"/>
              <a:t>        </a:t>
            </a:r>
            <a:r>
              <a:rPr lang="en-US" dirty="0" err="1" smtClean="0"/>
              <a:t>Console.WriteLine</a:t>
            </a:r>
            <a:r>
              <a:rPr lang="en-US" dirty="0" smtClean="0"/>
              <a:t>("Hello World");</a:t>
            </a:r>
            <a:br>
              <a:rPr lang="en-US" dirty="0" smtClean="0"/>
            </a:br>
            <a:r>
              <a:rPr lang="en-US" dirty="0" smtClean="0"/>
              <a:t>    }));</a:t>
            </a:r>
            <a:br>
              <a:rPr lang="en-US" dirty="0" smtClean="0"/>
            </a:br>
            <a:r>
              <a:rPr lang="en-US" dirty="0" err="1" smtClean="0"/>
              <a:t>thread.start</a:t>
            </a:r>
            <a:r>
              <a:rPr lang="en-US" dirty="0" smtClean="0"/>
              <a:t>();</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ByRef Method Arguments</a:t>
            </a:r>
            <a:endParaRPr lang="en-US" dirty="0"/>
          </a:p>
        </p:txBody>
      </p:sp>
      <p:sp>
        <p:nvSpPr>
          <p:cNvPr id="2" name="Content Placeholder 1"/>
          <p:cNvSpPr>
            <a:spLocks noGrp="1"/>
          </p:cNvSpPr>
          <p:nvPr>
            <p:ph idx="1"/>
          </p:nvPr>
        </p:nvSpPr>
        <p:spPr/>
        <p:txBody>
          <a:bodyPr/>
          <a:lstStyle/>
          <a:p>
            <a:r>
              <a:rPr lang="en-US" dirty="0" smtClean="0"/>
              <a:t>Same as in Java, hack it with an array</a:t>
            </a:r>
          </a:p>
          <a:p>
            <a:r>
              <a:rPr lang="en-US" dirty="0" smtClean="0"/>
              <a:t>Would like to use generics, but erasure makes this hard (due to inability to do method overloading)</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Custom Attributes</a:t>
            </a:r>
            <a:endParaRPr lang="en-US" dirty="0"/>
          </a:p>
        </p:txBody>
      </p:sp>
      <p:sp>
        <p:nvSpPr>
          <p:cNvPr id="2" name="Content Placeholder 1"/>
          <p:cNvSpPr>
            <a:spLocks noGrp="1"/>
          </p:cNvSpPr>
          <p:nvPr>
            <p:ph idx="1"/>
          </p:nvPr>
        </p:nvSpPr>
        <p:spPr/>
        <p:txBody>
          <a:bodyPr/>
          <a:lstStyle/>
          <a:p>
            <a:r>
              <a:rPr lang="en-US" dirty="0" smtClean="0"/>
              <a:t>Exposing them as annotations works (most of the time)</a:t>
            </a:r>
            <a:endParaRPr lang="en-US" dirty="0"/>
          </a:p>
        </p:txBody>
      </p:sp>
      <p:sp>
        <p:nvSpPr>
          <p:cNvPr id="4" name="Content Placeholder 2"/>
          <p:cNvSpPr txBox="1">
            <a:spLocks/>
          </p:cNvSpPr>
          <p:nvPr/>
        </p:nvSpPr>
        <p:spPr>
          <a:xfrm>
            <a:off x="467544" y="2924944"/>
            <a:ext cx="8229600" cy="3168352"/>
          </a:xfrm>
          <a:prstGeom prst="rect">
            <a:avLst/>
          </a:prstGeom>
        </p:spPr>
        <p:style>
          <a:lnRef idx="1">
            <a:schemeClr val="accent2"/>
          </a:lnRef>
          <a:fillRef idx="2">
            <a:schemeClr val="accent2"/>
          </a:fillRef>
          <a:effectRef idx="1">
            <a:schemeClr val="accent2"/>
          </a:effectRef>
          <a:fontRef idx="minor">
            <a:schemeClr val="dk1"/>
          </a:fontRef>
        </p:style>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None/>
              <a:tabLst/>
              <a:defRPr/>
            </a:pPr>
            <a:r>
              <a:rPr kumimoji="0" lang="en-US" sz="2600" b="0" i="0" u="none" strike="noStrike" kern="1200" cap="none" spc="0" normalizeH="0" baseline="0" noProof="0" dirty="0" smtClean="0">
                <a:ln>
                  <a:noFill/>
                </a:ln>
                <a:solidFill>
                  <a:schemeClr val="dk1"/>
                </a:solidFill>
                <a:effectLst/>
                <a:uLnTx/>
                <a:uFillTx/>
                <a:latin typeface="+mn-lt"/>
                <a:ea typeface="+mn-ea"/>
                <a:cs typeface="+mn-cs"/>
              </a:rPr>
              <a:t>package </a:t>
            </a:r>
            <a:r>
              <a:rPr kumimoji="0" lang="en-US" sz="2600" b="0" i="0" u="none" strike="noStrike" kern="1200" cap="none" spc="0" normalizeH="0" baseline="0" noProof="0" dirty="0" err="1" smtClean="0">
                <a:ln>
                  <a:noFill/>
                </a:ln>
                <a:solidFill>
                  <a:schemeClr val="dk1"/>
                </a:solidFill>
                <a:effectLst/>
                <a:uLnTx/>
                <a:uFillTx/>
                <a:latin typeface="+mn-lt"/>
                <a:ea typeface="+mn-ea"/>
                <a:cs typeface="+mn-cs"/>
              </a:rPr>
              <a:t>sun.misc</a:t>
            </a:r>
            <a:r>
              <a:rPr kumimoji="0" lang="en-US" sz="2600" b="0" i="0" u="none" strike="noStrike" kern="1200" cap="none" spc="0" normalizeH="0" baseline="0" noProof="0" dirty="0" smtClean="0">
                <a:ln>
                  <a:noFill/>
                </a:ln>
                <a:solidFill>
                  <a:schemeClr val="dk1"/>
                </a:solidFill>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None/>
              <a:tabLst/>
              <a:defRPr/>
            </a:pPr>
            <a:endParaRPr lang="en-US" sz="2600" dirty="0" smtClean="0"/>
          </a:p>
          <a:p>
            <a:r>
              <a:rPr kumimoji="0" lang="en-US" sz="2600" b="0" i="0" u="none" strike="noStrike" kern="1200" cap="none" spc="0" normalizeH="0" baseline="0" noProof="0" dirty="0" smtClean="0">
                <a:ln>
                  <a:noFill/>
                </a:ln>
                <a:solidFill>
                  <a:schemeClr val="dk1"/>
                </a:solidFill>
                <a:effectLst/>
                <a:uLnTx/>
                <a:uFillTx/>
                <a:latin typeface="+mn-lt"/>
                <a:ea typeface="+mn-ea"/>
                <a:cs typeface="+mn-cs"/>
              </a:rPr>
              <a:t>class Unsafe</a:t>
            </a:r>
            <a:br>
              <a:rPr kumimoji="0" lang="en-US" sz="2600" b="0" i="0" u="none" strike="noStrike" kern="1200" cap="none" spc="0" normalizeH="0" baseline="0" noProof="0" dirty="0" smtClean="0">
                <a:ln>
                  <a:noFill/>
                </a:ln>
                <a:solidFill>
                  <a:schemeClr val="dk1"/>
                </a:solidFill>
                <a:effectLst/>
                <a:uLnTx/>
                <a:uFillTx/>
                <a:latin typeface="+mn-lt"/>
                <a:ea typeface="+mn-ea"/>
                <a:cs typeface="+mn-cs"/>
              </a:rPr>
            </a:br>
            <a:r>
              <a:rPr kumimoji="0" lang="en-US" sz="2600" b="0" i="0" u="none" strike="noStrike" kern="1200" cap="none" spc="0" normalizeH="0" baseline="0" noProof="0" dirty="0" smtClean="0">
                <a:ln>
                  <a:noFill/>
                </a:ln>
                <a:solidFill>
                  <a:schemeClr val="dk1"/>
                </a:solidFill>
                <a:effectLst/>
                <a:uLnTx/>
                <a:uFillTx/>
                <a:latin typeface="+mn-lt"/>
                <a:ea typeface="+mn-ea"/>
                <a:cs typeface="+mn-cs"/>
              </a:rPr>
              <a:t>{</a:t>
            </a:r>
            <a:r>
              <a:rPr lang="en-US" sz="2600" dirty="0" smtClean="0"/>
              <a:t/>
            </a:r>
            <a:br>
              <a:rPr lang="en-US" sz="2600" dirty="0" smtClean="0"/>
            </a:br>
            <a:r>
              <a:rPr lang="en-US" sz="2600" dirty="0" smtClean="0"/>
              <a:t>    @</a:t>
            </a:r>
            <a:r>
              <a:rPr lang="en-US" sz="2600" dirty="0" err="1" smtClean="0"/>
              <a:t>SecurityPermissionAttribute.Annotation</a:t>
            </a:r>
            <a:r>
              <a:rPr lang="en-US" sz="2600" dirty="0" smtClean="0"/>
              <a:t>(</a:t>
            </a:r>
          </a:p>
          <a:p>
            <a:r>
              <a:rPr lang="en-US" sz="2600" dirty="0" smtClean="0"/>
              <a:t>               value = </a:t>
            </a:r>
            <a:r>
              <a:rPr lang="en-US" sz="2600" dirty="0" err="1" smtClean="0"/>
              <a:t>SecurityAction.__Enum.LinkDemand</a:t>
            </a:r>
            <a:r>
              <a:rPr lang="en-US" sz="2600" dirty="0" smtClean="0"/>
              <a:t>,</a:t>
            </a:r>
          </a:p>
          <a:p>
            <a:r>
              <a:rPr lang="en-US" sz="2600" dirty="0" smtClean="0"/>
              <a:t>               </a:t>
            </a:r>
            <a:r>
              <a:rPr lang="en-US" sz="2600" dirty="0" err="1" smtClean="0"/>
              <a:t>UnmanagedCode</a:t>
            </a:r>
            <a:r>
              <a:rPr lang="en-US" sz="2600" dirty="0" smtClean="0"/>
              <a:t> = true)</a:t>
            </a:r>
          </a:p>
          <a:p>
            <a:r>
              <a:rPr lang="en-US" sz="2600" dirty="0" smtClean="0"/>
              <a:t>    @</a:t>
            </a:r>
            <a:r>
              <a:rPr lang="en-US" sz="2600" dirty="0" err="1" smtClean="0"/>
              <a:t>cli.System.Security.SecurityCriticalAttribute.Annotation</a:t>
            </a:r>
            <a:endParaRPr lang="en-US" sz="2600" dirty="0" smtClean="0"/>
          </a:p>
          <a:p>
            <a:r>
              <a:rPr lang="en-US" sz="2600" dirty="0" smtClean="0"/>
              <a:t>    public void </a:t>
            </a:r>
            <a:r>
              <a:rPr lang="en-US" sz="2600" dirty="0" err="1" smtClean="0"/>
              <a:t>freeMemory</a:t>
            </a:r>
            <a:r>
              <a:rPr lang="en-US" sz="2600" dirty="0" smtClean="0"/>
              <a:t>(long address)</a:t>
            </a:r>
          </a:p>
          <a:p>
            <a:r>
              <a:rPr lang="en-US" sz="2600" dirty="0" smtClean="0"/>
              <a:t>    {</a:t>
            </a:r>
          </a:p>
          <a:p>
            <a:r>
              <a:rPr lang="en-US" sz="2600" dirty="0" smtClean="0"/>
              <a:t>        </a:t>
            </a:r>
            <a:r>
              <a:rPr lang="en-US" sz="2600" dirty="0" err="1" smtClean="0"/>
              <a:t>Marshal.FreeHGlobal</a:t>
            </a:r>
            <a:r>
              <a:rPr lang="en-US" sz="2600" dirty="0" smtClean="0"/>
              <a:t>(</a:t>
            </a:r>
            <a:r>
              <a:rPr lang="en-US" sz="2600" dirty="0" err="1" smtClean="0"/>
              <a:t>IntPtr.op_Explicit</a:t>
            </a:r>
            <a:r>
              <a:rPr lang="en-US" sz="2600" dirty="0" smtClean="0"/>
              <a:t>(address));</a:t>
            </a:r>
          </a:p>
          <a:p>
            <a:r>
              <a:rPr lang="en-US" sz="2600" dirty="0" smtClean="0"/>
              <a:t>    }</a:t>
            </a:r>
          </a:p>
          <a:p>
            <a:r>
              <a:rPr lang="en-US" sz="2600" dirty="0" smtClean="0"/>
              <a:t>}</a:t>
            </a:r>
            <a:endParaRPr kumimoji="0" lang="en-US" sz="2600" b="0" i="0" u="none" strike="noStrike" kern="1200" cap="none" spc="0" normalizeH="0" baseline="0" noProof="0" dirty="0" smtClean="0">
              <a:ln>
                <a:noFill/>
              </a:ln>
              <a:solidFill>
                <a:schemeClr val="dk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None/>
              <a:tabLst/>
              <a:defRPr/>
            </a:pPr>
            <a:endParaRPr kumimoji="0" lang="en-US" sz="2000" b="0" i="0" u="none" strike="noStrike" kern="1200" cap="none" spc="0" normalizeH="0" baseline="0" noProof="0" dirty="0">
              <a:ln>
                <a:noFill/>
              </a:ln>
              <a:solidFill>
                <a:schemeClr val="dk1"/>
              </a:solidFill>
              <a:effectLst/>
              <a:uLnTx/>
              <a:uFillTx/>
              <a:latin typeface="+mn-lt"/>
              <a:ea typeface="+mn-ea"/>
              <a:cs typeface="+mn-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Value Types</a:t>
            </a:r>
            <a:endParaRPr lang="en-US" dirty="0"/>
          </a:p>
        </p:txBody>
      </p:sp>
      <p:sp>
        <p:nvSpPr>
          <p:cNvPr id="2" name="Content Placeholder 1"/>
          <p:cNvSpPr>
            <a:spLocks noGrp="1"/>
          </p:cNvSpPr>
          <p:nvPr>
            <p:ph idx="1"/>
          </p:nvPr>
        </p:nvSpPr>
        <p:spPr/>
        <p:txBody>
          <a:bodyPr/>
          <a:lstStyle/>
          <a:p>
            <a:r>
              <a:rPr lang="en-US" dirty="0" smtClean="0"/>
              <a:t>Weak support:</a:t>
            </a:r>
          </a:p>
          <a:p>
            <a:pPr lvl="1"/>
            <a:r>
              <a:rPr lang="en-US" dirty="0" smtClean="0"/>
              <a:t>You can only use them from Java, not define them.</a:t>
            </a:r>
          </a:p>
          <a:p>
            <a:pPr lvl="1"/>
            <a:r>
              <a:rPr lang="en-US" dirty="0" smtClean="0"/>
              <a:t>Will usually be boxed.</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Enums</a:t>
            </a:r>
            <a:endParaRPr lang="en-US" dirty="0"/>
          </a:p>
        </p:txBody>
      </p:sp>
      <p:sp>
        <p:nvSpPr>
          <p:cNvPr id="2" name="Content Placeholder 1"/>
          <p:cNvSpPr>
            <a:spLocks noGrp="1"/>
          </p:cNvSpPr>
          <p:nvPr>
            <p:ph idx="1"/>
          </p:nvPr>
        </p:nvSpPr>
        <p:spPr>
          <a:xfrm>
            <a:off x="457200" y="1499617"/>
            <a:ext cx="8229600" cy="1641351"/>
          </a:xfrm>
        </p:spPr>
        <p:txBody>
          <a:bodyPr>
            <a:normAutofit fontScale="85000" lnSpcReduction="20000"/>
          </a:bodyPr>
          <a:lstStyle/>
          <a:p>
            <a:r>
              <a:rPr lang="en-US" dirty="0" smtClean="0"/>
              <a:t>Would like the ability to do method overloading based on enum type</a:t>
            </a:r>
          </a:p>
          <a:p>
            <a:r>
              <a:rPr lang="en-US" dirty="0" smtClean="0"/>
              <a:t>Need ability to “bit twiddle”</a:t>
            </a:r>
          </a:p>
          <a:p>
            <a:r>
              <a:rPr lang="en-US" dirty="0" smtClean="0"/>
              <a:t>Usable in custom attribute annotations</a:t>
            </a:r>
          </a:p>
          <a:p>
            <a:endParaRPr lang="en-US" dirty="0"/>
          </a:p>
        </p:txBody>
      </p:sp>
      <p:sp>
        <p:nvSpPr>
          <p:cNvPr id="4" name="Content Placeholder 2"/>
          <p:cNvSpPr txBox="1">
            <a:spLocks/>
          </p:cNvSpPr>
          <p:nvPr/>
        </p:nvSpPr>
        <p:spPr>
          <a:xfrm>
            <a:off x="467544" y="3212976"/>
            <a:ext cx="8229600" cy="3168352"/>
          </a:xfrm>
          <a:prstGeom prst="rect">
            <a:avLst/>
          </a:prstGeom>
        </p:spPr>
        <p:style>
          <a:lnRef idx="1">
            <a:schemeClr val="accent2"/>
          </a:lnRef>
          <a:fillRef idx="2">
            <a:schemeClr val="accent2"/>
          </a:fillRef>
          <a:effectRef idx="1">
            <a:schemeClr val="accent2"/>
          </a:effectRef>
          <a:fontRef idx="minor">
            <a:schemeClr val="dk1"/>
          </a:fontRef>
        </p:style>
        <p:txBody>
          <a:bodyPr vert="horz" lIns="91440" tIns="45720" rIns="91440" bIns="45720"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None/>
              <a:tabLst/>
              <a:defRPr/>
            </a:pPr>
            <a:r>
              <a:rPr kumimoji="0" lang="en-US" sz="2600" b="0" i="0" u="none" strike="noStrike" kern="1200" cap="none" spc="0" normalizeH="0" baseline="0" noProof="0" dirty="0" smtClean="0">
                <a:ln>
                  <a:noFill/>
                </a:ln>
                <a:solidFill>
                  <a:schemeClr val="dk1"/>
                </a:solidFill>
                <a:effectLst/>
                <a:uLnTx/>
                <a:uFillTx/>
                <a:latin typeface="+mn-lt"/>
                <a:ea typeface="+mn-ea"/>
                <a:cs typeface="+mn-cs"/>
              </a:rPr>
              <a:t>package </a:t>
            </a:r>
            <a:r>
              <a:rPr kumimoji="0" lang="en-US" sz="2600" b="0" i="0" u="none" strike="noStrike" kern="1200" cap="none" spc="0" normalizeH="0" baseline="0" noProof="0" dirty="0" err="1" smtClean="0">
                <a:ln>
                  <a:noFill/>
                </a:ln>
                <a:solidFill>
                  <a:schemeClr val="dk1"/>
                </a:solidFill>
                <a:effectLst/>
                <a:uLnTx/>
                <a:uFillTx/>
                <a:latin typeface="+mn-lt"/>
                <a:ea typeface="+mn-ea"/>
                <a:cs typeface="+mn-cs"/>
              </a:rPr>
              <a:t>cli.System</a:t>
            </a:r>
            <a:r>
              <a:rPr kumimoji="0" lang="en-US" sz="2600" b="0" i="0" u="none" strike="noStrike" kern="1200" cap="none" spc="0" normalizeH="0" baseline="0" noProof="0" dirty="0" smtClean="0">
                <a:ln>
                  <a:noFill/>
                </a:ln>
                <a:solidFill>
                  <a:schemeClr val="dk1"/>
                </a:solidFill>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None/>
              <a:tabLst/>
              <a:defRPr/>
            </a:pPr>
            <a:endParaRPr lang="en-US" sz="2600" dirty="0" smtClean="0"/>
          </a:p>
          <a:p>
            <a:r>
              <a:rPr lang="en-US" sz="2600" dirty="0" smtClean="0"/>
              <a:t>p</a:t>
            </a:r>
            <a:r>
              <a:rPr kumimoji="0" lang="en-US" sz="2600" b="0" i="0" u="none" strike="noStrike" kern="1200" cap="none" spc="0" normalizeH="0" baseline="0" noProof="0" dirty="0" err="1" smtClean="0">
                <a:ln>
                  <a:noFill/>
                </a:ln>
                <a:solidFill>
                  <a:schemeClr val="dk1"/>
                </a:solidFill>
                <a:effectLst/>
                <a:uLnTx/>
                <a:uFillTx/>
                <a:latin typeface="+mn-lt"/>
                <a:ea typeface="+mn-ea"/>
                <a:cs typeface="+mn-cs"/>
              </a:rPr>
              <a:t>ublic</a:t>
            </a:r>
            <a:r>
              <a:rPr kumimoji="0" lang="en-US" sz="2600" b="0" i="0" u="none" strike="noStrike" kern="1200" cap="none" spc="0" normalizeH="0" baseline="0" noProof="0" dirty="0" smtClean="0">
                <a:ln>
                  <a:noFill/>
                </a:ln>
                <a:solidFill>
                  <a:schemeClr val="dk1"/>
                </a:solidFill>
                <a:effectLst/>
                <a:uLnTx/>
                <a:uFillTx/>
                <a:latin typeface="+mn-lt"/>
                <a:ea typeface="+mn-ea"/>
                <a:cs typeface="+mn-cs"/>
              </a:rPr>
              <a:t> final class </a:t>
            </a:r>
            <a:r>
              <a:rPr kumimoji="0" lang="en-US" sz="2600" b="0" i="0" u="none" strike="noStrike" kern="1200" cap="none" spc="0" normalizeH="0" baseline="0" noProof="0" dirty="0" err="1" smtClean="0">
                <a:ln>
                  <a:noFill/>
                </a:ln>
                <a:solidFill>
                  <a:schemeClr val="dk1"/>
                </a:solidFill>
                <a:effectLst/>
                <a:uLnTx/>
                <a:uFillTx/>
                <a:latin typeface="+mn-lt"/>
                <a:ea typeface="+mn-ea"/>
                <a:cs typeface="+mn-cs"/>
              </a:rPr>
              <a:t>DayOfWeek</a:t>
            </a:r>
            <a:r>
              <a:rPr kumimoji="0" lang="en-US" sz="2600" b="0" i="0" u="none" strike="noStrike" kern="1200" cap="none" spc="0" normalizeH="0" baseline="0" noProof="0" dirty="0" smtClean="0">
                <a:ln>
                  <a:noFill/>
                </a:ln>
                <a:solidFill>
                  <a:schemeClr val="dk1"/>
                </a:solidFill>
                <a:effectLst/>
                <a:uLnTx/>
                <a:uFillTx/>
                <a:latin typeface="+mn-lt"/>
                <a:ea typeface="+mn-ea"/>
                <a:cs typeface="+mn-cs"/>
              </a:rPr>
              <a:t> extends </a:t>
            </a:r>
            <a:r>
              <a:rPr kumimoji="0" lang="en-US" sz="2600" b="0" i="0" u="none" strike="noStrike" kern="1200" cap="none" spc="0" normalizeH="0" baseline="0" noProof="0" dirty="0" err="1" smtClean="0">
                <a:ln>
                  <a:noFill/>
                </a:ln>
                <a:solidFill>
                  <a:schemeClr val="dk1"/>
                </a:solidFill>
                <a:effectLst/>
                <a:uLnTx/>
                <a:uFillTx/>
                <a:latin typeface="+mn-lt"/>
                <a:ea typeface="+mn-ea"/>
                <a:cs typeface="+mn-cs"/>
              </a:rPr>
              <a:t>cli.System.Enum</a:t>
            </a:r>
            <a:r>
              <a:rPr kumimoji="0" lang="en-US" sz="2600" b="0" i="0" u="none" strike="noStrike" kern="1200" cap="none" spc="0" normalizeH="0" baseline="0" noProof="0" dirty="0" smtClean="0">
                <a:ln>
                  <a:noFill/>
                </a:ln>
                <a:solidFill>
                  <a:schemeClr val="dk1"/>
                </a:solidFill>
                <a:effectLst/>
                <a:uLnTx/>
                <a:uFillTx/>
                <a:latin typeface="+mn-lt"/>
                <a:ea typeface="+mn-ea"/>
                <a:cs typeface="+mn-cs"/>
              </a:rPr>
              <a:t/>
            </a:r>
            <a:br>
              <a:rPr kumimoji="0" lang="en-US" sz="2600" b="0" i="0" u="none" strike="noStrike" kern="1200" cap="none" spc="0" normalizeH="0" baseline="0" noProof="0" dirty="0" smtClean="0">
                <a:ln>
                  <a:noFill/>
                </a:ln>
                <a:solidFill>
                  <a:schemeClr val="dk1"/>
                </a:solidFill>
                <a:effectLst/>
                <a:uLnTx/>
                <a:uFillTx/>
                <a:latin typeface="+mn-lt"/>
                <a:ea typeface="+mn-ea"/>
                <a:cs typeface="+mn-cs"/>
              </a:rPr>
            </a:br>
            <a:r>
              <a:rPr kumimoji="0" lang="en-US" sz="2600" b="0" i="0" u="none" strike="noStrike" kern="1200" cap="none" spc="0" normalizeH="0" baseline="0" noProof="0" dirty="0" smtClean="0">
                <a:ln>
                  <a:noFill/>
                </a:ln>
                <a:solidFill>
                  <a:schemeClr val="dk1"/>
                </a:solidFill>
                <a:effectLst/>
                <a:uLnTx/>
                <a:uFillTx/>
                <a:latin typeface="+mn-lt"/>
                <a:ea typeface="+mn-ea"/>
                <a:cs typeface="+mn-cs"/>
              </a:rPr>
              <a:t>{</a:t>
            </a:r>
          </a:p>
          <a:p>
            <a:r>
              <a:rPr lang="en-US" sz="2600" dirty="0" smtClean="0"/>
              <a:t>    public static final </a:t>
            </a:r>
            <a:r>
              <a:rPr lang="en-US" sz="2600" dirty="0" err="1" smtClean="0"/>
              <a:t>int</a:t>
            </a:r>
            <a:r>
              <a:rPr lang="en-US" sz="2600" dirty="0" smtClean="0"/>
              <a:t> Sunday = 0;</a:t>
            </a:r>
          </a:p>
          <a:p>
            <a:r>
              <a:rPr lang="en-US" sz="2600" dirty="0" smtClean="0"/>
              <a:t>    public static final </a:t>
            </a:r>
            <a:r>
              <a:rPr lang="en-US" sz="2600" dirty="0" err="1" smtClean="0"/>
              <a:t>int</a:t>
            </a:r>
            <a:r>
              <a:rPr lang="en-US" sz="2600" dirty="0" smtClean="0"/>
              <a:t> Monday = 1;</a:t>
            </a:r>
          </a:p>
          <a:p>
            <a:r>
              <a:rPr lang="en-US" sz="2600" dirty="0" smtClean="0"/>
              <a:t>    …</a:t>
            </a:r>
          </a:p>
          <a:p>
            <a:r>
              <a:rPr lang="en-US" sz="2600" dirty="0" smtClean="0"/>
              <a:t>    public final </a:t>
            </a:r>
            <a:r>
              <a:rPr lang="en-US" sz="2600" dirty="0" err="1" smtClean="0"/>
              <a:t>int</a:t>
            </a:r>
            <a:r>
              <a:rPr lang="en-US" sz="2600" dirty="0" smtClean="0"/>
              <a:t> Value;</a:t>
            </a:r>
          </a:p>
          <a:p>
            <a:r>
              <a:rPr lang="en-US" sz="2600" dirty="0" smtClean="0"/>
              <a:t>    public static native </a:t>
            </a:r>
            <a:r>
              <a:rPr lang="en-US" sz="2600" dirty="0" err="1" smtClean="0"/>
              <a:t>DayOfWeek</a:t>
            </a:r>
            <a:r>
              <a:rPr lang="en-US" sz="2600" dirty="0" smtClean="0"/>
              <a:t> wrap( </a:t>
            </a:r>
            <a:r>
              <a:rPr lang="en-US" sz="2600" dirty="0" err="1" smtClean="0"/>
              <a:t>int</a:t>
            </a:r>
            <a:r>
              <a:rPr lang="en-US" sz="2600" dirty="0" smtClean="0"/>
              <a:t> </a:t>
            </a:r>
            <a:r>
              <a:rPr lang="en-US" sz="2600" dirty="0" err="1" smtClean="0"/>
              <a:t>i</a:t>
            </a:r>
            <a:r>
              <a:rPr lang="en-US" sz="2600" dirty="0" smtClean="0"/>
              <a:t>);</a:t>
            </a:r>
            <a:br>
              <a:rPr lang="en-US" sz="2600" dirty="0" smtClean="0"/>
            </a:br>
            <a:r>
              <a:rPr lang="en-US" sz="2600" dirty="0" smtClean="0"/>
              <a:t>}</a:t>
            </a:r>
            <a:endParaRPr kumimoji="0" lang="en-US" sz="2600" b="0" i="0" u="none" strike="noStrike" kern="1200" cap="none" spc="0" normalizeH="0" baseline="0" noProof="0" dirty="0" smtClean="0">
              <a:ln>
                <a:noFill/>
              </a:ln>
              <a:solidFill>
                <a:schemeClr val="dk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None/>
              <a:tabLst/>
              <a:defRPr/>
            </a:pPr>
            <a:endParaRPr kumimoji="0" lang="en-US" sz="2000" b="0" i="0" u="none" strike="noStrike" kern="1200" cap="none" spc="0" normalizeH="0" baseline="0" noProof="0" dirty="0">
              <a:ln>
                <a:noFill/>
              </a:ln>
              <a:solidFill>
                <a:schemeClr val="dk1"/>
              </a:solidFill>
              <a:effectLst/>
              <a:uLnTx/>
              <a:uFillTx/>
              <a:latin typeface="+mn-lt"/>
              <a:ea typeface="+mn-ea"/>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Properties &amp; Events</a:t>
            </a:r>
            <a:endParaRPr lang="en-US" dirty="0"/>
          </a:p>
        </p:txBody>
      </p:sp>
      <p:sp>
        <p:nvSpPr>
          <p:cNvPr id="2" name="Content Placeholder 1"/>
          <p:cNvSpPr>
            <a:spLocks noGrp="1"/>
          </p:cNvSpPr>
          <p:nvPr>
            <p:ph idx="1"/>
          </p:nvPr>
        </p:nvSpPr>
        <p:spPr/>
        <p:txBody>
          <a:bodyPr/>
          <a:lstStyle/>
          <a:p>
            <a:r>
              <a:rPr lang="en-US" dirty="0" smtClean="0"/>
              <a:t>No special support</a:t>
            </a:r>
          </a:p>
          <a:p>
            <a:r>
              <a:rPr lang="en-US" dirty="0" smtClean="0"/>
              <a:t>Directly use the underlying methods</a:t>
            </a:r>
            <a:endParaRPr lang="en-US" dirty="0"/>
          </a:p>
        </p:txBody>
      </p:sp>
      <p:sp>
        <p:nvSpPr>
          <p:cNvPr id="4" name="Content Placeholder 2"/>
          <p:cNvSpPr txBox="1">
            <a:spLocks/>
          </p:cNvSpPr>
          <p:nvPr/>
        </p:nvSpPr>
        <p:spPr>
          <a:xfrm>
            <a:off x="467544" y="2780928"/>
            <a:ext cx="8229600" cy="3960440"/>
          </a:xfrm>
          <a:prstGeom prst="rect">
            <a:avLst/>
          </a:prstGeom>
        </p:spPr>
        <p:style>
          <a:lnRef idx="1">
            <a:schemeClr val="accent2"/>
          </a:lnRef>
          <a:fillRef idx="2">
            <a:schemeClr val="accent2"/>
          </a:fillRef>
          <a:effectRef idx="1">
            <a:schemeClr val="accent2"/>
          </a:effectRef>
          <a:fontRef idx="minor">
            <a:schemeClr val="dk1"/>
          </a:fontRef>
        </p:style>
        <p:txBody>
          <a:bodyPr vert="horz" lIns="91440" tIns="45720" rIns="91440" bIns="45720" rtlCol="0">
            <a:normAutofit fontScale="70000" lnSpcReduction="20000"/>
          </a:bodyPr>
          <a:lstStyle/>
          <a:p>
            <a:r>
              <a:rPr kumimoji="0" lang="en-US" sz="2000" b="0" i="0" u="none" strike="noStrike" kern="1200" cap="none" spc="0" normalizeH="0" baseline="0" noProof="0" dirty="0" smtClean="0">
                <a:ln>
                  <a:noFill/>
                </a:ln>
                <a:solidFill>
                  <a:schemeClr val="dk1"/>
                </a:solidFill>
                <a:effectLst/>
                <a:uLnTx/>
                <a:uFillTx/>
                <a:latin typeface="+mn-lt"/>
                <a:ea typeface="+mn-ea"/>
                <a:cs typeface="+mn-cs"/>
              </a:rPr>
              <a:t>import </a:t>
            </a:r>
            <a:r>
              <a:rPr kumimoji="0" lang="en-US" sz="2000" b="0" i="0" u="none" strike="noStrike" kern="1200" cap="none" spc="0" normalizeH="0" baseline="0" noProof="0" dirty="0" err="1" smtClean="0">
                <a:ln>
                  <a:noFill/>
                </a:ln>
                <a:solidFill>
                  <a:schemeClr val="dk1"/>
                </a:solidFill>
                <a:effectLst/>
                <a:uLnTx/>
                <a:uFillTx/>
                <a:latin typeface="+mn-lt"/>
                <a:ea typeface="+mn-ea"/>
                <a:cs typeface="+mn-cs"/>
              </a:rPr>
              <a:t>cli.System.Windows.Forms</a:t>
            </a:r>
            <a:r>
              <a:rPr kumimoji="0" lang="en-US" sz="2000" b="0" i="0" u="none" strike="noStrike" kern="1200" cap="none" spc="0" normalizeH="0" baseline="0" noProof="0" smtClean="0">
                <a:ln>
                  <a:noFill/>
                </a:ln>
                <a:solidFill>
                  <a:schemeClr val="dk1"/>
                </a:solidFill>
                <a:effectLst/>
                <a:uLnTx/>
                <a:uFillTx/>
                <a:latin typeface="+mn-lt"/>
                <a:ea typeface="+mn-ea"/>
                <a:cs typeface="+mn-cs"/>
              </a:rPr>
              <a:t>.*;</a:t>
            </a:r>
            <a:endParaRPr kumimoji="0" lang="en-US" sz="2000" b="0" i="0" u="none" strike="noStrike" kern="1200" cap="none" spc="0" normalizeH="0" baseline="0" noProof="0" dirty="0" smtClean="0">
              <a:ln>
                <a:noFill/>
              </a:ln>
              <a:solidFill>
                <a:schemeClr val="dk1"/>
              </a:solidFill>
              <a:effectLst/>
              <a:uLnTx/>
              <a:uFillTx/>
              <a:latin typeface="+mn-lt"/>
              <a:ea typeface="+mn-ea"/>
              <a:cs typeface="+mn-cs"/>
            </a:endParaRPr>
          </a:p>
          <a:p>
            <a:endParaRPr kumimoji="0" lang="en-US" sz="2000" b="0" i="0" u="none" strike="noStrike" kern="1200" cap="none" spc="0" normalizeH="0" baseline="0" noProof="0" dirty="0" smtClean="0">
              <a:ln>
                <a:noFill/>
              </a:ln>
              <a:solidFill>
                <a:schemeClr val="dk1"/>
              </a:solidFill>
              <a:effectLst/>
              <a:uLnTx/>
              <a:uFillTx/>
              <a:latin typeface="+mn-lt"/>
              <a:ea typeface="+mn-ea"/>
              <a:cs typeface="+mn-cs"/>
            </a:endParaRPr>
          </a:p>
          <a:p>
            <a:r>
              <a:rPr kumimoji="0" lang="en-US" sz="2000" b="0" i="0" u="none" strike="noStrike" kern="1200" cap="none" spc="0" normalizeH="0" baseline="0" noProof="0" dirty="0" smtClean="0">
                <a:ln>
                  <a:noFill/>
                </a:ln>
                <a:solidFill>
                  <a:schemeClr val="dk1"/>
                </a:solidFill>
                <a:effectLst/>
                <a:uLnTx/>
                <a:uFillTx/>
                <a:latin typeface="+mn-lt"/>
                <a:ea typeface="+mn-ea"/>
                <a:cs typeface="+mn-cs"/>
              </a:rPr>
              <a:t>class Demo</a:t>
            </a:r>
            <a:br>
              <a:rPr kumimoji="0" lang="en-US" sz="2000" b="0" i="0" u="none" strike="noStrike" kern="1200" cap="none" spc="0" normalizeH="0" baseline="0" noProof="0" dirty="0" smtClean="0">
                <a:ln>
                  <a:noFill/>
                </a:ln>
                <a:solidFill>
                  <a:schemeClr val="dk1"/>
                </a:solidFill>
                <a:effectLst/>
                <a:uLnTx/>
                <a:uFillTx/>
                <a:latin typeface="+mn-lt"/>
                <a:ea typeface="+mn-ea"/>
                <a:cs typeface="+mn-cs"/>
              </a:rPr>
            </a:br>
            <a:r>
              <a:rPr kumimoji="0" lang="en-US" sz="2000" b="0" i="0" u="none" strike="noStrike" kern="1200" cap="none" spc="0" normalizeH="0" baseline="0" noProof="0" dirty="0" smtClean="0">
                <a:ln>
                  <a:noFill/>
                </a:ln>
                <a:solidFill>
                  <a:schemeClr val="dk1"/>
                </a:solidFill>
                <a:effectLst/>
                <a:uLnTx/>
                <a:uFillTx/>
                <a:latin typeface="+mn-lt"/>
                <a:ea typeface="+mn-ea"/>
                <a:cs typeface="+mn-cs"/>
              </a:rPr>
              <a:t>{</a:t>
            </a:r>
          </a:p>
          <a:p>
            <a:r>
              <a:rPr kumimoji="0" lang="en-US" sz="2000" b="0" i="0" u="none" strike="noStrike" kern="1200" cap="none" spc="0" normalizeH="0" baseline="0" noProof="0" dirty="0" smtClean="0">
                <a:ln>
                  <a:noFill/>
                </a:ln>
                <a:solidFill>
                  <a:schemeClr val="dk1"/>
                </a:solidFill>
                <a:effectLst/>
                <a:uLnTx/>
                <a:uFillTx/>
                <a:latin typeface="+mn-lt"/>
                <a:ea typeface="+mn-ea"/>
                <a:cs typeface="+mn-cs"/>
              </a:rPr>
              <a:t>    public static void main(String[] </a:t>
            </a:r>
            <a:r>
              <a:rPr kumimoji="0" lang="en-US" sz="2000" b="0" i="0" u="none" strike="noStrike" kern="1200" cap="none" spc="0" normalizeH="0" baseline="0" noProof="0" dirty="0" err="1" smtClean="0">
                <a:ln>
                  <a:noFill/>
                </a:ln>
                <a:solidFill>
                  <a:schemeClr val="dk1"/>
                </a:solidFill>
                <a:effectLst/>
                <a:uLnTx/>
                <a:uFillTx/>
                <a:latin typeface="+mn-lt"/>
                <a:ea typeface="+mn-ea"/>
                <a:cs typeface="+mn-cs"/>
              </a:rPr>
              <a:t>args</a:t>
            </a:r>
            <a:r>
              <a:rPr kumimoji="0" lang="en-US" sz="2000" b="0" i="0" u="none" strike="noStrike" kern="1200" cap="none" spc="0" normalizeH="0" baseline="0" noProof="0" dirty="0" smtClean="0">
                <a:ln>
                  <a:noFill/>
                </a:ln>
                <a:solidFill>
                  <a:schemeClr val="dk1"/>
                </a:solidFill>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None/>
              <a:tabLst/>
              <a:defRPr/>
            </a:pPr>
            <a:r>
              <a:rPr lang="en-US" sz="2000" dirty="0" smtClean="0"/>
              <a:t>    {</a:t>
            </a:r>
          </a:p>
          <a:p>
            <a:pPr marL="342900" lvl="0" indent="-342900">
              <a:spcBef>
                <a:spcPct val="20000"/>
              </a:spcBef>
              <a:buClr>
                <a:schemeClr val="tx2"/>
              </a:buClr>
              <a:buSzPct val="70000"/>
            </a:pPr>
            <a:r>
              <a:rPr lang="en-US" sz="2000" dirty="0" smtClean="0"/>
              <a:t>        Form </a:t>
            </a:r>
            <a:r>
              <a:rPr lang="en-US" sz="2000" dirty="0" err="1" smtClean="0"/>
              <a:t>form</a:t>
            </a:r>
            <a:r>
              <a:rPr lang="en-US" sz="2000" dirty="0" smtClean="0"/>
              <a:t> = new Form();</a:t>
            </a:r>
          </a:p>
          <a:p>
            <a:pPr marL="342900" lvl="0" indent="-342900">
              <a:spcBef>
                <a:spcPct val="20000"/>
              </a:spcBef>
              <a:buClr>
                <a:schemeClr val="tx2"/>
              </a:buClr>
              <a:buSzPct val="70000"/>
            </a:pPr>
            <a:r>
              <a:rPr lang="en-US" sz="2000" dirty="0" smtClean="0"/>
              <a:t>        </a:t>
            </a:r>
            <a:r>
              <a:rPr lang="en-US" sz="2000" dirty="0" err="1" smtClean="0"/>
              <a:t>form.set_Width</a:t>
            </a:r>
            <a:r>
              <a:rPr lang="en-US" sz="2000" dirty="0" smtClean="0"/>
              <a:t>(400);</a:t>
            </a:r>
          </a:p>
          <a:p>
            <a:pPr marL="342900" lvl="0" indent="-342900">
              <a:spcBef>
                <a:spcPct val="20000"/>
              </a:spcBef>
              <a:buClr>
                <a:schemeClr val="tx2"/>
              </a:buClr>
              <a:buSzPct val="70000"/>
            </a:pPr>
            <a:r>
              <a:rPr lang="en-US" sz="2000" dirty="0" smtClean="0"/>
              <a:t>        </a:t>
            </a:r>
            <a:r>
              <a:rPr lang="en-US" sz="2000" dirty="0" err="1" smtClean="0"/>
              <a:t>form.set_Height</a:t>
            </a:r>
            <a:r>
              <a:rPr lang="en-US" sz="2000" dirty="0" smtClean="0"/>
              <a:t>(400);</a:t>
            </a:r>
          </a:p>
          <a:p>
            <a:pPr marL="342900" lvl="0" indent="-342900">
              <a:spcBef>
                <a:spcPct val="20000"/>
              </a:spcBef>
              <a:buClr>
                <a:schemeClr val="tx2"/>
              </a:buClr>
              <a:buSzPct val="70000"/>
            </a:pPr>
            <a:r>
              <a:rPr lang="en-US" sz="2000" dirty="0" smtClean="0"/>
              <a:t>        </a:t>
            </a:r>
            <a:r>
              <a:rPr lang="en-US" sz="2000" dirty="0" err="1" smtClean="0"/>
              <a:t>form.add_FormClosing</a:t>
            </a:r>
            <a:r>
              <a:rPr lang="en-US" sz="2000" dirty="0" smtClean="0"/>
              <a:t>(new </a:t>
            </a:r>
            <a:r>
              <a:rPr lang="en-US" sz="2000" dirty="0" err="1" smtClean="0"/>
              <a:t>FormClosingEventHandler</a:t>
            </a:r>
            <a:r>
              <a:rPr lang="en-US" sz="2000" dirty="0" smtClean="0"/>
              <a:t>(</a:t>
            </a:r>
          </a:p>
          <a:p>
            <a:pPr marL="342900" lvl="0" indent="-342900">
              <a:spcBef>
                <a:spcPct val="20000"/>
              </a:spcBef>
              <a:buClr>
                <a:schemeClr val="tx2"/>
              </a:buClr>
              <a:buSzPct val="70000"/>
            </a:pPr>
            <a:r>
              <a:rPr lang="en-US" sz="2000" dirty="0" smtClean="0"/>
              <a:t>                                            new </a:t>
            </a:r>
            <a:r>
              <a:rPr lang="en-US" sz="2000" dirty="0" err="1" smtClean="0"/>
              <a:t>FormClosingEventHandler.Method</a:t>
            </a:r>
            <a:r>
              <a:rPr lang="en-US" sz="2000" dirty="0" smtClean="0"/>
              <a:t>() {</a:t>
            </a:r>
          </a:p>
          <a:p>
            <a:pPr marL="342900" lvl="0" indent="-342900">
              <a:spcBef>
                <a:spcPct val="20000"/>
              </a:spcBef>
              <a:buClr>
                <a:schemeClr val="tx2"/>
              </a:buClr>
              <a:buSzPct val="70000"/>
            </a:pPr>
            <a:r>
              <a:rPr lang="en-US" sz="2000" dirty="0" smtClean="0"/>
              <a:t>           public void Invoke(Object sender, </a:t>
            </a:r>
            <a:r>
              <a:rPr lang="en-US" sz="2000" dirty="0" err="1" smtClean="0"/>
              <a:t>FormClosingEventArgs</a:t>
            </a:r>
            <a:r>
              <a:rPr lang="en-US" sz="2000" dirty="0" smtClean="0"/>
              <a:t> </a:t>
            </a:r>
            <a:r>
              <a:rPr lang="en-US" sz="2000" dirty="0" err="1" smtClean="0"/>
              <a:t>args</a:t>
            </a:r>
            <a:r>
              <a:rPr lang="en-US" sz="2000" dirty="0" smtClean="0"/>
              <a:t>) {</a:t>
            </a:r>
          </a:p>
          <a:p>
            <a:pPr marL="342900" lvl="0" indent="-342900">
              <a:spcBef>
                <a:spcPct val="20000"/>
              </a:spcBef>
              <a:buClr>
                <a:schemeClr val="tx2"/>
              </a:buClr>
              <a:buSzPct val="70000"/>
            </a:pPr>
            <a:r>
              <a:rPr lang="en-US" sz="2000" dirty="0" smtClean="0"/>
              <a:t>             </a:t>
            </a:r>
            <a:r>
              <a:rPr lang="en-US" sz="2000" dirty="0" err="1" smtClean="0"/>
              <a:t>System.out.println</a:t>
            </a:r>
            <a:r>
              <a:rPr lang="en-US" sz="2000" dirty="0" smtClean="0"/>
              <a:t>("Closing...");</a:t>
            </a:r>
          </a:p>
          <a:p>
            <a:pPr marL="342900" lvl="0" indent="-342900">
              <a:spcBef>
                <a:spcPct val="20000"/>
              </a:spcBef>
              <a:buClr>
                <a:schemeClr val="tx2"/>
              </a:buClr>
              <a:buSzPct val="70000"/>
            </a:pPr>
            <a:r>
              <a:rPr lang="en-US" sz="2000" dirty="0" smtClean="0"/>
              <a:t>           }</a:t>
            </a:r>
          </a:p>
          <a:p>
            <a:pPr marL="342900" lvl="0" indent="-342900">
              <a:spcBef>
                <a:spcPct val="20000"/>
              </a:spcBef>
              <a:buClr>
                <a:schemeClr val="tx2"/>
              </a:buClr>
              <a:buSzPct val="70000"/>
            </a:pPr>
            <a:r>
              <a:rPr lang="en-US" sz="2000" dirty="0" smtClean="0"/>
              <a:t>        }));</a:t>
            </a:r>
          </a:p>
          <a:p>
            <a:pPr marL="342900" lvl="0" indent="-342900">
              <a:spcBef>
                <a:spcPct val="20000"/>
              </a:spcBef>
              <a:buClr>
                <a:schemeClr val="tx2"/>
              </a:buClr>
              <a:buSzPct val="70000"/>
            </a:pPr>
            <a:r>
              <a:rPr lang="en-US" sz="2000" dirty="0" smtClean="0"/>
              <a:t>        </a:t>
            </a:r>
            <a:r>
              <a:rPr lang="en-US" sz="2000" dirty="0" err="1" smtClean="0"/>
              <a:t>Application.Run</a:t>
            </a:r>
            <a:r>
              <a:rPr lang="en-US" sz="2000" dirty="0" smtClean="0"/>
              <a:t>(form);</a:t>
            </a:r>
            <a:r>
              <a:rPr kumimoji="0" lang="en-US" sz="2000" b="0" i="0" u="none" strike="noStrike" kern="1200" cap="none" spc="0" normalizeH="0" baseline="0" noProof="0" dirty="0" smtClean="0">
                <a:ln>
                  <a:noFill/>
                </a:ln>
                <a:solidFill>
                  <a:schemeClr val="dk1"/>
                </a:solidFill>
                <a:effectLst/>
                <a:uLnTx/>
                <a:uFillTx/>
                <a:latin typeface="+mn-lt"/>
                <a:ea typeface="+mn-ea"/>
                <a:cs typeface="+mn-cs"/>
              </a:rPr>
              <a:t> </a:t>
            </a:r>
          </a:p>
          <a:p>
            <a:pPr marL="342900" lvl="0" indent="-342900">
              <a:spcBef>
                <a:spcPct val="20000"/>
              </a:spcBef>
              <a:buClr>
                <a:schemeClr val="tx2"/>
              </a:buClr>
              <a:buSzPct val="70000"/>
            </a:pPr>
            <a:r>
              <a:rPr kumimoji="0" lang="en-US" sz="2000" b="0" i="0" u="none" strike="noStrike" kern="1200" cap="none" spc="0" normalizeH="0" baseline="0" noProof="0" dirty="0" smtClean="0">
                <a:ln>
                  <a:noFill/>
                </a:ln>
                <a:solidFill>
                  <a:schemeClr val="dk1"/>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None/>
              <a:tabLst/>
              <a:defRPr/>
            </a:pPr>
            <a:r>
              <a:rPr lang="en-US" sz="2000" dirty="0" smtClean="0"/>
              <a:t>}</a:t>
            </a:r>
            <a:endParaRPr kumimoji="0" lang="en-US" sz="2000" b="0" i="0" u="none" strike="noStrike" kern="1200" cap="none" spc="0" normalizeH="0" baseline="0" noProof="0" dirty="0">
              <a:ln>
                <a:noFill/>
              </a:ln>
              <a:solidFill>
                <a:schemeClr val="dk1"/>
              </a:solidFill>
              <a:effectLst/>
              <a:uLnTx/>
              <a:uFillTx/>
              <a:latin typeface="+mn-lt"/>
              <a:ea typeface="+mn-ea"/>
              <a:cs typeface="+mn-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Exposing </a:t>
            </a:r>
            <a:r>
              <a:rPr lang="en-US" smtClean="0"/>
              <a:t>Java to </a:t>
            </a:r>
            <a:r>
              <a:rPr lang="en-US" dirty="0" smtClean="0"/>
              <a:t>.NET</a:t>
            </a:r>
            <a:endParaRPr lang="en-US" dirty="0"/>
          </a:p>
        </p:txBody>
      </p:sp>
      <p:sp>
        <p:nvSpPr>
          <p:cNvPr id="2" name="Content Placeholder 1"/>
          <p:cNvSpPr>
            <a:spLocks noGrp="1"/>
          </p:cNvSpPr>
          <p:nvPr>
            <p:ph idx="1"/>
          </p:nvPr>
        </p:nvSpPr>
        <p:spPr/>
        <p:txBody>
          <a:bodyPr/>
          <a:lstStyle/>
          <a:p>
            <a:r>
              <a:rPr lang="en-US" smtClean="0"/>
              <a:t>Keeping IntelliSense™ clean</a:t>
            </a:r>
          </a:p>
          <a:p>
            <a:r>
              <a:rPr lang="en-US" smtClean="0"/>
              <a:t>Static </a:t>
            </a:r>
            <a:r>
              <a:rPr lang="en-US" dirty="0" smtClean="0"/>
              <a:t>fields in interfaces</a:t>
            </a:r>
          </a:p>
          <a:p>
            <a:r>
              <a:rPr lang="en-US" dirty="0" smtClean="0"/>
              <a:t>Annotations</a:t>
            </a:r>
          </a:p>
          <a:p>
            <a:r>
              <a:rPr lang="en-US" smtClean="0"/>
              <a:t>Generics</a:t>
            </a:r>
          </a:p>
          <a:p>
            <a:r>
              <a:rPr lang="en-US" smtClean="0">
                <a:solidFill>
                  <a:schemeClr val="bg1">
                    <a:lumMod val="50000"/>
                  </a:schemeClr>
                </a:solidFill>
              </a:rPr>
              <a:t>Workarounds</a:t>
            </a:r>
            <a:endParaRPr lang="en-US" smtClean="0">
              <a:solidFill>
                <a:schemeClr val="bg1">
                  <a:lumMod val="50000"/>
                </a:schemeClr>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Exposing </a:t>
            </a:r>
            <a:r>
              <a:rPr lang="en-US" smtClean="0"/>
              <a:t>Java to </a:t>
            </a:r>
            <a:r>
              <a:rPr lang="en-US" dirty="0" smtClean="0"/>
              <a:t>.NET</a:t>
            </a:r>
            <a:endParaRPr lang="en-US" dirty="0"/>
          </a:p>
        </p:txBody>
      </p:sp>
      <p:sp>
        <p:nvSpPr>
          <p:cNvPr id="2" name="Content Placeholder 1"/>
          <p:cNvSpPr>
            <a:spLocks noGrp="1"/>
          </p:cNvSpPr>
          <p:nvPr>
            <p:ph idx="1"/>
          </p:nvPr>
        </p:nvSpPr>
        <p:spPr/>
        <p:txBody>
          <a:bodyPr/>
          <a:lstStyle/>
          <a:p>
            <a:r>
              <a:rPr lang="en-US" smtClean="0">
                <a:solidFill>
                  <a:schemeClr val="bg1">
                    <a:lumMod val="50000"/>
                  </a:schemeClr>
                </a:solidFill>
              </a:rPr>
              <a:t>Keeping IntelliSense™ clean</a:t>
            </a:r>
          </a:p>
          <a:p>
            <a:r>
              <a:rPr lang="en-US" smtClean="0">
                <a:solidFill>
                  <a:schemeClr val="bg1">
                    <a:lumMod val="50000"/>
                  </a:schemeClr>
                </a:solidFill>
              </a:rPr>
              <a:t>Static </a:t>
            </a:r>
            <a:r>
              <a:rPr lang="en-US" dirty="0" smtClean="0">
                <a:solidFill>
                  <a:schemeClr val="bg1">
                    <a:lumMod val="50000"/>
                  </a:schemeClr>
                </a:solidFill>
              </a:rPr>
              <a:t>fields in interfaces</a:t>
            </a:r>
          </a:p>
          <a:p>
            <a:r>
              <a:rPr lang="en-US" dirty="0" smtClean="0">
                <a:solidFill>
                  <a:schemeClr val="bg1">
                    <a:lumMod val="50000"/>
                  </a:schemeClr>
                </a:solidFill>
              </a:rPr>
              <a:t>Annotations</a:t>
            </a:r>
          </a:p>
          <a:p>
            <a:r>
              <a:rPr lang="en-US" smtClean="0">
                <a:solidFill>
                  <a:schemeClr val="bg1">
                    <a:lumMod val="50000"/>
                  </a:schemeClr>
                </a:solidFill>
              </a:rPr>
              <a:t>Generics</a:t>
            </a:r>
          </a:p>
          <a:p>
            <a:r>
              <a:rPr lang="en-US" smtClean="0"/>
              <a:t>Workarounds</a:t>
            </a:r>
            <a:endParaRPr lang="en-US" smtClean="0"/>
          </a:p>
        </p:txBody>
      </p:sp>
    </p:spTree>
    <p:extLst>
      <p:ext uri="{BB962C8B-B14F-4D97-AF65-F5344CB8AC3E}">
        <p14:creationId xmlns:p14="http://schemas.microsoft.com/office/powerpoint/2010/main" xmlns="" val="31482405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__WorkaroundBaseClass__</a:t>
            </a:r>
          </a:p>
        </p:txBody>
      </p:sp>
      <p:sp>
        <p:nvSpPr>
          <p:cNvPr id="3" name="Content Placeholder 2"/>
          <p:cNvSpPr>
            <a:spLocks noGrp="1"/>
          </p:cNvSpPr>
          <p:nvPr>
            <p:ph idx="1"/>
          </p:nvPr>
        </p:nvSpPr>
        <p:spPr>
          <a:xfrm>
            <a:off x="457200" y="1600200"/>
            <a:ext cx="4690864" cy="3773016"/>
          </a:xfrm>
          <a:noFill/>
          <a:ln w="50800">
            <a:solidFill>
              <a:schemeClr val="accent1"/>
            </a:solidFill>
          </a:ln>
        </p:spPr>
        <p:txBody>
          <a:bodyPr>
            <a:normAutofit fontScale="70000" lnSpcReduction="20000"/>
          </a:bodyPr>
          <a:lstStyle/>
          <a:p>
            <a:pPr marL="0" indent="0">
              <a:buNone/>
            </a:pPr>
            <a:r>
              <a:rPr lang="en-US"/>
              <a:t>public abstract class Base</a:t>
            </a:r>
          </a:p>
          <a:p>
            <a:pPr marL="0" indent="0">
              <a:buNone/>
            </a:pPr>
            <a:r>
              <a:rPr lang="en-US"/>
              <a:t>{</a:t>
            </a:r>
          </a:p>
          <a:p>
            <a:pPr marL="0" indent="0">
              <a:buNone/>
            </a:pPr>
            <a:r>
              <a:rPr lang="en-US"/>
              <a:t>    protected abstract void </a:t>
            </a:r>
            <a:r>
              <a:rPr lang="en-US" smtClean="0"/>
              <a:t>M();</a:t>
            </a:r>
            <a:endParaRPr lang="en-US"/>
          </a:p>
          <a:p>
            <a:pPr marL="0" indent="0">
              <a:buNone/>
            </a:pPr>
            <a:r>
              <a:rPr lang="en-US"/>
              <a:t>}</a:t>
            </a:r>
          </a:p>
          <a:p>
            <a:pPr marL="0" indent="0">
              <a:buNone/>
            </a:pPr>
            <a:endParaRPr lang="en-US"/>
          </a:p>
          <a:p>
            <a:pPr marL="0" indent="0">
              <a:buNone/>
            </a:pPr>
            <a:r>
              <a:rPr lang="en-US"/>
              <a:t>public abstract class Derived : Base</a:t>
            </a:r>
          </a:p>
          <a:p>
            <a:pPr marL="0" indent="0">
              <a:buNone/>
            </a:pPr>
            <a:r>
              <a:rPr lang="en-US"/>
              <a:t>{</a:t>
            </a:r>
          </a:p>
          <a:p>
            <a:pPr marL="0" indent="0">
              <a:buNone/>
            </a:pPr>
            <a:r>
              <a:rPr lang="en-US"/>
              <a:t>    public override void </a:t>
            </a:r>
            <a:r>
              <a:rPr lang="en-US" smtClean="0"/>
              <a:t>M()</a:t>
            </a:r>
            <a:endParaRPr lang="en-US"/>
          </a:p>
          <a:p>
            <a:pPr marL="0" indent="0">
              <a:buNone/>
            </a:pPr>
            <a:r>
              <a:rPr lang="en-US"/>
              <a:t>    {</a:t>
            </a:r>
          </a:p>
          <a:p>
            <a:pPr marL="0" indent="0">
              <a:buNone/>
            </a:pPr>
            <a:r>
              <a:rPr lang="en-US" smtClean="0"/>
              <a:t>    }</a:t>
            </a:r>
            <a:endParaRPr lang="en-US"/>
          </a:p>
          <a:p>
            <a:pPr marL="0" indent="0">
              <a:buNone/>
            </a:pPr>
            <a:r>
              <a:rPr lang="en-US"/>
              <a:t>}</a:t>
            </a:r>
          </a:p>
          <a:p>
            <a:pPr marL="0" indent="0">
              <a:buNone/>
            </a:pPr>
            <a:endParaRPr lang="en-US"/>
          </a:p>
        </p:txBody>
      </p:sp>
      <p:sp>
        <p:nvSpPr>
          <p:cNvPr id="4" name="Content Placeholder 2"/>
          <p:cNvSpPr txBox="1">
            <a:spLocks/>
          </p:cNvSpPr>
          <p:nvPr/>
        </p:nvSpPr>
        <p:spPr>
          <a:xfrm>
            <a:off x="4211960" y="3861048"/>
            <a:ext cx="4464496" cy="1800200"/>
          </a:xfrm>
          <a:prstGeom prst="rect">
            <a:avLst/>
          </a:prstGeom>
          <a:solidFill>
            <a:schemeClr val="bg1"/>
          </a:solidFill>
          <a:ln w="50800">
            <a:solidFill>
              <a:schemeClr val="accent2"/>
            </a:solid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mtClean="0"/>
              <a:t>class Program : Derived</a:t>
            </a:r>
          </a:p>
          <a:p>
            <a:pPr marL="0" indent="0">
              <a:buFont typeface="Arial" pitchFamily="34" charset="0"/>
              <a:buNone/>
            </a:pPr>
            <a:r>
              <a:rPr lang="en-US" smtClean="0"/>
              <a:t>{</a:t>
            </a:r>
          </a:p>
          <a:p>
            <a:pPr marL="0" indent="0">
              <a:buFont typeface="Arial" pitchFamily="34" charset="0"/>
              <a:buNone/>
            </a:pPr>
            <a:r>
              <a:rPr lang="en-US" smtClean="0"/>
              <a:t>}</a:t>
            </a:r>
          </a:p>
          <a:p>
            <a:pPr marL="0" indent="0">
              <a:buFont typeface="Arial" pitchFamily="34" charset="0"/>
              <a:buNone/>
            </a:pPr>
            <a:endParaRPr lang="en-US"/>
          </a:p>
        </p:txBody>
      </p:sp>
      <p:sp>
        <p:nvSpPr>
          <p:cNvPr id="5" name="TextBox 4"/>
          <p:cNvSpPr txBox="1"/>
          <p:nvPr/>
        </p:nvSpPr>
        <p:spPr>
          <a:xfrm>
            <a:off x="134104" y="5877272"/>
            <a:ext cx="8964313" cy="677108"/>
          </a:xfrm>
          <a:prstGeom prst="rect">
            <a:avLst/>
          </a:prstGeom>
          <a:noFill/>
        </p:spPr>
        <p:txBody>
          <a:bodyPr wrap="none" rtlCol="0">
            <a:spAutoFit/>
          </a:bodyPr>
          <a:lstStyle/>
          <a:p>
            <a:r>
              <a:rPr lang="en-US" sz="2000" b="1"/>
              <a:t>error CS0534: 'Program' does not implement inherited abstract member </a:t>
            </a:r>
            <a:r>
              <a:rPr lang="en-US" sz="2000" b="1" smtClean="0"/>
              <a:t>'Base.M()'</a:t>
            </a:r>
            <a:endParaRPr lang="en-US" sz="2000" b="1"/>
          </a:p>
          <a:p>
            <a:endParaRPr lang="en-US"/>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724127" y="4357248"/>
            <a:ext cx="1285875" cy="1276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4470416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am I</a:t>
            </a:r>
            <a:endParaRPr lang="en-US" dirty="0"/>
          </a:p>
        </p:txBody>
      </p:sp>
      <p:sp>
        <p:nvSpPr>
          <p:cNvPr id="3" name="Content Placeholder 2"/>
          <p:cNvSpPr>
            <a:spLocks noGrp="1"/>
          </p:cNvSpPr>
          <p:nvPr>
            <p:ph idx="1"/>
          </p:nvPr>
        </p:nvSpPr>
        <p:spPr/>
        <p:txBody>
          <a:bodyPr>
            <a:normAutofit/>
          </a:bodyPr>
          <a:lstStyle/>
          <a:p>
            <a:r>
              <a:rPr lang="en-US" smtClean="0"/>
              <a:t>Jeroen Frijters /Yeroon Frighters/</a:t>
            </a:r>
            <a:endParaRPr lang="en-US" dirty="0" smtClean="0"/>
          </a:p>
          <a:p>
            <a:r>
              <a:rPr lang="en-US" smtClean="0"/>
              <a:t>Co-founder of </a:t>
            </a:r>
            <a:r>
              <a:rPr lang="en-US" dirty="0" smtClean="0"/>
              <a:t>a small ISV in The Netherlands</a:t>
            </a:r>
          </a:p>
          <a:p>
            <a:r>
              <a:rPr lang="en-US" smtClean="0"/>
              <a:t>Lead developer </a:t>
            </a:r>
            <a:r>
              <a:rPr lang="en-US" dirty="0" smtClean="0"/>
              <a:t>of IKVM.NET an Open Source JVM for .NET</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7499176" cy="4997151"/>
          </a:xfrm>
          <a:noFill/>
          <a:ln w="50800">
            <a:solidFill>
              <a:schemeClr val="accent1"/>
            </a:solidFill>
          </a:ln>
        </p:spPr>
        <p:txBody>
          <a:bodyPr>
            <a:normAutofit fontScale="55000" lnSpcReduction="20000"/>
          </a:bodyPr>
          <a:lstStyle/>
          <a:p>
            <a:pPr marL="0" indent="0">
              <a:buNone/>
            </a:pPr>
            <a:r>
              <a:rPr lang="en-US"/>
              <a:t>public abstract class Base</a:t>
            </a:r>
          </a:p>
          <a:p>
            <a:pPr marL="0" indent="0">
              <a:buNone/>
            </a:pPr>
            <a:r>
              <a:rPr lang="en-US"/>
              <a:t>{</a:t>
            </a:r>
          </a:p>
          <a:p>
            <a:pPr marL="0" indent="0">
              <a:buNone/>
            </a:pPr>
            <a:r>
              <a:rPr lang="en-US"/>
              <a:t>    protected abstract void </a:t>
            </a:r>
            <a:r>
              <a:rPr lang="en-US" smtClean="0"/>
              <a:t>M();</a:t>
            </a:r>
            <a:endParaRPr lang="en-US"/>
          </a:p>
          <a:p>
            <a:pPr marL="0" indent="0">
              <a:buNone/>
            </a:pPr>
            <a:r>
              <a:rPr lang="en-US"/>
              <a:t>}</a:t>
            </a:r>
          </a:p>
          <a:p>
            <a:pPr marL="0" indent="0">
              <a:buNone/>
            </a:pPr>
            <a:endParaRPr lang="en-US" smtClean="0"/>
          </a:p>
          <a:p>
            <a:pPr marL="0" indent="0">
              <a:buNone/>
            </a:pPr>
            <a:r>
              <a:rPr lang="en-US" b="1" smtClean="0"/>
              <a:t>[HideFromJava]</a:t>
            </a:r>
            <a:r>
              <a:rPr lang="en-US" b="1"/>
              <a:t> [EditorBrowsable(EditorBrowsableState.Never</a:t>
            </a:r>
            <a:r>
              <a:rPr lang="en-US" b="1" smtClean="0"/>
              <a:t>)]</a:t>
            </a:r>
          </a:p>
          <a:p>
            <a:pPr marL="0" indent="0">
              <a:buNone/>
            </a:pPr>
            <a:r>
              <a:rPr lang="en-US" b="1" smtClean="0"/>
              <a:t>public abstract </a:t>
            </a:r>
            <a:r>
              <a:rPr lang="en-US" b="1"/>
              <a:t>__WorkaroundBaseClass</a:t>
            </a:r>
            <a:r>
              <a:rPr lang="en-US" b="1" smtClean="0"/>
              <a:t>__Derived</a:t>
            </a:r>
          </a:p>
          <a:p>
            <a:pPr marL="0" indent="0">
              <a:buNone/>
            </a:pPr>
            <a:r>
              <a:rPr lang="en-US" b="1" smtClean="0"/>
              <a:t>{</a:t>
            </a:r>
          </a:p>
          <a:p>
            <a:pPr marL="0" indent="0">
              <a:buNone/>
            </a:pPr>
            <a:r>
              <a:rPr lang="en-US" b="1"/>
              <a:t> </a:t>
            </a:r>
            <a:r>
              <a:rPr lang="en-US" b="1" smtClean="0"/>
              <a:t>   protected override void M() { throw new AbstractMethodError(); }</a:t>
            </a:r>
          </a:p>
          <a:p>
            <a:pPr marL="0" indent="0">
              <a:buNone/>
            </a:pPr>
            <a:r>
              <a:rPr lang="en-US" b="1"/>
              <a:t>}</a:t>
            </a:r>
            <a:endParaRPr lang="en-US" b="1" smtClean="0"/>
          </a:p>
          <a:p>
            <a:pPr marL="0" indent="0">
              <a:buNone/>
            </a:pPr>
            <a:endParaRPr lang="en-US"/>
          </a:p>
          <a:p>
            <a:pPr marL="0" indent="0">
              <a:buNone/>
            </a:pPr>
            <a:r>
              <a:rPr lang="en-US"/>
              <a:t>public abstract class Derived : </a:t>
            </a:r>
            <a:r>
              <a:rPr lang="en-US" b="1"/>
              <a:t>__WorkaroundBaseClass__Derived</a:t>
            </a:r>
          </a:p>
          <a:p>
            <a:pPr marL="0" indent="0">
              <a:buNone/>
            </a:pPr>
            <a:r>
              <a:rPr lang="en-US"/>
              <a:t>{</a:t>
            </a:r>
          </a:p>
          <a:p>
            <a:pPr marL="0" indent="0">
              <a:buNone/>
            </a:pPr>
            <a:r>
              <a:rPr lang="en-US"/>
              <a:t>    public override void </a:t>
            </a:r>
            <a:r>
              <a:rPr lang="en-US" smtClean="0"/>
              <a:t>M()</a:t>
            </a:r>
            <a:endParaRPr lang="en-US"/>
          </a:p>
          <a:p>
            <a:pPr marL="0" indent="0">
              <a:buNone/>
            </a:pPr>
            <a:r>
              <a:rPr lang="en-US"/>
              <a:t>    {</a:t>
            </a:r>
          </a:p>
          <a:p>
            <a:pPr marL="0" indent="0">
              <a:buNone/>
            </a:pPr>
            <a:r>
              <a:rPr lang="en-US" smtClean="0"/>
              <a:t>    }</a:t>
            </a:r>
            <a:endParaRPr lang="en-US"/>
          </a:p>
          <a:p>
            <a:pPr marL="0" indent="0">
              <a:buNone/>
            </a:pPr>
            <a:r>
              <a:rPr lang="en-US"/>
              <a:t>}</a:t>
            </a:r>
          </a:p>
          <a:p>
            <a:pPr marL="0" indent="0">
              <a:buNone/>
            </a:pPr>
            <a:endParaRPr lang="en-US"/>
          </a:p>
        </p:txBody>
      </p:sp>
      <p:sp>
        <p:nvSpPr>
          <p:cNvPr id="7" name="Rectangle 6"/>
          <p:cNvSpPr/>
          <p:nvPr/>
        </p:nvSpPr>
        <p:spPr>
          <a:xfrm>
            <a:off x="4860032" y="5157192"/>
            <a:ext cx="3312368" cy="17281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84168" y="5531693"/>
            <a:ext cx="1114425" cy="1209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a:t>__WorkaroundBaseClass__</a:t>
            </a:r>
          </a:p>
        </p:txBody>
      </p:sp>
      <p:sp>
        <p:nvSpPr>
          <p:cNvPr id="6" name="Content Placeholder 2"/>
          <p:cNvSpPr txBox="1">
            <a:spLocks/>
          </p:cNvSpPr>
          <p:nvPr/>
        </p:nvSpPr>
        <p:spPr>
          <a:xfrm>
            <a:off x="4860032" y="5148704"/>
            <a:ext cx="3888432" cy="1592664"/>
          </a:xfrm>
          <a:prstGeom prst="rect">
            <a:avLst/>
          </a:prstGeom>
          <a:noFill/>
          <a:ln w="50800">
            <a:solidFill>
              <a:schemeClr val="accent2"/>
            </a:solidFill>
          </a:ln>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mtClean="0"/>
              <a:t>class Program : Derived</a:t>
            </a:r>
          </a:p>
          <a:p>
            <a:pPr marL="0" indent="0">
              <a:buFont typeface="Arial" pitchFamily="34" charset="0"/>
              <a:buNone/>
            </a:pPr>
            <a:r>
              <a:rPr lang="en-US" smtClean="0"/>
              <a:t>{</a:t>
            </a:r>
          </a:p>
          <a:p>
            <a:pPr marL="0" indent="0">
              <a:buFont typeface="Arial" pitchFamily="34" charset="0"/>
              <a:buNone/>
            </a:pPr>
            <a:r>
              <a:rPr lang="en-US" smtClean="0"/>
              <a:t>}</a:t>
            </a:r>
          </a:p>
          <a:p>
            <a:pPr marL="0" indent="0">
              <a:buFont typeface="Arial" pitchFamily="34" charset="0"/>
              <a:buNone/>
            </a:pPr>
            <a:endParaRPr lang="en-US"/>
          </a:p>
        </p:txBody>
      </p:sp>
    </p:spTree>
    <p:extLst>
      <p:ext uri="{BB962C8B-B14F-4D97-AF65-F5344CB8AC3E}">
        <p14:creationId xmlns:p14="http://schemas.microsoft.com/office/powerpoint/2010/main" xmlns="" val="23488343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mtClean="0"/>
              <a:t>Interop </a:t>
            </a:r>
            <a:r>
              <a:rPr lang="en-US" smtClean="0"/>
              <a:t>“Magic”</a:t>
            </a:r>
            <a:endParaRPr lang="en-US" dirty="0"/>
          </a:p>
        </p:txBody>
      </p:sp>
      <p:sp>
        <p:nvSpPr>
          <p:cNvPr id="2" name="Content Placeholder 1"/>
          <p:cNvSpPr>
            <a:spLocks noGrp="1"/>
          </p:cNvSpPr>
          <p:nvPr>
            <p:ph idx="1"/>
          </p:nvPr>
        </p:nvSpPr>
        <p:spPr/>
        <p:txBody>
          <a:bodyPr>
            <a:normAutofit fontScale="92500"/>
          </a:bodyPr>
          <a:lstStyle/>
          <a:p>
            <a:r>
              <a:rPr lang="en-US" dirty="0" smtClean="0"/>
              <a:t>Limited support for </a:t>
            </a:r>
            <a:r>
              <a:rPr lang="en-US" dirty="0" err="1" smtClean="0"/>
              <a:t>automagic</a:t>
            </a:r>
            <a:r>
              <a:rPr lang="en-US" dirty="0" smtClean="0"/>
              <a:t> .NET serialization support for Java </a:t>
            </a:r>
            <a:r>
              <a:rPr lang="en-US" dirty="0" err="1" smtClean="0"/>
              <a:t>serializable</a:t>
            </a:r>
            <a:r>
              <a:rPr lang="en-US" dirty="0" smtClean="0"/>
              <a:t> classes</a:t>
            </a:r>
          </a:p>
          <a:p>
            <a:r>
              <a:rPr lang="en-US" dirty="0" smtClean="0"/>
              <a:t>.NET exceptions are serialized as </a:t>
            </a:r>
            <a:r>
              <a:rPr lang="en-US" dirty="0" err="1" smtClean="0"/>
              <a:t>com.sun.xml.internal.ws.developer</a:t>
            </a:r>
            <a:r>
              <a:rPr lang="en-US" dirty="0" smtClean="0"/>
              <a:t>. </a:t>
            </a:r>
            <a:r>
              <a:rPr lang="en-US" dirty="0" err="1" smtClean="0"/>
              <a:t>ServerSideException</a:t>
            </a:r>
            <a:endParaRPr lang="en-US" dirty="0" smtClean="0"/>
          </a:p>
          <a:p>
            <a:r>
              <a:rPr lang="en-US" dirty="0" err="1" smtClean="0"/>
              <a:t>java.io.Closeable</a:t>
            </a:r>
            <a:r>
              <a:rPr lang="en-US" dirty="0" smtClean="0"/>
              <a:t> =&gt; </a:t>
            </a:r>
            <a:r>
              <a:rPr lang="en-US" dirty="0" err="1" smtClean="0"/>
              <a:t>System.IDisposable</a:t>
            </a:r>
            <a:endParaRPr lang="en-US" dirty="0" smtClean="0"/>
          </a:p>
          <a:p>
            <a:r>
              <a:rPr lang="en-US" dirty="0" err="1" smtClean="0"/>
              <a:t>java.lang.Iterable</a:t>
            </a:r>
            <a:r>
              <a:rPr lang="en-US" dirty="0" smtClean="0"/>
              <a:t> =&gt; </a:t>
            </a:r>
            <a:r>
              <a:rPr lang="en-US" dirty="0" err="1" smtClean="0"/>
              <a:t>System.IEnumerable</a:t>
            </a:r>
            <a:endParaRPr lang="en-US" dirty="0" smtClean="0"/>
          </a:p>
          <a:p>
            <a:r>
              <a:rPr lang="en-US" smtClean="0"/>
              <a:t>java.lang.AutoCloseable </a:t>
            </a:r>
            <a:r>
              <a:rPr lang="en-US" dirty="0" smtClean="0">
                <a:sym typeface="Wingdings" pitchFamily="2" charset="2"/>
              </a:rPr>
              <a:t> </a:t>
            </a:r>
            <a:r>
              <a:rPr lang="en-US" dirty="0" err="1" smtClean="0">
                <a:sym typeface="Wingdings" pitchFamily="2" charset="2"/>
              </a:rPr>
              <a:t>System.IDisposable</a:t>
            </a:r>
            <a:endParaRPr lang="en-US" dirty="0" smtClean="0"/>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“Jar Hell”</a:t>
            </a:r>
            <a:endParaRPr lang="en-US" dirty="0"/>
          </a:p>
        </p:txBody>
      </p:sp>
      <p:sp>
        <p:nvSpPr>
          <p:cNvPr id="3" name="Content Placeholder 2"/>
          <p:cNvSpPr>
            <a:spLocks noGrp="1"/>
          </p:cNvSpPr>
          <p:nvPr>
            <p:ph idx="1"/>
          </p:nvPr>
        </p:nvSpPr>
        <p:spPr/>
        <p:txBody>
          <a:bodyPr/>
          <a:lstStyle/>
          <a:p>
            <a:r>
              <a:rPr lang="en-US" smtClean="0"/>
              <a:t>Hard to determine jar dependencies</a:t>
            </a:r>
          </a:p>
          <a:p>
            <a:r>
              <a:rPr lang="en-US" smtClean="0"/>
              <a:t>Circular depencies occur more often than you’d think</a:t>
            </a:r>
            <a:endParaRPr lang="en-US" dirty="0"/>
          </a:p>
        </p:txBody>
      </p:sp>
      <p:sp>
        <p:nvSpPr>
          <p:cNvPr id="4" name="TextBox 3"/>
          <p:cNvSpPr txBox="1"/>
          <p:nvPr/>
        </p:nvSpPr>
        <p:spPr>
          <a:xfrm>
            <a:off x="928662" y="4000504"/>
            <a:ext cx="645165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400" dirty="0" smtClean="0"/>
              <a:t>ikvmc </a:t>
            </a:r>
            <a:r>
              <a:rPr lang="en-US" sz="2400" smtClean="0"/>
              <a:t>{ </a:t>
            </a:r>
            <a:r>
              <a:rPr lang="en-US" sz="2400" smtClean="0"/>
              <a:t>foo.jar -out:Foo.dll } </a:t>
            </a:r>
            <a:r>
              <a:rPr lang="en-US" sz="2400" dirty="0" smtClean="0"/>
              <a:t>{ bar.jar -out:Bar.dll }</a:t>
            </a:r>
            <a:endParaRPr lang="en-US"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Performance</a:t>
            </a:r>
            <a:endParaRPr lang="en-US"/>
          </a:p>
        </p:txBody>
      </p:sp>
      <p:sp>
        <p:nvSpPr>
          <p:cNvPr id="3" name="Content Placeholder 2"/>
          <p:cNvSpPr>
            <a:spLocks noGrp="1"/>
          </p:cNvSpPr>
          <p:nvPr>
            <p:ph idx="1"/>
          </p:nvPr>
        </p:nvSpPr>
        <p:spPr/>
        <p:txBody>
          <a:bodyPr/>
          <a:lstStyle/>
          <a:p>
            <a:r>
              <a:rPr lang="en-US" smtClean="0"/>
              <a:t>Typically pretty good</a:t>
            </a:r>
          </a:p>
          <a:p>
            <a:r>
              <a:rPr lang="en-US" smtClean="0"/>
              <a:t>.NET often wins on string processing</a:t>
            </a:r>
          </a:p>
          <a:p>
            <a:r>
              <a:rPr lang="en-US" smtClean="0"/>
              <a:t>Exception heavy code suffers</a:t>
            </a:r>
          </a:p>
          <a:p>
            <a:r>
              <a:rPr lang="en-US" smtClean="0"/>
              <a:t>Don’t “benchmark” under the debugger!</a:t>
            </a:r>
            <a:endParaRPr lang="en-US"/>
          </a:p>
        </p:txBody>
      </p:sp>
    </p:spTree>
    <p:extLst>
      <p:ext uri="{BB962C8B-B14F-4D97-AF65-F5344CB8AC3E}">
        <p14:creationId xmlns:p14="http://schemas.microsoft.com/office/powerpoint/2010/main" xmlns="" val="1591114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Users</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sz="3800" dirty="0" smtClean="0"/>
              <a:t>Several commercial and open source applications use IKVM.NET</a:t>
            </a:r>
          </a:p>
          <a:p>
            <a:pPr>
              <a:buNone/>
            </a:pPr>
            <a:r>
              <a:rPr lang="en-US" dirty="0" smtClean="0"/>
              <a:t>	“</a:t>
            </a:r>
            <a:r>
              <a:rPr lang="en-US" i="1" dirty="0" smtClean="0"/>
              <a:t>At my company we are still amazed to see large part of our Java system successfully running on .NET platform thanks to IKVM.</a:t>
            </a:r>
            <a:r>
              <a:rPr lang="en-US" dirty="0" smtClean="0"/>
              <a:t>”</a:t>
            </a:r>
            <a:br>
              <a:rPr lang="en-US" dirty="0" smtClean="0"/>
            </a:br>
            <a:r>
              <a:rPr lang="en-US" dirty="0" smtClean="0"/>
              <a:t>	Andy Malakov, Deltix Lab, Inc.</a:t>
            </a:r>
          </a:p>
          <a:p>
            <a:pPr>
              <a:buNone/>
            </a:pPr>
            <a:r>
              <a:rPr lang="en-US" dirty="0" smtClean="0"/>
              <a:t>	“</a:t>
            </a:r>
            <a:r>
              <a:rPr lang="en-US" i="1" dirty="0" smtClean="0"/>
              <a:t>We are very happy with IKVM. It enables us to develop our core libraries in Java and compile for use in .NET. The IKVM team is very responsive and knowledgeable about the issues we were facing.</a:t>
            </a:r>
            <a:r>
              <a:rPr lang="en-US" dirty="0" smtClean="0"/>
              <a:t>”</a:t>
            </a:r>
            <a:br>
              <a:rPr lang="en-US" dirty="0" smtClean="0"/>
            </a:br>
            <a:r>
              <a:rPr lang="en-US" dirty="0" smtClean="0"/>
              <a:t>	Shamus Neville, eTrading and Analytics Group at HSBC</a:t>
            </a:r>
          </a:p>
          <a:p>
            <a:pPr>
              <a:buNone/>
            </a:pPr>
            <a:r>
              <a:rPr lang="en-US" dirty="0" smtClean="0"/>
              <a:t>	“</a:t>
            </a:r>
            <a:r>
              <a:rPr lang="en-US" i="1" dirty="0" smtClean="0"/>
              <a:t>Having used IKVM for over a year, we have found IKVM to work reliably and offer production quality operation. The one time where we did run into some specific problem, the open source nature of IKVM allowed us to quickly track down the bug and verify the cause of the problem. We had a fix for the problem the very same day.</a:t>
            </a:r>
            <a:r>
              <a:rPr lang="en-US" dirty="0" smtClean="0"/>
              <a:t>”</a:t>
            </a:r>
            <a:br>
              <a:rPr lang="en-US" dirty="0" smtClean="0"/>
            </a:br>
            <a:r>
              <a:rPr lang="en-US" dirty="0" smtClean="0"/>
              <a:t>	Otto Perdeck, Chordiant Software</a:t>
            </a:r>
          </a:p>
          <a:p>
            <a:pPr>
              <a:buNone/>
            </a:pPr>
            <a:endParaRPr lang="en-US" dirty="0" smtClean="0"/>
          </a:p>
          <a:p>
            <a:pPr>
              <a:buNone/>
            </a:pPr>
            <a:r>
              <a:rPr lang="en-US" dirty="0" smtClean="0"/>
              <a:t>More at </a:t>
            </a:r>
            <a:r>
              <a:rPr lang="en-US" dirty="0" smtClean="0">
                <a:hlinkClick r:id="rId2"/>
              </a:rPr>
              <a:t>http://www.ikvm.net/stories.html</a:t>
            </a:r>
            <a:endParaRPr lang="en-US" dirty="0" smtClean="0"/>
          </a:p>
        </p:txBody>
      </p:sp>
    </p:spTree>
    <p:extLst>
      <p:ext uri="{BB962C8B-B14F-4D97-AF65-F5344CB8AC3E}">
        <p14:creationId xmlns:p14="http://schemas.microsoft.com/office/powerpoint/2010/main" xmlns="" val="13955402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pic>
        <p:nvPicPr>
          <p:cNvPr id="1027" name="Picture 3" descr="C:\Users\jf\AppData\Local\Microsoft\Windows\Temporary Internet Files\Content.IE5\16WLVGX1\MCj00822790000[1].wmf"/>
          <p:cNvPicPr>
            <a:picLocks noChangeAspect="1" noChangeArrowheads="1"/>
          </p:cNvPicPr>
          <p:nvPr/>
        </p:nvPicPr>
        <p:blipFill>
          <a:blip r:embed="rId2" cstate="print"/>
          <a:srcRect/>
          <a:stretch>
            <a:fillRect/>
          </a:stretch>
        </p:blipFill>
        <p:spPr bwMode="auto">
          <a:xfrm>
            <a:off x="2500298" y="2071678"/>
            <a:ext cx="3895936" cy="3551472"/>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Information</a:t>
            </a:r>
            <a:endParaRPr lang="en-US" dirty="0"/>
          </a:p>
        </p:txBody>
      </p:sp>
      <p:sp>
        <p:nvSpPr>
          <p:cNvPr id="3" name="Content Placeholder 2"/>
          <p:cNvSpPr>
            <a:spLocks noGrp="1"/>
          </p:cNvSpPr>
          <p:nvPr>
            <p:ph idx="1"/>
          </p:nvPr>
        </p:nvSpPr>
        <p:spPr/>
        <p:txBody>
          <a:bodyPr>
            <a:normAutofit/>
          </a:bodyPr>
          <a:lstStyle/>
          <a:p>
            <a:pPr marL="0" indent="0">
              <a:buNone/>
            </a:pPr>
            <a:r>
              <a:rPr lang="en-US" smtClean="0"/>
              <a:t>Project Website:</a:t>
            </a:r>
          </a:p>
          <a:p>
            <a:pPr marL="0" indent="0">
              <a:buNone/>
            </a:pPr>
            <a:r>
              <a:rPr lang="en-US" smtClean="0"/>
              <a:t>http</a:t>
            </a:r>
            <a:r>
              <a:rPr lang="en-US" dirty="0" smtClean="0"/>
              <a:t>://</a:t>
            </a:r>
            <a:r>
              <a:rPr lang="en-US" smtClean="0"/>
              <a:t>www.ikvm.net/</a:t>
            </a:r>
          </a:p>
          <a:p>
            <a:pPr marL="0" indent="0">
              <a:buNone/>
            </a:pPr>
            <a:endParaRPr lang="en-US" smtClean="0"/>
          </a:p>
          <a:p>
            <a:pPr marL="0" indent="0">
              <a:buNone/>
            </a:pPr>
            <a:endParaRPr lang="en-US" smtClean="0"/>
          </a:p>
          <a:p>
            <a:pPr marL="0" indent="0">
              <a:buNone/>
            </a:pPr>
            <a:r>
              <a:rPr lang="en-US" smtClean="0"/>
              <a:t>jeroen@frijters.net</a:t>
            </a:r>
          </a:p>
          <a:p>
            <a:pPr marL="0" indent="0">
              <a:buNone/>
            </a:pPr>
            <a:r>
              <a:rPr lang="en-US"/>
              <a:t>http://weblog.ikvm.net/</a:t>
            </a:r>
          </a:p>
          <a:p>
            <a:pPr marL="0" indent="0">
              <a:buNone/>
            </a:pPr>
            <a:r>
              <a:rPr lang="en-US" smtClean="0"/>
              <a:t>@JeroenFrijters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IKVM.NET?</a:t>
            </a:r>
            <a:endParaRPr lang="en-US" dirty="0"/>
          </a:p>
        </p:txBody>
      </p:sp>
      <p:sp>
        <p:nvSpPr>
          <p:cNvPr id="3" name="Content Placeholder 2"/>
          <p:cNvSpPr>
            <a:spLocks noGrp="1"/>
          </p:cNvSpPr>
          <p:nvPr>
            <p:ph idx="1"/>
          </p:nvPr>
        </p:nvSpPr>
        <p:spPr/>
        <p:txBody>
          <a:bodyPr/>
          <a:lstStyle/>
          <a:p>
            <a:r>
              <a:rPr lang="en-US" smtClean="0"/>
              <a:t>Java VM </a:t>
            </a:r>
            <a:r>
              <a:rPr lang="en-US" dirty="0" smtClean="0"/>
              <a:t>on top </a:t>
            </a:r>
            <a:r>
              <a:rPr lang="en-US" smtClean="0"/>
              <a:t>of .NET &amp; Mono</a:t>
            </a:r>
            <a:endParaRPr lang="en-US" dirty="0" smtClean="0"/>
          </a:p>
          <a:p>
            <a:pPr lvl="1"/>
            <a:r>
              <a:rPr lang="en-US" sz="2000" dirty="0" smtClean="0"/>
              <a:t>JIT compiler to translate Java bytecode into MSIL</a:t>
            </a:r>
          </a:p>
          <a:p>
            <a:pPr lvl="1"/>
            <a:r>
              <a:rPr lang="en-US" sz="2000" dirty="0" smtClean="0"/>
              <a:t>Reflection</a:t>
            </a:r>
          </a:p>
          <a:p>
            <a:pPr lvl="1"/>
            <a:r>
              <a:rPr lang="en-US" sz="2000" dirty="0" smtClean="0"/>
              <a:t>Etc.</a:t>
            </a:r>
          </a:p>
          <a:p>
            <a:r>
              <a:rPr lang="en-US" dirty="0" smtClean="0"/>
              <a:t>Static compiler that translates Java classes/jars into .NET assemblies</a:t>
            </a:r>
          </a:p>
          <a:p>
            <a:pPr lvl="1"/>
            <a:r>
              <a:rPr lang="en-US" sz="2000" dirty="0" smtClean="0"/>
              <a:t>Basically ahead of time compiler for above mentioned JIT</a:t>
            </a:r>
          </a:p>
          <a:p>
            <a:r>
              <a:rPr lang="en-US" dirty="0" smtClean="0"/>
              <a:t>.NET port of OpenJDK class library</a:t>
            </a:r>
          </a:p>
          <a:p>
            <a:pPr lvl="1"/>
            <a:r>
              <a:rPr lang="en-US" sz="2000" dirty="0" smtClean="0"/>
              <a:t>Some gaps, but most APIs part of “Java” are available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IKVM.NET?</a:t>
            </a:r>
            <a:endParaRPr lang="en-US" dirty="0"/>
          </a:p>
        </p:txBody>
      </p:sp>
      <p:sp>
        <p:nvSpPr>
          <p:cNvPr id="3" name="Content Placeholder 2"/>
          <p:cNvSpPr>
            <a:spLocks noGrp="1"/>
          </p:cNvSpPr>
          <p:nvPr>
            <p:ph idx="1"/>
          </p:nvPr>
        </p:nvSpPr>
        <p:spPr/>
        <p:txBody>
          <a:bodyPr/>
          <a:lstStyle/>
          <a:p>
            <a:r>
              <a:rPr lang="en-US" dirty="0" smtClean="0"/>
              <a:t>Started in the spring of 2002 as an experiment</a:t>
            </a:r>
          </a:p>
          <a:p>
            <a:r>
              <a:rPr lang="en-US" dirty="0" smtClean="0"/>
              <a:t>My blog on June 19</a:t>
            </a:r>
            <a:r>
              <a:rPr lang="en-US" baseline="30000" dirty="0" smtClean="0"/>
              <a:t>th</a:t>
            </a:r>
            <a:r>
              <a:rPr lang="en-US" dirty="0" smtClean="0"/>
              <a:t>, 2002:</a:t>
            </a:r>
          </a:p>
          <a:p>
            <a:pPr lvl="1">
              <a:buNone/>
            </a:pPr>
            <a:r>
              <a:rPr lang="en-US" dirty="0" smtClean="0"/>
              <a:t>“I have a large Java application that I would like to slowly migrate to .NET, in order to be able to do that, I need a way to interoperate with Java code, the existing solutions I have looked at are inadequate. Besides, It's lots of fun to build something like this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Compatibility</a:t>
            </a:r>
            <a:endParaRPr lang="en-US"/>
          </a:p>
        </p:txBody>
      </p:sp>
      <p:sp>
        <p:nvSpPr>
          <p:cNvPr id="3" name="Content Placeholder 2"/>
          <p:cNvSpPr>
            <a:spLocks noGrp="1"/>
          </p:cNvSpPr>
          <p:nvPr>
            <p:ph idx="1"/>
          </p:nvPr>
        </p:nvSpPr>
        <p:spPr>
          <a:xfrm>
            <a:off x="457200" y="1600200"/>
            <a:ext cx="8229600" cy="4997152"/>
          </a:xfrm>
        </p:spPr>
        <p:txBody>
          <a:bodyPr>
            <a:normAutofit fontScale="92500"/>
          </a:bodyPr>
          <a:lstStyle/>
          <a:p>
            <a:r>
              <a:rPr lang="en-US" smtClean="0"/>
              <a:t>Java 7</a:t>
            </a:r>
          </a:p>
          <a:p>
            <a:pPr lvl="1"/>
            <a:r>
              <a:rPr lang="en-US" smtClean="0"/>
              <a:t>Based OpenJDK class library without the native code.</a:t>
            </a:r>
          </a:p>
          <a:p>
            <a:pPr lvl="1"/>
            <a:r>
              <a:rPr lang="en-US" smtClean="0"/>
              <a:t>Swing/AWT/Fonts/Graphics/Printing not supported.</a:t>
            </a:r>
          </a:p>
          <a:p>
            <a:r>
              <a:rPr lang="en-US" smtClean="0"/>
              <a:t>There are some minor VM level incompatibilities, but so far these are just theoretical.</a:t>
            </a:r>
          </a:p>
          <a:p>
            <a:r>
              <a:rPr lang="en-US" smtClean="0"/>
              <a:t>Practical sources of incompatibilities:</a:t>
            </a:r>
          </a:p>
          <a:p>
            <a:pPr lvl="1"/>
            <a:r>
              <a:rPr lang="en-US" smtClean="0"/>
              <a:t>sun.* packages</a:t>
            </a:r>
          </a:p>
          <a:p>
            <a:pPr lvl="1"/>
            <a:r>
              <a:rPr lang="en-US" smtClean="0"/>
              <a:t>“The class loader problem”</a:t>
            </a:r>
          </a:p>
        </p:txBody>
      </p:sp>
    </p:spTree>
    <p:extLst>
      <p:ext uri="{BB962C8B-B14F-4D97-AF65-F5344CB8AC3E}">
        <p14:creationId xmlns:p14="http://schemas.microsoft.com/office/powerpoint/2010/main" xmlns="" val="26736491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a:t>
            </a:r>
            <a:r>
              <a:rPr lang="en-US" smtClean="0"/>
              <a:t>System|IKVM].Reflection</a:t>
            </a:r>
            <a:endParaRPr lang="en-US" dirty="0"/>
          </a:p>
        </p:txBody>
      </p:sp>
      <p:sp>
        <p:nvSpPr>
          <p:cNvPr id="2" name="Content Placeholder 1"/>
          <p:cNvSpPr>
            <a:spLocks noGrp="1"/>
          </p:cNvSpPr>
          <p:nvPr>
            <p:ph idx="1"/>
          </p:nvPr>
        </p:nvSpPr>
        <p:spPr/>
        <p:txBody>
          <a:bodyPr/>
          <a:lstStyle/>
          <a:p>
            <a:r>
              <a:rPr lang="en-US" smtClean="0"/>
              <a:t>Thanks </a:t>
            </a:r>
            <a:r>
              <a:rPr lang="en-US" dirty="0" smtClean="0"/>
              <a:t>to AppDomain.TypeResolve </a:t>
            </a:r>
            <a:r>
              <a:rPr lang="en-US" smtClean="0"/>
              <a:t>event it is possible to build a managed </a:t>
            </a:r>
            <a:r>
              <a:rPr lang="en-US" dirty="0" smtClean="0"/>
              <a:t>“</a:t>
            </a:r>
            <a:r>
              <a:rPr lang="en-US" smtClean="0"/>
              <a:t>JIT”.</a:t>
            </a:r>
          </a:p>
          <a:p>
            <a:r>
              <a:rPr lang="en-US" smtClean="0"/>
              <a:t>But, System.Reflection has some serious limitations for compilers.</a:t>
            </a:r>
          </a:p>
          <a:p>
            <a:r>
              <a:rPr lang="en-US" smtClean="0"/>
              <a:t>IKVM.Reflection is now used by ikvmc, Mono C# compiler, Scala .NET and others.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Type System</a:t>
            </a:r>
            <a:endParaRPr lang="en-US" dirty="0"/>
          </a:p>
        </p:txBody>
      </p:sp>
      <p:sp>
        <p:nvSpPr>
          <p:cNvPr id="2" name="Content Placeholder 1"/>
          <p:cNvSpPr>
            <a:spLocks noGrp="1"/>
          </p:cNvSpPr>
          <p:nvPr>
            <p:ph idx="1"/>
          </p:nvPr>
        </p:nvSpPr>
        <p:spPr/>
        <p:txBody>
          <a:bodyPr/>
          <a:lstStyle/>
          <a:p>
            <a:r>
              <a:rPr lang="en-US" dirty="0" err="1" smtClean="0"/>
              <a:t>cli.System.Object</a:t>
            </a:r>
            <a:r>
              <a:rPr lang="en-US" dirty="0" smtClean="0"/>
              <a:t> extends </a:t>
            </a:r>
            <a:r>
              <a:rPr lang="en-US" dirty="0" err="1" smtClean="0"/>
              <a:t>java.lang.Object</a:t>
            </a:r>
            <a:endParaRPr lang="en-US" dirty="0" smtClean="0"/>
          </a:p>
          <a:p>
            <a:r>
              <a:rPr lang="en-US" dirty="0" err="1" smtClean="0"/>
              <a:t>java.lang.Object</a:t>
            </a:r>
            <a:r>
              <a:rPr lang="en-US" dirty="0" smtClean="0"/>
              <a:t> : </a:t>
            </a:r>
            <a:r>
              <a:rPr lang="en-US" dirty="0" err="1" smtClean="0"/>
              <a:t>System.Object</a:t>
            </a:r>
            <a:endParaRPr lang="en-US" dirty="0" smtClean="0"/>
          </a:p>
          <a:p>
            <a:r>
              <a:rPr lang="en-US" dirty="0" err="1" smtClean="0"/>
              <a:t>java.lang.String</a:t>
            </a:r>
            <a:r>
              <a:rPr lang="en-US" dirty="0" smtClean="0"/>
              <a:t> is only a container for static methods.  Instances are always </a:t>
            </a:r>
            <a:r>
              <a:rPr lang="en-US" dirty="0" err="1" smtClean="0"/>
              <a:t>System.String</a:t>
            </a:r>
            <a:r>
              <a:rPr lang="en-US" dirty="0" smtClean="0"/>
              <a:t>.</a:t>
            </a:r>
          </a:p>
          <a:p>
            <a:r>
              <a:rPr lang="en-US" dirty="0" err="1" smtClean="0"/>
              <a:t>cli.System.Exceptions</a:t>
            </a:r>
            <a:r>
              <a:rPr lang="en-US" dirty="0" smtClean="0"/>
              <a:t> extends </a:t>
            </a:r>
            <a:r>
              <a:rPr lang="en-US" dirty="0" err="1" smtClean="0"/>
              <a:t>java.lang.Throwable</a:t>
            </a:r>
            <a:endParaRPr lang="en-US" dirty="0" smtClean="0"/>
          </a:p>
          <a:p>
            <a:r>
              <a:rPr lang="en-US" dirty="0" err="1" smtClean="0"/>
              <a:t>java.lang.Throwable</a:t>
            </a:r>
            <a:r>
              <a:rPr lang="en-US" dirty="0" smtClean="0"/>
              <a:t> : </a:t>
            </a:r>
            <a:r>
              <a:rPr lang="en-US" dirty="0" err="1" smtClean="0"/>
              <a:t>System.Exception</a:t>
            </a:r>
            <a:endParaRPr lang="en-US" dirty="0" smtClean="0"/>
          </a:p>
          <a:p>
            <a:r>
              <a:rPr lang="en-US" dirty="0" smtClean="0"/>
              <a:t>(checked exceptions)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Type System cont.</a:t>
            </a:r>
            <a:endParaRPr lang="en-US" dirty="0"/>
          </a:p>
        </p:txBody>
      </p:sp>
      <p:sp>
        <p:nvSpPr>
          <p:cNvPr id="2" name="Content Placeholder 1"/>
          <p:cNvSpPr>
            <a:spLocks noGrp="1"/>
          </p:cNvSpPr>
          <p:nvPr>
            <p:ph idx="1"/>
          </p:nvPr>
        </p:nvSpPr>
        <p:spPr/>
        <p:txBody>
          <a:bodyPr/>
          <a:lstStyle/>
          <a:p>
            <a:r>
              <a:rPr lang="en-US" dirty="0" err="1" smtClean="0"/>
              <a:t>java.lang.Comparable</a:t>
            </a:r>
            <a:r>
              <a:rPr lang="en-US" dirty="0" smtClean="0"/>
              <a:t> : </a:t>
            </a:r>
            <a:r>
              <a:rPr lang="en-US" dirty="0" err="1" smtClean="0"/>
              <a:t>System.IComparable</a:t>
            </a:r>
            <a:endParaRPr lang="en-US" dirty="0" smtClean="0"/>
          </a:p>
          <a:p>
            <a:r>
              <a:rPr lang="en-US" dirty="0" err="1" smtClean="0"/>
              <a:t>java.lang.Cloneable</a:t>
            </a:r>
            <a:r>
              <a:rPr lang="en-US" dirty="0" smtClean="0"/>
              <a:t>, </a:t>
            </a:r>
            <a:r>
              <a:rPr lang="en-US" dirty="0" err="1" smtClean="0"/>
              <a:t>java.io.Serializable</a:t>
            </a:r>
            <a:r>
              <a:rPr lang="en-US" dirty="0" smtClean="0"/>
              <a:t> &amp; </a:t>
            </a:r>
            <a:r>
              <a:rPr lang="en-US" dirty="0" err="1" smtClean="0"/>
              <a:t>java.lang.CharSequence</a:t>
            </a:r>
            <a:r>
              <a:rPr lang="en-US" dirty="0" smtClean="0"/>
              <a:t> need to be special cased (strings and arrays)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Exposing .NET features to Java</a:t>
            </a:r>
            <a:endParaRPr lang="en-US" dirty="0"/>
          </a:p>
        </p:txBody>
      </p:sp>
      <p:sp>
        <p:nvSpPr>
          <p:cNvPr id="2" name="Content Placeholder 1"/>
          <p:cNvSpPr>
            <a:spLocks noGrp="1"/>
          </p:cNvSpPr>
          <p:nvPr>
            <p:ph idx="1"/>
          </p:nvPr>
        </p:nvSpPr>
        <p:spPr/>
        <p:txBody>
          <a:bodyPr/>
          <a:lstStyle/>
          <a:p>
            <a:r>
              <a:rPr lang="en-US" dirty="0" smtClean="0"/>
              <a:t>Delegates</a:t>
            </a:r>
          </a:p>
          <a:p>
            <a:r>
              <a:rPr lang="en-US" dirty="0" smtClean="0"/>
              <a:t>ByRef method arguments</a:t>
            </a:r>
          </a:p>
          <a:p>
            <a:r>
              <a:rPr lang="en-US" dirty="0" smtClean="0"/>
              <a:t>Custom attributes</a:t>
            </a:r>
          </a:p>
          <a:p>
            <a:r>
              <a:rPr lang="en-US" dirty="0" smtClean="0"/>
              <a:t>Value Types</a:t>
            </a:r>
          </a:p>
          <a:p>
            <a:r>
              <a:rPr lang="en-US" dirty="0" smtClean="0"/>
              <a:t>Enums</a:t>
            </a:r>
          </a:p>
          <a:p>
            <a:r>
              <a:rPr lang="en-US" dirty="0" smtClean="0"/>
              <a:t>Properties &amp; Events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663</TotalTime>
  <Words>735</Words>
  <Application>Microsoft Office PowerPoint</Application>
  <PresentationFormat>On-screen Show (4:3)</PresentationFormat>
  <Paragraphs>186</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  IKVM.NET Building a Java VM on the .NET Framework</vt:lpstr>
      <vt:lpstr>Who am I</vt:lpstr>
      <vt:lpstr>What is IKVM.NET?</vt:lpstr>
      <vt:lpstr>Why is IKVM.NET?</vt:lpstr>
      <vt:lpstr>Compatibility</vt:lpstr>
      <vt:lpstr>[System|IKVM].Reflection</vt:lpstr>
      <vt:lpstr>Type System</vt:lpstr>
      <vt:lpstr>Type System cont.</vt:lpstr>
      <vt:lpstr>Exposing .NET features to Java</vt:lpstr>
      <vt:lpstr>Delegates in Java</vt:lpstr>
      <vt:lpstr>Delegates in Java</vt:lpstr>
      <vt:lpstr>ByRef Method Arguments</vt:lpstr>
      <vt:lpstr>Custom Attributes</vt:lpstr>
      <vt:lpstr>Value Types</vt:lpstr>
      <vt:lpstr>Enums</vt:lpstr>
      <vt:lpstr>Properties &amp; Events</vt:lpstr>
      <vt:lpstr>Exposing Java to .NET</vt:lpstr>
      <vt:lpstr>Exposing Java to .NET</vt:lpstr>
      <vt:lpstr>__WorkaroundBaseClass__</vt:lpstr>
      <vt:lpstr>__WorkaroundBaseClass__</vt:lpstr>
      <vt:lpstr>Interop “Magic”</vt:lpstr>
      <vt:lpstr>“Jar Hell”</vt:lpstr>
      <vt:lpstr>Performance</vt:lpstr>
      <vt:lpstr>Users</vt:lpstr>
      <vt:lpstr>Questions</vt:lpstr>
      <vt:lpstr>More Information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IKVM.NET</dc:title>
  <dc:creator>Jeroen Frijters</dc:creator>
  <cp:lastModifiedBy>Jeroen Frijters</cp:lastModifiedBy>
  <cp:revision>209</cp:revision>
  <dcterms:created xsi:type="dcterms:W3CDTF">2009-04-20T04:14:18Z</dcterms:created>
  <dcterms:modified xsi:type="dcterms:W3CDTF">2012-03-31T06:25:47Z</dcterms:modified>
</cp:coreProperties>
</file>