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424" r:id="rId5"/>
    <p:sldId id="489" r:id="rId6"/>
    <p:sldId id="548" r:id="rId7"/>
    <p:sldId id="491" r:id="rId8"/>
    <p:sldId id="530" r:id="rId9"/>
    <p:sldId id="527" r:id="rId10"/>
    <p:sldId id="529" r:id="rId11"/>
    <p:sldId id="463" r:id="rId12"/>
    <p:sldId id="541" r:id="rId13"/>
    <p:sldId id="433" r:id="rId14"/>
    <p:sldId id="442" r:id="rId15"/>
    <p:sldId id="546" r:id="rId16"/>
    <p:sldId id="469" r:id="rId17"/>
    <p:sldId id="434" r:id="rId18"/>
    <p:sldId id="543" r:id="rId19"/>
    <p:sldId id="431" r:id="rId20"/>
    <p:sldId id="457" r:id="rId21"/>
    <p:sldId id="443" r:id="rId22"/>
    <p:sldId id="547" r:id="rId23"/>
    <p:sldId id="466" r:id="rId24"/>
  </p:sldIdLst>
  <p:sldSz cx="9144000" cy="5143500" type="screen16x9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9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375" autoAdjust="0"/>
    <p:restoredTop sz="80403" autoAdjust="0"/>
  </p:normalViewPr>
  <p:slideViewPr>
    <p:cSldViewPr>
      <p:cViewPr>
        <p:scale>
          <a:sx n="100" d="100"/>
          <a:sy n="100" d="100"/>
        </p:scale>
        <p:origin x="-972" y="-72"/>
      </p:cViewPr>
      <p:guideLst>
        <p:guide orient="horz" pos="3024"/>
        <p:guide pos="5472"/>
      </p:guideLst>
    </p:cSldViewPr>
  </p:slideViewPr>
  <p:outlineViewPr>
    <p:cViewPr>
      <p:scale>
        <a:sx n="33" d="100"/>
        <a:sy n="33" d="100"/>
      </p:scale>
      <p:origin x="0" y="3344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4ED7411-BB9D-4E7E-A9FD-C1296F2CC3DB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E246E35-CAF1-4870-A9C3-4F0B55B2F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41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2FFF718-FC51-4B96-9CD5-4827A08EFF4A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24886E0-F356-42F6-B330-4C3B5F1DAF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8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59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886E0-F356-42F6-B330-4C3B5F1DAF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37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886E0-F356-42F6-B330-4C3B5F1DAF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70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886E0-F356-42F6-B330-4C3B5F1DAF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70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886E0-F356-42F6-B330-4C3B5F1DAF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4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Autofit/>
          </a:bodyPr>
          <a:lstStyle>
            <a:lvl1pPr>
              <a:defRPr sz="6000" b="1">
                <a:solidFill>
                  <a:srgbClr val="00B9F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171451"/>
            <a:ext cx="8363938" cy="4997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9436" y="1085850"/>
            <a:ext cx="8363938" cy="14801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71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3051"/>
            <a:ext cx="8229600" cy="2057399"/>
          </a:xfrm>
          <a:ln>
            <a:noFill/>
          </a:ln>
        </p:spPr>
        <p:txBody>
          <a:bodyPr anchor="ctr" anchorCtr="0">
            <a:noAutofit/>
          </a:bodyPr>
          <a:lstStyle>
            <a:lvl1pPr algn="ctr">
              <a:defRPr sz="60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idd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3125"/>
            <a:ext cx="8229600" cy="85725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39624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idx="12"/>
          </p:nvPr>
        </p:nvSpPr>
        <p:spPr>
          <a:xfrm>
            <a:off x="4724400" y="1200150"/>
            <a:ext cx="39624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43898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57200" y="228600"/>
            <a:ext cx="8229600" cy="44005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228600"/>
            <a:ext cx="8229600" cy="4400550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 sz="2000">
                <a:latin typeface="Consolas" pitchFamily="49" charset="0"/>
                <a:cs typeface="Consolas" pitchFamily="49" charset="0"/>
              </a:defRPr>
            </a:lvl2pPr>
            <a:lvl3pPr marL="914400" indent="0">
              <a:buNone/>
              <a:defRPr sz="2000">
                <a:latin typeface="Consolas" pitchFamily="49" charset="0"/>
                <a:cs typeface="Consolas" pitchFamily="49" charset="0"/>
              </a:defRPr>
            </a:lvl3pPr>
            <a:lvl4pPr marL="1371600" indent="0">
              <a:buNone/>
              <a:defRPr sz="2000">
                <a:latin typeface="Consolas" pitchFamily="49" charset="0"/>
                <a:cs typeface="Consolas" pitchFamily="49" charset="0"/>
              </a:defRPr>
            </a:lvl4pPr>
            <a:lvl5pPr marL="1828800" indent="0">
              <a:buNone/>
              <a:defRPr sz="2000"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48006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9F162-9417-4AF0-9E3C-5DD65F4C66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24200" y="48006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Microsoft Confidential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9" r:id="rId5"/>
    <p:sldLayoutId id="2147483666" r:id="rId6"/>
    <p:sldLayoutId id="2147483667" r:id="rId7"/>
    <p:sldLayoutId id="2147483668" r:id="rId8"/>
    <p:sldLayoutId id="2147483664" r:id="rId9"/>
    <p:sldLayoutId id="2147483670" r:id="rId10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B9F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9F2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9F2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9F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9F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9F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ECMAScript 6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endParaRPr lang="en-US" sz="2400" dirty="0" smtClean="0"/>
          </a:p>
          <a:p>
            <a:pPr algn="l"/>
            <a:endParaRPr lang="en-US" sz="2400" dirty="0"/>
          </a:p>
          <a:p>
            <a:pPr algn="l"/>
            <a:r>
              <a:rPr lang="en-US" sz="2400" dirty="0" smtClean="0"/>
              <a:t>Luke Hoban</a:t>
            </a:r>
          </a:p>
          <a:p>
            <a:pPr algn="l"/>
            <a:r>
              <a:rPr lang="en-US" sz="2400" dirty="0" smtClean="0"/>
              <a:t>4/4/2012</a:t>
            </a:r>
          </a:p>
        </p:txBody>
      </p:sp>
    </p:spTree>
    <p:extLst>
      <p:ext uri="{BB962C8B-B14F-4D97-AF65-F5344CB8AC3E}">
        <p14:creationId xmlns:p14="http://schemas.microsoft.com/office/powerpoint/2010/main" val="233239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err="1" smtClean="0">
                <a:latin typeface="+mn-lt"/>
              </a:rPr>
              <a:t>destructuring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Binding via pattern </a:t>
            </a:r>
            <a:r>
              <a:rPr lang="en-US" sz="1600" dirty="0" smtClean="0"/>
              <a:t>matching</a:t>
            </a:r>
          </a:p>
          <a:p>
            <a:r>
              <a:rPr lang="en-US" sz="1600" dirty="0" smtClean="0"/>
              <a:t>Support for matching arrays, objects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/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list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matching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</a:t>
            </a:r>
            <a:r>
              <a:rPr lang="en-US" sz="1200" dirty="0"/>
              <a:t>[a, , b] = </a:t>
            </a:r>
            <a:r>
              <a:rPr lang="en-US" sz="1200" dirty="0" smtClean="0"/>
              <a:t>[1,2,3];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object matching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</a:t>
            </a:r>
            <a:r>
              <a:rPr lang="en-US" sz="1200" dirty="0"/>
              <a:t>{ op: a, lhs: { op: b }, </a:t>
            </a:r>
            <a:r>
              <a:rPr lang="en-US" sz="1200" dirty="0" err="1"/>
              <a:t>rhs</a:t>
            </a:r>
            <a:r>
              <a:rPr lang="en-US" sz="1200" dirty="0"/>
              <a:t>: c } 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= </a:t>
            </a:r>
            <a:r>
              <a:rPr lang="en-US" sz="1200" dirty="0" err="1"/>
              <a:t>getASTNode</a:t>
            </a:r>
            <a:r>
              <a:rPr lang="en-US" sz="1200" dirty="0" smtClean="0"/>
              <a:t>()</a:t>
            </a:r>
          </a:p>
          <a:p>
            <a:endParaRPr lang="en-US" sz="1200" dirty="0"/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Can be used in parameter position</a:t>
            </a:r>
          </a:p>
          <a:p>
            <a:r>
              <a:rPr lang="en-US" sz="12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200" dirty="0" smtClean="0"/>
              <a:t> g({name: x}) {</a:t>
            </a:r>
          </a:p>
          <a:p>
            <a:r>
              <a:rPr lang="en-US" sz="1200" dirty="0" smtClean="0"/>
              <a:t>  console.log(x);</a:t>
            </a:r>
            <a:endParaRPr lang="en-US" sz="1200" dirty="0"/>
          </a:p>
          <a:p>
            <a:r>
              <a:rPr lang="en-US" sz="1200" dirty="0" smtClean="0"/>
              <a:t>}</a:t>
            </a:r>
          </a:p>
          <a:p>
            <a:r>
              <a:rPr lang="en-US" sz="1200" dirty="0" smtClean="0"/>
              <a:t>g({name: 5})</a:t>
            </a:r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1194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enhanced </a:t>
            </a:r>
            <a:r>
              <a:rPr lang="en-US" sz="3200" b="1" dirty="0" smtClean="0">
                <a:latin typeface="+mn-lt"/>
              </a:rPr>
              <a:t>object literals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Richer object literals</a:t>
            </a:r>
          </a:p>
          <a:p>
            <a:r>
              <a:rPr lang="en-US" sz="1600" dirty="0" smtClean="0"/>
              <a:t>Covers common scenarios like:</a:t>
            </a:r>
          </a:p>
          <a:p>
            <a:pPr lvl="1"/>
            <a:r>
              <a:rPr lang="en-US" sz="1400" dirty="0" smtClean="0"/>
              <a:t>setting prototype at construction</a:t>
            </a:r>
          </a:p>
          <a:p>
            <a:pPr lvl="1"/>
            <a:r>
              <a:rPr lang="en-US" sz="1400" dirty="0" smtClean="0"/>
              <a:t>defining methods</a:t>
            </a:r>
          </a:p>
          <a:p>
            <a:pPr lvl="1"/>
            <a:r>
              <a:rPr lang="en-US" sz="1400" dirty="0" smtClean="0"/>
              <a:t>accessing super from method</a:t>
            </a:r>
            <a:endParaRPr lang="en-US" sz="14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572000" y="914400"/>
            <a:ext cx="4483443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Use &lt;| to set prototype of literal</a:t>
            </a:r>
          </a:p>
          <a:p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</a:t>
            </a:r>
            <a:r>
              <a:rPr lang="en-US" sz="1200" dirty="0" err="1"/>
              <a:t>obj</a:t>
            </a:r>
            <a:r>
              <a:rPr lang="en-US" sz="1200" dirty="0"/>
              <a:t> </a:t>
            </a:r>
            <a:r>
              <a:rPr lang="en-US" sz="1200" dirty="0" smtClean="0"/>
              <a:t>= </a:t>
            </a:r>
            <a:r>
              <a:rPr lang="en-US" sz="1200" dirty="0" err="1" smtClean="0"/>
              <a:t>theProtoObj</a:t>
            </a:r>
            <a:r>
              <a:rPr lang="en-US" sz="1200" dirty="0" smtClean="0"/>
              <a:t> </a:t>
            </a:r>
            <a:r>
              <a:rPr lang="en-US" sz="1200" dirty="0"/>
              <a:t>&lt;| </a:t>
            </a:r>
            <a:r>
              <a:rPr lang="en-US" sz="1200" dirty="0" smtClean="0"/>
              <a:t>{</a:t>
            </a:r>
            <a:endParaRPr lang="en-US" sz="1200" dirty="0"/>
          </a:p>
          <a:p>
            <a:r>
              <a:rPr lang="en-US" sz="1200" dirty="0" smtClean="0"/>
              <a:t>   handler</a:t>
            </a:r>
            <a:r>
              <a:rPr lang="en-US" sz="1200" dirty="0"/>
              <a:t>: </a:t>
            </a:r>
            <a:r>
              <a:rPr lang="en-US" sz="1200" dirty="0" err="1"/>
              <a:t>defaultHandler</a:t>
            </a:r>
            <a:r>
              <a:rPr lang="en-US" sz="1200" dirty="0"/>
              <a:t>, </a:t>
            </a:r>
          </a:p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 //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Methods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smtClean="0"/>
              <a:t>   </a:t>
            </a:r>
            <a:r>
              <a:rPr lang="en-US" sz="1200" dirty="0" err="1" smtClean="0"/>
              <a:t>toString</a:t>
            </a:r>
            <a:r>
              <a:rPr lang="en-US" sz="1200" dirty="0"/>
              <a:t>() </a:t>
            </a:r>
            <a:r>
              <a:rPr lang="en-US" sz="1200" dirty="0" smtClean="0"/>
              <a:t>{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Super calls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/>
              <a:t>   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"d " </a:t>
            </a:r>
            <a:r>
              <a:rPr lang="en-US" sz="1200" dirty="0" smtClean="0"/>
              <a:t>+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super</a:t>
            </a:r>
            <a:r>
              <a:rPr lang="en-US" sz="1200" dirty="0" err="1" smtClean="0"/>
              <a:t>.toString</a:t>
            </a:r>
            <a:r>
              <a:rPr lang="en-US" sz="1200" dirty="0"/>
              <a:t>()</a:t>
            </a:r>
          </a:p>
          <a:p>
            <a:r>
              <a:rPr lang="en-US" sz="1200" dirty="0"/>
              <a:t>   }</a:t>
            </a:r>
          </a:p>
          <a:p>
            <a:r>
              <a:rPr lang="en-US" sz="1200" dirty="0" smtClean="0"/>
              <a:t>};</a:t>
            </a:r>
          </a:p>
          <a:p>
            <a:endParaRPr lang="en-US" sz="1200" dirty="0" smtClean="0"/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Extend Arrays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</a:t>
            </a:r>
            <a:r>
              <a:rPr lang="en-US" sz="1200" dirty="0" err="1"/>
              <a:t>myArray</a:t>
            </a:r>
            <a:r>
              <a:rPr lang="en-US" sz="1200" dirty="0"/>
              <a:t> = 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enhancedArrayProto</a:t>
            </a:r>
            <a:r>
              <a:rPr lang="en-US" sz="1200" dirty="0" smtClean="0"/>
              <a:t> </a:t>
            </a:r>
            <a:r>
              <a:rPr lang="en-US" sz="1200" dirty="0"/>
              <a:t>&lt;| [0,1,2,3,4,5];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85421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lambdas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Function shorthand with =&gt;</a:t>
            </a:r>
          </a:p>
          <a:p>
            <a:r>
              <a:rPr lang="en-US" sz="1600" dirty="0" smtClean="0"/>
              <a:t>Syntactically similar to C#, Java 8, </a:t>
            </a:r>
            <a:r>
              <a:rPr lang="en-US" sz="1600" dirty="0" err="1" smtClean="0"/>
              <a:t>CoffeeScript</a:t>
            </a:r>
            <a:endParaRPr lang="en-US" sz="1600" dirty="0" smtClean="0"/>
          </a:p>
          <a:p>
            <a:r>
              <a:rPr lang="en-US" sz="1600" dirty="0" smtClean="0"/>
              <a:t>Support for expression and statement bodies</a:t>
            </a:r>
          </a:p>
          <a:p>
            <a:endParaRPr lang="en-US" sz="1600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Shorthand for common usage of functions as callbacks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76325"/>
            <a:ext cx="4299636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Expression bodies</a:t>
            </a:r>
          </a:p>
          <a:p>
            <a:r>
              <a:rPr lang="en-US" sz="11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100" dirty="0" smtClean="0"/>
              <a:t> </a:t>
            </a:r>
            <a:r>
              <a:rPr lang="en-US" sz="1100" dirty="0"/>
              <a:t>odds = </a:t>
            </a:r>
            <a:r>
              <a:rPr lang="en-US" sz="1100" dirty="0" err="1"/>
              <a:t>evens.map</a:t>
            </a:r>
            <a:r>
              <a:rPr lang="en-US" sz="1100" dirty="0"/>
              <a:t>(</a:t>
            </a:r>
            <a:r>
              <a:rPr lang="en-US" sz="1100" dirty="0"/>
              <a:t>v =&gt; v + </a:t>
            </a:r>
            <a:r>
              <a:rPr lang="en-US" sz="1100" dirty="0"/>
              <a:t>1)</a:t>
            </a:r>
            <a:r>
              <a:rPr lang="en-US" sz="1100" dirty="0"/>
              <a:t>;   </a:t>
            </a:r>
            <a:endParaRPr lang="en-US" sz="1100" dirty="0" smtClean="0"/>
          </a:p>
          <a:p>
            <a:r>
              <a:rPr lang="en-US" sz="11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100" dirty="0"/>
              <a:t> </a:t>
            </a:r>
            <a:r>
              <a:rPr lang="en-US" sz="1100" dirty="0" err="1" smtClean="0"/>
              <a:t>nums</a:t>
            </a:r>
            <a:r>
              <a:rPr lang="en-US" sz="1100" dirty="0" smtClean="0"/>
              <a:t> = </a:t>
            </a:r>
            <a:r>
              <a:rPr lang="en-US" sz="1100" dirty="0" err="1"/>
              <a:t>evens.map</a:t>
            </a:r>
            <a:r>
              <a:rPr lang="en-US" sz="1100" dirty="0" smtClean="0"/>
              <a:t>((v, </a:t>
            </a:r>
            <a:r>
              <a:rPr lang="en-US" sz="1100" dirty="0" err="1" smtClean="0"/>
              <a:t>i</a:t>
            </a:r>
            <a:r>
              <a:rPr lang="en-US" sz="1100" dirty="0" smtClean="0"/>
              <a:t>) </a:t>
            </a:r>
            <a:r>
              <a:rPr lang="en-US" sz="1100" dirty="0"/>
              <a:t>=&gt; v + </a:t>
            </a:r>
            <a:r>
              <a:rPr lang="en-US" sz="1100" dirty="0" err="1" smtClean="0"/>
              <a:t>i</a:t>
            </a:r>
            <a:r>
              <a:rPr lang="en-US" sz="1100" dirty="0" smtClean="0"/>
              <a:t>); </a:t>
            </a:r>
            <a:r>
              <a:rPr lang="en-US" sz="1100" dirty="0"/>
              <a:t>  </a:t>
            </a:r>
          </a:p>
          <a:p>
            <a:endParaRPr lang="en-US" sz="1100" dirty="0" smtClean="0"/>
          </a:p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Statement bodies</a:t>
            </a:r>
            <a:endParaRPr lang="en-US" sz="11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err="1" smtClean="0"/>
              <a:t>nums.forEach</a:t>
            </a:r>
            <a:r>
              <a:rPr lang="en-US" sz="1100" dirty="0" smtClean="0"/>
              <a:t>(v </a:t>
            </a:r>
            <a:r>
              <a:rPr lang="en-US" sz="1100" dirty="0"/>
              <a:t>=&gt; </a:t>
            </a:r>
            <a:r>
              <a:rPr lang="en-US" sz="1100" dirty="0"/>
              <a:t>{</a:t>
            </a:r>
            <a:r>
              <a:rPr lang="en-US" sz="1100" dirty="0"/>
              <a:t> </a:t>
            </a:r>
            <a:endParaRPr lang="en-US" sz="1100" dirty="0" smtClean="0"/>
          </a:p>
          <a:p>
            <a:r>
              <a:rPr lang="en-US" sz="1100" dirty="0"/>
              <a:t> </a:t>
            </a:r>
            <a:r>
              <a:rPr lang="en-US" sz="1100" dirty="0" smtClean="0"/>
              <a:t>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1100" dirty="0" smtClean="0"/>
              <a:t> </a:t>
            </a:r>
            <a:r>
              <a:rPr lang="en-US" sz="1100" dirty="0"/>
              <a:t>(</a:t>
            </a:r>
            <a:r>
              <a:rPr lang="en-US" sz="1100" dirty="0"/>
              <a:t>v % </a:t>
            </a:r>
            <a:r>
              <a:rPr lang="en-US" sz="1100" dirty="0"/>
              <a:t>5</a:t>
            </a:r>
            <a:r>
              <a:rPr lang="en-US" sz="1100" dirty="0"/>
              <a:t> === </a:t>
            </a:r>
            <a:r>
              <a:rPr lang="en-US" sz="1100" dirty="0"/>
              <a:t>0)</a:t>
            </a:r>
            <a:r>
              <a:rPr lang="en-US" sz="1100" dirty="0"/>
              <a:t> </a:t>
            </a:r>
            <a:endParaRPr lang="en-US" sz="1100" dirty="0" smtClean="0"/>
          </a:p>
          <a:p>
            <a:r>
              <a:rPr lang="en-US" sz="1100" dirty="0"/>
              <a:t> </a:t>
            </a:r>
            <a:r>
              <a:rPr lang="en-US" sz="1100" dirty="0" smtClean="0"/>
              <a:t>   </a:t>
            </a:r>
            <a:r>
              <a:rPr lang="en-US" sz="1100" dirty="0" err="1" smtClean="0"/>
              <a:t>fives.push</a:t>
            </a:r>
            <a:r>
              <a:rPr lang="en-US" sz="1100" dirty="0" smtClean="0"/>
              <a:t>(v</a:t>
            </a:r>
            <a:r>
              <a:rPr lang="en-US" sz="1100" dirty="0"/>
              <a:t>)</a:t>
            </a:r>
            <a:r>
              <a:rPr lang="en-US" sz="1100" dirty="0"/>
              <a:t>; </a:t>
            </a:r>
            <a:endParaRPr lang="en-US" sz="1100" dirty="0" smtClean="0"/>
          </a:p>
          <a:p>
            <a:r>
              <a:rPr lang="en-US" sz="1100" dirty="0" smtClean="0"/>
              <a:t>});</a:t>
            </a:r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Lexical this</a:t>
            </a:r>
          </a:p>
          <a:p>
            <a:r>
              <a:rPr lang="en-US" sz="1200" dirty="0" err="1">
                <a:solidFill>
                  <a:srgbClr val="0000FF"/>
                </a:solidFill>
                <a:latin typeface="Consolas"/>
              </a:rPr>
              <a:t>v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ar</a:t>
            </a:r>
            <a:r>
              <a:rPr lang="en-US" sz="1100" dirty="0" smtClean="0"/>
              <a:t> bob =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_name: "Bob",</a:t>
            </a:r>
          </a:p>
          <a:p>
            <a:r>
              <a:rPr lang="en-US" sz="1100" dirty="0" smtClean="0"/>
              <a:t>  _friends: [],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</a:t>
            </a:r>
            <a:r>
              <a:rPr lang="en-US" sz="1100" dirty="0" err="1" smtClean="0"/>
              <a:t>printFriends</a:t>
            </a:r>
            <a:r>
              <a:rPr lang="en-US" sz="1100" dirty="0" smtClean="0"/>
              <a:t>()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this</a:t>
            </a:r>
            <a:r>
              <a:rPr lang="en-US" sz="1100" dirty="0" smtClean="0"/>
              <a:t>._</a:t>
            </a:r>
            <a:r>
              <a:rPr lang="en-US" sz="1100" dirty="0" err="1" smtClean="0"/>
              <a:t>friends.forEach</a:t>
            </a:r>
            <a:r>
              <a:rPr lang="en-US" sz="1100" dirty="0" smtClean="0"/>
              <a:t>(f =&gt; </a:t>
            </a:r>
          </a:p>
          <a:p>
            <a:r>
              <a:rPr lang="en-US" sz="1100" dirty="0" smtClean="0"/>
              <a:t>      console.log(</a:t>
            </a:r>
            <a:r>
              <a:rPr lang="en-US" sz="1100" dirty="0" err="1">
                <a:solidFill>
                  <a:srgbClr val="0000FF"/>
                </a:solidFill>
                <a:latin typeface="Consolas"/>
              </a:rPr>
              <a:t>this</a:t>
            </a:r>
            <a:r>
              <a:rPr lang="en-US" sz="1100" dirty="0" err="1" smtClean="0"/>
              <a:t>._name</a:t>
            </a:r>
            <a:r>
              <a:rPr lang="en-US" sz="1100" dirty="0" smtClean="0"/>
              <a:t> + " knows " + f));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}</a:t>
            </a:r>
          </a:p>
          <a:p>
            <a:r>
              <a:rPr lang="en-US" sz="1100" dirty="0" smtClean="0"/>
              <a:t>}</a:t>
            </a: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62616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string interpolation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953000" y="1085850"/>
            <a:ext cx="4114800" cy="4000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Basic literal string creation</a:t>
            </a:r>
          </a:p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`In JavaScript '\n' is a line-feed.` </a:t>
            </a:r>
          </a:p>
          <a:p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Multiline strings</a:t>
            </a:r>
            <a:endParaRPr lang="en-US" sz="11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`In JavaScript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this is</a:t>
            </a:r>
          </a:p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 not legal.` </a:t>
            </a: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Construct a DOM query </a:t>
            </a:r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</a:t>
            </a:r>
            <a:r>
              <a:rPr lang="en-US" sz="1100" dirty="0"/>
              <a:t>name =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"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Bob"</a:t>
            </a:r>
            <a:r>
              <a:rPr lang="en-US" sz="1100" dirty="0" smtClean="0"/>
              <a:t>, time </a:t>
            </a:r>
            <a:r>
              <a:rPr lang="en-US" sz="1100" dirty="0"/>
              <a:t>=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"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today"</a:t>
            </a:r>
            <a:r>
              <a:rPr lang="en-US" sz="1100" dirty="0"/>
              <a:t>;</a:t>
            </a:r>
            <a:endParaRPr lang="en-US" sz="1100" dirty="0"/>
          </a:p>
          <a:p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`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Hello </a:t>
            </a:r>
            <a:r>
              <a:rPr lang="en-US" sz="1100" dirty="0" smtClean="0"/>
              <a:t>${name}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, how are you </a:t>
            </a:r>
            <a:r>
              <a:rPr lang="en-US" sz="1100" dirty="0" smtClean="0"/>
              <a:t>${time</a:t>
            </a:r>
            <a:r>
              <a:rPr lang="en-US" sz="1100" dirty="0" smtClean="0"/>
              <a:t>}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?`</a:t>
            </a: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Construct 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an HTTP 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request</a:t>
            </a: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Prefix is used to interpret the </a:t>
            </a: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    replacements and construction</a:t>
            </a:r>
            <a:endParaRPr lang="en-US" sz="11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err="1" smtClean="0"/>
              <a:t>GET</a:t>
            </a:r>
            <a:r>
              <a:rPr lang="en-US" sz="1100" dirty="0" err="1">
                <a:solidFill>
                  <a:schemeClr val="accent5">
                    <a:lumMod val="75000"/>
                  </a:schemeClr>
                </a:solidFill>
              </a:rPr>
              <a:t>`http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://foo.org/</a:t>
            </a:r>
            <a:r>
              <a:rPr lang="en-US" sz="1100" dirty="0" err="1">
                <a:solidFill>
                  <a:schemeClr val="accent5">
                    <a:lumMod val="75000"/>
                  </a:schemeClr>
                </a:solidFill>
              </a:rPr>
              <a:t>bar?a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=</a:t>
            </a:r>
            <a:r>
              <a:rPr lang="en-US" sz="1100" dirty="0"/>
              <a:t>${a}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&amp;b=</a:t>
            </a:r>
            <a:r>
              <a:rPr lang="en-US" sz="1100" dirty="0"/>
              <a:t>${b</a:t>
            </a:r>
            <a:r>
              <a:rPr lang="en-US" sz="1100" dirty="0" smtClean="0"/>
              <a:t>}</a:t>
            </a:r>
            <a:br>
              <a:rPr lang="en-US" sz="1100" dirty="0" smtClean="0"/>
            </a:br>
            <a:r>
              <a:rPr lang="en-US" sz="1100" dirty="0" smtClean="0"/>
              <a:t>   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Content-Type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: application/</a:t>
            </a:r>
            <a:r>
              <a:rPr lang="en-US" sz="1100" dirty="0" err="1">
                <a:solidFill>
                  <a:schemeClr val="accent5">
                    <a:lumMod val="75000"/>
                  </a:schemeClr>
                </a:solidFill>
              </a:rPr>
              <a:t>json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11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    X-Credentials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en-US" sz="1100" dirty="0"/>
              <a:t>${credentials} 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   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{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"foo": </a:t>
            </a:r>
            <a:r>
              <a:rPr lang="en-US" sz="1100" dirty="0"/>
              <a:t>${foo</a:t>
            </a:r>
            <a:r>
              <a:rPr lang="en-US" sz="1100" dirty="0"/>
              <a:t>}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      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"</a:t>
            </a: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bar": </a:t>
            </a:r>
            <a:r>
              <a:rPr lang="en-US" sz="1100" dirty="0"/>
              <a:t>${bar</a:t>
            </a:r>
            <a:r>
              <a:rPr lang="en-US" sz="1100" dirty="0" smtClean="0"/>
              <a:t>}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}`</a:t>
            </a:r>
            <a:r>
              <a:rPr lang="en-US" sz="1100" dirty="0" smtClean="0"/>
              <a:t>(</a:t>
            </a:r>
            <a:r>
              <a:rPr lang="en-US" sz="1100" dirty="0" err="1" smtClean="0"/>
              <a:t>myOnReadyStateChangeHandler</a:t>
            </a:r>
            <a:r>
              <a:rPr lang="en-US" sz="1100" dirty="0" smtClean="0"/>
              <a:t>);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314450"/>
            <a:ext cx="41148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28751"/>
            <a:ext cx="441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Syntactic sugar for </a:t>
            </a:r>
            <a:r>
              <a:rPr lang="en-US" sz="1600" dirty="0" smtClean="0"/>
              <a:t>string construction</a:t>
            </a:r>
            <a:endParaRPr lang="en-US" sz="1600" dirty="0" smtClean="0"/>
          </a:p>
          <a:p>
            <a:r>
              <a:rPr lang="en-US" sz="1600" dirty="0" smtClean="0"/>
              <a:t>Similar to string interpolation in Perl, Python </a:t>
            </a:r>
          </a:p>
          <a:p>
            <a:endParaRPr lang="en-US" sz="1600" b="1" dirty="0" smtClean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Make it easier to construct strings with less risk of injection attacks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0529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>
                <a:latin typeface="+mn-lt"/>
              </a:rPr>
              <a:t>default</a:t>
            </a:r>
            <a:r>
              <a:rPr lang="en-US" sz="3200" dirty="0" smtClean="0">
                <a:latin typeface="+mn-lt"/>
              </a:rPr>
              <a:t> + </a:t>
            </a:r>
            <a:r>
              <a:rPr lang="en-US" sz="3200" b="1" dirty="0" smtClean="0">
                <a:latin typeface="+mn-lt"/>
              </a:rPr>
              <a:t>rest + spread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1600" dirty="0" err="1" smtClean="0"/>
              <a:t>Callee</a:t>
            </a:r>
            <a:r>
              <a:rPr lang="en-US" sz="1600" dirty="0" smtClean="0"/>
              <a:t>-evaluated </a:t>
            </a:r>
            <a:r>
              <a:rPr lang="en-US" sz="1600" dirty="0" smtClean="0"/>
              <a:t>default parameter </a:t>
            </a:r>
            <a:r>
              <a:rPr lang="en-US" sz="1600" dirty="0" smtClean="0"/>
              <a:t>values</a:t>
            </a:r>
          </a:p>
          <a:p>
            <a:r>
              <a:rPr lang="en-US" sz="1600" dirty="0"/>
              <a:t>Turn an array into consecutive arguments in a function </a:t>
            </a:r>
            <a:r>
              <a:rPr lang="en-US" sz="1600" dirty="0" smtClean="0"/>
              <a:t>call</a:t>
            </a:r>
          </a:p>
          <a:p>
            <a:r>
              <a:rPr lang="en-US" sz="1600" dirty="0"/>
              <a:t>Bind trailing parameters to an array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i="1" u="sng" dirty="0" smtClean="0"/>
              <a:t>Goal:</a:t>
            </a:r>
            <a:r>
              <a:rPr lang="en-US" sz="1600" dirty="0" smtClean="0"/>
              <a:t>  Write less </a:t>
            </a:r>
            <a:r>
              <a:rPr lang="en-US" sz="1600" dirty="0" smtClean="0"/>
              <a:t>code, replace ‘arguments’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endParaRPr lang="en-US" sz="1200" dirty="0" smtClean="0">
              <a:solidFill>
                <a:srgbClr val="0000FF"/>
              </a:solidFill>
              <a:latin typeface="Consolas"/>
            </a:endParaRPr>
          </a:p>
          <a:p>
            <a:endParaRPr lang="en-US" sz="1200" dirty="0">
              <a:solidFill>
                <a:srgbClr val="0000FF"/>
              </a:solidFill>
              <a:latin typeface="Consolas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200" dirty="0" smtClean="0"/>
              <a:t> </a:t>
            </a:r>
            <a:r>
              <a:rPr lang="en-US" sz="1200" dirty="0" smtClean="0"/>
              <a:t>f(x, y=12) </a:t>
            </a:r>
            <a:r>
              <a:rPr lang="en-US" sz="1200" dirty="0"/>
              <a:t>{ </a:t>
            </a:r>
            <a:endParaRPr lang="en-US" sz="1200" dirty="0" smtClean="0"/>
          </a:p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// y is 12 if not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passed</a:t>
            </a:r>
            <a:endParaRPr lang="en-US" sz="1200" dirty="0" smtClean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return</a:t>
            </a:r>
            <a:r>
              <a:rPr lang="en-US" sz="1200" dirty="0" smtClean="0"/>
              <a:t> </a:t>
            </a:r>
            <a:r>
              <a:rPr lang="en-US" sz="1200" dirty="0" err="1" smtClean="0"/>
              <a:t>x+y</a:t>
            </a:r>
            <a:r>
              <a:rPr lang="en-US" sz="1200" dirty="0" smtClean="0"/>
              <a:t>;</a:t>
            </a:r>
          </a:p>
          <a:p>
            <a:r>
              <a:rPr lang="en-US" sz="1200" dirty="0" smtClean="0"/>
              <a:t>}</a:t>
            </a:r>
          </a:p>
          <a:p>
            <a:r>
              <a:rPr lang="en-US" sz="1200" dirty="0" smtClean="0"/>
              <a:t>f(3)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200" dirty="0"/>
              <a:t> f(x, ...y) { 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// y is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an Array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return</a:t>
            </a:r>
            <a:r>
              <a:rPr lang="en-US" sz="1200" dirty="0" smtClean="0"/>
              <a:t> </a:t>
            </a:r>
            <a:r>
              <a:rPr lang="en-US" sz="1200" dirty="0"/>
              <a:t>x * </a:t>
            </a:r>
            <a:r>
              <a:rPr lang="en-US" sz="1200" dirty="0" err="1"/>
              <a:t>y.length</a:t>
            </a:r>
            <a:r>
              <a:rPr lang="en-US" sz="1200" dirty="0"/>
              <a:t>;</a:t>
            </a:r>
          </a:p>
          <a:p>
            <a:r>
              <a:rPr lang="en-US" sz="1200" dirty="0"/>
              <a:t>}</a:t>
            </a:r>
          </a:p>
          <a:p>
            <a:r>
              <a:rPr lang="en-US" sz="1200" dirty="0" smtClean="0"/>
              <a:t>f(3</a:t>
            </a:r>
            <a:r>
              <a:rPr lang="en-US" sz="1200" dirty="0"/>
              <a:t>, "hello",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200" dirty="0" smtClean="0"/>
              <a:t>)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200" dirty="0"/>
              <a:t> f(x, y, z) { </a:t>
            </a:r>
          </a:p>
          <a:p>
            <a:r>
              <a:rPr lang="en-US" sz="1200" dirty="0">
                <a:solidFill>
                  <a:srgbClr val="0000FF"/>
                </a:solidFill>
                <a:latin typeface="Consolas"/>
              </a:rPr>
              <a:t>  return</a:t>
            </a:r>
            <a:r>
              <a:rPr lang="en-US" sz="1200" dirty="0"/>
              <a:t> x + y + z;</a:t>
            </a:r>
          </a:p>
          <a:p>
            <a:r>
              <a:rPr lang="en-US" sz="1200" dirty="0"/>
              <a:t>}</a:t>
            </a:r>
          </a:p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Pass each </a:t>
            </a:r>
            <a:r>
              <a:rPr lang="en-US" sz="1200" dirty="0" err="1">
                <a:solidFill>
                  <a:schemeClr val="accent3">
                    <a:lumMod val="75000"/>
                  </a:schemeClr>
                </a:solidFill>
                <a:latin typeface="Consolas"/>
              </a:rPr>
              <a:t>elem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of array as argument</a:t>
            </a:r>
            <a:endParaRPr lang="en-US" sz="1200" dirty="0"/>
          </a:p>
          <a:p>
            <a:r>
              <a:rPr lang="en-US" sz="1200" dirty="0"/>
              <a:t>f</a:t>
            </a:r>
            <a:r>
              <a:rPr lang="en-US" sz="1200" dirty="0" smtClean="0"/>
              <a:t>(...[1,2,3])</a:t>
            </a:r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114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ES6 for </a:t>
            </a:r>
            <a:r>
              <a:rPr lang="en-US" sz="4800" dirty="0" smtClean="0"/>
              <a:t>Scalable Applications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(the meat)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64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let + </a:t>
            </a:r>
            <a:r>
              <a:rPr lang="en-US" sz="3200" b="1" dirty="0" err="1" smtClean="0">
                <a:latin typeface="+mn-lt"/>
              </a:rPr>
              <a:t>const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Block-scoped binding</a:t>
            </a:r>
          </a:p>
          <a:p>
            <a:endParaRPr lang="en-US" sz="1600" dirty="0" smtClean="0"/>
          </a:p>
          <a:p>
            <a:r>
              <a:rPr lang="en-US" sz="1600" dirty="0"/>
              <a:t>‘let’ is the new ‘</a:t>
            </a:r>
            <a:r>
              <a:rPr lang="en-US" sz="1600" dirty="0" err="1"/>
              <a:t>var</a:t>
            </a:r>
            <a:r>
              <a:rPr lang="en-US" sz="1600" dirty="0" smtClean="0"/>
              <a:t>’</a:t>
            </a:r>
          </a:p>
          <a:p>
            <a:r>
              <a:rPr lang="en-US" sz="1600" dirty="0" smtClean="0"/>
              <a:t>‘</a:t>
            </a:r>
            <a:r>
              <a:rPr lang="en-US" sz="1600" dirty="0" err="1" smtClean="0"/>
              <a:t>const</a:t>
            </a:r>
            <a:r>
              <a:rPr lang="en-US" sz="1600" dirty="0" smtClean="0"/>
              <a:t>’ is single-assignment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Address existing confusion around </a:t>
            </a:r>
            <a:r>
              <a:rPr lang="en-US" sz="1600" dirty="0" smtClean="0"/>
              <a:t>scoping, align with </a:t>
            </a:r>
            <a:r>
              <a:rPr lang="en-US" sz="1600" dirty="0" smtClean="0"/>
              <a:t>expectation from other C-style </a:t>
            </a:r>
            <a:r>
              <a:rPr lang="en-US" sz="1600" dirty="0" smtClean="0"/>
              <a:t>languages</a:t>
            </a:r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‘</a:t>
            </a:r>
            <a:r>
              <a:rPr lang="en-US" sz="1600" dirty="0" err="1" smtClean="0"/>
              <a:t>const</a:t>
            </a:r>
            <a:r>
              <a:rPr lang="en-US" sz="1600" dirty="0" smtClean="0"/>
              <a:t>’ offers optimization opportunities</a:t>
            </a:r>
          </a:p>
          <a:p>
            <a:endParaRPr lang="en-US" sz="1600" dirty="0" smtClean="0"/>
          </a:p>
          <a:p>
            <a:r>
              <a:rPr lang="en-US" sz="1600" i="1" u="sng" dirty="0" smtClean="0"/>
              <a:t>Semantics</a:t>
            </a:r>
            <a:r>
              <a:rPr lang="en-US" sz="1600" dirty="0" smtClean="0"/>
              <a:t>: No use before definition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/>
          </a:p>
          <a:p>
            <a:r>
              <a:rPr lang="en-US" sz="14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400" dirty="0" smtClean="0"/>
              <a:t> </a:t>
            </a:r>
            <a:r>
              <a:rPr lang="en-US" sz="1400" dirty="0"/>
              <a:t>f() {</a:t>
            </a:r>
          </a:p>
          <a:p>
            <a:r>
              <a:rPr lang="en-US" sz="1400" dirty="0" smtClean="0"/>
              <a:t>  {</a:t>
            </a:r>
            <a:endParaRPr lang="en-US" sz="1400" dirty="0"/>
          </a:p>
          <a:p>
            <a:r>
              <a:rPr lang="en-US" sz="1400" dirty="0"/>
              <a:t>  </a:t>
            </a:r>
            <a:r>
              <a:rPr lang="en-US" sz="1400" dirty="0" smtClean="0"/>
              <a:t>  </a:t>
            </a:r>
            <a:r>
              <a:rPr lang="en-US" sz="1400" dirty="0">
                <a:solidFill>
                  <a:srgbClr val="0000FF"/>
                </a:solidFill>
                <a:latin typeface="Consolas"/>
              </a:rPr>
              <a:t>let</a:t>
            </a:r>
            <a:r>
              <a:rPr lang="en-US" sz="1400" dirty="0" smtClean="0"/>
              <a:t> x;</a:t>
            </a:r>
            <a:endParaRPr lang="en-US" sz="1400" dirty="0"/>
          </a:p>
          <a:p>
            <a:r>
              <a:rPr lang="en-US" sz="1400" dirty="0"/>
              <a:t>    </a:t>
            </a:r>
            <a:r>
              <a:rPr lang="en-US" sz="1400" dirty="0" smtClean="0"/>
              <a:t>{</a:t>
            </a:r>
            <a:endParaRPr lang="en-US" sz="1400" dirty="0"/>
          </a:p>
          <a:p>
            <a:r>
              <a:rPr lang="en-US" sz="1400" dirty="0" smtClean="0"/>
              <a:t>     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okay, block scoped name</a:t>
            </a:r>
            <a:endParaRPr lang="en-US" sz="1400" dirty="0" smtClean="0"/>
          </a:p>
          <a:p>
            <a:r>
              <a:rPr lang="en-US" sz="1400" dirty="0" smtClean="0"/>
              <a:t>      </a:t>
            </a:r>
            <a:r>
              <a:rPr lang="en-US" sz="1400" dirty="0" err="1" smtClean="0">
                <a:solidFill>
                  <a:srgbClr val="0000FF"/>
                </a:solidFill>
                <a:latin typeface="Consolas"/>
              </a:rPr>
              <a:t>const</a:t>
            </a:r>
            <a:r>
              <a:rPr lang="en-US" sz="1400" dirty="0" smtClean="0"/>
              <a:t> </a:t>
            </a:r>
            <a:r>
              <a:rPr lang="en-US" sz="1400" dirty="0"/>
              <a:t>x = "sneaky"; </a:t>
            </a:r>
            <a:endParaRPr lang="en-US" sz="1400" dirty="0" smtClean="0"/>
          </a:p>
          <a:p>
            <a:r>
              <a:rPr lang="en-US" sz="1400" dirty="0" smtClean="0"/>
              <a:t>     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error, </a:t>
            </a:r>
            <a:r>
              <a:rPr lang="en-US" sz="1400" dirty="0" err="1">
                <a:solidFill>
                  <a:schemeClr val="accent3">
                    <a:lumMod val="75000"/>
                  </a:schemeClr>
                </a:solidFill>
                <a:latin typeface="Consolas"/>
              </a:rPr>
              <a:t>const</a:t>
            </a:r>
            <a:endParaRPr lang="en-US" sz="14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400" dirty="0" smtClean="0"/>
              <a:t>      x </a:t>
            </a:r>
            <a:r>
              <a:rPr lang="en-US" sz="1400" dirty="0"/>
              <a:t>= "foo";</a:t>
            </a:r>
          </a:p>
          <a:p>
            <a:r>
              <a:rPr lang="en-US" sz="1400" dirty="0" smtClean="0"/>
              <a:t>    }</a:t>
            </a:r>
            <a:endParaRPr lang="en-US" sz="1400" dirty="0"/>
          </a:p>
          <a:p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 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error, already declared in block</a:t>
            </a:r>
            <a:endParaRPr lang="en-US" sz="1400" dirty="0" smtClean="0"/>
          </a:p>
          <a:p>
            <a:r>
              <a:rPr lang="en-US" sz="1400" dirty="0" smtClean="0"/>
              <a:t>    </a:t>
            </a:r>
            <a:r>
              <a:rPr lang="en-US" sz="1400" dirty="0">
                <a:solidFill>
                  <a:srgbClr val="0000FF"/>
                </a:solidFill>
                <a:latin typeface="Consolas"/>
              </a:rPr>
              <a:t>let</a:t>
            </a:r>
            <a:r>
              <a:rPr lang="en-US" sz="1400" dirty="0" smtClean="0"/>
              <a:t> </a:t>
            </a:r>
            <a:r>
              <a:rPr lang="en-US" sz="1400" dirty="0"/>
              <a:t>x = "inner"; </a:t>
            </a:r>
            <a:endParaRPr lang="en-US" sz="1400" dirty="0" smtClean="0"/>
          </a:p>
          <a:p>
            <a:r>
              <a:rPr lang="en-US" sz="1400" dirty="0" smtClean="0"/>
              <a:t>  }</a:t>
            </a:r>
            <a:endParaRPr lang="en-US" sz="1400" dirty="0"/>
          </a:p>
          <a:p>
            <a:r>
              <a:rPr lang="en-US" sz="1400" dirty="0"/>
              <a:t>}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2867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modules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Language-level support for </a:t>
            </a:r>
            <a:r>
              <a:rPr lang="en-US" sz="1600" dirty="0" smtClean="0"/>
              <a:t>modules</a:t>
            </a:r>
          </a:p>
          <a:p>
            <a:r>
              <a:rPr lang="en-US" sz="1600" dirty="0" smtClean="0"/>
              <a:t>Codify patterns from popular JavaScript module loaders</a:t>
            </a:r>
            <a:endParaRPr lang="en-US" sz="1600" dirty="0" smtClean="0"/>
          </a:p>
          <a:p>
            <a:r>
              <a:rPr lang="en-US" sz="1600" dirty="0" smtClean="0"/>
              <a:t>Host-defined default loader</a:t>
            </a:r>
          </a:p>
          <a:p>
            <a:r>
              <a:rPr lang="en-US" sz="1600" dirty="0" smtClean="0"/>
              <a:t>Implicitly </a:t>
            </a:r>
            <a:r>
              <a:rPr lang="en-US" sz="1600" dirty="0" err="1" smtClean="0"/>
              <a:t>async</a:t>
            </a:r>
            <a:r>
              <a:rPr lang="en-US" sz="1600" dirty="0" smtClean="0"/>
              <a:t> </a:t>
            </a:r>
            <a:r>
              <a:rPr lang="en-US" sz="1600" dirty="0"/>
              <a:t>model – no code executes until requested modules are available and processed</a:t>
            </a:r>
          </a:p>
          <a:p>
            <a:endParaRPr lang="en-US" sz="1600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Enable component definition and usage</a:t>
            </a:r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module declaration and export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module</a:t>
            </a:r>
            <a:r>
              <a:rPr lang="en-US" sz="1050" dirty="0" smtClean="0"/>
              <a:t> </a:t>
            </a:r>
            <a:r>
              <a:rPr lang="en-US" sz="1050" dirty="0"/>
              <a:t>Math {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  export</a:t>
            </a:r>
            <a:r>
              <a:rPr lang="en-US" sz="1050" dirty="0" smtClean="0"/>
              <a:t>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050" dirty="0"/>
              <a:t> sum(x, y) {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    return</a:t>
            </a:r>
            <a:r>
              <a:rPr lang="en-US" sz="1050" dirty="0" smtClean="0"/>
              <a:t> </a:t>
            </a:r>
            <a:r>
              <a:rPr lang="en-US" sz="1050" dirty="0"/>
              <a:t>x + y;</a:t>
            </a:r>
          </a:p>
          <a:p>
            <a:r>
              <a:rPr lang="en-US" sz="1050" dirty="0" smtClean="0"/>
              <a:t>  </a:t>
            </a:r>
            <a:r>
              <a:rPr lang="en-US" sz="1050" dirty="0"/>
              <a:t>}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  export</a:t>
            </a:r>
            <a:r>
              <a:rPr lang="en-US" sz="1050" dirty="0" smtClean="0"/>
              <a:t> </a:t>
            </a:r>
            <a:r>
              <a:rPr lang="en-US" sz="105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/>
              <a:t> pi = 3.141593;</a:t>
            </a:r>
          </a:p>
          <a:p>
            <a:r>
              <a:rPr lang="en-US" sz="1050" dirty="0" smtClean="0"/>
              <a:t>}</a:t>
            </a:r>
            <a:endParaRPr lang="en-US" sz="1050" dirty="0"/>
          </a:p>
          <a:p>
            <a:endParaRPr lang="en-US" sz="1050" dirty="0" smtClean="0"/>
          </a:p>
          <a:p>
            <a:r>
              <a:rPr lang="en-US" sz="105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module </a:t>
            </a:r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import</a:t>
            </a:r>
            <a:endParaRPr lang="en-US" sz="105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top level import – lexical scope     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import</a:t>
            </a:r>
            <a:r>
              <a:rPr lang="en-US" sz="1050" dirty="0" smtClean="0"/>
              <a:t> *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from</a:t>
            </a:r>
            <a:r>
              <a:rPr lang="en-US" sz="1050" dirty="0" smtClean="0"/>
              <a:t> Math;</a:t>
            </a:r>
            <a:endParaRPr lang="en-US" sz="1050" dirty="0" smtClean="0"/>
          </a:p>
          <a:p>
            <a:r>
              <a:rPr lang="en-US" sz="1050" dirty="0" smtClean="0"/>
              <a:t>alert</a:t>
            </a:r>
            <a:r>
              <a:rPr lang="en-US" sz="1050" dirty="0"/>
              <a:t>("2</a:t>
            </a:r>
            <a:r>
              <a:rPr lang="el-GR" sz="1050" dirty="0"/>
              <a:t>π = " + </a:t>
            </a:r>
            <a:r>
              <a:rPr lang="en-US" sz="1050" dirty="0"/>
              <a:t>sum(pi, pi));</a:t>
            </a:r>
          </a:p>
          <a:p>
            <a:endParaRPr lang="en-US" sz="1050" dirty="0"/>
          </a:p>
          <a:p>
            <a:r>
              <a:rPr lang="en-US" sz="105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Remote module load</a:t>
            </a:r>
          </a:p>
          <a:p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05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loading from a URL</a:t>
            </a: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module</a:t>
            </a:r>
            <a:r>
              <a:rPr lang="en-US" sz="1050" dirty="0" smtClean="0"/>
              <a:t> JSON2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from</a:t>
            </a:r>
            <a:r>
              <a:rPr lang="en-US" sz="1050" dirty="0" smtClean="0"/>
              <a:t> </a:t>
            </a:r>
            <a:r>
              <a:rPr lang="en-US" sz="1050" dirty="0" smtClean="0">
                <a:solidFill>
                  <a:schemeClr val="accent5">
                    <a:lumMod val="75000"/>
                  </a:schemeClr>
                </a:solidFill>
              </a:rPr>
              <a:t>'http</a:t>
            </a:r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://json.org/modules/json2.js'</a:t>
            </a:r>
            <a:r>
              <a:rPr lang="en-US" sz="1050" dirty="0"/>
              <a:t>;</a:t>
            </a:r>
          </a:p>
          <a:p>
            <a:r>
              <a:rPr lang="en-US" sz="1050" dirty="0" smtClean="0"/>
              <a:t>alert(JSON2.stringify</a:t>
            </a:r>
            <a:r>
              <a:rPr lang="en-US" sz="1050" dirty="0"/>
              <a:t>([1,2</a:t>
            </a:r>
            <a:r>
              <a:rPr lang="en-US" sz="1050" dirty="0" smtClean="0"/>
              <a:t>]))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7721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classes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Simple classes as sugar</a:t>
            </a:r>
            <a:endParaRPr lang="en-US" sz="1600" dirty="0" smtClean="0"/>
          </a:p>
          <a:p>
            <a:r>
              <a:rPr lang="en-US" sz="1600" dirty="0" smtClean="0"/>
              <a:t>Compiles to prototype-based OO pattern</a:t>
            </a:r>
          </a:p>
          <a:p>
            <a:r>
              <a:rPr lang="en-US" sz="1600" dirty="0" smtClean="0"/>
              <a:t>Formalizes common JS OO pattern into syntax</a:t>
            </a:r>
          </a:p>
          <a:p>
            <a:endParaRPr lang="en-US" sz="1600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</a:t>
            </a:r>
            <a:r>
              <a:rPr lang="en-US" sz="1600" dirty="0" smtClean="0"/>
              <a:t>Declarative classes covering common case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i="1" u="sng" dirty="0" smtClean="0"/>
              <a:t>Issues</a:t>
            </a:r>
            <a:r>
              <a:rPr lang="en-US" sz="1600" dirty="0" smtClean="0"/>
              <a:t>: At risk due to minimalism, range of (often conflicting) desired additions</a:t>
            </a:r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648200" y="1143000"/>
            <a:ext cx="4331043" cy="38671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1200" dirty="0" smtClean="0"/>
              <a:t> </a:t>
            </a:r>
            <a:r>
              <a:rPr lang="en-US" sz="1200" dirty="0" err="1"/>
              <a:t>SkinnedMesh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extends</a:t>
            </a:r>
            <a:r>
              <a:rPr lang="en-US" sz="1200" dirty="0"/>
              <a:t> </a:t>
            </a:r>
            <a:r>
              <a:rPr lang="en-US" sz="1200" dirty="0" err="1"/>
              <a:t>THREE.Mesh</a:t>
            </a:r>
            <a:r>
              <a:rPr lang="en-US" sz="1200" dirty="0"/>
              <a:t> {</a:t>
            </a:r>
          </a:p>
          <a:p>
            <a:r>
              <a:rPr lang="en-US" sz="1200" dirty="0"/>
              <a:t>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constructor</a:t>
            </a:r>
            <a:r>
              <a:rPr lang="en-US" sz="1200" dirty="0"/>
              <a:t>(geometry, materials) {</a:t>
            </a:r>
          </a:p>
          <a:p>
            <a:r>
              <a:rPr lang="en-US" sz="1200" dirty="0"/>
              <a:t>    super(geometry, materials);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   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this.</a:t>
            </a:r>
            <a:r>
              <a:rPr lang="en-US" sz="1200" dirty="0" err="1" smtClean="0"/>
              <a:t>idMatrix</a:t>
            </a:r>
            <a:r>
              <a:rPr lang="en-US" sz="1200" dirty="0" smtClean="0"/>
              <a:t>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/>
              <a:t> THREE.Matrix4();</a:t>
            </a:r>
          </a:p>
          <a:p>
            <a:r>
              <a:rPr lang="en-US" sz="1200" dirty="0"/>
              <a:t>   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this.</a:t>
            </a:r>
            <a:r>
              <a:rPr lang="en-US" sz="1200" dirty="0" err="1" smtClean="0"/>
              <a:t>bones</a:t>
            </a:r>
            <a:r>
              <a:rPr lang="en-US" sz="1200" dirty="0" smtClean="0"/>
              <a:t> </a:t>
            </a:r>
            <a:r>
              <a:rPr lang="en-US" sz="1200" dirty="0"/>
              <a:t>= [];</a:t>
            </a:r>
          </a:p>
          <a:p>
            <a:r>
              <a:rPr lang="en-US" sz="1200" dirty="0"/>
              <a:t>   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this.</a:t>
            </a:r>
            <a:r>
              <a:rPr lang="en-US" sz="1200" dirty="0" err="1" smtClean="0"/>
              <a:t>boneMatrices</a:t>
            </a:r>
            <a:r>
              <a:rPr lang="en-US" sz="1200" dirty="0" smtClean="0"/>
              <a:t> </a:t>
            </a:r>
            <a:r>
              <a:rPr lang="en-US" sz="1200" dirty="0"/>
              <a:t>= [];</a:t>
            </a:r>
          </a:p>
          <a:p>
            <a:r>
              <a:rPr lang="en-US" sz="1200" dirty="0"/>
              <a:t>   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//...</a:t>
            </a:r>
          </a:p>
          <a:p>
            <a:r>
              <a:rPr lang="en-US" sz="1200" dirty="0"/>
              <a:t>  }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  update(camera) {</a:t>
            </a:r>
          </a:p>
          <a:p>
            <a:r>
              <a:rPr lang="en-US" sz="1200" dirty="0"/>
              <a:t>   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//...</a:t>
            </a:r>
          </a:p>
          <a:p>
            <a:r>
              <a:rPr lang="en-US" sz="1200" dirty="0" smtClean="0"/>
              <a:t>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super</a:t>
            </a:r>
            <a:r>
              <a:rPr lang="en-US" sz="1200" dirty="0" err="1"/>
              <a:t>.update</a:t>
            </a:r>
            <a:r>
              <a:rPr lang="en-US" sz="1200" dirty="0"/>
              <a:t>();</a:t>
            </a:r>
          </a:p>
          <a:p>
            <a:r>
              <a:rPr lang="en-US" sz="1200" dirty="0"/>
              <a:t>  }</a:t>
            </a:r>
          </a:p>
          <a:p>
            <a:r>
              <a:rPr lang="en-US" sz="1200" dirty="0" smtClean="0"/>
              <a:t>}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706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err="1" smtClean="0">
                <a:latin typeface="+mn-lt"/>
              </a:rPr>
              <a:t>unicode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7414"/>
            <a:ext cx="4114800" cy="3394472"/>
          </a:xfrm>
        </p:spPr>
        <p:txBody>
          <a:bodyPr>
            <a:noAutofit/>
          </a:bodyPr>
          <a:lstStyle/>
          <a:p>
            <a:r>
              <a:rPr lang="en-US" sz="1600" dirty="0" smtClean="0"/>
              <a:t>Non-breaking additions to support full Unicode</a:t>
            </a:r>
          </a:p>
          <a:p>
            <a:r>
              <a:rPr lang="en-US" sz="1600" dirty="0"/>
              <a:t>New </a:t>
            </a:r>
            <a:r>
              <a:rPr lang="en-US" sz="1600" dirty="0" err="1"/>
              <a:t>RegExp</a:t>
            </a:r>
            <a:r>
              <a:rPr lang="en-US" sz="1600" dirty="0"/>
              <a:t> mode to handle code points</a:t>
            </a:r>
          </a:p>
          <a:p>
            <a:r>
              <a:rPr lang="en-US" sz="1600" dirty="0" smtClean="0"/>
              <a:t>Several new libraries to support processing strings as 21bit code points</a:t>
            </a:r>
          </a:p>
          <a:p>
            <a:endParaRPr lang="en-US" sz="1600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Support building global apps in JavaScript</a:t>
            </a:r>
          </a:p>
          <a:p>
            <a:pPr lvl="1"/>
            <a:r>
              <a:rPr lang="en-US" sz="1400" dirty="0" smtClean="0"/>
              <a:t>see also </a:t>
            </a:r>
            <a:r>
              <a:rPr lang="en-US" sz="1400" dirty="0" smtClean="0"/>
              <a:t>TC39 i18n library working group</a:t>
            </a:r>
            <a:endParaRPr lang="en-US" sz="1400" dirty="0" smtClean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same as ES5.1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pPr>
              <a:spcBef>
                <a:spcPts val="0"/>
              </a:spcBef>
            </a:pPr>
            <a:r>
              <a:rPr lang="en-US" sz="1200" dirty="0" smtClean="0"/>
              <a:t>"</a:t>
            </a:r>
            <a:r>
              <a:rPr lang="en-US" sz="1200" dirty="0"/>
              <a:t>𠮷".length == </a:t>
            </a:r>
            <a:r>
              <a:rPr lang="en-US" sz="1200" dirty="0" smtClean="0"/>
              <a:t>2</a:t>
            </a:r>
            <a:endParaRPr lang="en-US" sz="1200" dirty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endParaRPr lang="en-US" sz="1200" dirty="0" smtClean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new </a:t>
            </a:r>
            <a:r>
              <a:rPr lang="en-US" sz="1200" dirty="0" err="1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RegExp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behaviour,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opt-in ‘u’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pPr>
              <a:spcBef>
                <a:spcPts val="0"/>
              </a:spcBef>
            </a:pPr>
            <a:r>
              <a:rPr lang="en-US" sz="1200" dirty="0" smtClean="0"/>
              <a:t>"</a:t>
            </a:r>
            <a:r>
              <a:rPr lang="en-US" sz="1200" dirty="0"/>
              <a:t>𠮷".match(/./</a:t>
            </a:r>
            <a:r>
              <a:rPr lang="en-US" sz="1200" dirty="0">
                <a:solidFill>
                  <a:srgbClr val="FFC000"/>
                </a:solidFill>
              </a:rPr>
              <a:t>u</a:t>
            </a:r>
            <a:r>
              <a:rPr lang="en-US" sz="1200" dirty="0"/>
              <a:t>)[0].length == </a:t>
            </a:r>
            <a:r>
              <a:rPr lang="en-US" sz="1200" dirty="0" smtClean="0"/>
              <a:t>2</a:t>
            </a:r>
            <a:endParaRPr lang="en-US" sz="1200" dirty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endParaRPr lang="en-US" sz="1200" dirty="0" smtClean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new form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pPr>
              <a:spcBef>
                <a:spcPts val="0"/>
              </a:spcBef>
            </a:pPr>
            <a:r>
              <a:rPr lang="en-US" sz="1200" dirty="0" smtClean="0"/>
              <a:t>"</a:t>
            </a:r>
            <a:r>
              <a:rPr lang="en-US" sz="1200" dirty="0" smtClean="0">
                <a:solidFill>
                  <a:srgbClr val="FFC000"/>
                </a:solidFill>
              </a:rPr>
              <a:t>\</a:t>
            </a:r>
            <a:r>
              <a:rPr lang="en-US" sz="1200" dirty="0">
                <a:solidFill>
                  <a:srgbClr val="FFC000"/>
                </a:solidFill>
              </a:rPr>
              <a:t>u{</a:t>
            </a:r>
            <a:r>
              <a:rPr lang="en-US" sz="1200" dirty="0"/>
              <a:t>20BB7</a:t>
            </a:r>
            <a:r>
              <a:rPr lang="en-US" sz="1200" dirty="0" smtClean="0">
                <a:solidFill>
                  <a:srgbClr val="FFC000"/>
                </a:solidFill>
              </a:rPr>
              <a:t>}</a:t>
            </a:r>
            <a:r>
              <a:rPr lang="en-US" sz="1200" dirty="0" smtClean="0"/>
              <a:t>"=="</a:t>
            </a:r>
            <a:r>
              <a:rPr lang="en-US" sz="1200" dirty="0"/>
              <a:t>𠮷</a:t>
            </a:r>
            <a:r>
              <a:rPr lang="en-US" sz="1200" dirty="0" smtClean="0"/>
              <a:t>"=="\</a:t>
            </a:r>
            <a:r>
              <a:rPr lang="en-US" sz="1200" dirty="0"/>
              <a:t>uD842\uDFB7</a:t>
            </a:r>
            <a:r>
              <a:rPr lang="en-US" sz="1200" dirty="0" smtClean="0"/>
              <a:t>"</a:t>
            </a:r>
            <a:endParaRPr lang="en-US" sz="1200" dirty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endParaRPr lang="en-US" sz="1200" dirty="0" smtClean="0">
              <a:solidFill>
                <a:srgbClr val="92D05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new String ops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pPr>
              <a:spcBef>
                <a:spcPts val="0"/>
              </a:spcBef>
            </a:pPr>
            <a:r>
              <a:rPr lang="en-US" sz="1200" dirty="0" smtClean="0"/>
              <a:t>"</a:t>
            </a:r>
            <a:r>
              <a:rPr lang="en-US" sz="1200" dirty="0"/>
              <a:t>𠮷".</a:t>
            </a:r>
            <a:r>
              <a:rPr lang="en-US" sz="1200" dirty="0" err="1">
                <a:solidFill>
                  <a:srgbClr val="FFC000"/>
                </a:solidFill>
              </a:rPr>
              <a:t>codePointAt</a:t>
            </a:r>
            <a:r>
              <a:rPr lang="en-US" sz="1200" dirty="0"/>
              <a:t>(0) == </a:t>
            </a:r>
            <a:r>
              <a:rPr lang="en-US" sz="1200" dirty="0" smtClean="0"/>
              <a:t>0x20BB7</a:t>
            </a:r>
          </a:p>
          <a:p>
            <a:pPr>
              <a:spcBef>
                <a:spcPts val="0"/>
              </a:spcBef>
            </a:pP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for-of iterates code points</a:t>
            </a:r>
            <a:endParaRPr lang="en-US" sz="12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en-US" sz="1200" dirty="0" smtClean="0"/>
              <a:t>(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c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of</a:t>
            </a:r>
            <a:r>
              <a:rPr lang="en-US" sz="1200" dirty="0" smtClean="0"/>
              <a:t> "𠮷") {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 </a:t>
            </a:r>
            <a:r>
              <a:rPr lang="en-US" sz="1200" dirty="0" smtClean="0"/>
              <a:t> console.log(c); 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}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8752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171450"/>
            <a:ext cx="8363938" cy="706347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/>
              <a:t>ECMAScript</a:t>
            </a:r>
            <a:r>
              <a:rPr lang="en-US" sz="4000" dirty="0" smtClean="0"/>
              <a:t> History</a:t>
            </a:r>
            <a:br>
              <a:rPr lang="en-US" sz="4000" dirty="0" smtClean="0"/>
            </a:br>
            <a:endParaRPr lang="en-US" sz="2800" dirty="0"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" y="1450041"/>
            <a:ext cx="8934777" cy="2607610"/>
          </a:xfrm>
          <a:prstGeom prst="rect">
            <a:avLst/>
          </a:prstGeom>
          <a:solidFill>
            <a:schemeClr val="accent2">
              <a:lumMod val="40000"/>
              <a:lumOff val="60000"/>
              <a:alpha val="7000"/>
            </a:schemeClr>
          </a:solidFill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9225"/>
            <a:ext cx="9144000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761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543051"/>
            <a:ext cx="8229600" cy="205739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b="1" kern="1200" cap="none" spc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sz="4000" dirty="0" smtClean="0"/>
              <a:t>http://wiki.ecmascript.org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es-discuss@mozilla.org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/>
              <a:t>Q&amp;A</a:t>
            </a:r>
            <a:br>
              <a:rPr lang="en-US" sz="7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84769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ECMAScript 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9436" y="1085850"/>
            <a:ext cx="4182564" cy="38481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Proposals</a:t>
            </a:r>
          </a:p>
          <a:p>
            <a:pPr lvl="1"/>
            <a:r>
              <a:rPr lang="en-US" dirty="0" smtClean="0"/>
              <a:t>Areas of active work targeting ES6</a:t>
            </a:r>
          </a:p>
          <a:p>
            <a:pPr lvl="1"/>
            <a:r>
              <a:rPr lang="en-US" dirty="0" smtClean="0"/>
              <a:t>Approximate upper bound established May 2011</a:t>
            </a:r>
          </a:p>
          <a:p>
            <a:endParaRPr lang="en-US" dirty="0" smtClean="0"/>
          </a:p>
          <a:p>
            <a:r>
              <a:rPr lang="en-US" dirty="0" smtClean="0"/>
              <a:t>Spec</a:t>
            </a:r>
          </a:p>
          <a:p>
            <a:pPr lvl="1"/>
            <a:r>
              <a:rPr lang="en-US" dirty="0" smtClean="0"/>
              <a:t>Drafts available beginning late 2011</a:t>
            </a:r>
          </a:p>
          <a:p>
            <a:pPr lvl="1"/>
            <a:r>
              <a:rPr lang="en-US" dirty="0" smtClean="0"/>
              <a:t>Covers a handful of proposals so far</a:t>
            </a:r>
          </a:p>
          <a:p>
            <a:endParaRPr lang="en-US" dirty="0" smtClean="0"/>
          </a:p>
          <a:p>
            <a:r>
              <a:rPr lang="en-US" dirty="0" smtClean="0"/>
              <a:t>Versioning</a:t>
            </a:r>
          </a:p>
          <a:p>
            <a:pPr lvl="1"/>
            <a:r>
              <a:rPr lang="en-US" dirty="0" smtClean="0"/>
              <a:t>No explicit version opt-in, &lt;script&gt; can use ES6</a:t>
            </a:r>
          </a:p>
          <a:p>
            <a:pPr lvl="1"/>
            <a:r>
              <a:rPr lang="en-US" dirty="0" smtClean="0"/>
              <a:t>Very,  very high bar for breaking changes </a:t>
            </a:r>
          </a:p>
          <a:p>
            <a:pPr lvl="1"/>
            <a:r>
              <a:rPr lang="en-US" dirty="0" smtClean="0"/>
              <a:t>Syntax isn’t feature-detectable, expected longer time to adoption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23950"/>
            <a:ext cx="414135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356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ES6 for Library Builders</a:t>
            </a:r>
            <a:br>
              <a:rPr lang="en-US" sz="4800" dirty="0" smtClean="0"/>
            </a:br>
            <a:r>
              <a:rPr lang="en-US" sz="4800" dirty="0" smtClean="0"/>
              <a:t>(the capabilities)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0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proxies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1"/>
            <a:ext cx="4114800" cy="3394472"/>
          </a:xfrm>
        </p:spPr>
        <p:txBody>
          <a:bodyPr>
            <a:noAutofit/>
          </a:bodyPr>
          <a:lstStyle/>
          <a:p>
            <a:r>
              <a:rPr lang="en-US" sz="1600" dirty="0" smtClean="0"/>
              <a:t>Enable creation of objects with full range of behaviors available to host </a:t>
            </a:r>
            <a:r>
              <a:rPr lang="en-US" sz="1600" dirty="0" smtClean="0"/>
              <a:t>object</a:t>
            </a:r>
          </a:p>
          <a:p>
            <a:r>
              <a:rPr lang="en-US" sz="1600" dirty="0" smtClean="0"/>
              <a:t>Support interception, object virtualization, logging/profiling, etc.</a:t>
            </a:r>
          </a:p>
          <a:p>
            <a:r>
              <a:rPr lang="en-US" sz="1600" dirty="0" smtClean="0"/>
              <a:t>Continue </a:t>
            </a:r>
            <a:r>
              <a:rPr lang="en-US" sz="1600" dirty="0" smtClean="0"/>
              <a:t>the direction set by Object.* in ES5</a:t>
            </a:r>
          </a:p>
          <a:p>
            <a:endParaRPr lang="en-US" sz="1600" dirty="0" smtClean="0"/>
          </a:p>
          <a:p>
            <a:r>
              <a:rPr lang="en-US" sz="1600" i="1" u="sng" dirty="0" smtClean="0"/>
              <a:t>Goal:</a:t>
            </a:r>
            <a:r>
              <a:rPr lang="en-US" sz="1600" dirty="0" smtClean="0"/>
              <a:t>  Enable libraries to provide new experiences</a:t>
            </a:r>
          </a:p>
          <a:p>
            <a:endParaRPr lang="en-US" sz="1600" dirty="0" smtClean="0"/>
          </a:p>
          <a:p>
            <a:r>
              <a:rPr lang="en-US" sz="1600" i="1" u="sng" dirty="0" smtClean="0"/>
              <a:t>Semantics</a:t>
            </a:r>
            <a:r>
              <a:rPr lang="en-US" sz="1600" dirty="0" smtClean="0"/>
              <a:t>: Proxy semantics restricted to “proxy” objects, not general interception</a:t>
            </a:r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5016843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r>
              <a:rPr lang="en-US" sz="1100" dirty="0" err="1">
                <a:solidFill>
                  <a:srgbClr val="0000FF"/>
                </a:solidFill>
              </a:rPr>
              <a:t>var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/>
              <a:t>handler =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</a:t>
            </a:r>
            <a:r>
              <a:rPr lang="en-US" sz="1100" dirty="0" err="1"/>
              <a:t>getOwnPropertyDescriptor</a:t>
            </a:r>
            <a:r>
              <a:rPr lang="en-US" sz="1100" dirty="0"/>
              <a:t>: ...,</a:t>
            </a:r>
          </a:p>
          <a:p>
            <a:r>
              <a:rPr lang="en-US" sz="1100" dirty="0" smtClean="0"/>
              <a:t>  </a:t>
            </a:r>
            <a:r>
              <a:rPr lang="en-US" sz="1100" dirty="0" err="1" smtClean="0"/>
              <a:t>getOwnPropertyNames</a:t>
            </a:r>
            <a:r>
              <a:rPr lang="en-US" sz="1100" dirty="0"/>
              <a:t>: ...,</a:t>
            </a:r>
          </a:p>
          <a:p>
            <a:r>
              <a:rPr lang="en-US" sz="1100" dirty="0" smtClean="0"/>
              <a:t>  </a:t>
            </a:r>
            <a:r>
              <a:rPr lang="en-US" sz="1100" dirty="0" err="1" smtClean="0"/>
              <a:t>defineProperty</a:t>
            </a:r>
            <a:r>
              <a:rPr lang="en-US" sz="1100" dirty="0"/>
              <a:t>: ...,    </a:t>
            </a:r>
          </a:p>
          <a:p>
            <a:r>
              <a:rPr lang="en-US" sz="1100" dirty="0"/>
              <a:t>  </a:t>
            </a:r>
            <a:r>
              <a:rPr lang="en-US" sz="1100" dirty="0" err="1" smtClean="0"/>
              <a:t>deleteProperty</a:t>
            </a:r>
            <a:r>
              <a:rPr lang="en-US" sz="1100" dirty="0" smtClean="0"/>
              <a:t>: </a:t>
            </a:r>
            <a:r>
              <a:rPr lang="en-US" sz="1100" dirty="0"/>
              <a:t>...,   </a:t>
            </a:r>
            <a:endParaRPr lang="en-US" sz="1100" dirty="0" smtClean="0"/>
          </a:p>
          <a:p>
            <a:r>
              <a:rPr lang="en-US" sz="1100" dirty="0" smtClean="0"/>
              <a:t>  get: ...,</a:t>
            </a:r>
          </a:p>
          <a:p>
            <a:r>
              <a:rPr lang="en-US" sz="1100" dirty="0" smtClean="0"/>
              <a:t>  set: ...,</a:t>
            </a:r>
            <a:r>
              <a:rPr lang="en-US" sz="1100" dirty="0" smtClean="0"/>
              <a:t>   </a:t>
            </a: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// …</a:t>
            </a:r>
          </a:p>
          <a:p>
            <a:r>
              <a:rPr lang="en-US" sz="1100" dirty="0" smtClean="0"/>
              <a:t>}</a:t>
            </a:r>
            <a:endParaRPr lang="en-US" sz="1100" dirty="0"/>
          </a:p>
          <a:p>
            <a:endParaRPr lang="en-US" sz="1100" dirty="0" smtClean="0">
              <a:solidFill>
                <a:srgbClr val="0000FF"/>
              </a:solidFill>
            </a:endParaRPr>
          </a:p>
          <a:p>
            <a:r>
              <a:rPr lang="en-US" sz="1100" dirty="0" err="1" smtClean="0">
                <a:solidFill>
                  <a:srgbClr val="0000FF"/>
                </a:solidFill>
              </a:rPr>
              <a:t>var</a:t>
            </a:r>
            <a:r>
              <a:rPr lang="en-US" sz="1100" dirty="0" smtClean="0">
                <a:solidFill>
                  <a:srgbClr val="0000FF"/>
                </a:solidFill>
              </a:rPr>
              <a:t> </a:t>
            </a:r>
            <a:r>
              <a:rPr lang="en-US" sz="1100" dirty="0" err="1"/>
              <a:t>obj</a:t>
            </a:r>
            <a:r>
              <a:rPr lang="en-US" sz="1100" dirty="0" smtClean="0">
                <a:solidFill>
                  <a:srgbClr val="0000FF"/>
                </a:solidFill>
              </a:rPr>
              <a:t> </a:t>
            </a:r>
            <a:r>
              <a:rPr lang="en-US" sz="1100" dirty="0"/>
              <a:t>= {x: 1</a:t>
            </a:r>
            <a:r>
              <a:rPr lang="en-US" sz="1100" dirty="0" smtClean="0"/>
              <a:t>};</a:t>
            </a:r>
            <a:endParaRPr lang="en-US" sz="1100" dirty="0"/>
          </a:p>
          <a:p>
            <a:endParaRPr lang="en-US" sz="1100" dirty="0">
              <a:solidFill>
                <a:srgbClr val="0000FF"/>
              </a:solidFill>
            </a:endParaRPr>
          </a:p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Create a proxy 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wrapping an object</a:t>
            </a:r>
            <a:endParaRPr lang="en-US" sz="1100" dirty="0"/>
          </a:p>
          <a:p>
            <a:r>
              <a:rPr lang="en-US" sz="11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100" dirty="0"/>
              <a:t> proxy = </a:t>
            </a:r>
            <a:r>
              <a:rPr lang="en-US" sz="1100" dirty="0" smtClean="0"/>
              <a:t>Proxy(</a:t>
            </a:r>
            <a:r>
              <a:rPr lang="en-US" sz="1100" dirty="0" err="1" smtClean="0"/>
              <a:t>obj</a:t>
            </a:r>
            <a:r>
              <a:rPr lang="en-US" sz="1100" dirty="0" smtClean="0"/>
              <a:t>, handler);</a:t>
            </a:r>
            <a:endParaRPr lang="en-US" sz="1100" dirty="0"/>
          </a:p>
          <a:p>
            <a:endParaRPr lang="en-US" sz="11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Invokes </a:t>
            </a:r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trap on </a:t>
            </a:r>
            <a:r>
              <a:rPr lang="en-US" sz="11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handler</a:t>
            </a:r>
          </a:p>
          <a:p>
            <a:r>
              <a:rPr lang="en-US" sz="1100" dirty="0" err="1" smtClean="0">
                <a:latin typeface="Consolas"/>
              </a:rPr>
              <a:t>proxy.x</a:t>
            </a:r>
            <a:r>
              <a:rPr lang="en-US" sz="1100" dirty="0" smtClean="0">
                <a:latin typeface="Consolas"/>
              </a:rPr>
              <a:t> = 3;</a:t>
            </a:r>
            <a:endParaRPr lang="en-US" sz="1100" dirty="0">
              <a:latin typeface="Consolas"/>
            </a:endParaRP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24596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private names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Allow properties to be keyed by either string (as in ES5) or </a:t>
            </a:r>
            <a:r>
              <a:rPr lang="en-US" sz="1600" i="1" dirty="0" smtClean="0"/>
              <a:t>Name Objects</a:t>
            </a:r>
            <a:endParaRPr lang="en-US" sz="1600" i="1" dirty="0" smtClean="0"/>
          </a:p>
          <a:p>
            <a:endParaRPr lang="en-US" sz="1600" i="1" dirty="0" smtClean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Enable granular access control to per-instance </a:t>
            </a:r>
            <a:r>
              <a:rPr lang="en-US" sz="1600" dirty="0" smtClean="0"/>
              <a:t>properties</a:t>
            </a:r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5016843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(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100" dirty="0"/>
              <a:t>() {</a:t>
            </a:r>
          </a:p>
          <a:p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</a:t>
            </a:r>
          </a:p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// module scoped private name </a:t>
            </a:r>
            <a:endParaRPr lang="en-US" sz="11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var</a:t>
            </a:r>
            <a:r>
              <a:rPr lang="en-US" sz="1100" dirty="0" smtClean="0"/>
              <a:t> </a:t>
            </a:r>
            <a:r>
              <a:rPr lang="en-US" sz="1100" dirty="0"/>
              <a:t>key = </a:t>
            </a:r>
            <a:r>
              <a:rPr lang="en-US" sz="1100" dirty="0" err="1"/>
              <a:t>Name.create</a:t>
            </a:r>
            <a:r>
              <a:rPr lang="en-US" sz="1100" dirty="0" smtClean="0"/>
              <a:t>("key");</a:t>
            </a:r>
          </a:p>
          <a:p>
            <a:endParaRPr lang="en-US" sz="11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function</a:t>
            </a:r>
            <a:r>
              <a:rPr lang="en-US" sz="1100" dirty="0" smtClean="0"/>
              <a:t> </a:t>
            </a:r>
            <a:r>
              <a:rPr lang="en-US" sz="1100" dirty="0" err="1"/>
              <a:t>MyClass</a:t>
            </a:r>
            <a:r>
              <a:rPr lang="en-US" sz="1100" dirty="0"/>
              <a:t>(</a:t>
            </a:r>
            <a:r>
              <a:rPr lang="en-US" sz="1100" dirty="0" err="1"/>
              <a:t>privateData</a:t>
            </a:r>
            <a:r>
              <a:rPr lang="en-US" sz="1100" dirty="0"/>
              <a:t>) </a:t>
            </a:r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this</a:t>
            </a:r>
            <a:r>
              <a:rPr lang="en-US" sz="1100" dirty="0" smtClean="0"/>
              <a:t>[key</a:t>
            </a:r>
            <a:r>
              <a:rPr lang="en-US" sz="1100" dirty="0"/>
              <a:t>] = </a:t>
            </a:r>
            <a:r>
              <a:rPr lang="en-US" sz="1100" dirty="0" err="1"/>
              <a:t>privateData</a:t>
            </a:r>
            <a:r>
              <a:rPr lang="en-US" sz="1100" dirty="0"/>
              <a:t>; </a:t>
            </a:r>
            <a:endParaRPr lang="en-US" sz="1100" dirty="0" smtClean="0"/>
          </a:p>
          <a:p>
            <a:r>
              <a:rPr lang="en-US" sz="1100" dirty="0" smtClean="0"/>
              <a:t>  }</a:t>
            </a:r>
          </a:p>
          <a:p>
            <a:endParaRPr lang="en-US" sz="1100" dirty="0" smtClean="0"/>
          </a:p>
          <a:p>
            <a:r>
              <a:rPr lang="en-US" sz="1100" dirty="0" smtClean="0"/>
              <a:t>  </a:t>
            </a:r>
            <a:r>
              <a:rPr lang="en-US" sz="1100" dirty="0" err="1" smtClean="0"/>
              <a:t>MyClass.prototype</a:t>
            </a:r>
            <a:r>
              <a:rPr lang="en-US" sz="1100" dirty="0" smtClean="0"/>
              <a:t> </a:t>
            </a:r>
            <a:r>
              <a:rPr lang="en-US" sz="1100" dirty="0"/>
              <a:t>= { </a:t>
            </a:r>
            <a:endParaRPr lang="en-US" sz="1100" dirty="0" smtClean="0"/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doStuff</a:t>
            </a:r>
            <a:r>
              <a:rPr lang="en-US" sz="1100" dirty="0"/>
              <a:t>: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function</a:t>
            </a:r>
            <a:r>
              <a:rPr lang="en-US" sz="1100" dirty="0"/>
              <a:t>() { </a:t>
            </a:r>
            <a:endParaRPr lang="en-US" sz="1100" dirty="0" smtClean="0"/>
          </a:p>
          <a:p>
            <a:r>
              <a:rPr lang="en-US" sz="1100" dirty="0"/>
              <a:t> </a:t>
            </a:r>
            <a:r>
              <a:rPr lang="en-US" sz="1100" dirty="0" smtClean="0"/>
              <a:t>     ...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this</a:t>
            </a:r>
            <a:r>
              <a:rPr lang="en-US" sz="1100" dirty="0" smtClean="0"/>
              <a:t>[key</a:t>
            </a:r>
            <a:r>
              <a:rPr lang="en-US" sz="1100" dirty="0"/>
              <a:t>] ... </a:t>
            </a:r>
            <a:endParaRPr lang="en-US" sz="1100" dirty="0" smtClean="0"/>
          </a:p>
          <a:p>
            <a:r>
              <a:rPr lang="en-US" sz="1100" dirty="0"/>
              <a:t> </a:t>
            </a:r>
            <a:r>
              <a:rPr lang="en-US" sz="1100" dirty="0" smtClean="0"/>
              <a:t>   } </a:t>
            </a:r>
          </a:p>
          <a:p>
            <a:r>
              <a:rPr lang="en-US" sz="1100" dirty="0" smtClean="0"/>
              <a:t>  };</a:t>
            </a:r>
          </a:p>
          <a:p>
            <a:endParaRPr lang="en-US" sz="110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100" dirty="0" smtClean="0"/>
              <a:t>})();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100" dirty="0" smtClean="0"/>
              <a:t> c = </a:t>
            </a:r>
            <a:r>
              <a:rPr lang="en-US" sz="11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100" dirty="0" smtClean="0"/>
              <a:t> </a:t>
            </a:r>
            <a:r>
              <a:rPr lang="en-US" sz="1100" dirty="0" err="1" smtClean="0"/>
              <a:t>MyClass</a:t>
            </a:r>
            <a:r>
              <a:rPr lang="en-US" sz="1100" dirty="0" smtClean="0"/>
              <a:t>(</a:t>
            </a:r>
            <a:r>
              <a:rPr lang="en-US" sz="1100" dirty="0" smtClean="0">
                <a:solidFill>
                  <a:srgbClr val="C00000"/>
                </a:solidFill>
              </a:rPr>
              <a:t>"hello"</a:t>
            </a:r>
            <a:r>
              <a:rPr lang="en-US" sz="1100" dirty="0" smtClean="0"/>
              <a:t>) </a:t>
            </a:r>
            <a:endParaRPr lang="en-US" sz="1100" dirty="0" smtClean="0"/>
          </a:p>
          <a:p>
            <a:r>
              <a:rPr lang="en-US" sz="1100" dirty="0" smtClean="0"/>
              <a:t>c[</a:t>
            </a:r>
            <a:r>
              <a:rPr lang="en-US" sz="1100" dirty="0">
                <a:solidFill>
                  <a:srgbClr val="C00000"/>
                </a:solidFill>
              </a:rPr>
              <a:t>"key"</a:t>
            </a:r>
            <a:r>
              <a:rPr lang="en-US" sz="1100" dirty="0" smtClean="0"/>
              <a:t>] === undefined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0758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binary data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Typed arrays and </a:t>
            </a:r>
            <a:r>
              <a:rPr lang="en-US" sz="1600" dirty="0" err="1" smtClean="0"/>
              <a:t>structs</a:t>
            </a:r>
            <a:endParaRPr lang="en-US" sz="1600" dirty="0" smtClean="0"/>
          </a:p>
          <a:p>
            <a:r>
              <a:rPr lang="en-US" sz="1600" dirty="0" smtClean="0"/>
              <a:t>Common </a:t>
            </a:r>
            <a:r>
              <a:rPr lang="en-US" sz="1600" dirty="0" err="1" smtClean="0"/>
              <a:t>ArrayBuffer</a:t>
            </a:r>
            <a:r>
              <a:rPr lang="en-US" sz="1600" dirty="0" smtClean="0"/>
              <a:t> abstraction for block of memory</a:t>
            </a:r>
          </a:p>
          <a:p>
            <a:r>
              <a:rPr lang="en-US" sz="1600" dirty="0" smtClean="0"/>
              <a:t>Library </a:t>
            </a:r>
            <a:r>
              <a:rPr lang="en-US" sz="1600" dirty="0" smtClean="0"/>
              <a:t>only – no new syntax</a:t>
            </a:r>
          </a:p>
          <a:p>
            <a:endParaRPr lang="en-US" sz="1600" i="1" u="sng" dirty="0" smtClean="0"/>
          </a:p>
          <a:p>
            <a:endParaRPr lang="en-US" sz="1600" i="1" u="sng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</a:t>
            </a:r>
            <a:r>
              <a:rPr lang="en-US" sz="1600" dirty="0" smtClean="0"/>
              <a:t>Memory-safe</a:t>
            </a:r>
            <a:r>
              <a:rPr lang="en-US" sz="1600" dirty="0"/>
              <a:t>, efficient, </a:t>
            </a:r>
            <a:r>
              <a:rPr lang="en-US" sz="1600" dirty="0" smtClean="0"/>
              <a:t>structured </a:t>
            </a:r>
            <a:r>
              <a:rPr lang="en-US" sz="1600" dirty="0"/>
              <a:t>access </a:t>
            </a:r>
            <a:r>
              <a:rPr lang="en-US" sz="1600" dirty="0" smtClean="0"/>
              <a:t>to </a:t>
            </a:r>
            <a:r>
              <a:rPr lang="en-US" sz="1600" dirty="0"/>
              <a:t>contiguously </a:t>
            </a:r>
            <a:r>
              <a:rPr lang="en-US" sz="1600" dirty="0" smtClean="0"/>
              <a:t>allocated </a:t>
            </a:r>
            <a:r>
              <a:rPr lang="en-US" sz="1600" dirty="0"/>
              <a:t>binary </a:t>
            </a:r>
            <a:r>
              <a:rPr lang="en-US" sz="1600" dirty="0" smtClean="0"/>
              <a:t>data</a:t>
            </a:r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interface </a:t>
            </a:r>
            <a:r>
              <a:rPr lang="en-US" sz="1600" dirty="0"/>
              <a:t>for external binary I/O facilities such as </a:t>
            </a:r>
            <a:r>
              <a:rPr lang="en-US" sz="1600" dirty="0" err="1" smtClean="0"/>
              <a:t>XMLHttpRequest</a:t>
            </a:r>
            <a:r>
              <a:rPr lang="en-US" sz="1600" dirty="0"/>
              <a:t> </a:t>
            </a:r>
            <a:r>
              <a:rPr lang="en-US" sz="1600" dirty="0" smtClean="0"/>
              <a:t>and</a:t>
            </a:r>
            <a:r>
              <a:rPr lang="en-US" sz="1600" dirty="0" smtClean="0"/>
              <a:t> </a:t>
            </a:r>
            <a:r>
              <a:rPr lang="en-US" sz="1600" dirty="0"/>
              <a:t>HTML5 File </a:t>
            </a:r>
            <a:r>
              <a:rPr lang="en-US" sz="1600" dirty="0" smtClean="0"/>
              <a:t>API.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00600" y="1085850"/>
            <a:ext cx="4331043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5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endParaRPr lang="en-US" sz="105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 smtClean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</a:t>
            </a:r>
            <a:r>
              <a:rPr lang="en-US" sz="105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Typed Arrays (in modern browsers)</a:t>
            </a:r>
            <a:endParaRPr lang="en-US" sz="105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/>
              <a:t>b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/>
              <a:t>ArrayBuffer</a:t>
            </a:r>
            <a:r>
              <a:rPr lang="en-US" sz="1050" dirty="0"/>
              <a:t>(8);</a:t>
            </a:r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/>
              <a:t>v1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Int32Array(b);</a:t>
            </a:r>
          </a:p>
          <a:p>
            <a:endParaRPr lang="en-US" sz="105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// Binary Data (ES6)</a:t>
            </a:r>
            <a:endParaRPr lang="en-US" sz="105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/>
              <a:t>Point2D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/>
              <a:t>StructType</a:t>
            </a:r>
            <a:r>
              <a:rPr lang="en-US" sz="1050" dirty="0" smtClean="0"/>
              <a:t>({ </a:t>
            </a:r>
          </a:p>
          <a:p>
            <a:r>
              <a:rPr lang="en-US" sz="1050" dirty="0" smtClean="0"/>
              <a:t>    x: uint32, y: uint32 </a:t>
            </a:r>
          </a:p>
          <a:p>
            <a:r>
              <a:rPr lang="en-US" sz="1050" dirty="0" smtClean="0"/>
              <a:t>});</a:t>
            </a:r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/>
              <a:t>Color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/>
              <a:t>StructType</a:t>
            </a:r>
            <a:r>
              <a:rPr lang="en-US" sz="1050" dirty="0" smtClean="0"/>
              <a:t>({ </a:t>
            </a:r>
          </a:p>
          <a:p>
            <a:r>
              <a:rPr lang="en-US" sz="1050" dirty="0" smtClean="0"/>
              <a:t>    r: uint8, g: uint8, b: uint8 </a:t>
            </a:r>
          </a:p>
          <a:p>
            <a:r>
              <a:rPr lang="en-US" sz="1050" dirty="0" smtClean="0"/>
              <a:t>});</a:t>
            </a:r>
            <a:endParaRPr lang="en-US" sz="1050" dirty="0"/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/>
              <a:t>Pixel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/>
              <a:t>StructType</a:t>
            </a:r>
            <a:r>
              <a:rPr lang="en-US" sz="1050" dirty="0"/>
              <a:t>({ </a:t>
            </a:r>
          </a:p>
          <a:p>
            <a:r>
              <a:rPr lang="en-US" sz="1050" dirty="0"/>
              <a:t>    point: Point2D, color: Color </a:t>
            </a:r>
          </a:p>
          <a:p>
            <a:r>
              <a:rPr lang="en-US" sz="1050" dirty="0" smtClean="0"/>
              <a:t>}); </a:t>
            </a:r>
            <a:endParaRPr lang="en-US" sz="1050" dirty="0"/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</a:t>
            </a:r>
            <a:r>
              <a:rPr lang="en-US" sz="1050" dirty="0" err="1" smtClean="0"/>
              <a:t>PixelArray</a:t>
            </a:r>
            <a:r>
              <a:rPr lang="en-US" sz="1050" dirty="0" smtClean="0"/>
              <a:t> 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 smtClean="0"/>
              <a:t>ArrayType</a:t>
            </a:r>
            <a:r>
              <a:rPr lang="en-US" sz="1050" dirty="0" smtClean="0"/>
              <a:t>(Pixel);</a:t>
            </a:r>
            <a:endParaRPr lang="en-US" sz="1050" dirty="0"/>
          </a:p>
          <a:p>
            <a:r>
              <a:rPr lang="en-US" sz="105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050" dirty="0" smtClean="0"/>
              <a:t> pixels </a:t>
            </a:r>
            <a:r>
              <a:rPr lang="en-US" sz="1050" dirty="0"/>
              <a:t>= 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050" dirty="0"/>
              <a:t> </a:t>
            </a:r>
            <a:r>
              <a:rPr lang="en-US" sz="1050" dirty="0" err="1" smtClean="0"/>
              <a:t>PixelArray</a:t>
            </a:r>
            <a:r>
              <a:rPr lang="en-US" sz="1050" dirty="0" smtClean="0"/>
              <a:t>(</a:t>
            </a:r>
            <a:endParaRPr lang="en-US" sz="1050" dirty="0"/>
          </a:p>
          <a:p>
            <a:r>
              <a:rPr lang="en-US" sz="1050" dirty="0"/>
              <a:t>  [{ point: </a:t>
            </a:r>
            <a:r>
              <a:rPr lang="en-US" sz="1050" dirty="0" smtClean="0"/>
              <a:t>{ x</a:t>
            </a:r>
            <a:r>
              <a:rPr lang="en-US" sz="1050" dirty="0"/>
              <a:t>:  0, y: 0 }, </a:t>
            </a:r>
            <a:endParaRPr lang="en-US" sz="1050" dirty="0" smtClean="0"/>
          </a:p>
          <a:p>
            <a:r>
              <a:rPr lang="en-US" sz="1050" dirty="0" smtClean="0"/>
              <a:t>     color: { r: 255, g: 255, b: 255 } },</a:t>
            </a:r>
          </a:p>
          <a:p>
            <a:r>
              <a:rPr lang="en-US" sz="1050" dirty="0" smtClean="0"/>
              <a:t>   </a:t>
            </a:r>
            <a:r>
              <a:rPr lang="en-US" sz="1050" dirty="0"/>
              <a:t>{ point: { x:  5, y: 5 }, </a:t>
            </a:r>
          </a:p>
          <a:p>
            <a:r>
              <a:rPr lang="en-US" sz="1050" dirty="0"/>
              <a:t>     color: { r: 128, g: 0,   b: 0   } </a:t>
            </a:r>
            <a:r>
              <a:rPr lang="en-US" sz="1050" dirty="0" smtClean="0"/>
              <a:t>}]</a:t>
            </a:r>
            <a:endParaRPr lang="en-US" sz="1050" dirty="0"/>
          </a:p>
          <a:p>
            <a:r>
              <a:rPr lang="en-US" sz="1050" dirty="0"/>
              <a:t>);</a:t>
            </a:r>
          </a:p>
          <a:p>
            <a:endParaRPr lang="en-US" sz="1050" dirty="0">
              <a:solidFill>
                <a:schemeClr val="accent3">
                  <a:lumMod val="75000"/>
                </a:schemeClr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1817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Proposal: </a:t>
            </a:r>
            <a:r>
              <a:rPr lang="en-US" sz="3200" b="1" dirty="0" smtClean="0">
                <a:latin typeface="+mn-lt"/>
              </a:rPr>
              <a:t>iterators + generators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114800" cy="339447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dirty="0" smtClean="0"/>
              <a:t>Iterator objects enable custom iteration like CLR </a:t>
            </a:r>
            <a:r>
              <a:rPr lang="en-US" sz="1600" dirty="0" err="1" smtClean="0"/>
              <a:t>IEnumerable</a:t>
            </a:r>
            <a:r>
              <a:rPr lang="en-US" sz="1600" dirty="0" smtClean="0"/>
              <a:t> or Java </a:t>
            </a:r>
            <a:r>
              <a:rPr lang="en-US" sz="1600" dirty="0" err="1" smtClean="0"/>
              <a:t>Iteratable</a:t>
            </a:r>
            <a:endParaRPr lang="en-US" sz="1600" dirty="0" smtClean="0"/>
          </a:p>
          <a:p>
            <a:r>
              <a:rPr lang="en-US" sz="1600" dirty="0" smtClean="0"/>
              <a:t>Generalize </a:t>
            </a:r>
            <a:r>
              <a:rPr lang="en-US" sz="1600" dirty="0" smtClean="0"/>
              <a:t>for-in to custom </a:t>
            </a:r>
            <a:r>
              <a:rPr lang="en-US" sz="1600" dirty="0" smtClean="0"/>
              <a:t>iteration with for-of</a:t>
            </a:r>
          </a:p>
          <a:p>
            <a:r>
              <a:rPr lang="en-US" sz="1600" dirty="0" smtClean="0"/>
              <a:t>Provide ‘yield’ inside generators similar to C# Iterators</a:t>
            </a:r>
            <a:endParaRPr lang="en-US" sz="1600" dirty="0" smtClean="0"/>
          </a:p>
          <a:p>
            <a:r>
              <a:rPr lang="en-US" sz="1600" dirty="0" smtClean="0"/>
              <a:t>Don’t require realizing an array</a:t>
            </a:r>
          </a:p>
          <a:p>
            <a:endParaRPr lang="en-US" sz="1600" dirty="0"/>
          </a:p>
          <a:p>
            <a:r>
              <a:rPr lang="en-US" sz="1600" i="1" u="sng" dirty="0" smtClean="0"/>
              <a:t>Goal</a:t>
            </a:r>
            <a:r>
              <a:rPr lang="en-US" sz="1600" dirty="0" smtClean="0"/>
              <a:t>: Open up new kinds of iteration, including databases (LINQ)</a:t>
            </a:r>
          </a:p>
          <a:p>
            <a:endParaRPr lang="en-US" sz="1600" dirty="0" smtClean="0"/>
          </a:p>
        </p:txBody>
      </p:sp>
      <p:sp>
        <p:nvSpPr>
          <p:cNvPr id="5" name="Text Placeholder 12"/>
          <p:cNvSpPr txBox="1">
            <a:spLocks/>
          </p:cNvSpPr>
          <p:nvPr/>
        </p:nvSpPr>
        <p:spPr>
          <a:xfrm>
            <a:off x="4876800" y="1085850"/>
            <a:ext cx="41148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00B9F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200" dirty="0" err="1" smtClean="0"/>
              <a:t>fibonacci</a:t>
            </a:r>
            <a:r>
              <a:rPr lang="en-US" sz="1200" dirty="0" smtClean="0"/>
              <a:t> = {</a:t>
            </a:r>
          </a:p>
          <a:p>
            <a:r>
              <a:rPr lang="en-US" sz="1200" dirty="0" smtClean="0"/>
              <a:t>  [iterator</a:t>
            </a:r>
            <a:r>
              <a:rPr lang="en-US" sz="1200" dirty="0"/>
              <a:t>]</a:t>
            </a:r>
            <a:r>
              <a:rPr lang="en-US" sz="1200" dirty="0"/>
              <a:t>: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function*</a:t>
            </a:r>
            <a:r>
              <a:rPr lang="en-US" sz="1200" dirty="0" smtClean="0"/>
              <a:t>() </a:t>
            </a:r>
            <a:r>
              <a:rPr lang="en-US" sz="1200" dirty="0"/>
              <a:t>{</a:t>
            </a:r>
            <a:endParaRPr lang="en-US" sz="1200" dirty="0"/>
          </a:p>
          <a:p>
            <a:r>
              <a:rPr lang="en-US" sz="1200" dirty="0" smtClean="0"/>
              <a:t>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/>
              <a:t> </a:t>
            </a:r>
            <a:r>
              <a:rPr lang="en-US" sz="1200" dirty="0" smtClean="0"/>
              <a:t>pre = 0, cur = 1;</a:t>
            </a:r>
            <a:endParaRPr lang="en-US" sz="1200" dirty="0"/>
          </a:p>
          <a:p>
            <a:r>
              <a:rPr lang="en-US" sz="1200" dirty="0" smtClean="0"/>
              <a:t>  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en-US" sz="1200" dirty="0"/>
              <a:t> (;;) {</a:t>
            </a:r>
          </a:p>
          <a:p>
            <a:r>
              <a:rPr lang="en-US" sz="1200" dirty="0" smtClean="0"/>
              <a:t>  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 smtClean="0"/>
              <a:t> temp = pre;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pre = cur;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cur += temp;</a:t>
            </a:r>
            <a:endParaRPr lang="en-US" sz="1200" dirty="0"/>
          </a:p>
          <a:p>
            <a:r>
              <a:rPr lang="en-US" sz="1200" dirty="0" smtClean="0"/>
              <a:t>      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yield</a:t>
            </a:r>
            <a:r>
              <a:rPr lang="en-US" sz="1200" dirty="0" smtClean="0"/>
              <a:t> cur;</a:t>
            </a:r>
            <a:endParaRPr lang="en-US" sz="1200" dirty="0"/>
          </a:p>
          <a:p>
            <a:r>
              <a:rPr lang="en-US" sz="1200" dirty="0" smtClean="0"/>
              <a:t>    }</a:t>
            </a:r>
          </a:p>
          <a:p>
            <a:r>
              <a:rPr lang="en-US" sz="1200" dirty="0" smtClean="0"/>
              <a:t>  }</a:t>
            </a:r>
          </a:p>
          <a:p>
            <a:r>
              <a:rPr lang="en-US" sz="1200" dirty="0" smtClean="0"/>
              <a:t>}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en-US" sz="1200" dirty="0"/>
              <a:t> (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200" dirty="0"/>
              <a:t> n 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of</a:t>
            </a:r>
            <a:r>
              <a:rPr lang="en-US" sz="1200" dirty="0" smtClean="0"/>
              <a:t> </a:t>
            </a:r>
            <a:r>
              <a:rPr lang="en-US" sz="1200" dirty="0" err="1" smtClean="0"/>
              <a:t>fibonacci</a:t>
            </a:r>
            <a:r>
              <a:rPr lang="en-US" sz="1200" dirty="0" smtClean="0"/>
              <a:t>) </a:t>
            </a:r>
            <a:r>
              <a:rPr lang="en-US" sz="1200" dirty="0"/>
              <a:t>{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// truncate the sequence at 1000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Consolas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1200" dirty="0"/>
              <a:t> (n &gt; 1000)</a:t>
            </a:r>
          </a:p>
          <a:p>
            <a:r>
              <a:rPr lang="en-US" sz="1200" dirty="0"/>
              <a:t>  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break</a:t>
            </a:r>
            <a:r>
              <a:rPr lang="en-US" sz="1200" dirty="0"/>
              <a:t>;</a:t>
            </a:r>
          </a:p>
          <a:p>
            <a:r>
              <a:rPr lang="en-US" sz="1200" dirty="0"/>
              <a:t>  print(n);</a:t>
            </a:r>
          </a:p>
          <a:p>
            <a:r>
              <a:rPr lang="en-US" sz="1200" dirty="0" smtClean="0"/>
              <a:t>}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51114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ES6 for Developers</a:t>
            </a:r>
            <a:br>
              <a:rPr lang="en-US" sz="4800" dirty="0" smtClean="0"/>
            </a:br>
            <a:r>
              <a:rPr lang="en-US" sz="4800" dirty="0" smtClean="0"/>
              <a:t>(the sugar)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F162-9417-4AF0-9E3C-5DD65F4C66A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62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vhawk">
  <a:themeElements>
    <a:clrScheme name="Custom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00B9F2"/>
      </a:accent2>
      <a:accent3>
        <a:srgbClr val="79CA18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ded_x0020_To_x0020_Wiki_x003f_ xmlns="004b8e73-8472-4f31-b8e1-408d9768ff2e">true</Added_x0020_To_x0020_Wiki_x003f_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73196781F1242B0C7258298B3E195" ma:contentTypeVersion="1" ma:contentTypeDescription="Create a new document." ma:contentTypeScope="" ma:versionID="a546098339415e2129d75e67bb5cc5af">
  <xsd:schema xmlns:xsd="http://www.w3.org/2001/XMLSchema" xmlns:p="http://schemas.microsoft.com/office/2006/metadata/properties" xmlns:ns2="004b8e73-8472-4f31-b8e1-408d9768ff2e" targetNamespace="http://schemas.microsoft.com/office/2006/metadata/properties" ma:root="true" ma:fieldsID="fa726b03b9973506c0bf014da883658c" ns2:_="">
    <xsd:import namespace="004b8e73-8472-4f31-b8e1-408d9768ff2e"/>
    <xsd:element name="properties">
      <xsd:complexType>
        <xsd:sequence>
          <xsd:element name="documentManagement">
            <xsd:complexType>
              <xsd:all>
                <xsd:element ref="ns2:Added_x0020_To_x0020_Wiki_x003f_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04b8e73-8472-4f31-b8e1-408d9768ff2e" elementFormDefault="qualified">
    <xsd:import namespace="http://schemas.microsoft.com/office/2006/documentManagement/types"/>
    <xsd:element name="Added_x0020_To_x0020_Wiki_x003f_" ma:index="8" nillable="true" ma:displayName="Added To Wiki?" ma:default="0" ma:internalName="Added_x0020_To_x0020_Wiki_x003f_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83F5E0B-B08E-41FF-BE92-37E866FE73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4ACA53-887F-4590-A6F6-BB9137A1B16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004b8e73-8472-4f31-b8e1-408d9768ff2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561A989-7384-4BDC-B5B4-867ACCC33F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4b8e73-8472-4f31-b8e1-408d9768ff2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1474</Words>
  <Application>Microsoft Office PowerPoint</Application>
  <PresentationFormat>On-screen Show (16:9)</PresentationFormat>
  <Paragraphs>413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devhawk</vt:lpstr>
      <vt:lpstr>ECMAScript 6</vt:lpstr>
      <vt:lpstr>ECMAScript History </vt:lpstr>
      <vt:lpstr>ECMAScript 6</vt:lpstr>
      <vt:lpstr>ES6 for Library Builders (the capabilities)</vt:lpstr>
      <vt:lpstr>Proposal: proxies</vt:lpstr>
      <vt:lpstr>Proposal: private names</vt:lpstr>
      <vt:lpstr>Proposal: binary data</vt:lpstr>
      <vt:lpstr>Proposal: iterators + generators</vt:lpstr>
      <vt:lpstr>ES6 for Developers (the sugar)</vt:lpstr>
      <vt:lpstr>Proposal: destructuring</vt:lpstr>
      <vt:lpstr>Proposal: enhanced object literals</vt:lpstr>
      <vt:lpstr>Proposal: lambdas</vt:lpstr>
      <vt:lpstr>Proposal: string interpolation</vt:lpstr>
      <vt:lpstr>Proposal: default + rest + spread</vt:lpstr>
      <vt:lpstr>ES6 for Scalable Applications (the meat)</vt:lpstr>
      <vt:lpstr>Proposal: let + const</vt:lpstr>
      <vt:lpstr>Proposal: modules</vt:lpstr>
      <vt:lpstr>Proposal: classes</vt:lpstr>
      <vt:lpstr>Proposal: unicode</vt:lpstr>
      <vt:lpstr>Q&amp;A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2010-07-26T16:44:24Z</dcterms:created>
  <dcterms:modified xsi:type="dcterms:W3CDTF">2012-04-04T19:53:35Z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0x0101008E073196781F1242B0C7258298B3E195</vt:lpwstr>
  </property>
</Properties>
</file>