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696" r:id="rId3"/>
  </p:sldMasterIdLst>
  <p:notesMasterIdLst>
    <p:notesMasterId r:id="rId11"/>
  </p:notesMasterIdLst>
  <p:sldIdLst>
    <p:sldId id="256" r:id="rId4"/>
    <p:sldId id="257" r:id="rId5"/>
    <p:sldId id="258" r:id="rId6"/>
    <p:sldId id="259" r:id="rId7"/>
    <p:sldId id="260" r:id="rId8"/>
    <p:sldId id="261"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34" autoAdjust="0"/>
  </p:normalViewPr>
  <p:slideViewPr>
    <p:cSldViewPr>
      <p:cViewPr varScale="1">
        <p:scale>
          <a:sx n="57" d="100"/>
          <a:sy n="57"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C25FF-EC53-4687-B6BB-B3A2F98E6ABA}" type="datetimeFigureOut">
              <a:rPr lang="en-US" smtClean="0"/>
              <a:t>3/27/2012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B615B4-E9EA-48C9-A3C8-3AEAD96C81E3}" type="slidenum">
              <a:rPr lang="en-US" smtClean="0"/>
              <a:t>‹#›</a:t>
            </a:fld>
            <a:endParaRPr lang="en-US"/>
          </a:p>
        </p:txBody>
      </p:sp>
    </p:spTree>
    <p:extLst>
      <p:ext uri="{BB962C8B-B14F-4D97-AF65-F5344CB8AC3E}">
        <p14:creationId xmlns:p14="http://schemas.microsoft.com/office/powerpoint/2010/main" val="282497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Should already have open: </a:t>
            </a:r>
            <a:r>
              <a:rPr lang="en-US" baseline="0" dirty="0" err="1" smtClean="0"/>
              <a:t>DebugDiag</a:t>
            </a:r>
            <a:r>
              <a:rPr lang="en-US" baseline="0" dirty="0" smtClean="0"/>
              <a:t>, </a:t>
            </a:r>
            <a:r>
              <a:rPr lang="en-US" baseline="0" dirty="0" err="1" smtClean="0"/>
              <a:t>NetDebugDemos</a:t>
            </a:r>
            <a:r>
              <a:rPr lang="en-US" baseline="0" dirty="0" smtClean="0"/>
              <a:t>, </a:t>
            </a:r>
            <a:r>
              <a:rPr lang="en-US" baseline="0" dirty="0" err="1" smtClean="0"/>
              <a:t>Decompiler</a:t>
            </a:r>
            <a:r>
              <a:rPr lang="en-US" baseline="0" dirty="0" smtClean="0"/>
              <a:t>.</a:t>
            </a:r>
          </a:p>
          <a:p>
            <a:pPr marL="171450" indent="-171450">
              <a:buFontTx/>
              <a:buChar char="-"/>
            </a:pPr>
            <a:r>
              <a:rPr lang="en-US" baseline="0" dirty="0" smtClean="0"/>
              <a:t>Intro</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Today we continue our series on .NET Debugging in the production environment, with a focus on debugging managed exceptions. Just a reminder to our audience that this entire series on .NET Debugging assumes we’re in the production environment.  It’s an entirely different ballgame than if we were in the development environment or some other pre-production environment where we are free to do live debugs of the issue or where it may be much simpler to reproduce the problem.  In production, our top priority is to get the application up &amp; running as quickly as possible, and troubleshooting takes second priority.  But armed with the right tools and knowledge to tackle the issue, we can gather the data required to find root cause while having a minimal impact on production.</a:t>
            </a:r>
            <a:endParaRPr lang="en-US" dirty="0" smtClean="0"/>
          </a:p>
        </p:txBody>
      </p:sp>
      <p:sp>
        <p:nvSpPr>
          <p:cNvPr id="4" name="Slide Number Placeholder 3"/>
          <p:cNvSpPr>
            <a:spLocks noGrp="1"/>
          </p:cNvSpPr>
          <p:nvPr>
            <p:ph type="sldNum" sz="quarter" idx="10"/>
          </p:nvPr>
        </p:nvSpPr>
        <p:spPr/>
        <p:txBody>
          <a:bodyPr/>
          <a:lstStyle/>
          <a:p>
            <a:fld id="{23B615B4-E9EA-48C9-A3C8-3AEAD96C81E3}" type="slidenum">
              <a:rPr lang="en-US" smtClean="0"/>
              <a:t>1</a:t>
            </a:fld>
            <a:endParaRPr lang="en-US"/>
          </a:p>
        </p:txBody>
      </p:sp>
    </p:spTree>
    <p:extLst>
      <p:ext uri="{BB962C8B-B14F-4D97-AF65-F5344CB8AC3E}">
        <p14:creationId xmlns:p14="http://schemas.microsoft.com/office/powerpoint/2010/main" val="3935526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We’ll start today’s session with a quick review on managed exceptions.</a:t>
            </a:r>
            <a:endParaRPr lang="en-US" baseline="0" dirty="0" smtClean="0"/>
          </a:p>
          <a:p>
            <a:pPr marL="171450" indent="-171450">
              <a:buFontTx/>
              <a:buChar char="-"/>
            </a:pPr>
            <a:r>
              <a:rPr lang="en-US" baseline="0" dirty="0" smtClean="0"/>
              <a:t>Then we’ll re-hash the data we should collect for the problem in our production environment before we recycle the application (or take whatever steps are necessary) to get it running in a state where it’s functioning properly.</a:t>
            </a:r>
          </a:p>
          <a:p>
            <a:pPr marL="171450" indent="-171450">
              <a:buFontTx/>
              <a:buChar char="-"/>
            </a:pPr>
            <a:r>
              <a:rPr lang="en-US" baseline="0" dirty="0" smtClean="0"/>
              <a:t>Then finally we’ll take a look at some of the more common debugger commands typically used when debugging a dump of an exception before we continue on to the main part of today’s session – a demo of how to debug a managed exception.</a:t>
            </a:r>
            <a:endParaRPr lang="en-US" dirty="0"/>
          </a:p>
        </p:txBody>
      </p:sp>
      <p:sp>
        <p:nvSpPr>
          <p:cNvPr id="4" name="Slide Number Placeholder 3"/>
          <p:cNvSpPr>
            <a:spLocks noGrp="1"/>
          </p:cNvSpPr>
          <p:nvPr>
            <p:ph type="sldNum" sz="quarter" idx="10"/>
          </p:nvPr>
        </p:nvSpPr>
        <p:spPr/>
        <p:txBody>
          <a:bodyPr/>
          <a:lstStyle/>
          <a:p>
            <a:fld id="{23B615B4-E9EA-48C9-A3C8-3AEAD96C81E3}" type="slidenum">
              <a:rPr lang="en-US" smtClean="0"/>
              <a:t>2</a:t>
            </a:fld>
            <a:endParaRPr lang="en-US"/>
          </a:p>
        </p:txBody>
      </p:sp>
    </p:spTree>
    <p:extLst>
      <p:ext uri="{BB962C8B-B14F-4D97-AF65-F5344CB8AC3E}">
        <p14:creationId xmlns:p14="http://schemas.microsoft.com/office/powerpoint/2010/main" val="402181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Review</a:t>
            </a:r>
            <a:r>
              <a:rPr lang="en-US" baseline="0" dirty="0" smtClean="0"/>
              <a:t> 1</a:t>
            </a:r>
            <a:r>
              <a:rPr lang="en-US" baseline="30000" dirty="0" smtClean="0"/>
              <a:t>st</a:t>
            </a:r>
            <a:r>
              <a:rPr lang="en-US" baseline="0" dirty="0" smtClean="0"/>
              <a:t> &amp; 2</a:t>
            </a:r>
            <a:r>
              <a:rPr lang="en-US" baseline="30000" dirty="0" smtClean="0"/>
              <a:t>nd</a:t>
            </a:r>
            <a:r>
              <a:rPr lang="en-US" baseline="0" dirty="0" smtClean="0"/>
              <a:t> chances, and how only 2</a:t>
            </a:r>
            <a:r>
              <a:rPr lang="en-US" baseline="30000" dirty="0" smtClean="0"/>
              <a:t>nd</a:t>
            </a:r>
            <a:r>
              <a:rPr lang="en-US" baseline="0" dirty="0" smtClean="0"/>
              <a:t> chances are fatal.</a:t>
            </a:r>
          </a:p>
          <a:p>
            <a:pPr marL="171450" indent="-171450">
              <a:buFontTx/>
              <a:buChar char="-"/>
            </a:pPr>
            <a:r>
              <a:rPr lang="en-US" baseline="0" dirty="0" smtClean="0"/>
              <a:t>An exception is an object with members, like all other objects in .NET</a:t>
            </a:r>
          </a:p>
          <a:p>
            <a:pPr marL="171450" indent="-171450">
              <a:buFontTx/>
              <a:buChar char="-"/>
            </a:pPr>
            <a:r>
              <a:rPr lang="en-US" baseline="0" dirty="0" smtClean="0"/>
              <a:t>A high rate can increase memory footprint, </a:t>
            </a:r>
            <a:r>
              <a:rPr lang="en-US" baseline="0" dirty="0" err="1" smtClean="0"/>
              <a:t>cpu</a:t>
            </a:r>
            <a:r>
              <a:rPr lang="en-US" baseline="0" dirty="0" smtClean="0"/>
              <a:t> usage, and decrease throughput/execution time</a:t>
            </a:r>
          </a:p>
          <a:p>
            <a:pPr marL="171450" indent="-171450">
              <a:buFontTx/>
              <a:buChar char="-"/>
            </a:pPr>
            <a:r>
              <a:rPr lang="en-US" baseline="0" dirty="0" smtClean="0"/>
              <a:t>Not uncommon for apps to throw managed exceptions without </a:t>
            </a:r>
            <a:r>
              <a:rPr lang="en-US" baseline="0" dirty="0" err="1" smtClean="0"/>
              <a:t>devs</a:t>
            </a:r>
            <a:r>
              <a:rPr lang="en-US" baseline="0" dirty="0" smtClean="0"/>
              <a:t>/sys admins knowing – TELL STORY ABOUT </a:t>
            </a:r>
            <a:r>
              <a:rPr lang="en-US" baseline="0" dirty="0" err="1" smtClean="0"/>
              <a:t>DBNull</a:t>
            </a:r>
            <a:r>
              <a:rPr lang="en-US" baseline="0" dirty="0" smtClean="0"/>
              <a:t> exceptions (over 100/sec).  Mitigation techniques involved requiring the fields to not be null, checking for null first before using, etc.</a:t>
            </a:r>
            <a:endParaRPr lang="en-US" dirty="0"/>
          </a:p>
        </p:txBody>
      </p:sp>
      <p:sp>
        <p:nvSpPr>
          <p:cNvPr id="4" name="Slide Number Placeholder 3"/>
          <p:cNvSpPr>
            <a:spLocks noGrp="1"/>
          </p:cNvSpPr>
          <p:nvPr>
            <p:ph type="sldNum" sz="quarter" idx="10"/>
          </p:nvPr>
        </p:nvSpPr>
        <p:spPr/>
        <p:txBody>
          <a:bodyPr/>
          <a:lstStyle/>
          <a:p>
            <a:fld id="{23B615B4-E9EA-48C9-A3C8-3AEAD96C81E3}" type="slidenum">
              <a:rPr lang="en-US" smtClean="0"/>
              <a:t>3</a:t>
            </a:fld>
            <a:endParaRPr lang="en-US"/>
          </a:p>
        </p:txBody>
      </p:sp>
    </p:spTree>
    <p:extLst>
      <p:ext uri="{BB962C8B-B14F-4D97-AF65-F5344CB8AC3E}">
        <p14:creationId xmlns:p14="http://schemas.microsoft.com/office/powerpoint/2010/main" val="116375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3B615B4-E9EA-48C9-A3C8-3AEAD96C81E3}" type="slidenum">
              <a:rPr lang="en-US" smtClean="0"/>
              <a:t>4</a:t>
            </a:fld>
            <a:endParaRPr lang="en-US"/>
          </a:p>
        </p:txBody>
      </p:sp>
    </p:spTree>
    <p:extLst>
      <p:ext uri="{BB962C8B-B14F-4D97-AF65-F5344CB8AC3E}">
        <p14:creationId xmlns:p14="http://schemas.microsoft.com/office/powerpoint/2010/main" val="86196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3B615B4-E9EA-48C9-A3C8-3AEAD96C81E3}" type="slidenum">
              <a:rPr lang="en-US" smtClean="0"/>
              <a:t>5</a:t>
            </a:fld>
            <a:endParaRPr lang="en-US"/>
          </a:p>
        </p:txBody>
      </p:sp>
    </p:spTree>
    <p:extLst>
      <p:ext uri="{BB962C8B-B14F-4D97-AF65-F5344CB8AC3E}">
        <p14:creationId xmlns:p14="http://schemas.microsoft.com/office/powerpoint/2010/main" val="2838421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615B4-E9EA-48C9-A3C8-3AEAD96C81E3}" type="slidenum">
              <a:rPr lang="en-US" smtClean="0"/>
              <a:t>6</a:t>
            </a:fld>
            <a:endParaRPr lang="en-US"/>
          </a:p>
        </p:txBody>
      </p:sp>
    </p:spTree>
    <p:extLst>
      <p:ext uri="{BB962C8B-B14F-4D97-AF65-F5344CB8AC3E}">
        <p14:creationId xmlns:p14="http://schemas.microsoft.com/office/powerpoint/2010/main" val="3194351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3B615B4-E9EA-48C9-A3C8-3AEAD96C81E3}" type="slidenum">
              <a:rPr lang="en-US" smtClean="0"/>
              <a:t>7</a:t>
            </a:fld>
            <a:endParaRPr lang="en-US"/>
          </a:p>
        </p:txBody>
      </p:sp>
    </p:spTree>
    <p:extLst>
      <p:ext uri="{BB962C8B-B14F-4D97-AF65-F5344CB8AC3E}">
        <p14:creationId xmlns:p14="http://schemas.microsoft.com/office/powerpoint/2010/main" val="861962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2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slideMaster" Target="../slideMasters/slideMaster2.xml"/><Relationship Id="rId5" Type="http://schemas.microsoft.com/office/2007/relationships/hdphoto" Target="../media/hdphoto3.wdp"/><Relationship Id="rId4" Type="http://schemas.openxmlformats.org/officeDocument/2006/relationships/image" Target="../media/image2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Master" Target="../slideMasters/slideMaster2.xml"/><Relationship Id="rId5" Type="http://schemas.microsoft.com/office/2007/relationships/hdphoto" Target="../media/hdphoto3.wdp"/><Relationship Id="rId4" Type="http://schemas.openxmlformats.org/officeDocument/2006/relationships/image" Target="../media/image2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30.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Master" Target="../slideMasters/slideMaster3.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2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slideMaster" Target="../slideMasters/slideMaster3.xml"/><Relationship Id="rId5" Type="http://schemas.microsoft.com/office/2007/relationships/hdphoto" Target="../media/hdphoto3.wdp"/><Relationship Id="rId4" Type="http://schemas.openxmlformats.org/officeDocument/2006/relationships/image" Target="../media/image2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Master" Target="../slideMasters/slideMaster3.xml"/><Relationship Id="rId5" Type="http://schemas.microsoft.com/office/2007/relationships/hdphoto" Target="../media/hdphoto3.wdp"/><Relationship Id="rId4" Type="http://schemas.openxmlformats.org/officeDocument/2006/relationships/image" Target="../media/image2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30.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F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pic>
        <p:nvPicPr>
          <p:cNvPr id="28" name="Picture 27" descr="CSS_PowerPoint_TitleImages-01.jpg"/>
          <p:cNvPicPr>
            <a:picLocks noChangeAspect="1"/>
          </p:cNvPicPr>
          <p:nvPr/>
        </p:nvPicPr>
        <p:blipFill>
          <a:blip r:embed="rId3"/>
          <a:stretch>
            <a:fillRect/>
          </a:stretch>
        </p:blipFill>
        <p:spPr>
          <a:xfrm>
            <a:off x="0" y="1413201"/>
            <a:ext cx="9132468" cy="3297835"/>
          </a:xfrm>
          <a:prstGeom prst="rect">
            <a:avLst/>
          </a:prstGeom>
          <a:noFill/>
          <a:ln>
            <a:noFill/>
          </a:ln>
        </p:spPr>
      </p:pic>
      <p:grpSp>
        <p:nvGrpSpPr>
          <p:cNvPr id="29" name="Group 28"/>
          <p:cNvGrpSpPr/>
          <p:nvPr/>
        </p:nvGrpSpPr>
        <p:grpSpPr>
          <a:xfrm>
            <a:off x="13653" y="4253836"/>
            <a:ext cx="9116568" cy="555173"/>
            <a:chOff x="13653" y="4253836"/>
            <a:chExt cx="9116568" cy="555173"/>
          </a:xfrm>
        </p:grpSpPr>
        <p:sp>
          <p:nvSpPr>
            <p:cNvPr id="30" name="Rectangle 29"/>
            <p:cNvSpPr/>
            <p:nvPr userDrawn="1"/>
          </p:nvSpPr>
          <p:spPr>
            <a:xfrm>
              <a:off x="2625632" y="4397529"/>
              <a:ext cx="777240" cy="411480"/>
            </a:xfrm>
            <a:prstGeom prst="rect">
              <a:avLst/>
            </a:prstGeom>
            <a:solidFill>
              <a:schemeClr val="accent2">
                <a:lumMod val="7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3653" y="4253836"/>
              <a:ext cx="9116568" cy="457200"/>
            </a:xfrm>
            <a:prstGeom prst="rect">
              <a:avLst/>
            </a:prstGeom>
            <a:solidFill>
              <a:schemeClr val="tx2">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2" name="Picture 31"/>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22268" y="2476487"/>
            <a:ext cx="9144095" cy="2404872"/>
          </a:xfrm>
          <a:prstGeom prst="rect">
            <a:avLst/>
          </a:prstGeom>
        </p:spPr>
      </p:pic>
      <p:sp>
        <p:nvSpPr>
          <p:cNvPr id="33" name="Text Placeholder 6"/>
          <p:cNvSpPr>
            <a:spLocks noGrp="1"/>
          </p:cNvSpPr>
          <p:nvPr>
            <p:ph type="body" sz="quarter" idx="10" hasCustomPrompt="1"/>
          </p:nvPr>
        </p:nvSpPr>
        <p:spPr>
          <a:xfrm>
            <a:off x="487167" y="5155445"/>
            <a:ext cx="7996525" cy="230832"/>
          </a:xfrm>
        </p:spPr>
        <p:txBody>
          <a:bodyPr/>
          <a:lstStyle>
            <a:lvl1pPr marL="27432" indent="0">
              <a:buFontTx/>
              <a:buNone/>
              <a:defRPr sz="1500">
                <a:solidFill>
                  <a:srgbClr val="000000"/>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34" name="Text Placeholder 6"/>
          <p:cNvSpPr>
            <a:spLocks noGrp="1"/>
          </p:cNvSpPr>
          <p:nvPr>
            <p:ph type="body" sz="quarter" idx="11" hasCustomPrompt="1"/>
          </p:nvPr>
        </p:nvSpPr>
        <p:spPr>
          <a:xfrm>
            <a:off x="487167" y="5441781"/>
            <a:ext cx="7996525" cy="230832"/>
          </a:xfrm>
        </p:spPr>
        <p:txBody>
          <a:bodyPr/>
          <a:lstStyle>
            <a:lvl1pPr marL="27432" indent="0">
              <a:buFontTx/>
              <a:buNone/>
              <a:defRPr sz="1500">
                <a:solidFill>
                  <a:srgbClr val="000000"/>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38" name="Title 1"/>
          <p:cNvSpPr>
            <a:spLocks noGrp="1"/>
          </p:cNvSpPr>
          <p:nvPr>
            <p:ph type="ctrTitle" hasCustomPrompt="1"/>
          </p:nvPr>
        </p:nvSpPr>
        <p:spPr>
          <a:xfrm>
            <a:off x="513293" y="3155287"/>
            <a:ext cx="8085017"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39" name="Subtitle 2"/>
          <p:cNvSpPr>
            <a:spLocks noGrp="1"/>
          </p:cNvSpPr>
          <p:nvPr>
            <p:ph type="subTitle" idx="1"/>
          </p:nvPr>
        </p:nvSpPr>
        <p:spPr>
          <a:xfrm>
            <a:off x="513293" y="3846652"/>
            <a:ext cx="8085015"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0736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age (White)_Empt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7394" y="3390900"/>
            <a:ext cx="1669215" cy="76200"/>
          </a:xfrm>
          <a:prstGeom prst="rect">
            <a:avLst/>
          </a:prstGeom>
        </p:spPr>
      </p:pic>
      <p:sp>
        <p:nvSpPr>
          <p:cNvPr id="16" name="TextBox 15"/>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15"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itle 1"/>
          <p:cNvSpPr>
            <a:spLocks noGrp="1"/>
          </p:cNvSpPr>
          <p:nvPr>
            <p:ph type="title" hasCustomPrompt="1"/>
          </p:nvPr>
        </p:nvSpPr>
        <p:spPr>
          <a:xfrm>
            <a:off x="389436" y="360402"/>
            <a:ext cx="8363938" cy="509171"/>
          </a:xfrm>
        </p:spPr>
        <p:txBody>
          <a:bodyPr anchor="t"/>
          <a:lstStyle>
            <a:lvl1pPr>
              <a:defRPr sz="3200" b="0">
                <a:solidFill>
                  <a:schemeClr val="tx1"/>
                </a:solidFill>
                <a:latin typeface="Segoe UI Light" pitchFamily="34" charset="0"/>
              </a:defRPr>
            </a:lvl1pPr>
          </a:lstStyle>
          <a:p>
            <a:r>
              <a:rPr lang="en-US" dirty="0" smtClean="0"/>
              <a:t>Click to edit Master title style </a:t>
            </a:r>
            <a:endParaRPr lang="en-US" dirty="0"/>
          </a:p>
        </p:txBody>
      </p:sp>
    </p:spTree>
    <p:extLst>
      <p:ext uri="{BB962C8B-B14F-4D97-AF65-F5344CB8AC3E}">
        <p14:creationId xmlns:p14="http://schemas.microsoft.com/office/powerpoint/2010/main" val="328582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Page (Buildin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89436" y="1920904"/>
            <a:ext cx="8745036" cy="4266619"/>
          </a:xfrm>
          <a:prstGeom prst="rect">
            <a:avLst/>
          </a:prstGeom>
          <a:noFill/>
        </p:spPr>
      </p:pic>
      <p:sp>
        <p:nvSpPr>
          <p:cNvPr id="19" name="Content Placeholder 2"/>
          <p:cNvSpPr>
            <a:spLocks noGrp="1"/>
          </p:cNvSpPr>
          <p:nvPr>
            <p:ph idx="15"/>
          </p:nvPr>
        </p:nvSpPr>
        <p:spPr>
          <a:xfrm>
            <a:off x="648742" y="1463040"/>
            <a:ext cx="7924800" cy="2154436"/>
          </a:xfrm>
        </p:spPr>
        <p:txBody>
          <a:bodyPr/>
          <a:lstStyle>
            <a:lvl1pPr marL="274320" indent="-274320">
              <a:buClr>
                <a:srgbClr val="5191CD"/>
              </a:buClr>
              <a:buFontTx/>
              <a:buBlip>
                <a:blip r:embed="rId3"/>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3"/>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baseline="0">
                <a:solidFill>
                  <a:schemeClr val="tx1"/>
                </a:solidFill>
                <a:latin typeface="Segoe UI Light" pitchFamily="34" charset="0"/>
              </a:defRPr>
            </a:lvl1pPr>
          </a:lstStyle>
          <a:p>
            <a:r>
              <a:rPr lang="en-US" dirty="0" smtClean="0"/>
              <a:t>Click to edit Master title style </a:t>
            </a:r>
            <a:endParaRPr lang="en-US" dirty="0"/>
          </a:p>
        </p:txBody>
      </p:sp>
      <p:sp>
        <p:nvSpPr>
          <p:cNvPr id="14"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baseline="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97956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Page (Building) empty">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98963" y="1920905"/>
            <a:ext cx="8745036" cy="4266619"/>
          </a:xfrm>
          <a:prstGeom prst="rect">
            <a:avLst/>
          </a:prstGeom>
          <a:noFill/>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25" name="TextBox 24"/>
          <p:cNvSpPr txBox="1"/>
          <p:nvPr/>
        </p:nvSpPr>
        <p:spPr>
          <a:xfrm>
            <a:off x="7336427" y="133321"/>
            <a:ext cx="1502362" cy="230832"/>
          </a:xfrm>
          <a:prstGeom prst="rect">
            <a:avLst/>
          </a:prstGeom>
          <a:noFill/>
        </p:spPr>
        <p:txBody>
          <a:bodyPr wrap="square" rtlCol="0">
            <a:spAutoFit/>
          </a:bodyPr>
          <a:lstStyle/>
          <a:p>
            <a:pPr algn="r"/>
            <a:r>
              <a:rPr lang="en-US" sz="900" dirty="0" smtClean="0">
                <a:solidFill>
                  <a:schemeClr val="tx1"/>
                </a:solidFill>
                <a:latin typeface="Segoe UI" pitchFamily="34" charset="0"/>
                <a:ea typeface="Segoe UI" pitchFamily="34" charset="0"/>
                <a:cs typeface="Segoe UI" pitchFamily="34" charset="0"/>
              </a:rPr>
              <a:t>Microsoft Confidential</a:t>
            </a:r>
            <a:endParaRPr lang="en-US" sz="900" dirty="0">
              <a:solidFill>
                <a:schemeClr val="tx1"/>
              </a:solidFill>
              <a:latin typeface="Segoe UI" pitchFamily="34" charset="0"/>
              <a:ea typeface="Segoe UI" pitchFamily="34" charset="0"/>
              <a:cs typeface="Segoe UI" pitchFamily="34" charset="0"/>
            </a:endParaRPr>
          </a:p>
        </p:txBody>
      </p:sp>
      <p:pic>
        <p:nvPicPr>
          <p:cNvPr id="27" name="Picture 2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baseline="0">
                <a:solidFill>
                  <a:schemeClr val="tx1"/>
                </a:solidFill>
                <a:latin typeface="Segoe UI Light" pitchFamily="34" charset="0"/>
              </a:defRPr>
            </a:lvl1pPr>
          </a:lstStyle>
          <a:p>
            <a:r>
              <a:rPr lang="en-US" dirty="0" smtClean="0"/>
              <a:t>Click to edit Master title style </a:t>
            </a:r>
            <a:endParaRPr lang="en-US" dirty="0"/>
          </a:p>
        </p:txBody>
      </p:sp>
      <p:sp>
        <p:nvSpPr>
          <p:cNvPr id="13"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baseline="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12552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ransition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3738" y="0"/>
            <a:ext cx="4390263" cy="6858000"/>
          </a:xfrm>
          <a:prstGeom prst="rect">
            <a:avLst/>
          </a:prstGeom>
        </p:spPr>
      </p:pic>
      <p:sp>
        <p:nvSpPr>
          <p:cNvPr id="3" name="Rectangle 2"/>
          <p:cNvSpPr/>
          <p:nvPr/>
        </p:nvSpPr>
        <p:spPr bwMode="auto">
          <a:xfrm>
            <a:off x="0" y="1922729"/>
            <a:ext cx="9144000" cy="2897925"/>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p:nvSpPr>
        <p:spPr bwMode="auto">
          <a:xfrm>
            <a:off x="0" y="4345164"/>
            <a:ext cx="9144000" cy="475488"/>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0" name="Subtitle 2"/>
          <p:cNvSpPr>
            <a:spLocks noGrp="1"/>
          </p:cNvSpPr>
          <p:nvPr>
            <p:ph type="subTitle" idx="1" hasCustomPrompt="1"/>
          </p:nvPr>
        </p:nvSpPr>
        <p:spPr>
          <a:xfrm>
            <a:off x="513293" y="3326441"/>
            <a:ext cx="4250434"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300352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amp;A Option 1">
    <p:spTree>
      <p:nvGrpSpPr>
        <p:cNvPr id="1" name=""/>
        <p:cNvGrpSpPr/>
        <p:nvPr/>
      </p:nvGrpSpPr>
      <p:grpSpPr>
        <a:xfrm>
          <a:off x="0" y="0"/>
          <a:ext cx="0" cy="0"/>
          <a:chOff x="0" y="0"/>
          <a:chExt cx="0" cy="0"/>
        </a:xfrm>
      </p:grpSpPr>
      <p:pic>
        <p:nvPicPr>
          <p:cNvPr id="2" name="Picture 2" descr="C:\Users\v-ameshm\Desktop\ladywritingtext.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 y="-604"/>
            <a:ext cx="9175805" cy="68586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7"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spTree>
    <p:extLst>
      <p:ext uri="{BB962C8B-B14F-4D97-AF65-F5344CB8AC3E}">
        <p14:creationId xmlns:p14="http://schemas.microsoft.com/office/powerpoint/2010/main" val="100824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amp;A Option 5">
    <p:spTree>
      <p:nvGrpSpPr>
        <p:cNvPr id="1" name=""/>
        <p:cNvGrpSpPr/>
        <p:nvPr/>
      </p:nvGrpSpPr>
      <p:grpSpPr>
        <a:xfrm>
          <a:off x="0" y="0"/>
          <a:ext cx="0" cy="0"/>
          <a:chOff x="0" y="0"/>
          <a:chExt cx="0" cy="0"/>
        </a:xfrm>
      </p:grpSpPr>
      <p:pic>
        <p:nvPicPr>
          <p:cNvPr id="7" name="Picture 2" descr="\\home\users\Amesh\4. Projects &amp; Companies\Microsoft\Services Marketing\Project Florance\Graphics and Templates\August Release\MCS FY11 Templates\Photos\Strategy1_small.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44001"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spTree>
    <p:extLst>
      <p:ext uri="{BB962C8B-B14F-4D97-AF65-F5344CB8AC3E}">
        <p14:creationId xmlns:p14="http://schemas.microsoft.com/office/powerpoint/2010/main" val="251367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amp;A Option 6">
    <p:spTree>
      <p:nvGrpSpPr>
        <p:cNvPr id="1" name=""/>
        <p:cNvGrpSpPr/>
        <p:nvPr/>
      </p:nvGrpSpPr>
      <p:grpSpPr>
        <a:xfrm>
          <a:off x="0" y="0"/>
          <a:ext cx="0" cy="0"/>
          <a:chOff x="0" y="0"/>
          <a:chExt cx="0" cy="0"/>
        </a:xfrm>
      </p:grpSpPr>
      <p:pic>
        <p:nvPicPr>
          <p:cNvPr id="8" name="Picture 2" descr="\\home\users\Amesh\4. Projects &amp; Companies\Microsoft\Services Marketing\Project Florance\Graphics and Templates\August Release\MCS FY11 Templates\Photos\Consulting3_smal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4097868"/>
            <a:ext cx="9144001"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7127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Q&amp;A Option 7">
    <p:spTree>
      <p:nvGrpSpPr>
        <p:cNvPr id="1" name=""/>
        <p:cNvGrpSpPr/>
        <p:nvPr/>
      </p:nvGrpSpPr>
      <p:grpSpPr>
        <a:xfrm>
          <a:off x="0" y="0"/>
          <a:ext cx="0" cy="0"/>
          <a:chOff x="0" y="0"/>
          <a:chExt cx="0" cy="0"/>
        </a:xfrm>
      </p:grpSpPr>
      <p:pic>
        <p:nvPicPr>
          <p:cNvPr id="7" name="Picture 2" descr="\\home\users\Amesh\4. Projects &amp; Companies\Microsoft\Services Marketing\Project Florance\Graphics and Templates\August Release\MCS FY11 Templates\Photos\Consulting2_small.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0"/>
            <a:ext cx="917927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17551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amp;A Option 2">
    <p:spTree>
      <p:nvGrpSpPr>
        <p:cNvPr id="1" name=""/>
        <p:cNvGrpSpPr/>
        <p:nvPr/>
      </p:nvGrpSpPr>
      <p:grpSpPr>
        <a:xfrm>
          <a:off x="0" y="0"/>
          <a:ext cx="0" cy="0"/>
          <a:chOff x="0" y="0"/>
          <a:chExt cx="0" cy="0"/>
        </a:xfrm>
      </p:grpSpPr>
      <p:pic>
        <p:nvPicPr>
          <p:cNvPr id="7" name="Picture 2" descr="C:\Users\v-ameshm\Desktop\chess1.jpg"/>
          <p:cNvPicPr>
            <a:picLocks noChangeAspect="1" noChangeArrowheads="1"/>
          </p:cNvPicPr>
          <p:nvPr/>
        </p:nvPicPr>
        <p:blipFill rotWithShape="1">
          <a:blip r:embed="rId2" cstate="email">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44002"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8"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spTree>
    <p:extLst>
      <p:ext uri="{BB962C8B-B14F-4D97-AF65-F5344CB8AC3E}">
        <p14:creationId xmlns:p14="http://schemas.microsoft.com/office/powerpoint/2010/main" val="32579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amp;A Option 3">
    <p:spTree>
      <p:nvGrpSpPr>
        <p:cNvPr id="1" name=""/>
        <p:cNvGrpSpPr/>
        <p:nvPr/>
      </p:nvGrpSpPr>
      <p:grpSpPr>
        <a:xfrm>
          <a:off x="0" y="0"/>
          <a:ext cx="0" cy="0"/>
          <a:chOff x="0" y="0"/>
          <a:chExt cx="0" cy="0"/>
        </a:xfrm>
      </p:grpSpPr>
      <p:pic>
        <p:nvPicPr>
          <p:cNvPr id="8" name="Picture 2" descr="C:\Users\v-ameshm\Desktop\blueprint3.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0"/>
            <a:ext cx="9144000" cy="68422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44002"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spTree>
    <p:extLst>
      <p:ext uri="{BB962C8B-B14F-4D97-AF65-F5344CB8AC3E}">
        <p14:creationId xmlns:p14="http://schemas.microsoft.com/office/powerpoint/2010/main" val="362175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age (Support A)">
    <p:spTree>
      <p:nvGrpSpPr>
        <p:cNvPr id="1" name=""/>
        <p:cNvGrpSpPr/>
        <p:nvPr/>
      </p:nvGrpSpPr>
      <p:grpSpPr>
        <a:xfrm>
          <a:off x="0" y="0"/>
          <a:ext cx="0" cy="0"/>
          <a:chOff x="0" y="0"/>
          <a:chExt cx="0" cy="0"/>
        </a:xfrm>
      </p:grpSpPr>
      <p:pic>
        <p:nvPicPr>
          <p:cNvPr id="13" name="Picture 12"/>
          <p:cNvPicPr>
            <a:picLocks/>
          </p:cNvPicPr>
          <p:nvPr/>
        </p:nvPicPr>
        <p:blipFill>
          <a:blip r:embed="rId2" cstate="email">
            <a:extLst>
              <a:ext uri="{28A0092B-C50C-407E-A947-70E740481C1C}">
                <a14:useLocalDpi xmlns:a14="http://schemas.microsoft.com/office/drawing/2010/main" val="0"/>
              </a:ext>
            </a:extLst>
          </a:blip>
          <a:stretch>
            <a:fillRect/>
          </a:stretch>
        </p:blipFill>
        <p:spPr>
          <a:xfrm>
            <a:off x="-3109" y="2173444"/>
            <a:ext cx="9144000" cy="2404872"/>
          </a:xfrm>
          <a:prstGeom prst="rect">
            <a:avLst/>
          </a:prstGeom>
        </p:spPr>
      </p:pic>
      <p:pic>
        <p:nvPicPr>
          <p:cNvPr id="16" name="Picture 15"/>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3109" y="2173444"/>
            <a:ext cx="9144000" cy="2404872"/>
          </a:xfrm>
          <a:prstGeom prst="rect">
            <a:avLst/>
          </a:prstGeom>
        </p:spPr>
      </p:pic>
      <p:sp>
        <p:nvSpPr>
          <p:cNvPr id="10" name="Title 1"/>
          <p:cNvSpPr>
            <a:spLocks noGrp="1"/>
          </p:cNvSpPr>
          <p:nvPr>
            <p:ph type="ctrTitle" hasCustomPrompt="1"/>
          </p:nvPr>
        </p:nvSpPr>
        <p:spPr>
          <a:xfrm>
            <a:off x="513293" y="2854838"/>
            <a:ext cx="8085017" cy="555626"/>
          </a:xfrm>
        </p:spPr>
        <p:txBody>
          <a:bodyPr anchor="b" anchorCtr="0">
            <a:noAutofit/>
          </a:bodyPr>
          <a:lstStyle>
            <a:lvl1pPr algn="l">
              <a:lnSpc>
                <a:spcPts val="3800"/>
              </a:lnSpc>
              <a:defRPr sz="3600" spc="0" baseline="0">
                <a:solidFill>
                  <a:schemeClr val="bg1"/>
                </a:solidFill>
                <a:latin typeface="Segoe UI Light"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513293" y="3546203"/>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6"/>
          <p:cNvSpPr>
            <a:spLocks noGrp="1"/>
          </p:cNvSpPr>
          <p:nvPr>
            <p:ph type="body" sz="quarter" idx="10" hasCustomPrompt="1"/>
          </p:nvPr>
        </p:nvSpPr>
        <p:spPr>
          <a:xfrm>
            <a:off x="513293" y="4828870"/>
            <a:ext cx="7996525" cy="230832"/>
          </a:xfrm>
        </p:spPr>
        <p:txBody>
          <a:bodyPr/>
          <a:lstStyle>
            <a:lvl1pPr marL="27432" indent="0">
              <a:buFontTx/>
              <a:buNone/>
              <a:defRPr sz="1500">
                <a:solidFill>
                  <a:srgbClr val="595959"/>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15" name="Text Placeholder 6"/>
          <p:cNvSpPr>
            <a:spLocks noGrp="1"/>
          </p:cNvSpPr>
          <p:nvPr>
            <p:ph type="body" sz="quarter" idx="11" hasCustomPrompt="1"/>
          </p:nvPr>
        </p:nvSpPr>
        <p:spPr>
          <a:xfrm>
            <a:off x="513293" y="5115206"/>
            <a:ext cx="7996525" cy="230832"/>
          </a:xfrm>
        </p:spPr>
        <p:txBody>
          <a:bodyPr/>
          <a:lstStyle>
            <a:lvl1pPr marL="27432" indent="0">
              <a:buFontTx/>
              <a:buNone/>
              <a:defRPr sz="1500">
                <a:solidFill>
                  <a:srgbClr val="595959"/>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pic>
        <p:nvPicPr>
          <p:cNvPr id="22" name="Picture 2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Tree>
    <p:extLst>
      <p:ext uri="{BB962C8B-B14F-4D97-AF65-F5344CB8AC3E}">
        <p14:creationId xmlns:p14="http://schemas.microsoft.com/office/powerpoint/2010/main" val="2059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amp;A Option 4">
    <p:spTree>
      <p:nvGrpSpPr>
        <p:cNvPr id="1" name=""/>
        <p:cNvGrpSpPr/>
        <p:nvPr/>
      </p:nvGrpSpPr>
      <p:grpSpPr>
        <a:xfrm>
          <a:off x="0" y="0"/>
          <a:ext cx="0" cy="0"/>
          <a:chOff x="0" y="0"/>
          <a:chExt cx="0" cy="0"/>
        </a:xfrm>
      </p:grpSpPr>
      <p:pic>
        <p:nvPicPr>
          <p:cNvPr id="8" name="Picture 2" descr="C:\Users\v-ameshm\Desktop\blueprint2.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90711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solidFill>
                  <a:schemeClr val="bg1"/>
                </a:solidFill>
                <a:latin typeface="Segoe UI Light" pitchFamily="34" charset="0"/>
              </a:defRPr>
            </a:lvl1pPr>
          </a:lstStyle>
          <a:p>
            <a:r>
              <a:rPr lang="en-US" smtClean="0"/>
              <a:t>Click to edit Master title style</a:t>
            </a:r>
            <a:endParaRPr lang="en-US" dirty="0"/>
          </a:p>
        </p:txBody>
      </p:sp>
      <p:sp>
        <p:nvSpPr>
          <p:cNvPr id="5" name="TextBox 4"/>
          <p:cNvSpPr txBox="1"/>
          <p:nvPr/>
        </p:nvSpPr>
        <p:spPr>
          <a:xfrm>
            <a:off x="198021" y="6495393"/>
            <a:ext cx="1001877" cy="215444"/>
          </a:xfrm>
          <a:prstGeom prst="rect">
            <a:avLst/>
          </a:prstGeom>
          <a:noFill/>
        </p:spPr>
        <p:txBody>
          <a:bodyPr wrap="none" lIns="0" tIns="0" rIns="0" bIns="0" rtlCol="0">
            <a:spAutoFit/>
          </a:bodyPr>
          <a:lstStyle/>
          <a:p>
            <a:r>
              <a:rPr lang="en-US" sz="1400" dirty="0" smtClean="0">
                <a:solidFill>
                  <a:srgbClr val="FFFFFF"/>
                </a:solidFill>
              </a:rPr>
              <a:t>Hidden Slide</a:t>
            </a:r>
          </a:p>
        </p:txBody>
      </p:sp>
      <p:sp>
        <p:nvSpPr>
          <p:cNvPr id="6" name="Content Placeholder 2"/>
          <p:cNvSpPr>
            <a:spLocks noGrp="1"/>
          </p:cNvSpPr>
          <p:nvPr>
            <p:ph idx="1"/>
          </p:nvPr>
        </p:nvSpPr>
        <p:spPr>
          <a:xfrm>
            <a:off x="511545" y="1010187"/>
            <a:ext cx="7924800" cy="1154162"/>
          </a:xfrm>
        </p:spPr>
        <p:txBody>
          <a:bodyPr/>
          <a:lstStyle>
            <a:lvl1pPr marL="274320" indent="-274320">
              <a:buClr>
                <a:srgbClr val="5191CD"/>
              </a:buClr>
              <a:buFontTx/>
              <a:buBlip>
                <a:blip r:embed="rId2"/>
              </a:buBlip>
              <a:defRPr sz="13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12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11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10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9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287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C6A6B2-CD96-445C-B196-A7B6EEEE3D15}" type="datetimeFigureOut">
              <a:rPr lang="en-US" smtClean="0"/>
              <a:t>3/27/2012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A2AE74-1560-4B5C-AF62-5DC41513F87C}" type="slidenum">
              <a:rPr lang="en-US" smtClean="0"/>
              <a:t>‹#›</a:t>
            </a:fld>
            <a:endParaRPr lang="en-US"/>
          </a:p>
        </p:txBody>
      </p:sp>
    </p:spTree>
    <p:extLst>
      <p:ext uri="{BB962C8B-B14F-4D97-AF65-F5344CB8AC3E}">
        <p14:creationId xmlns:p14="http://schemas.microsoft.com/office/powerpoint/2010/main" val="2170921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age (PF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descr="CSS_PowerPoint_TitleImages-01.jpg"/>
          <p:cNvPicPr>
            <a:picLocks noChangeAspect="1"/>
          </p:cNvPicPr>
          <p:nvPr userDrawn="1"/>
        </p:nvPicPr>
        <p:blipFill>
          <a:blip r:embed="rId3"/>
          <a:stretch>
            <a:fillRect/>
          </a:stretch>
        </p:blipFill>
        <p:spPr>
          <a:xfrm>
            <a:off x="0" y="1413201"/>
            <a:ext cx="9132468" cy="3297835"/>
          </a:xfrm>
          <a:prstGeom prst="rect">
            <a:avLst/>
          </a:prstGeom>
          <a:noFill/>
          <a:ln>
            <a:noFill/>
          </a:ln>
        </p:spPr>
      </p:pic>
      <p:pic>
        <p:nvPicPr>
          <p:cNvPr id="11" name="Picture 10"/>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grpSp>
        <p:nvGrpSpPr>
          <p:cNvPr id="17" name="Group 16"/>
          <p:cNvGrpSpPr/>
          <p:nvPr userDrawn="1"/>
        </p:nvGrpSpPr>
        <p:grpSpPr>
          <a:xfrm>
            <a:off x="13653" y="4253836"/>
            <a:ext cx="9116568" cy="555173"/>
            <a:chOff x="13653" y="4253836"/>
            <a:chExt cx="9116568" cy="555173"/>
          </a:xfrm>
        </p:grpSpPr>
        <p:sp>
          <p:nvSpPr>
            <p:cNvPr id="18" name="Rectangle 17"/>
            <p:cNvSpPr/>
            <p:nvPr userDrawn="1"/>
          </p:nvSpPr>
          <p:spPr>
            <a:xfrm>
              <a:off x="2625632" y="4397529"/>
              <a:ext cx="777240" cy="411480"/>
            </a:xfrm>
            <a:prstGeom prst="rect">
              <a:avLst/>
            </a:prstGeom>
            <a:solidFill>
              <a:schemeClr val="accent2">
                <a:lumMod val="7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3653" y="4253836"/>
              <a:ext cx="9116568" cy="457200"/>
            </a:xfrm>
            <a:prstGeom prst="rect">
              <a:avLst/>
            </a:prstGeom>
            <a:solidFill>
              <a:schemeClr val="tx2">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p:cNvPicPr>
            <a:picLocks/>
          </p:cNvPicPr>
          <p:nvPr userDrawn="1"/>
        </p:nvPicPr>
        <p:blipFill>
          <a:blip r:embed="rId6" cstate="email">
            <a:extLst>
              <a:ext uri="{28A0092B-C50C-407E-A947-70E740481C1C}">
                <a14:useLocalDpi xmlns:a14="http://schemas.microsoft.com/office/drawing/2010/main" val="0"/>
              </a:ext>
            </a:extLst>
          </a:blip>
          <a:stretch>
            <a:fillRect/>
          </a:stretch>
        </p:blipFill>
        <p:spPr>
          <a:xfrm>
            <a:off x="9205" y="2476487"/>
            <a:ext cx="9144095" cy="2404872"/>
          </a:xfrm>
          <a:prstGeom prst="rect">
            <a:avLst/>
          </a:prstGeom>
        </p:spPr>
      </p:pic>
      <p:sp>
        <p:nvSpPr>
          <p:cNvPr id="22" name="Text Placeholder 6"/>
          <p:cNvSpPr>
            <a:spLocks noGrp="1"/>
          </p:cNvSpPr>
          <p:nvPr>
            <p:ph type="body" sz="quarter" idx="10" hasCustomPrompt="1"/>
          </p:nvPr>
        </p:nvSpPr>
        <p:spPr>
          <a:xfrm>
            <a:off x="513293" y="5239969"/>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3" name="Text Placeholder 6"/>
          <p:cNvSpPr>
            <a:spLocks noGrp="1"/>
          </p:cNvSpPr>
          <p:nvPr>
            <p:ph type="body" sz="quarter" idx="11" hasCustomPrompt="1"/>
          </p:nvPr>
        </p:nvSpPr>
        <p:spPr>
          <a:xfrm>
            <a:off x="513293" y="5526305"/>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24" name="Title 1"/>
          <p:cNvSpPr>
            <a:spLocks noGrp="1"/>
          </p:cNvSpPr>
          <p:nvPr>
            <p:ph type="ctrTitle" hasCustomPrompt="1"/>
          </p:nvPr>
        </p:nvSpPr>
        <p:spPr>
          <a:xfrm>
            <a:off x="513293" y="3155287"/>
            <a:ext cx="8085017"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25" name="Subtitle 2"/>
          <p:cNvSpPr>
            <a:spLocks noGrp="1"/>
          </p:cNvSpPr>
          <p:nvPr>
            <p:ph type="subTitle" idx="1"/>
          </p:nvPr>
        </p:nvSpPr>
        <p:spPr>
          <a:xfrm>
            <a:off x="513293" y="3846652"/>
            <a:ext cx="8085015"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7710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age (Support 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3" name="Picture 22"/>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0"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13" name="Title 1"/>
          <p:cNvSpPr>
            <a:spLocks noGrp="1"/>
          </p:cNvSpPr>
          <p:nvPr>
            <p:ph type="ctrTitle" hasCustomPrompt="1"/>
          </p:nvPr>
        </p:nvSpPr>
        <p:spPr>
          <a:xfrm>
            <a:off x="513293" y="2916310"/>
            <a:ext cx="5418380"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513293" y="3607675"/>
            <a:ext cx="5418379"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476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age (Support 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2" name="Picture 21"/>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sp>
        <p:nvSpPr>
          <p:cNvPr id="10" name="Title 1"/>
          <p:cNvSpPr>
            <a:spLocks noGrp="1"/>
          </p:cNvSpPr>
          <p:nvPr>
            <p:ph type="ctrTitle" hasCustomPrompt="1"/>
          </p:nvPr>
        </p:nvSpPr>
        <p:spPr>
          <a:xfrm>
            <a:off x="513293" y="2916310"/>
            <a:ext cx="4711850" cy="555626"/>
          </a:xfrm>
        </p:spPr>
        <p:txBody>
          <a:bodyPr anchor="b" anchorCtr="0">
            <a:noAutofit/>
          </a:bodyPr>
          <a:lstStyle>
            <a:lvl1pPr algn="l">
              <a:lnSpc>
                <a:spcPts val="3800"/>
              </a:lnSpc>
              <a:defRPr sz="3600" spc="0" baseline="0">
                <a:solidFill>
                  <a:schemeClr val="bg1"/>
                </a:solidFill>
                <a:latin typeface="Segoe UI Light"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513293" y="3607675"/>
            <a:ext cx="4711849"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1"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Tree>
    <p:extLst>
      <p:ext uri="{BB962C8B-B14F-4D97-AF65-F5344CB8AC3E}">
        <p14:creationId xmlns:p14="http://schemas.microsoft.com/office/powerpoint/2010/main" val="51787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Architecture)">
    <p:spTree>
      <p:nvGrpSpPr>
        <p:cNvPr id="1" name=""/>
        <p:cNvGrpSpPr/>
        <p:nvPr/>
      </p:nvGrpSpPr>
      <p:grpSpPr>
        <a:xfrm>
          <a:off x="0" y="0"/>
          <a:ext cx="0" cy="0"/>
          <a:chOff x="0" y="0"/>
          <a:chExt cx="0" cy="0"/>
        </a:xfrm>
      </p:grpSpPr>
      <p:pic>
        <p:nvPicPr>
          <p:cNvPr id="13" name="Picture 12"/>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descr="C:\Users\victor.melniciuc\Desktop\==Work\MCS BOM\assets\FAN2008058.JPG"/>
          <p:cNvPicPr>
            <a:picLocks noChangeAspect="1" noChangeArrowheads="1"/>
          </p:cNvPicPr>
          <p:nvPr userDrawn="1"/>
        </p:nvPicPr>
        <p:blipFill>
          <a:blip r:embed="rId4" cstate="email"/>
          <a:srcRect l="21453" t="16710" r="29526"/>
          <a:stretch>
            <a:fillRect/>
          </a:stretch>
        </p:blipFill>
        <p:spPr bwMode="auto">
          <a:xfrm>
            <a:off x="4743494" y="1005278"/>
            <a:ext cx="4398919"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6"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2" name="Picture 1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79539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Architecture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l="6426" r="18387"/>
          <a:stretch>
            <a:fillRect/>
          </a:stretch>
        </p:blipFill>
        <p:spPr bwMode="auto">
          <a:xfrm>
            <a:off x="4743494" y="1005278"/>
            <a:ext cx="4400506"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228151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eople)">
    <p:spTree>
      <p:nvGrpSpPr>
        <p:cNvPr id="1" name=""/>
        <p:cNvGrpSpPr/>
        <p:nvPr/>
      </p:nvGrpSpPr>
      <p:grpSpPr>
        <a:xfrm>
          <a:off x="0" y="0"/>
          <a:ext cx="0" cy="0"/>
          <a:chOff x="0" y="0"/>
          <a:chExt cx="0" cy="0"/>
        </a:xfrm>
      </p:grpSpPr>
      <p:pic>
        <p:nvPicPr>
          <p:cNvPr id="11" name="Picture 10"/>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t="7401" r="30478"/>
          <a:stretch>
            <a:fillRect/>
          </a:stretch>
        </p:blipFill>
        <p:spPr bwMode="auto">
          <a:xfrm>
            <a:off x="4748405" y="1003300"/>
            <a:ext cx="4395595" cy="5854700"/>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2"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06707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age (Blue)">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3" name="TextBox 12"/>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9" name="TextBox 18"/>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a:solidFill>
                  <a:srgbClr val="949699"/>
                </a:solidFill>
                <a:latin typeface="+mj-lt"/>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idx="15"/>
          </p:nvPr>
        </p:nvSpPr>
        <p:spPr>
          <a:xfrm>
            <a:off x="648742" y="1463040"/>
            <a:ext cx="7924800" cy="2154436"/>
          </a:xfrm>
        </p:spPr>
        <p:txBody>
          <a:bodyPr/>
          <a:lstStyle>
            <a:lvl1pPr marL="274320" indent="-274320">
              <a:buClr>
                <a:srgbClr val="5191CD"/>
              </a:buClr>
              <a:buFontTx/>
              <a:buBlip>
                <a:blip r:embed="rId5"/>
              </a:buBlip>
              <a:defRPr sz="24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sz="24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
          <p:cNvSpPr>
            <a:spLocks noGrp="1"/>
          </p:cNvSpPr>
          <p:nvPr>
            <p:ph type="body" idx="17"/>
          </p:nvPr>
        </p:nvSpPr>
        <p:spPr>
          <a:xfrm>
            <a:off x="389675" y="869573"/>
            <a:ext cx="8349647"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Tree>
    <p:extLst>
      <p:ext uri="{BB962C8B-B14F-4D97-AF65-F5344CB8AC3E}">
        <p14:creationId xmlns:p14="http://schemas.microsoft.com/office/powerpoint/2010/main" val="80370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age (Support B)">
    <p:spTree>
      <p:nvGrpSpPr>
        <p:cNvPr id="1" name=""/>
        <p:cNvGrpSpPr/>
        <p:nvPr/>
      </p:nvGrpSpPr>
      <p:grpSpPr>
        <a:xfrm>
          <a:off x="0" y="0"/>
          <a:ext cx="0" cy="0"/>
          <a:chOff x="0" y="0"/>
          <a:chExt cx="0" cy="0"/>
        </a:xfrm>
      </p:grpSpPr>
      <p:pic>
        <p:nvPicPr>
          <p:cNvPr id="13" name="Picture 12"/>
          <p:cNvPicPr>
            <a:picLocks/>
          </p:cNvPicPr>
          <p:nvPr/>
        </p:nvPicPr>
        <p:blipFill>
          <a:blip r:embed="rId2" cstate="email">
            <a:extLst>
              <a:ext uri="{28A0092B-C50C-407E-A947-70E740481C1C}">
                <a14:useLocalDpi xmlns:a14="http://schemas.microsoft.com/office/drawing/2010/main" val="0"/>
              </a:ext>
            </a:extLst>
          </a:blip>
          <a:stretch>
            <a:fillRect/>
          </a:stretch>
        </p:blipFill>
        <p:spPr>
          <a:xfrm>
            <a:off x="-3109" y="2173444"/>
            <a:ext cx="9144000" cy="2404872"/>
          </a:xfrm>
          <a:prstGeom prst="rect">
            <a:avLst/>
          </a:prstGeom>
        </p:spPr>
      </p:pic>
      <p:pic>
        <p:nvPicPr>
          <p:cNvPr id="16" name="Picture 15"/>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3109" y="2173444"/>
            <a:ext cx="9144000" cy="2404872"/>
          </a:xfrm>
          <a:prstGeom prst="rect">
            <a:avLst/>
          </a:prstGeom>
        </p:spPr>
      </p:pic>
      <p:sp>
        <p:nvSpPr>
          <p:cNvPr id="10" name="Title 1"/>
          <p:cNvSpPr>
            <a:spLocks noGrp="1"/>
          </p:cNvSpPr>
          <p:nvPr>
            <p:ph type="ctrTitle" hasCustomPrompt="1"/>
          </p:nvPr>
        </p:nvSpPr>
        <p:spPr>
          <a:xfrm>
            <a:off x="513293" y="2339788"/>
            <a:ext cx="4250435" cy="1070676"/>
          </a:xfrm>
        </p:spPr>
        <p:txBody>
          <a:bodyPr anchor="b" anchorCtr="0">
            <a:noAutofit/>
          </a:bodyPr>
          <a:lstStyle>
            <a:lvl1pPr algn="l">
              <a:lnSpc>
                <a:spcPts val="3800"/>
              </a:lnSpc>
              <a:defRPr sz="3600" spc="0" baseline="0">
                <a:solidFill>
                  <a:schemeClr val="bg1"/>
                </a:solidFill>
                <a:latin typeface="Segoe UI Light"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513294" y="3546203"/>
            <a:ext cx="4250434"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6"/>
          <p:cNvSpPr>
            <a:spLocks noGrp="1"/>
          </p:cNvSpPr>
          <p:nvPr>
            <p:ph type="body" sz="quarter" idx="10" hasCustomPrompt="1"/>
          </p:nvPr>
        </p:nvSpPr>
        <p:spPr>
          <a:xfrm>
            <a:off x="513293" y="4828870"/>
            <a:ext cx="7996525" cy="230832"/>
          </a:xfrm>
        </p:spPr>
        <p:txBody>
          <a:bodyPr/>
          <a:lstStyle>
            <a:lvl1pPr marL="27432" indent="0">
              <a:buFontTx/>
              <a:buNone/>
              <a:defRPr sz="1500">
                <a:solidFill>
                  <a:srgbClr val="595959"/>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15" name="Text Placeholder 6"/>
          <p:cNvSpPr>
            <a:spLocks noGrp="1"/>
          </p:cNvSpPr>
          <p:nvPr>
            <p:ph type="body" sz="quarter" idx="11" hasCustomPrompt="1"/>
          </p:nvPr>
        </p:nvSpPr>
        <p:spPr>
          <a:xfrm>
            <a:off x="513293" y="5115206"/>
            <a:ext cx="7996525" cy="230832"/>
          </a:xfrm>
        </p:spPr>
        <p:txBody>
          <a:bodyPr/>
          <a:lstStyle>
            <a:lvl1pPr marL="27432" indent="0">
              <a:buFontTx/>
              <a:buNone/>
              <a:defRPr sz="1500">
                <a:solidFill>
                  <a:srgbClr val="595959"/>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Tree>
    <p:extLst>
      <p:ext uri="{BB962C8B-B14F-4D97-AF65-F5344CB8AC3E}">
        <p14:creationId xmlns:p14="http://schemas.microsoft.com/office/powerpoint/2010/main" val="365229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Page (Blue_Empty)">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4" name="TextBox 13"/>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6" name="TextBox 15"/>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8"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
        <p:nvSpPr>
          <p:cNvPr id="19" name="Text Placeholder 2"/>
          <p:cNvSpPr>
            <a:spLocks noGrp="1"/>
          </p:cNvSpPr>
          <p:nvPr>
            <p:ph type="body" idx="14"/>
          </p:nvPr>
        </p:nvSpPr>
        <p:spPr>
          <a:xfrm>
            <a:off x="389675" y="869573"/>
            <a:ext cx="8349647" cy="276999"/>
          </a:xfrm>
        </p:spPr>
        <p:txBody>
          <a:bodyPr anchor="b"/>
          <a:lstStyle>
            <a:lvl1pPr marL="0" indent="0">
              <a:buNone/>
              <a:tabLst>
                <a:tab pos="628650" algn="l"/>
              </a:tabLst>
              <a:defRPr sz="1800" b="0">
                <a:solidFill>
                  <a:srgbClr val="A4D7F4"/>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0543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nsition Slide (Option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8"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9"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20162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3" y="1715"/>
            <a:ext cx="9141808" cy="6856285"/>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53738" y="0"/>
            <a:ext cx="4390263" cy="6858000"/>
          </a:xfrm>
          <a:prstGeom prst="rect">
            <a:avLst/>
          </a:prstGeom>
        </p:spPr>
      </p:pic>
      <p:sp>
        <p:nvSpPr>
          <p:cNvPr id="3" name="Rectangle 2"/>
          <p:cNvSpPr/>
          <p:nvPr userDrawn="1"/>
        </p:nvSpPr>
        <p:spPr bwMode="auto">
          <a:xfrm>
            <a:off x="0" y="1922729"/>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13"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12437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amp;A Option 7">
    <p:spTree>
      <p:nvGrpSpPr>
        <p:cNvPr id="1" name=""/>
        <p:cNvGrpSpPr/>
        <p:nvPr/>
      </p:nvGrpSpPr>
      <p:grpSpPr>
        <a:xfrm>
          <a:off x="0" y="0"/>
          <a:ext cx="0" cy="0"/>
          <a:chOff x="0" y="0"/>
          <a:chExt cx="0" cy="0"/>
        </a:xfrm>
      </p:grpSpPr>
      <p:pic>
        <p:nvPicPr>
          <p:cNvPr id="7" name="Picture 2" descr="\\home\users\Amesh\4. Projects &amp; Companies\Microsoft\Services Marketing\Project Florance\Graphics and Templates\August Release\MCS FY11 Templates\Photos\Consulting2_small.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0"/>
            <a:ext cx="917927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86957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solidFill>
                  <a:schemeClr val="bg1"/>
                </a:solidFill>
                <a:latin typeface="Segoe UI Light" pitchFamily="34" charset="0"/>
              </a:defRPr>
            </a:lvl1pPr>
          </a:lstStyle>
          <a:p>
            <a:r>
              <a:rPr lang="en-US" smtClean="0"/>
              <a:t>Click to edit Master title style</a:t>
            </a:r>
            <a:endParaRPr lang="en-US" dirty="0"/>
          </a:p>
        </p:txBody>
      </p:sp>
      <p:sp>
        <p:nvSpPr>
          <p:cNvPr id="5" name="TextBox 4"/>
          <p:cNvSpPr txBox="1"/>
          <p:nvPr userDrawn="1"/>
        </p:nvSpPr>
        <p:spPr>
          <a:xfrm>
            <a:off x="198021" y="6495393"/>
            <a:ext cx="1001877" cy="215444"/>
          </a:xfrm>
          <a:prstGeom prst="rect">
            <a:avLst/>
          </a:prstGeom>
          <a:noFill/>
        </p:spPr>
        <p:txBody>
          <a:bodyPr wrap="none" lIns="0" tIns="0" rIns="0" bIns="0" rtlCol="0">
            <a:spAutoFit/>
          </a:bodyPr>
          <a:lstStyle/>
          <a:p>
            <a:r>
              <a:rPr lang="en-US" sz="1400" dirty="0" smtClean="0">
                <a:solidFill>
                  <a:srgbClr val="FFFFFF"/>
                </a:solidFill>
              </a:rPr>
              <a:t>Hidden Slide</a:t>
            </a:r>
          </a:p>
        </p:txBody>
      </p:sp>
      <p:sp>
        <p:nvSpPr>
          <p:cNvPr id="6" name="Content Placeholder 2"/>
          <p:cNvSpPr>
            <a:spLocks noGrp="1"/>
          </p:cNvSpPr>
          <p:nvPr>
            <p:ph idx="1"/>
          </p:nvPr>
        </p:nvSpPr>
        <p:spPr>
          <a:xfrm>
            <a:off x="511545" y="1010187"/>
            <a:ext cx="7924800" cy="1154162"/>
          </a:xfrm>
        </p:spPr>
        <p:txBody>
          <a:bodyPr/>
          <a:lstStyle>
            <a:lvl1pPr marL="274320" indent="-274320">
              <a:buClr>
                <a:srgbClr val="5191CD"/>
              </a:buClr>
              <a:buFontTx/>
              <a:buBlip>
                <a:blip r:embed="rId2"/>
              </a:buBlip>
              <a:defRPr sz="13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12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11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10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9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958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age (PF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descr="CSS_PowerPoint_TitleImages-01.jpg"/>
          <p:cNvPicPr>
            <a:picLocks noChangeAspect="1"/>
          </p:cNvPicPr>
          <p:nvPr userDrawn="1"/>
        </p:nvPicPr>
        <p:blipFill>
          <a:blip r:embed="rId3"/>
          <a:stretch>
            <a:fillRect/>
          </a:stretch>
        </p:blipFill>
        <p:spPr>
          <a:xfrm>
            <a:off x="0" y="1413201"/>
            <a:ext cx="9132468" cy="3297835"/>
          </a:xfrm>
          <a:prstGeom prst="rect">
            <a:avLst/>
          </a:prstGeom>
          <a:noFill/>
          <a:ln>
            <a:noFill/>
          </a:ln>
        </p:spPr>
      </p:pic>
      <p:pic>
        <p:nvPicPr>
          <p:cNvPr id="11" name="Picture 10"/>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grpSp>
        <p:nvGrpSpPr>
          <p:cNvPr id="17" name="Group 16"/>
          <p:cNvGrpSpPr/>
          <p:nvPr userDrawn="1"/>
        </p:nvGrpSpPr>
        <p:grpSpPr>
          <a:xfrm>
            <a:off x="13653" y="4253836"/>
            <a:ext cx="9116568" cy="555173"/>
            <a:chOff x="13653" y="4253836"/>
            <a:chExt cx="9116568" cy="555173"/>
          </a:xfrm>
        </p:grpSpPr>
        <p:sp>
          <p:nvSpPr>
            <p:cNvPr id="18" name="Rectangle 17"/>
            <p:cNvSpPr/>
            <p:nvPr userDrawn="1"/>
          </p:nvSpPr>
          <p:spPr>
            <a:xfrm>
              <a:off x="2625632" y="4397529"/>
              <a:ext cx="777240" cy="411480"/>
            </a:xfrm>
            <a:prstGeom prst="rect">
              <a:avLst/>
            </a:prstGeom>
            <a:solidFill>
              <a:schemeClr val="accent2">
                <a:lumMod val="7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3653" y="4253836"/>
              <a:ext cx="9116568" cy="457200"/>
            </a:xfrm>
            <a:prstGeom prst="rect">
              <a:avLst/>
            </a:prstGeom>
            <a:solidFill>
              <a:schemeClr val="tx2">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p:cNvPicPr>
            <a:picLocks/>
          </p:cNvPicPr>
          <p:nvPr userDrawn="1"/>
        </p:nvPicPr>
        <p:blipFill>
          <a:blip r:embed="rId6" cstate="email">
            <a:extLst>
              <a:ext uri="{28A0092B-C50C-407E-A947-70E740481C1C}">
                <a14:useLocalDpi xmlns:a14="http://schemas.microsoft.com/office/drawing/2010/main" val="0"/>
              </a:ext>
            </a:extLst>
          </a:blip>
          <a:stretch>
            <a:fillRect/>
          </a:stretch>
        </p:blipFill>
        <p:spPr>
          <a:xfrm>
            <a:off x="9205" y="2476487"/>
            <a:ext cx="9144095" cy="2404872"/>
          </a:xfrm>
          <a:prstGeom prst="rect">
            <a:avLst/>
          </a:prstGeom>
        </p:spPr>
      </p:pic>
      <p:sp>
        <p:nvSpPr>
          <p:cNvPr id="22" name="Text Placeholder 6"/>
          <p:cNvSpPr>
            <a:spLocks noGrp="1"/>
          </p:cNvSpPr>
          <p:nvPr>
            <p:ph type="body" sz="quarter" idx="10" hasCustomPrompt="1"/>
          </p:nvPr>
        </p:nvSpPr>
        <p:spPr>
          <a:xfrm>
            <a:off x="513293" y="5239969"/>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3" name="Text Placeholder 6"/>
          <p:cNvSpPr>
            <a:spLocks noGrp="1"/>
          </p:cNvSpPr>
          <p:nvPr>
            <p:ph type="body" sz="quarter" idx="11" hasCustomPrompt="1"/>
          </p:nvPr>
        </p:nvSpPr>
        <p:spPr>
          <a:xfrm>
            <a:off x="513293" y="5526305"/>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24" name="Title 1"/>
          <p:cNvSpPr>
            <a:spLocks noGrp="1"/>
          </p:cNvSpPr>
          <p:nvPr>
            <p:ph type="ctrTitle" hasCustomPrompt="1"/>
          </p:nvPr>
        </p:nvSpPr>
        <p:spPr>
          <a:xfrm>
            <a:off x="513293" y="3155287"/>
            <a:ext cx="8085017"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25" name="Subtitle 2"/>
          <p:cNvSpPr>
            <a:spLocks noGrp="1"/>
          </p:cNvSpPr>
          <p:nvPr>
            <p:ph type="subTitle" idx="1"/>
          </p:nvPr>
        </p:nvSpPr>
        <p:spPr>
          <a:xfrm>
            <a:off x="513293" y="3846652"/>
            <a:ext cx="8085015"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7710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age (Support 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3" name="Picture 22"/>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0"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13" name="Title 1"/>
          <p:cNvSpPr>
            <a:spLocks noGrp="1"/>
          </p:cNvSpPr>
          <p:nvPr>
            <p:ph type="ctrTitle" hasCustomPrompt="1"/>
          </p:nvPr>
        </p:nvSpPr>
        <p:spPr>
          <a:xfrm>
            <a:off x="513293" y="2916310"/>
            <a:ext cx="5418380"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513293" y="3607675"/>
            <a:ext cx="5418379"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476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age (Support 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2" name="Picture 21"/>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sp>
        <p:nvSpPr>
          <p:cNvPr id="10" name="Title 1"/>
          <p:cNvSpPr>
            <a:spLocks noGrp="1"/>
          </p:cNvSpPr>
          <p:nvPr>
            <p:ph type="ctrTitle" hasCustomPrompt="1"/>
          </p:nvPr>
        </p:nvSpPr>
        <p:spPr>
          <a:xfrm>
            <a:off x="513293" y="2916310"/>
            <a:ext cx="4711850" cy="555626"/>
          </a:xfrm>
        </p:spPr>
        <p:txBody>
          <a:bodyPr anchor="b" anchorCtr="0">
            <a:noAutofit/>
          </a:bodyPr>
          <a:lstStyle>
            <a:lvl1pPr algn="l">
              <a:lnSpc>
                <a:spcPts val="3800"/>
              </a:lnSpc>
              <a:defRPr sz="3600" spc="0" baseline="0">
                <a:solidFill>
                  <a:schemeClr val="bg1"/>
                </a:solidFill>
                <a:latin typeface="Segoe UI Light"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513293" y="3607675"/>
            <a:ext cx="4711849"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1"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Tree>
    <p:extLst>
      <p:ext uri="{BB962C8B-B14F-4D97-AF65-F5344CB8AC3E}">
        <p14:creationId xmlns:p14="http://schemas.microsoft.com/office/powerpoint/2010/main" val="51787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Architecture)">
    <p:spTree>
      <p:nvGrpSpPr>
        <p:cNvPr id="1" name=""/>
        <p:cNvGrpSpPr/>
        <p:nvPr/>
      </p:nvGrpSpPr>
      <p:grpSpPr>
        <a:xfrm>
          <a:off x="0" y="0"/>
          <a:ext cx="0" cy="0"/>
          <a:chOff x="0" y="0"/>
          <a:chExt cx="0" cy="0"/>
        </a:xfrm>
      </p:grpSpPr>
      <p:pic>
        <p:nvPicPr>
          <p:cNvPr id="13" name="Picture 12"/>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descr="C:\Users\victor.melniciuc\Desktop\==Work\MCS BOM\assets\FAN2008058.JPG"/>
          <p:cNvPicPr>
            <a:picLocks noChangeAspect="1" noChangeArrowheads="1"/>
          </p:cNvPicPr>
          <p:nvPr userDrawn="1"/>
        </p:nvPicPr>
        <p:blipFill>
          <a:blip r:embed="rId4" cstate="email"/>
          <a:srcRect l="21453" t="16710" r="29526"/>
          <a:stretch>
            <a:fillRect/>
          </a:stretch>
        </p:blipFill>
        <p:spPr bwMode="auto">
          <a:xfrm>
            <a:off x="4743494" y="1005278"/>
            <a:ext cx="4398919"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6"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2" name="Picture 1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79539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Architecture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l="6426" r="18387"/>
          <a:stretch>
            <a:fillRect/>
          </a:stretch>
        </p:blipFill>
        <p:spPr bwMode="auto">
          <a:xfrm>
            <a:off x="4743494" y="1005278"/>
            <a:ext cx="4400506"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228151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Architecture)">
    <p:spTree>
      <p:nvGrpSpPr>
        <p:cNvPr id="1" name=""/>
        <p:cNvGrpSpPr/>
        <p:nvPr/>
      </p:nvGrpSpPr>
      <p:grpSpPr>
        <a:xfrm>
          <a:off x="0" y="0"/>
          <a:ext cx="0" cy="0"/>
          <a:chOff x="0" y="0"/>
          <a:chExt cx="0" cy="0"/>
        </a:xfrm>
      </p:grpSpPr>
      <p:pic>
        <p:nvPicPr>
          <p:cNvPr id="16" name="Picture 6" descr="C:\Users\victor.melniciuc\Desktop\==Work\MCS BOM\ppt\JPEGs (ready)\MYM.png"/>
          <p:cNvPicPr>
            <a:picLocks noChangeAspect="1" noChangeArrowheads="1"/>
          </p:cNvPicPr>
          <p:nvPr/>
        </p:nvPicPr>
        <p:blipFill>
          <a:blip r:embed="rId2" cstate="email"/>
          <a:srcRect/>
          <a:stretch>
            <a:fillRect/>
          </a:stretch>
        </p:blipFill>
        <p:spPr bwMode="auto">
          <a:xfrm>
            <a:off x="6915761" y="6344457"/>
            <a:ext cx="1886441" cy="176104"/>
          </a:xfrm>
          <a:prstGeom prst="rect">
            <a:avLst/>
          </a:prstGeom>
          <a:noFill/>
        </p:spPr>
      </p:pic>
      <p:pic>
        <p:nvPicPr>
          <p:cNvPr id="9" name="Picture 3" descr="C:\Users\victor.melniciuc\Desktop\==Work\MCS BOM\assets\FAN2008058.JPG"/>
          <p:cNvPicPr>
            <a:picLocks noChangeAspect="1" noChangeArrowheads="1"/>
          </p:cNvPicPr>
          <p:nvPr/>
        </p:nvPicPr>
        <p:blipFill>
          <a:blip r:embed="rId3" cstate="email"/>
          <a:srcRect l="21453" t="16710" r="29526"/>
          <a:stretch>
            <a:fillRect/>
          </a:stretch>
        </p:blipFill>
        <p:spPr bwMode="auto">
          <a:xfrm>
            <a:off x="4743494" y="1005278"/>
            <a:ext cx="4398919" cy="5852722"/>
          </a:xfrm>
          <a:prstGeom prst="rect">
            <a:avLst/>
          </a:prstGeom>
          <a:noFill/>
          <a:ln>
            <a:noFill/>
          </a:ln>
        </p:spPr>
      </p:pic>
      <p:sp>
        <p:nvSpPr>
          <p:cNvPr id="10" name="Rectangle 9"/>
          <p:cNvSpPr/>
          <p:nvPr/>
        </p:nvSpPr>
        <p:spPr bwMode="auto">
          <a:xfrm>
            <a:off x="4743494" y="0"/>
            <a:ext cx="2858244" cy="3733800"/>
          </a:xfrm>
          <a:prstGeom prst="rect">
            <a:avLst/>
          </a:prstGeom>
          <a:solidFill>
            <a:schemeClr val="tx1">
              <a:lumMod val="95000"/>
              <a:lumOff val="5000"/>
              <a:alpha val="4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p:nvSpPr>
        <p:spPr bwMode="auto">
          <a:xfrm>
            <a:off x="0" y="1005278"/>
            <a:ext cx="9144000" cy="914400"/>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6"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sz="1800">
                <a:solidFill>
                  <a:srgbClr val="595959"/>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4"/>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a:pPr>
            <a:r>
              <a:rPr lang="en-US" dirty="0" smtClean="0"/>
              <a:t>Click to insert text</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289897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eople)">
    <p:spTree>
      <p:nvGrpSpPr>
        <p:cNvPr id="1" name=""/>
        <p:cNvGrpSpPr/>
        <p:nvPr/>
      </p:nvGrpSpPr>
      <p:grpSpPr>
        <a:xfrm>
          <a:off x="0" y="0"/>
          <a:ext cx="0" cy="0"/>
          <a:chOff x="0" y="0"/>
          <a:chExt cx="0" cy="0"/>
        </a:xfrm>
      </p:grpSpPr>
      <p:pic>
        <p:nvPicPr>
          <p:cNvPr id="11" name="Picture 10"/>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t="7401" r="30478"/>
          <a:stretch>
            <a:fillRect/>
          </a:stretch>
        </p:blipFill>
        <p:spPr bwMode="auto">
          <a:xfrm>
            <a:off x="4748405" y="1003300"/>
            <a:ext cx="4395595" cy="5854700"/>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2"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06707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age (Blue)">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3" name="TextBox 12"/>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9" name="TextBox 18"/>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a:solidFill>
                  <a:srgbClr val="949699"/>
                </a:solidFill>
                <a:latin typeface="+mj-lt"/>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idx="15"/>
          </p:nvPr>
        </p:nvSpPr>
        <p:spPr>
          <a:xfrm>
            <a:off x="648742" y="1463040"/>
            <a:ext cx="7924800" cy="2154436"/>
          </a:xfrm>
        </p:spPr>
        <p:txBody>
          <a:bodyPr/>
          <a:lstStyle>
            <a:lvl1pPr marL="274320" indent="-274320">
              <a:buClr>
                <a:srgbClr val="5191CD"/>
              </a:buClr>
              <a:buFontTx/>
              <a:buBlip>
                <a:blip r:embed="rId5"/>
              </a:buBlip>
              <a:defRPr sz="24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sz="24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
          <p:cNvSpPr>
            <a:spLocks noGrp="1"/>
          </p:cNvSpPr>
          <p:nvPr>
            <p:ph type="body" idx="17"/>
          </p:nvPr>
        </p:nvSpPr>
        <p:spPr>
          <a:xfrm>
            <a:off x="389675" y="869573"/>
            <a:ext cx="8349647"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Tree>
    <p:extLst>
      <p:ext uri="{BB962C8B-B14F-4D97-AF65-F5344CB8AC3E}">
        <p14:creationId xmlns:p14="http://schemas.microsoft.com/office/powerpoint/2010/main" val="80370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 Page (Blue_Empty)">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4" name="TextBox 13"/>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6" name="TextBox 15"/>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8"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
        <p:nvSpPr>
          <p:cNvPr id="19" name="Text Placeholder 2"/>
          <p:cNvSpPr>
            <a:spLocks noGrp="1"/>
          </p:cNvSpPr>
          <p:nvPr>
            <p:ph type="body" idx="14"/>
          </p:nvPr>
        </p:nvSpPr>
        <p:spPr>
          <a:xfrm>
            <a:off x="389675" y="869573"/>
            <a:ext cx="8349647" cy="276999"/>
          </a:xfrm>
        </p:spPr>
        <p:txBody>
          <a:bodyPr anchor="b"/>
          <a:lstStyle>
            <a:lvl1pPr marL="0" indent="0">
              <a:buNone/>
              <a:tabLst>
                <a:tab pos="628650" algn="l"/>
              </a:tabLst>
              <a:defRPr sz="1800" b="0">
                <a:solidFill>
                  <a:srgbClr val="A4D7F4"/>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0543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ansition Slide (Option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8"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9"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20162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3" y="1715"/>
            <a:ext cx="9141808" cy="6856285"/>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53738" y="0"/>
            <a:ext cx="4390263" cy="6858000"/>
          </a:xfrm>
          <a:prstGeom prst="rect">
            <a:avLst/>
          </a:prstGeom>
        </p:spPr>
      </p:pic>
      <p:sp>
        <p:nvSpPr>
          <p:cNvPr id="3" name="Rectangle 2"/>
          <p:cNvSpPr/>
          <p:nvPr userDrawn="1"/>
        </p:nvSpPr>
        <p:spPr bwMode="auto">
          <a:xfrm>
            <a:off x="0" y="1922729"/>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13"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12437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amp;A Option 7">
    <p:spTree>
      <p:nvGrpSpPr>
        <p:cNvPr id="1" name=""/>
        <p:cNvGrpSpPr/>
        <p:nvPr/>
      </p:nvGrpSpPr>
      <p:grpSpPr>
        <a:xfrm>
          <a:off x="0" y="0"/>
          <a:ext cx="0" cy="0"/>
          <a:chOff x="0" y="0"/>
          <a:chExt cx="0" cy="0"/>
        </a:xfrm>
      </p:grpSpPr>
      <p:pic>
        <p:nvPicPr>
          <p:cNvPr id="7" name="Picture 2" descr="\\home\users\Amesh\4. Projects &amp; Companies\Microsoft\Services Marketing\Project Florance\Graphics and Templates\August Release\MCS FY11 Templates\Photos\Consulting2_small.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0"/>
            <a:ext cx="917927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86957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solidFill>
                  <a:schemeClr val="bg1"/>
                </a:solidFill>
                <a:latin typeface="Segoe UI Light" pitchFamily="34" charset="0"/>
              </a:defRPr>
            </a:lvl1pPr>
          </a:lstStyle>
          <a:p>
            <a:r>
              <a:rPr lang="en-US" smtClean="0"/>
              <a:t>Click to edit Master title style</a:t>
            </a:r>
            <a:endParaRPr lang="en-US" dirty="0"/>
          </a:p>
        </p:txBody>
      </p:sp>
      <p:sp>
        <p:nvSpPr>
          <p:cNvPr id="5" name="TextBox 4"/>
          <p:cNvSpPr txBox="1"/>
          <p:nvPr userDrawn="1"/>
        </p:nvSpPr>
        <p:spPr>
          <a:xfrm>
            <a:off x="198021" y="6495393"/>
            <a:ext cx="1001877" cy="215444"/>
          </a:xfrm>
          <a:prstGeom prst="rect">
            <a:avLst/>
          </a:prstGeom>
          <a:noFill/>
        </p:spPr>
        <p:txBody>
          <a:bodyPr wrap="none" lIns="0" tIns="0" rIns="0" bIns="0" rtlCol="0">
            <a:spAutoFit/>
          </a:bodyPr>
          <a:lstStyle/>
          <a:p>
            <a:r>
              <a:rPr lang="en-US" sz="1400" dirty="0" smtClean="0">
                <a:solidFill>
                  <a:srgbClr val="FFFFFF"/>
                </a:solidFill>
              </a:rPr>
              <a:t>Hidden Slide</a:t>
            </a:r>
          </a:p>
        </p:txBody>
      </p:sp>
      <p:sp>
        <p:nvSpPr>
          <p:cNvPr id="6" name="Content Placeholder 2"/>
          <p:cNvSpPr>
            <a:spLocks noGrp="1"/>
          </p:cNvSpPr>
          <p:nvPr>
            <p:ph idx="1"/>
          </p:nvPr>
        </p:nvSpPr>
        <p:spPr>
          <a:xfrm>
            <a:off x="511545" y="1010187"/>
            <a:ext cx="7924800" cy="1154162"/>
          </a:xfrm>
        </p:spPr>
        <p:txBody>
          <a:bodyPr/>
          <a:lstStyle>
            <a:lvl1pPr marL="274320" indent="-274320">
              <a:buClr>
                <a:srgbClr val="5191CD"/>
              </a:buClr>
              <a:buFontTx/>
              <a:buBlip>
                <a:blip r:embed="rId2"/>
              </a:buBlip>
              <a:defRPr sz="13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12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11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10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9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958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Architecture 2)">
    <p:spTree>
      <p:nvGrpSpPr>
        <p:cNvPr id="1" name=""/>
        <p:cNvGrpSpPr/>
        <p:nvPr/>
      </p:nvGrpSpPr>
      <p:grpSpPr>
        <a:xfrm>
          <a:off x="0" y="0"/>
          <a:ext cx="0" cy="0"/>
          <a:chOff x="0" y="0"/>
          <a:chExt cx="0" cy="0"/>
        </a:xfrm>
      </p:grpSpPr>
      <p:pic>
        <p:nvPicPr>
          <p:cNvPr id="16" name="Picture 6" descr="C:\Users\victor.melniciuc\Desktop\==Work\MCS BOM\ppt\JPEGs (ready)\MYM.png"/>
          <p:cNvPicPr>
            <a:picLocks noChangeAspect="1" noChangeArrowheads="1"/>
          </p:cNvPicPr>
          <p:nvPr/>
        </p:nvPicPr>
        <p:blipFill>
          <a:blip r:embed="rId2"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l="6426" r="18387"/>
          <a:stretch>
            <a:fillRect/>
          </a:stretch>
        </p:blipFill>
        <p:spPr bwMode="auto">
          <a:xfrm>
            <a:off x="4743494" y="1005278"/>
            <a:ext cx="4400506" cy="5852722"/>
          </a:xfrm>
          <a:prstGeom prst="rect">
            <a:avLst/>
          </a:prstGeom>
          <a:noFill/>
          <a:ln>
            <a:noFill/>
          </a:ln>
        </p:spPr>
      </p:pic>
      <p:sp>
        <p:nvSpPr>
          <p:cNvPr id="10" name="Rectangle 9"/>
          <p:cNvSpPr/>
          <p:nvPr/>
        </p:nvSpPr>
        <p:spPr bwMode="auto">
          <a:xfrm>
            <a:off x="4743494" y="0"/>
            <a:ext cx="2858244" cy="3733800"/>
          </a:xfrm>
          <a:prstGeom prst="rect">
            <a:avLst/>
          </a:prstGeom>
          <a:solidFill>
            <a:schemeClr val="tx1">
              <a:lumMod val="95000"/>
              <a:lumOff val="5000"/>
              <a:alpha val="4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p:nvSpPr>
        <p:spPr bwMode="auto">
          <a:xfrm>
            <a:off x="0" y="1005278"/>
            <a:ext cx="9144000" cy="914400"/>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sz="1800">
                <a:solidFill>
                  <a:srgbClr val="595959"/>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4"/>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a:pPr>
            <a:r>
              <a:rPr lang="en-US" dirty="0" smtClean="0"/>
              <a:t>Click to insert text</a:t>
            </a: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67158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eople)">
    <p:spTree>
      <p:nvGrpSpPr>
        <p:cNvPr id="1" name=""/>
        <p:cNvGrpSpPr/>
        <p:nvPr/>
      </p:nvGrpSpPr>
      <p:grpSpPr>
        <a:xfrm>
          <a:off x="0" y="0"/>
          <a:ext cx="0" cy="0"/>
          <a:chOff x="0" y="0"/>
          <a:chExt cx="0" cy="0"/>
        </a:xfrm>
      </p:grpSpPr>
      <p:pic>
        <p:nvPicPr>
          <p:cNvPr id="16" name="Picture 6" descr="C:\Users\victor.melniciuc\Desktop\==Work\MCS BOM\ppt\JPEGs (ready)\MYM.png"/>
          <p:cNvPicPr>
            <a:picLocks noChangeAspect="1" noChangeArrowheads="1"/>
          </p:cNvPicPr>
          <p:nvPr/>
        </p:nvPicPr>
        <p:blipFill>
          <a:blip r:embed="rId2"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t="7401" r="30478"/>
          <a:stretch>
            <a:fillRect/>
          </a:stretch>
        </p:blipFill>
        <p:spPr bwMode="auto">
          <a:xfrm>
            <a:off x="4748405" y="1003300"/>
            <a:ext cx="4395595" cy="5854700"/>
          </a:xfrm>
          <a:prstGeom prst="rect">
            <a:avLst/>
          </a:prstGeom>
          <a:noFill/>
          <a:ln>
            <a:noFill/>
          </a:ln>
        </p:spPr>
      </p:pic>
      <p:sp>
        <p:nvSpPr>
          <p:cNvPr id="10" name="Rectangle 9"/>
          <p:cNvSpPr/>
          <p:nvPr/>
        </p:nvSpPr>
        <p:spPr bwMode="auto">
          <a:xfrm>
            <a:off x="4743494" y="0"/>
            <a:ext cx="2858244" cy="3733800"/>
          </a:xfrm>
          <a:prstGeom prst="rect">
            <a:avLst/>
          </a:prstGeom>
          <a:solidFill>
            <a:schemeClr val="tx1">
              <a:lumMod val="95000"/>
              <a:lumOff val="5000"/>
              <a:alpha val="4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p:nvSpPr>
        <p:spPr bwMode="auto">
          <a:xfrm>
            <a:off x="0" y="1005278"/>
            <a:ext cx="9144000" cy="914400"/>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2"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sz="1800">
                <a:solidFill>
                  <a:srgbClr val="595959"/>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4"/>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a:pPr>
            <a:r>
              <a:rPr lang="en-US" dirty="0" smtClean="0"/>
              <a:t>Click to insert text</a:t>
            </a: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277482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Page (White)">
    <p:spTree>
      <p:nvGrpSpPr>
        <p:cNvPr id="1" name=""/>
        <p:cNvGrpSpPr/>
        <p:nvPr/>
      </p:nvGrpSpPr>
      <p:grpSpPr>
        <a:xfrm>
          <a:off x="0" y="0"/>
          <a:ext cx="0" cy="0"/>
          <a:chOff x="0" y="0"/>
          <a:chExt cx="0" cy="0"/>
        </a:xfrm>
      </p:grpSpPr>
      <p:sp>
        <p:nvSpPr>
          <p:cNvPr id="19" name="Content Placeholder 2"/>
          <p:cNvSpPr>
            <a:spLocks noGrp="1"/>
          </p:cNvSpPr>
          <p:nvPr>
            <p:ph idx="15"/>
          </p:nvPr>
        </p:nvSpPr>
        <p:spPr>
          <a:xfrm>
            <a:off x="648742" y="1463040"/>
            <a:ext cx="7924800" cy="2154436"/>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7394" y="3390900"/>
            <a:ext cx="1669215" cy="76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a:solidFill>
                  <a:schemeClr val="tx1"/>
                </a:solidFill>
                <a:latin typeface="Segoe UI Light" pitchFamily="34" charset="0"/>
              </a:defRPr>
            </a:lvl1pPr>
          </a:lstStyle>
          <a:p>
            <a:r>
              <a:rPr lang="en-US" dirty="0" smtClean="0"/>
              <a:t>Click to edit Master title style </a:t>
            </a:r>
            <a:endParaRPr lang="en-US" dirty="0"/>
          </a:p>
        </p:txBody>
      </p:sp>
      <p:sp>
        <p:nvSpPr>
          <p:cNvPr id="31"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ontent Page (White)">
    <p:spTree>
      <p:nvGrpSpPr>
        <p:cNvPr id="1" name=""/>
        <p:cNvGrpSpPr/>
        <p:nvPr/>
      </p:nvGrpSpPr>
      <p:grpSpPr>
        <a:xfrm>
          <a:off x="0" y="0"/>
          <a:ext cx="0" cy="0"/>
          <a:chOff x="0" y="0"/>
          <a:chExt cx="0" cy="0"/>
        </a:xfrm>
      </p:grpSpPr>
      <p:sp>
        <p:nvSpPr>
          <p:cNvPr id="19" name="Content Placeholder 2"/>
          <p:cNvSpPr>
            <a:spLocks noGrp="1"/>
          </p:cNvSpPr>
          <p:nvPr>
            <p:ph idx="15"/>
          </p:nvPr>
        </p:nvSpPr>
        <p:spPr>
          <a:xfrm>
            <a:off x="420143" y="1731979"/>
            <a:ext cx="3692002" cy="4440219"/>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7394" y="3390900"/>
            <a:ext cx="1669215" cy="76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a:solidFill>
                  <a:schemeClr val="tx1"/>
                </a:solidFill>
                <a:latin typeface="Segoe UI Light" pitchFamily="34" charset="0"/>
              </a:defRPr>
            </a:lvl1pPr>
          </a:lstStyle>
          <a:p>
            <a:r>
              <a:rPr lang="en-US" dirty="0" smtClean="0"/>
              <a:t>Click to edit Master title style </a:t>
            </a:r>
            <a:endParaRPr lang="en-US" dirty="0"/>
          </a:p>
        </p:txBody>
      </p:sp>
      <p:sp>
        <p:nvSpPr>
          <p:cNvPr id="10" name="Content Placeholder 2"/>
          <p:cNvSpPr>
            <a:spLocks noGrp="1"/>
          </p:cNvSpPr>
          <p:nvPr>
            <p:ph idx="17"/>
          </p:nvPr>
        </p:nvSpPr>
        <p:spPr>
          <a:xfrm>
            <a:off x="5007988" y="1731979"/>
            <a:ext cx="3692002" cy="4440219"/>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8"/>
          </p:nvPr>
        </p:nvSpPr>
        <p:spPr>
          <a:xfrm>
            <a:off x="420143" y="1183248"/>
            <a:ext cx="3691482" cy="430887"/>
          </a:xfrm>
        </p:spPr>
        <p:txBody>
          <a:bodyPr/>
          <a:lstStyle>
            <a:lvl1pPr marL="0" indent="0" algn="ctr">
              <a:buNone/>
              <a:defRPr sz="2800" b="0">
                <a:solidFill>
                  <a:schemeClr val="tx2"/>
                </a:solidFill>
              </a:defRPr>
            </a:lvl1pPr>
          </a:lstStyle>
          <a:p>
            <a:pPr lvl="0"/>
            <a:r>
              <a:rPr lang="en-US" smtClean="0"/>
              <a:t>Click to edit Master text styles</a:t>
            </a:r>
          </a:p>
        </p:txBody>
      </p:sp>
      <p:sp>
        <p:nvSpPr>
          <p:cNvPr id="15" name="Text Placeholder 5"/>
          <p:cNvSpPr>
            <a:spLocks noGrp="1"/>
          </p:cNvSpPr>
          <p:nvPr>
            <p:ph type="body" sz="quarter" idx="19"/>
          </p:nvPr>
        </p:nvSpPr>
        <p:spPr>
          <a:xfrm>
            <a:off x="5007988" y="1183248"/>
            <a:ext cx="3668432" cy="430887"/>
          </a:xfrm>
        </p:spPr>
        <p:txBody>
          <a:bodyPr/>
          <a:lstStyle>
            <a:lvl1pPr marL="0" indent="0" algn="ctr">
              <a:buNone/>
              <a:defRPr sz="2800" b="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64291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ntent Page (White)">
    <p:spTree>
      <p:nvGrpSpPr>
        <p:cNvPr id="1" name=""/>
        <p:cNvGrpSpPr/>
        <p:nvPr/>
      </p:nvGrpSpPr>
      <p:grpSpPr>
        <a:xfrm>
          <a:off x="0" y="0"/>
          <a:ext cx="0" cy="0"/>
          <a:chOff x="0" y="0"/>
          <a:chExt cx="0" cy="0"/>
        </a:xfrm>
      </p:grpSpPr>
      <p:sp>
        <p:nvSpPr>
          <p:cNvPr id="19" name="Content Placeholder 2"/>
          <p:cNvSpPr>
            <a:spLocks noGrp="1"/>
          </p:cNvSpPr>
          <p:nvPr>
            <p:ph idx="15"/>
          </p:nvPr>
        </p:nvSpPr>
        <p:spPr>
          <a:xfrm>
            <a:off x="420143" y="1731979"/>
            <a:ext cx="3692002" cy="4440219"/>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7394" y="3390900"/>
            <a:ext cx="1669215" cy="76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a:solidFill>
                  <a:schemeClr val="tx1"/>
                </a:solidFill>
                <a:latin typeface="Segoe UI Light" pitchFamily="34" charset="0"/>
              </a:defRPr>
            </a:lvl1pPr>
          </a:lstStyle>
          <a:p>
            <a:r>
              <a:rPr lang="en-US" dirty="0" smtClean="0"/>
              <a:t>Click to edit Master title style </a:t>
            </a:r>
            <a:endParaRPr lang="en-US" dirty="0"/>
          </a:p>
        </p:txBody>
      </p:sp>
      <p:sp>
        <p:nvSpPr>
          <p:cNvPr id="10" name="Content Placeholder 2"/>
          <p:cNvSpPr>
            <a:spLocks noGrp="1"/>
          </p:cNvSpPr>
          <p:nvPr>
            <p:ph idx="17"/>
          </p:nvPr>
        </p:nvSpPr>
        <p:spPr>
          <a:xfrm>
            <a:off x="5007988" y="1731979"/>
            <a:ext cx="3692002" cy="4440219"/>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Rounded Rectangle 1"/>
          <p:cNvSpPr/>
          <p:nvPr/>
        </p:nvSpPr>
        <p:spPr>
          <a:xfrm>
            <a:off x="398964" y="1116106"/>
            <a:ext cx="3713181" cy="510988"/>
          </a:xfrm>
          <a:prstGeom prst="round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4998963" y="1116106"/>
            <a:ext cx="3713181" cy="510988"/>
          </a:xfrm>
          <a:prstGeom prst="round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8"/>
          </p:nvPr>
        </p:nvSpPr>
        <p:spPr>
          <a:xfrm>
            <a:off x="398964" y="1183248"/>
            <a:ext cx="3712661" cy="430887"/>
          </a:xfrm>
        </p:spPr>
        <p:txBody>
          <a:bodyPr/>
          <a:lstStyle>
            <a:lvl1pPr marL="0" indent="0" algn="ctr">
              <a:buNone/>
              <a:defRPr sz="2800" b="0">
                <a:solidFill>
                  <a:schemeClr val="bg1"/>
                </a:solidFill>
              </a:defRPr>
            </a:lvl1pPr>
          </a:lstStyle>
          <a:p>
            <a:pPr lvl="0"/>
            <a:r>
              <a:rPr lang="en-US" smtClean="0"/>
              <a:t>Click to edit Master text styles</a:t>
            </a:r>
          </a:p>
        </p:txBody>
      </p:sp>
      <p:sp>
        <p:nvSpPr>
          <p:cNvPr id="15" name="Text Placeholder 5"/>
          <p:cNvSpPr>
            <a:spLocks noGrp="1"/>
          </p:cNvSpPr>
          <p:nvPr>
            <p:ph type="body" sz="quarter" idx="19"/>
          </p:nvPr>
        </p:nvSpPr>
        <p:spPr>
          <a:xfrm>
            <a:off x="5007988" y="1183248"/>
            <a:ext cx="3668432" cy="430887"/>
          </a:xfrm>
        </p:spPr>
        <p:txBody>
          <a:bodyPr/>
          <a:lstStyle>
            <a:lvl1pPr marL="0" indent="0" algn="ctr">
              <a:buNone/>
              <a:defRPr sz="2800" b="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21629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56616"/>
            <a:ext cx="8363938" cy="553998"/>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1681" y="1673355"/>
            <a:ext cx="8363937" cy="169277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00" baseline="0" dirty="0" smtClean="0">
          <a:ln w="3175">
            <a:noFill/>
          </a:ln>
          <a:solidFill>
            <a:schemeClr val="tx1"/>
          </a:solidFill>
          <a:effectLst/>
          <a:latin typeface="Segoe UI Light" pitchFamily="34" charset="0"/>
          <a:ea typeface="Verdana" pitchFamily="34" charset="0"/>
          <a:cs typeface="Verdana" pitchFamily="34" charset="0"/>
        </a:defRPr>
      </a:lvl1pPr>
    </p:titleStyle>
    <p:bodyStyle>
      <a:lvl1pPr marL="0" indent="0" algn="l" defTabSz="914363" rtl="0" eaLnBrk="1" latinLnBrk="0" hangingPunct="1">
        <a:lnSpc>
          <a:spcPct val="100000"/>
        </a:lnSpc>
        <a:spcBef>
          <a:spcPts val="600"/>
        </a:spcBef>
        <a:buClr>
          <a:schemeClr val="accent1"/>
        </a:buClr>
        <a:buSzPct val="100000"/>
        <a:buFontTx/>
        <a:buNone/>
        <a:defRPr sz="20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chemeClr val="accent1"/>
        </a:buClr>
        <a:buSzPct val="100000"/>
        <a:buFontTx/>
        <a:buBlip>
          <a:blip r:embed="rId24"/>
        </a:buBlip>
        <a:defRPr sz="20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chemeClr val="accent1"/>
        </a:buClr>
        <a:buSzPct val="100000"/>
        <a:buFontTx/>
        <a:buBlip>
          <a:blip r:embed="rId24"/>
        </a:buBlip>
        <a:defRPr sz="18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chemeClr val="accent1"/>
        </a:buClr>
        <a:buSzPct val="100000"/>
        <a:buFontTx/>
        <a:buBlip>
          <a:blip r:embed="rId24"/>
        </a:buBlip>
        <a:defRPr sz="16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chemeClr val="accent1"/>
        </a:buClr>
        <a:buSzPct val="100000"/>
        <a:buFontTx/>
        <a:buBlip>
          <a:blip r:embed="rId24"/>
        </a:buBlip>
        <a:defRPr sz="16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56616"/>
            <a:ext cx="8363938" cy="553998"/>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1681" y="1673355"/>
            <a:ext cx="8363937" cy="196977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9102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00" baseline="0" dirty="0" smtClean="0">
          <a:ln w="3175">
            <a:noFill/>
          </a:ln>
          <a:solidFill>
            <a:schemeClr val="tx1"/>
          </a:solidFill>
          <a:effectLst/>
          <a:latin typeface="Segoe UI Light" pitchFamily="34" charset="0"/>
          <a:ea typeface="Verdana" pitchFamily="34" charset="0"/>
          <a:cs typeface="Verdana" pitchFamily="34" charset="0"/>
        </a:defRPr>
      </a:lvl1pPr>
    </p:titleStyle>
    <p:bodyStyle>
      <a:lvl1pPr marL="27432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chemeClr val="accent1"/>
        </a:buClr>
        <a:buSzPct val="100000"/>
        <a:buFontTx/>
        <a:buBlip>
          <a:blip r:embed="rId14"/>
        </a:buBlip>
        <a:defRPr sz="20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56616"/>
            <a:ext cx="8363938" cy="553998"/>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1681" y="1673355"/>
            <a:ext cx="8363937" cy="196977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9102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00" baseline="0" dirty="0" smtClean="0">
          <a:ln w="3175">
            <a:noFill/>
          </a:ln>
          <a:solidFill>
            <a:schemeClr val="tx1"/>
          </a:solidFill>
          <a:effectLst/>
          <a:latin typeface="Segoe UI Light" pitchFamily="34" charset="0"/>
          <a:ea typeface="Verdana" pitchFamily="34" charset="0"/>
          <a:cs typeface="Verdana" pitchFamily="34" charset="0"/>
        </a:defRPr>
      </a:lvl1pPr>
    </p:titleStyle>
    <p:bodyStyle>
      <a:lvl1pPr marL="27432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chemeClr val="accent1"/>
        </a:buClr>
        <a:buSzPct val="100000"/>
        <a:buFontTx/>
        <a:buBlip>
          <a:blip r:embed="rId14"/>
        </a:buBlip>
        <a:defRPr sz="20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.NET Debugging for the Production Environment</a:t>
            </a:r>
            <a:endParaRPr lang="en-US" sz="4000" dirty="0"/>
          </a:p>
        </p:txBody>
      </p:sp>
      <p:sp>
        <p:nvSpPr>
          <p:cNvPr id="3" name="Subtitle 2"/>
          <p:cNvSpPr>
            <a:spLocks noGrp="1"/>
          </p:cNvSpPr>
          <p:nvPr>
            <p:ph type="subTitle" idx="1"/>
          </p:nvPr>
        </p:nvSpPr>
        <p:spPr/>
        <p:txBody>
          <a:bodyPr/>
          <a:lstStyle/>
          <a:p>
            <a:r>
              <a:rPr lang="en-US" dirty="0" smtClean="0"/>
              <a:t>Part 6: Debugging a Managed Exception</a:t>
            </a:r>
            <a:endParaRPr lang="en-US" dirty="0"/>
          </a:p>
        </p:txBody>
      </p:sp>
      <p:sp>
        <p:nvSpPr>
          <p:cNvPr id="4" name="Text Placeholder 3"/>
          <p:cNvSpPr>
            <a:spLocks noGrp="1"/>
          </p:cNvSpPr>
          <p:nvPr>
            <p:ph type="body" sz="quarter" idx="10"/>
          </p:nvPr>
        </p:nvSpPr>
        <p:spPr/>
        <p:txBody>
          <a:bodyPr/>
          <a:lstStyle/>
          <a:p>
            <a:r>
              <a:rPr lang="en-US" dirty="0" smtClean="0"/>
              <a:t>Brad Linscott</a:t>
            </a:r>
            <a:endParaRPr lang="en-US" dirty="0"/>
          </a:p>
        </p:txBody>
      </p:sp>
      <p:sp>
        <p:nvSpPr>
          <p:cNvPr id="5" name="Text Placeholder 4"/>
          <p:cNvSpPr>
            <a:spLocks noGrp="1"/>
          </p:cNvSpPr>
          <p:nvPr>
            <p:ph type="body" sz="quarter" idx="11"/>
          </p:nvPr>
        </p:nvSpPr>
        <p:spPr/>
        <p:txBody>
          <a:bodyPr/>
          <a:lstStyle/>
          <a:p>
            <a:r>
              <a:rPr lang="en-US" dirty="0" smtClean="0"/>
              <a:t>Premier </a:t>
            </a:r>
            <a:r>
              <a:rPr lang="en-US" smtClean="0"/>
              <a:t>Field Engineering</a:t>
            </a:r>
            <a:r>
              <a:rPr lang="en-US" dirty="0" smtClean="0"/>
              <a:t>	</a:t>
            </a:r>
            <a:endParaRPr lang="en-US" dirty="0"/>
          </a:p>
        </p:txBody>
      </p:sp>
    </p:spTree>
    <p:extLst>
      <p:ext uri="{BB962C8B-B14F-4D97-AF65-F5344CB8AC3E}">
        <p14:creationId xmlns:p14="http://schemas.microsoft.com/office/powerpoint/2010/main" val="189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Agenda</a:t>
            </a:r>
            <a:endParaRPr lang="en-US" dirty="0"/>
          </a:p>
        </p:txBody>
      </p:sp>
      <p:sp>
        <p:nvSpPr>
          <p:cNvPr id="3" name="Content Placeholder 2"/>
          <p:cNvSpPr>
            <a:spLocks noGrp="1"/>
          </p:cNvSpPr>
          <p:nvPr>
            <p:ph idx="1"/>
          </p:nvPr>
        </p:nvSpPr>
        <p:spPr>
          <a:xfrm>
            <a:off x="513293" y="2130628"/>
            <a:ext cx="3887212" cy="1892826"/>
          </a:xfrm>
        </p:spPr>
        <p:txBody>
          <a:bodyPr/>
          <a:lstStyle/>
          <a:p>
            <a:r>
              <a:rPr lang="en-US" dirty="0" smtClean="0"/>
              <a:t>Managed exceptions</a:t>
            </a:r>
          </a:p>
          <a:p>
            <a:r>
              <a:rPr lang="en-US" dirty="0" smtClean="0"/>
              <a:t>Data to collect in production environment</a:t>
            </a:r>
          </a:p>
          <a:p>
            <a:r>
              <a:rPr lang="en-US" dirty="0" smtClean="0"/>
              <a:t>Common debugger commands for managed exceptions</a:t>
            </a:r>
          </a:p>
          <a:p>
            <a:r>
              <a:rPr lang="en-US" dirty="0" smtClean="0"/>
              <a:t>Demo</a:t>
            </a:r>
            <a:endParaRPr lang="en-US" dirty="0"/>
          </a:p>
        </p:txBody>
      </p:sp>
    </p:spTree>
    <p:extLst>
      <p:ext uri="{BB962C8B-B14F-4D97-AF65-F5344CB8AC3E}">
        <p14:creationId xmlns:p14="http://schemas.microsoft.com/office/powerpoint/2010/main" val="353144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a:xfrm>
            <a:off x="648742" y="1463040"/>
            <a:ext cx="7924800" cy="1261884"/>
          </a:xfrm>
        </p:spPr>
        <p:txBody>
          <a:bodyPr/>
          <a:lstStyle/>
          <a:p>
            <a:r>
              <a:rPr lang="en-US" dirty="0" smtClean="0"/>
              <a:t>1</a:t>
            </a:r>
            <a:r>
              <a:rPr lang="en-US" baseline="30000" dirty="0" smtClean="0"/>
              <a:t>st</a:t>
            </a:r>
            <a:r>
              <a:rPr lang="en-US" dirty="0" smtClean="0"/>
              <a:t> chance (non-fatal) and 2</a:t>
            </a:r>
            <a:r>
              <a:rPr lang="en-US" baseline="30000" dirty="0" smtClean="0"/>
              <a:t>nd</a:t>
            </a:r>
            <a:r>
              <a:rPr lang="en-US" dirty="0" smtClean="0"/>
              <a:t> chance (fatal/crash)</a:t>
            </a:r>
            <a:endParaRPr lang="en-US" dirty="0"/>
          </a:p>
          <a:p>
            <a:r>
              <a:rPr lang="en-US" dirty="0" smtClean="0"/>
              <a:t>Like everything else in .NET, an exception is an object.</a:t>
            </a:r>
          </a:p>
          <a:p>
            <a:r>
              <a:rPr lang="en-US" dirty="0" smtClean="0"/>
              <a:t>Too many too quickly will degrade performance.</a:t>
            </a:r>
          </a:p>
        </p:txBody>
      </p:sp>
      <p:sp>
        <p:nvSpPr>
          <p:cNvPr id="3" name="Title 2"/>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Managed Exceptions</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2399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a:xfrm>
            <a:off x="648742" y="1463040"/>
            <a:ext cx="7924800" cy="2000548"/>
          </a:xfrm>
        </p:spPr>
        <p:txBody>
          <a:bodyPr/>
          <a:lstStyle/>
          <a:p>
            <a:r>
              <a:rPr lang="en-US" dirty="0" err="1" smtClean="0"/>
              <a:t>Perfmon</a:t>
            </a:r>
            <a:r>
              <a:rPr lang="en-US" dirty="0" smtClean="0"/>
              <a:t> (.NET CLR Exceptions/#</a:t>
            </a:r>
            <a:r>
              <a:rPr lang="en-US" dirty="0" err="1" smtClean="0"/>
              <a:t>ExceptionsThrown</a:t>
            </a:r>
            <a:r>
              <a:rPr lang="en-US" dirty="0" smtClean="0"/>
              <a:t>/sec) exposes frequency of exceptions</a:t>
            </a:r>
          </a:p>
          <a:p>
            <a:r>
              <a:rPr lang="en-US" dirty="0" smtClean="0"/>
              <a:t>Dump file </a:t>
            </a:r>
            <a:r>
              <a:rPr lang="en-US" i="1" dirty="0" smtClean="0"/>
              <a:t>when</a:t>
            </a:r>
            <a:r>
              <a:rPr lang="en-US" dirty="0" smtClean="0"/>
              <a:t> exception is thrown</a:t>
            </a:r>
          </a:p>
          <a:p>
            <a:r>
              <a:rPr lang="en-US" dirty="0" err="1" smtClean="0"/>
              <a:t>DebugDiag</a:t>
            </a:r>
            <a:r>
              <a:rPr lang="en-US" dirty="0" smtClean="0"/>
              <a:t>/</a:t>
            </a:r>
            <a:r>
              <a:rPr lang="en-US" dirty="0" err="1" smtClean="0"/>
              <a:t>ADPlus</a:t>
            </a:r>
            <a:r>
              <a:rPr lang="en-US" dirty="0" smtClean="0"/>
              <a:t> can be configured to automate the procedure</a:t>
            </a:r>
          </a:p>
        </p:txBody>
      </p:sp>
      <p:sp>
        <p:nvSpPr>
          <p:cNvPr id="3" name="Title 2"/>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Data to Collect for Exceptions</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2605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a:xfrm>
            <a:off x="648742" y="1463040"/>
            <a:ext cx="7924800" cy="4231928"/>
          </a:xfrm>
        </p:spPr>
        <p:txBody>
          <a:bodyPr/>
          <a:lstStyle/>
          <a:p>
            <a:r>
              <a:rPr lang="en-US" dirty="0" smtClean="0"/>
              <a:t>!</a:t>
            </a:r>
            <a:r>
              <a:rPr lang="en-US" dirty="0" err="1" smtClean="0"/>
              <a:t>PrintException</a:t>
            </a:r>
            <a:r>
              <a:rPr lang="en-US" dirty="0" smtClean="0"/>
              <a:t> (</a:t>
            </a:r>
            <a:r>
              <a:rPr lang="en-US" dirty="0" err="1" smtClean="0"/>
              <a:t>addr</a:t>
            </a:r>
            <a:r>
              <a:rPr lang="en-US" dirty="0" smtClean="0"/>
              <a:t>), if alive on the current thread</a:t>
            </a:r>
          </a:p>
          <a:p>
            <a:r>
              <a:rPr lang="en-US" dirty="0" smtClean="0"/>
              <a:t>!</a:t>
            </a:r>
            <a:r>
              <a:rPr lang="en-US" dirty="0" err="1" smtClean="0"/>
              <a:t>DumpObject</a:t>
            </a:r>
            <a:r>
              <a:rPr lang="en-US" dirty="0" smtClean="0"/>
              <a:t> (</a:t>
            </a:r>
            <a:r>
              <a:rPr lang="en-US" dirty="0" err="1" smtClean="0"/>
              <a:t>addr</a:t>
            </a:r>
            <a:r>
              <a:rPr lang="en-US" dirty="0" smtClean="0"/>
              <a:t>); Look for </a:t>
            </a:r>
            <a:r>
              <a:rPr lang="en-US" dirty="0" err="1" smtClean="0"/>
              <a:t>InnerException</a:t>
            </a:r>
            <a:endParaRPr lang="en-US" dirty="0" smtClean="0"/>
          </a:p>
          <a:p>
            <a:r>
              <a:rPr lang="en-US" dirty="0" smtClean="0"/>
              <a:t>To find the offending function(s), use stack &amp; thread commands</a:t>
            </a:r>
          </a:p>
          <a:p>
            <a:pPr lvl="1"/>
            <a:r>
              <a:rPr lang="en-US" dirty="0" smtClean="0"/>
              <a:t>Any variant of ‘k’ (kb, </a:t>
            </a:r>
            <a:r>
              <a:rPr lang="en-US" dirty="0" err="1" smtClean="0"/>
              <a:t>kn</a:t>
            </a:r>
            <a:r>
              <a:rPr lang="en-US" dirty="0" smtClean="0"/>
              <a:t>, </a:t>
            </a:r>
            <a:r>
              <a:rPr lang="en-US" dirty="0" err="1" smtClean="0"/>
              <a:t>kp</a:t>
            </a:r>
            <a:r>
              <a:rPr lang="en-US" dirty="0" smtClean="0"/>
              <a:t>, k, etc.) for native stacks</a:t>
            </a:r>
          </a:p>
          <a:p>
            <a:pPr lvl="1"/>
            <a:r>
              <a:rPr lang="en-US" dirty="0" smtClean="0"/>
              <a:t>!</a:t>
            </a:r>
            <a:r>
              <a:rPr lang="en-US" dirty="0" err="1" smtClean="0"/>
              <a:t>psscorX.clrstack</a:t>
            </a:r>
            <a:r>
              <a:rPr lang="en-US" dirty="0" smtClean="0"/>
              <a:t> for managed stack (X=2, 4)</a:t>
            </a:r>
          </a:p>
          <a:p>
            <a:pPr lvl="1"/>
            <a:r>
              <a:rPr lang="en-US" dirty="0" smtClean="0"/>
              <a:t>Other thread/stack commands</a:t>
            </a:r>
          </a:p>
          <a:p>
            <a:r>
              <a:rPr lang="en-US" dirty="0" smtClean="0"/>
              <a:t>Sometimes we need help finding the executing line of code in the offending function</a:t>
            </a:r>
          </a:p>
          <a:p>
            <a:pPr lvl="1"/>
            <a:r>
              <a:rPr lang="en-US" dirty="0"/>
              <a:t>u</a:t>
            </a:r>
            <a:r>
              <a:rPr lang="en-US" dirty="0" smtClean="0"/>
              <a:t>;!u</a:t>
            </a:r>
          </a:p>
        </p:txBody>
      </p:sp>
      <p:sp>
        <p:nvSpPr>
          <p:cNvPr id="3" name="Title 2"/>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Common Debugger Commands for High CPU Hangs</a:t>
            </a:r>
            <a:br>
              <a:rPr lang="en-US" dirty="0" smtClean="0">
                <a:latin typeface="Segoe UI" pitchFamily="34" charset="0"/>
                <a:ea typeface="Segoe UI" pitchFamily="34" charset="0"/>
                <a:cs typeface="Segoe UI" pitchFamily="34" charset="0"/>
              </a:rPr>
            </a:b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7103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4114800"/>
            <a:ext cx="8085015" cy="1143000"/>
          </a:xfrm>
        </p:spPr>
        <p:txBody>
          <a:bodyPr/>
          <a:lstStyle/>
          <a:p>
            <a:pPr algn="ctr"/>
            <a:r>
              <a:rPr lang="en-US" sz="4000" dirty="0" smtClean="0">
                <a:latin typeface="Segoe UI" pitchFamily="34" charset="0"/>
                <a:ea typeface="Segoe UI" pitchFamily="34" charset="0"/>
                <a:cs typeface="Segoe UI" pitchFamily="34" charset="0"/>
              </a:rPr>
              <a:t>Demo: Debugging a Managed Exception</a:t>
            </a:r>
            <a:endParaRPr lang="en-US" sz="40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2212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a:xfrm>
            <a:off x="648742" y="1463040"/>
            <a:ext cx="7924800" cy="815608"/>
          </a:xfrm>
        </p:spPr>
        <p:txBody>
          <a:bodyPr/>
          <a:lstStyle/>
          <a:p>
            <a:r>
              <a:rPr lang="en-US" dirty="0" smtClean="0"/>
              <a:t>Send us your feedback!</a:t>
            </a:r>
            <a:endParaRPr lang="en-US" dirty="0"/>
          </a:p>
          <a:p>
            <a:r>
              <a:rPr lang="en-US" dirty="0" smtClean="0"/>
              <a:t>What other topics do you want covered?</a:t>
            </a:r>
          </a:p>
        </p:txBody>
      </p:sp>
      <p:sp>
        <p:nvSpPr>
          <p:cNvPr id="3" name="Title 2"/>
          <p:cNvSpPr>
            <a:spLocks noGrp="1"/>
          </p:cNvSpPr>
          <p:nvPr>
            <p:ph type="title"/>
          </p:nvPr>
        </p:nvSpPr>
        <p:spPr/>
        <p:txBody>
          <a:bodyPr/>
          <a:lstStyle/>
          <a:p>
            <a:pPr algn="ctr"/>
            <a:r>
              <a:rPr lang="en-US" dirty="0" smtClean="0">
                <a:latin typeface="Segoe UI" pitchFamily="34" charset="0"/>
                <a:ea typeface="Segoe UI" pitchFamily="34" charset="0"/>
                <a:cs typeface="Segoe UI" pitchFamily="34" charset="0"/>
              </a:rPr>
              <a:t>Feedback?</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5389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hite Background">
  <a:themeElements>
    <a:clrScheme name="MCS">
      <a:dk1>
        <a:srgbClr val="595959"/>
      </a:dk1>
      <a:lt1>
        <a:srgbClr val="FFFFFF"/>
      </a:lt1>
      <a:dk2>
        <a:srgbClr val="0070C0"/>
      </a:dk2>
      <a:lt2>
        <a:srgbClr val="DDDDDD"/>
      </a:lt2>
      <a:accent1>
        <a:srgbClr val="5191CD"/>
      </a:accent1>
      <a:accent2>
        <a:srgbClr val="2D86E7"/>
      </a:accent2>
      <a:accent3>
        <a:srgbClr val="A4D7F4"/>
      </a:accent3>
      <a:accent4>
        <a:srgbClr val="7AA23A"/>
      </a:accent4>
      <a:accent5>
        <a:srgbClr val="FFC211"/>
      </a:accent5>
      <a:accent6>
        <a:srgbClr val="C94409"/>
      </a:accent6>
      <a:hlink>
        <a:srgbClr val="5191CD"/>
      </a:hlink>
      <a:folHlink>
        <a:srgbClr val="595959"/>
      </a:folHlink>
    </a:clrScheme>
    <a:fontScheme name="MCS">
      <a:majorFont>
        <a:latin typeface="Segoe Light"/>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marL="0" marR="0" indent="0" algn="l" defTabSz="914363"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smtClean="0">
            <a:ln w="3175">
              <a:noFill/>
            </a:ln>
            <a:solidFill>
              <a:schemeClr val="bg1"/>
            </a:solidFill>
            <a:effectLst/>
            <a:uLnTx/>
            <a:uFillTx/>
            <a:latin typeface="Segoe UI Light" pitchFamily="34"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Dark Blue Background">
  <a:themeElements>
    <a:clrScheme name="MCS">
      <a:dk1>
        <a:srgbClr val="595959"/>
      </a:dk1>
      <a:lt1>
        <a:srgbClr val="FFFFFF"/>
      </a:lt1>
      <a:dk2>
        <a:srgbClr val="0070C0"/>
      </a:dk2>
      <a:lt2>
        <a:srgbClr val="DDDDDD"/>
      </a:lt2>
      <a:accent1>
        <a:srgbClr val="5191CD"/>
      </a:accent1>
      <a:accent2>
        <a:srgbClr val="2D86E7"/>
      </a:accent2>
      <a:accent3>
        <a:srgbClr val="A4D7F4"/>
      </a:accent3>
      <a:accent4>
        <a:srgbClr val="7AA23A"/>
      </a:accent4>
      <a:accent5>
        <a:srgbClr val="FFC211"/>
      </a:accent5>
      <a:accent6>
        <a:srgbClr val="C94409"/>
      </a:accent6>
      <a:hlink>
        <a:srgbClr val="5191CD"/>
      </a:hlink>
      <a:folHlink>
        <a:srgbClr val="595959"/>
      </a:folHlink>
    </a:clrScheme>
    <a:fontScheme name="MCS">
      <a:majorFont>
        <a:latin typeface="Segoe Light"/>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defPPr>
      </a:lstStyle>
    </a:txDef>
  </a:objectDefaults>
  <a:extraClrSchemeLst/>
</a:theme>
</file>

<file path=ppt/theme/theme3.xml><?xml version="1.0" encoding="utf-8"?>
<a:theme xmlns:a="http://schemas.openxmlformats.org/drawingml/2006/main" name="1_Dark Blue Background">
  <a:themeElements>
    <a:clrScheme name="MCS">
      <a:dk1>
        <a:srgbClr val="595959"/>
      </a:dk1>
      <a:lt1>
        <a:srgbClr val="FFFFFF"/>
      </a:lt1>
      <a:dk2>
        <a:srgbClr val="0070C0"/>
      </a:dk2>
      <a:lt2>
        <a:srgbClr val="DDDDDD"/>
      </a:lt2>
      <a:accent1>
        <a:srgbClr val="5191CD"/>
      </a:accent1>
      <a:accent2>
        <a:srgbClr val="2D86E7"/>
      </a:accent2>
      <a:accent3>
        <a:srgbClr val="A4D7F4"/>
      </a:accent3>
      <a:accent4>
        <a:srgbClr val="7AA23A"/>
      </a:accent4>
      <a:accent5>
        <a:srgbClr val="FFC211"/>
      </a:accent5>
      <a:accent6>
        <a:srgbClr val="C94409"/>
      </a:accent6>
      <a:hlink>
        <a:srgbClr val="5191CD"/>
      </a:hlink>
      <a:folHlink>
        <a:srgbClr val="595959"/>
      </a:folHlink>
    </a:clrScheme>
    <a:fontScheme name="MCS">
      <a:majorFont>
        <a:latin typeface="Segoe Light"/>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Premier Field Engineering FY12 PPT Template</Template>
  <TotalTime>7667</TotalTime>
  <Words>551</Words>
  <Application>Microsoft Office PowerPoint</Application>
  <PresentationFormat>On-screen Show (4:3)</PresentationFormat>
  <Paragraphs>47</Paragraphs>
  <Slides>7</Slides>
  <Notes>7</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White Background</vt:lpstr>
      <vt:lpstr>Dark Blue Background</vt:lpstr>
      <vt:lpstr>1_Dark Blue Background</vt:lpstr>
      <vt:lpstr>.NET Debugging for the Production Environment</vt:lpstr>
      <vt:lpstr>Agenda</vt:lpstr>
      <vt:lpstr>Managed Exceptions</vt:lpstr>
      <vt:lpstr>Data to Collect for Exceptions</vt:lpstr>
      <vt:lpstr>Common Debugger Commands for High CPU Hangs </vt:lpstr>
      <vt:lpstr>Demo: Debugging a Managed Exception</vt:lpstr>
      <vt:lpstr>Feedback?</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 Debugging Series</dc:title>
  <dc:creator>Brad Linscott</dc:creator>
  <cp:lastModifiedBy>Brad Linscott</cp:lastModifiedBy>
  <cp:revision>85</cp:revision>
  <dcterms:created xsi:type="dcterms:W3CDTF">2012-01-12T19:52:15Z</dcterms:created>
  <dcterms:modified xsi:type="dcterms:W3CDTF">2012-03-27T21:35:14Z</dcterms:modified>
</cp:coreProperties>
</file>