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6" r:id="rId3"/>
  </p:sldMasterIdLst>
  <p:notesMasterIdLst>
    <p:notesMasterId r:id="rId10"/>
  </p:notesMasterIdLst>
  <p:sldIdLst>
    <p:sldId id="256" r:id="rId4"/>
    <p:sldId id="257" r:id="rId5"/>
    <p:sldId id="258" r:id="rId6"/>
    <p:sldId id="259"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34" autoAdjust="0"/>
  </p:normalViewPr>
  <p:slideViewPr>
    <p:cSldViewPr>
      <p:cViewPr varScale="1">
        <p:scale>
          <a:sx n="87" d="100"/>
          <a:sy n="87" d="100"/>
        </p:scale>
        <p:origin x="-18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C25FF-EC53-4687-B6BB-B3A2F98E6ABA}" type="datetimeFigureOut">
              <a:rPr lang="en-US" smtClean="0"/>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615B4-E9EA-48C9-A3C8-3AEAD96C81E3}" type="slidenum">
              <a:rPr lang="en-US" smtClean="0"/>
              <a:t>‹#›</a:t>
            </a:fld>
            <a:endParaRPr lang="en-US"/>
          </a:p>
        </p:txBody>
      </p:sp>
    </p:spTree>
    <p:extLst>
      <p:ext uri="{BB962C8B-B14F-4D97-AF65-F5344CB8AC3E}">
        <p14:creationId xmlns:p14="http://schemas.microsoft.com/office/powerpoint/2010/main" val="282497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Should already have open: </a:t>
            </a:r>
            <a:r>
              <a:rPr lang="en-US" baseline="0" dirty="0" err="1" smtClean="0"/>
              <a:t>DebugDiag</a:t>
            </a:r>
            <a:r>
              <a:rPr lang="en-US" baseline="0" dirty="0" smtClean="0"/>
              <a:t>, </a:t>
            </a:r>
            <a:r>
              <a:rPr lang="en-US" baseline="0" dirty="0" err="1" smtClean="0"/>
              <a:t>NetDebugDemos</a:t>
            </a:r>
            <a:r>
              <a:rPr lang="en-US" baseline="0" dirty="0" smtClean="0"/>
              <a:t>, </a:t>
            </a:r>
            <a:r>
              <a:rPr lang="en-US" baseline="0" dirty="0" err="1" smtClean="0"/>
              <a:t>Decompiler</a:t>
            </a:r>
            <a:r>
              <a:rPr lang="en-US" baseline="0" dirty="0" smtClean="0"/>
              <a:t>, </a:t>
            </a:r>
            <a:r>
              <a:rPr lang="en-US" baseline="0" dirty="0" err="1" smtClean="0"/>
              <a:t>TaskManager</a:t>
            </a:r>
            <a:r>
              <a:rPr lang="en-US" baseline="0" dirty="0" smtClean="0"/>
              <a:t> (no live </a:t>
            </a:r>
            <a:r>
              <a:rPr lang="en-US" baseline="0" dirty="0" err="1" smtClean="0"/>
              <a:t>perfmon</a:t>
            </a:r>
            <a:r>
              <a:rPr lang="en-US" baseline="0" dirty="0" smtClean="0"/>
              <a:t> since it won’t show Threads for just a single exe (</a:t>
            </a:r>
            <a:r>
              <a:rPr lang="en-US" baseline="0" smtClean="0"/>
              <a:t>it shows all)).</a:t>
            </a:r>
          </a:p>
          <a:p>
            <a:pPr marL="171450" indent="-171450">
              <a:buFontTx/>
              <a:buChar char="-"/>
            </a:pPr>
            <a:r>
              <a:rPr lang="en-US" baseline="0" dirty="0" smtClean="0"/>
              <a:t>Intro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Today we continue our series on .NET Debugging in the production environment, with a focus on debugging high </a:t>
            </a:r>
            <a:r>
              <a:rPr lang="en-US" baseline="0" dirty="0" err="1" smtClean="0"/>
              <a:t>cpu</a:t>
            </a:r>
            <a:r>
              <a:rPr lang="en-US" baseline="0" dirty="0" smtClean="0"/>
              <a:t> hang issues. Just a reminder to our audience that this entire series on .NET Debugging assumes we’re in the production environment.  It’s an entirely different ballgame than if we were in the development environment or some other pre-production environment where we are free to do live debugs of the issue or where it may be much simpler to reproduce the problem.  In production, our top priority is to get the application up &amp; running as quickly as possible, and troubleshooting takes second priority.  But armed with the right tools and knowledge to tackle the issue, we can gather the data required to find root cause while having a minimal impact on production.</a:t>
            </a:r>
            <a:endParaRPr lang="en-US" dirty="0" smtClean="0"/>
          </a:p>
        </p:txBody>
      </p:sp>
      <p:sp>
        <p:nvSpPr>
          <p:cNvPr id="4" name="Slide Number Placeholder 3"/>
          <p:cNvSpPr>
            <a:spLocks noGrp="1"/>
          </p:cNvSpPr>
          <p:nvPr>
            <p:ph type="sldNum" sz="quarter" idx="10"/>
          </p:nvPr>
        </p:nvSpPr>
        <p:spPr/>
        <p:txBody>
          <a:bodyPr/>
          <a:lstStyle/>
          <a:p>
            <a:fld id="{23B615B4-E9EA-48C9-A3C8-3AEAD96C81E3}" type="slidenum">
              <a:rPr lang="en-US" smtClean="0"/>
              <a:t>1</a:t>
            </a:fld>
            <a:endParaRPr lang="en-US"/>
          </a:p>
        </p:txBody>
      </p:sp>
    </p:spTree>
    <p:extLst>
      <p:ext uri="{BB962C8B-B14F-4D97-AF65-F5344CB8AC3E}">
        <p14:creationId xmlns:p14="http://schemas.microsoft.com/office/powerpoint/2010/main" val="393552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We’ll start today’s session with a quick review on high</a:t>
            </a:r>
            <a:r>
              <a:rPr lang="en-US" baseline="0" dirty="0" smtClean="0"/>
              <a:t> </a:t>
            </a:r>
            <a:r>
              <a:rPr lang="en-US" baseline="0" dirty="0" err="1" smtClean="0"/>
              <a:t>cpu</a:t>
            </a:r>
            <a:r>
              <a:rPr lang="en-US" baseline="0" dirty="0" smtClean="0"/>
              <a:t> hangs – how do we define it and how do we recognize when we have one.</a:t>
            </a:r>
          </a:p>
          <a:p>
            <a:pPr marL="171450" indent="-171450">
              <a:buFontTx/>
              <a:buChar char="-"/>
            </a:pPr>
            <a:r>
              <a:rPr lang="en-US" baseline="0" dirty="0" smtClean="0"/>
              <a:t>Then we’ll re-hash the data we should collect for the problem in our production environment before we recycle the application (or take whatever steps are necessary) to get it running in a state where it’s functioning properly.</a:t>
            </a:r>
          </a:p>
          <a:p>
            <a:pPr marL="171450" indent="-171450">
              <a:buFontTx/>
              <a:buChar char="-"/>
            </a:pPr>
            <a:r>
              <a:rPr lang="en-US" baseline="0" dirty="0" smtClean="0"/>
              <a:t>Then finally we’ll take a look at some of the more common debugger commands typically used when debugging a dump of a high </a:t>
            </a:r>
            <a:r>
              <a:rPr lang="en-US" baseline="0" dirty="0" err="1" smtClean="0"/>
              <a:t>cpu</a:t>
            </a:r>
            <a:r>
              <a:rPr lang="en-US" baseline="0" dirty="0" smtClean="0"/>
              <a:t> hang before we continue on to the main part of today’s session – a demo of how to debug a high </a:t>
            </a:r>
            <a:r>
              <a:rPr lang="en-US" baseline="0" dirty="0" err="1" smtClean="0"/>
              <a:t>cpu</a:t>
            </a:r>
            <a:r>
              <a:rPr lang="en-US" baseline="0" dirty="0" smtClean="0"/>
              <a:t> hang.</a:t>
            </a: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2</a:t>
            </a:fld>
            <a:endParaRPr lang="en-US"/>
          </a:p>
        </p:txBody>
      </p:sp>
    </p:spTree>
    <p:extLst>
      <p:ext uri="{BB962C8B-B14F-4D97-AF65-F5344CB8AC3E}">
        <p14:creationId xmlns:p14="http://schemas.microsoft.com/office/powerpoint/2010/main" val="402181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First,</a:t>
            </a:r>
            <a:r>
              <a:rPr lang="en-US" baseline="0" dirty="0" smtClean="0"/>
              <a:t> let’s make sure we all have an understanding of what we mean by “high </a:t>
            </a:r>
            <a:r>
              <a:rPr lang="en-US" baseline="0" dirty="0" err="1" smtClean="0"/>
              <a:t>cpu</a:t>
            </a:r>
            <a:r>
              <a:rPr lang="en-US" baseline="0" dirty="0" smtClean="0"/>
              <a:t> hang”.  It’s when a </a:t>
            </a:r>
            <a:r>
              <a:rPr lang="en-US" b="1" baseline="0" dirty="0" smtClean="0"/>
              <a:t>single</a:t>
            </a:r>
            <a:r>
              <a:rPr lang="en-US" baseline="0" dirty="0" smtClean="0"/>
              <a:t> process consumes, say, 90%, 95%, or even 100% </a:t>
            </a:r>
            <a:r>
              <a:rPr lang="en-US" baseline="0" dirty="0" err="1" smtClean="0"/>
              <a:t>cpu</a:t>
            </a:r>
            <a:r>
              <a:rPr lang="en-US" baseline="0" dirty="0" smtClean="0"/>
              <a:t>.  A single-threaded application which suffers from high </a:t>
            </a:r>
            <a:r>
              <a:rPr lang="en-US" baseline="0" dirty="0" err="1" smtClean="0"/>
              <a:t>cpu</a:t>
            </a:r>
            <a:r>
              <a:rPr lang="en-US" baseline="0" dirty="0" smtClean="0"/>
              <a:t> usage will consume only one of the logical cores; a multi-threaded process exhibiting high </a:t>
            </a:r>
            <a:r>
              <a:rPr lang="en-US" baseline="0" dirty="0" err="1" smtClean="0"/>
              <a:t>cpu</a:t>
            </a:r>
            <a:r>
              <a:rPr lang="en-US" baseline="0" dirty="0" smtClean="0"/>
              <a:t> </a:t>
            </a:r>
            <a:r>
              <a:rPr lang="en-US" baseline="0" smtClean="0"/>
              <a:t>usage can consume </a:t>
            </a:r>
            <a:r>
              <a:rPr lang="en-US" baseline="0" dirty="0" smtClean="0"/>
              <a:t>all the cores.</a:t>
            </a:r>
          </a:p>
          <a:p>
            <a:pPr marL="171450" indent="-171450">
              <a:buFontTx/>
              <a:buChar char="-"/>
            </a:pPr>
            <a:r>
              <a:rPr lang="en-US" baseline="0" dirty="0" smtClean="0"/>
              <a:t>Symptoms that an application is suffering from high </a:t>
            </a:r>
            <a:r>
              <a:rPr lang="en-US" baseline="0" dirty="0" err="1" smtClean="0"/>
              <a:t>cpu</a:t>
            </a:r>
            <a:r>
              <a:rPr lang="en-US" baseline="0" dirty="0" smtClean="0"/>
              <a:t> can include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application is either completely non-responsive or it responds </a:t>
            </a:r>
            <a:r>
              <a:rPr lang="en-US" i="1" baseline="0" dirty="0" smtClean="0"/>
              <a:t>much</a:t>
            </a:r>
            <a:r>
              <a:rPr lang="en-US" i="0" baseline="0" dirty="0" smtClean="0"/>
              <a:t> slower than normal</a:t>
            </a:r>
            <a:r>
              <a:rPr lang="en-US" baseline="0" dirty="0" smtClean="0"/>
              <a:t>. For example, if you have an application that displays data in a grid control, but the data fills the control so slowly that it appears non-responsive</a:t>
            </a:r>
            <a:r>
              <a:rPr lang="en-US" i="0" baseline="0" dirty="0" smtClean="0"/>
              <a:t>.</a:t>
            </a:r>
            <a:endParaRPr lang="en-US" baseline="0" dirty="0" smtClean="0"/>
          </a:p>
          <a:p>
            <a:pPr marL="628650" lvl="1" indent="-171450">
              <a:buFontTx/>
              <a:buChar char="-"/>
            </a:pPr>
            <a:r>
              <a:rPr lang="en-US" baseline="0" dirty="0" smtClean="0"/>
              <a:t>If a single process consumes all the </a:t>
            </a:r>
            <a:r>
              <a:rPr lang="en-US" baseline="0" dirty="0" err="1" smtClean="0"/>
              <a:t>cpu</a:t>
            </a:r>
            <a:r>
              <a:rPr lang="en-US" baseline="0" dirty="0" smtClean="0"/>
              <a:t> on the box, then other applications may also be slow to respond.</a:t>
            </a:r>
          </a:p>
          <a:p>
            <a:pPr marL="171450" lvl="0" indent="-171450">
              <a:buFontTx/>
              <a:buChar char="-"/>
            </a:pPr>
            <a:r>
              <a:rPr lang="en-US" baseline="0" dirty="0" smtClean="0"/>
              <a:t>A quick &amp; easy way to verify you’ve got a “runaway process” is to go to the Process tab in Task Manager and sort by the CPU column.  This will display the highest consumer(s) of </a:t>
            </a:r>
            <a:r>
              <a:rPr lang="en-US" baseline="0" dirty="0" err="1" smtClean="0"/>
              <a:t>cpu</a:t>
            </a:r>
            <a:r>
              <a:rPr lang="en-US" baseline="0" dirty="0" smtClean="0"/>
              <a:t> in descending order.</a:t>
            </a: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3</a:t>
            </a:fld>
            <a:endParaRPr lang="en-US"/>
          </a:p>
        </p:txBody>
      </p:sp>
    </p:spTree>
    <p:extLst>
      <p:ext uri="{BB962C8B-B14F-4D97-AF65-F5344CB8AC3E}">
        <p14:creationId xmlns:p14="http://schemas.microsoft.com/office/powerpoint/2010/main" val="116375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 when we encounter a high </a:t>
            </a:r>
            <a:r>
              <a:rPr lang="en-US" dirty="0" err="1" smtClean="0"/>
              <a:t>cpu</a:t>
            </a:r>
            <a:r>
              <a:rPr lang="en-US" dirty="0" smtClean="0"/>
              <a:t> hang, what’s the best way to troubleshoot it?</a:t>
            </a:r>
            <a:r>
              <a:rPr lang="en-US" baseline="0" dirty="0" smtClean="0"/>
              <a:t>  Well, in a pre-prod environment you’d debug it live.  But you can’t do this in a production environment, so you need to gather data which can be analyzed later.  The goal in production is to keep the applications up &amp; running.</a:t>
            </a:r>
          </a:p>
          <a:p>
            <a:pPr marL="171450" indent="-171450">
              <a:buFontTx/>
              <a:buChar char="-"/>
            </a:pPr>
            <a:r>
              <a:rPr lang="en-US" baseline="0" dirty="0" smtClean="0"/>
              <a:t>Ideally, you’d get </a:t>
            </a:r>
          </a:p>
          <a:p>
            <a:pPr marL="628650" lvl="1" indent="-171450">
              <a:buFontTx/>
              <a:buChar char="-"/>
            </a:pPr>
            <a:r>
              <a:rPr lang="en-US" baseline="0" dirty="0" smtClean="0"/>
              <a:t>2 or more dumps about 30 or so seconds apart.  Getting these “staggered” dumps allows you to get see how the threads change between dumps and identify which one(s) consume the </a:t>
            </a:r>
            <a:r>
              <a:rPr lang="en-US" baseline="0" dirty="0" err="1" smtClean="0"/>
              <a:t>cpu</a:t>
            </a:r>
            <a:r>
              <a:rPr lang="en-US" baseline="0" dirty="0" smtClean="0"/>
              <a:t>.  From there, you can analyze the stacks of the high </a:t>
            </a:r>
            <a:r>
              <a:rPr lang="en-US" baseline="0" dirty="0" err="1" smtClean="0"/>
              <a:t>cpu</a:t>
            </a:r>
            <a:r>
              <a:rPr lang="en-US" baseline="0" dirty="0" smtClean="0"/>
              <a:t> thread(s) to find root cause.</a:t>
            </a:r>
          </a:p>
          <a:p>
            <a:pPr marL="628650" lvl="1" indent="-171450">
              <a:buFontTx/>
              <a:buChar char="-"/>
            </a:pPr>
            <a:r>
              <a:rPr lang="en-US" baseline="0" dirty="0" smtClean="0"/>
              <a:t>A </a:t>
            </a:r>
            <a:r>
              <a:rPr lang="en-US" baseline="0" dirty="0" err="1" smtClean="0"/>
              <a:t>perfmon</a:t>
            </a:r>
            <a:r>
              <a:rPr lang="en-US" baseline="0" dirty="0" smtClean="0"/>
              <a:t> log that encompasses the time frame of the high </a:t>
            </a:r>
            <a:r>
              <a:rPr lang="en-US" baseline="0" dirty="0" err="1" smtClean="0"/>
              <a:t>cpu</a:t>
            </a:r>
            <a:r>
              <a:rPr lang="en-US" baseline="0" dirty="0" smtClean="0"/>
              <a:t>.  Not only will this tell you the pattern of high </a:t>
            </a:r>
            <a:r>
              <a:rPr lang="en-US" baseline="0" dirty="0" err="1" smtClean="0"/>
              <a:t>cpu</a:t>
            </a:r>
            <a:r>
              <a:rPr lang="en-US" baseline="0" dirty="0" smtClean="0"/>
              <a:t> usage (spiking, rising steadily, </a:t>
            </a:r>
            <a:r>
              <a:rPr lang="en-US" baseline="0" dirty="0" err="1" smtClean="0"/>
              <a:t>flatlining</a:t>
            </a:r>
            <a:r>
              <a:rPr lang="en-US" baseline="0" dirty="0" smtClean="0"/>
              <a:t>, </a:t>
            </a:r>
            <a:r>
              <a:rPr lang="en-US" baseline="0" dirty="0" err="1" smtClean="0"/>
              <a:t>etc</a:t>
            </a:r>
            <a:r>
              <a:rPr lang="en-US" baseline="0" dirty="0" smtClean="0"/>
              <a:t>), but the Thread object can easily identify the problem thread(s)</a:t>
            </a:r>
          </a:p>
          <a:p>
            <a:pPr marL="1085850" lvl="2" indent="-171450">
              <a:buFontTx/>
              <a:buChar char="-"/>
            </a:pPr>
            <a:r>
              <a:rPr lang="en-US" baseline="0" dirty="0" smtClean="0"/>
              <a:t>However, be aware that the Thread object severely bloats the size of the log file.  On a server with a hundred processes and the average process uses 10-20 thread, the default collect time of 15 seconds can result in a log size of a half GB, a GB, or more.  This can severely impact the time it takes to transfer the log to a computer where you analyze the log and the analysis itself.  </a:t>
            </a:r>
            <a:r>
              <a:rPr lang="en-US" baseline="0" dirty="0" err="1" smtClean="0"/>
              <a:t>Relog</a:t>
            </a:r>
            <a:r>
              <a:rPr lang="en-US" baseline="0" dirty="0" smtClean="0"/>
              <a:t> can help, but the amount of time &amp; energy spent on this can many times outweigh the benefit of the </a:t>
            </a:r>
            <a:r>
              <a:rPr lang="en-US" baseline="0" dirty="0" err="1" smtClean="0"/>
              <a:t>perfmon</a:t>
            </a:r>
            <a:r>
              <a:rPr lang="en-US" baseline="0" dirty="0" smtClean="0"/>
              <a:t> log in this situation.</a:t>
            </a:r>
          </a:p>
          <a:p>
            <a:pPr marL="171450" lvl="0" indent="-171450">
              <a:buFontTx/>
              <a:buChar char="-"/>
            </a:pPr>
            <a:r>
              <a:rPr lang="en-US" baseline="0" dirty="0" smtClean="0"/>
              <a:t>At the minimum, get a dump of the process consuming the high </a:t>
            </a:r>
            <a:r>
              <a:rPr lang="en-US" baseline="0" dirty="0" err="1" smtClean="0"/>
              <a:t>cpu</a:t>
            </a:r>
            <a:r>
              <a:rPr lang="en-US" baseline="0" dirty="0" smtClean="0"/>
              <a:t> while it’s exhibiting the problem.  This is often the case when a high </a:t>
            </a:r>
            <a:r>
              <a:rPr lang="en-US" baseline="0" dirty="0" err="1" smtClean="0"/>
              <a:t>cpu</a:t>
            </a:r>
            <a:r>
              <a:rPr lang="en-US" baseline="0" dirty="0" smtClean="0"/>
              <a:t> issue is first encountered, and there’s a bit of “panic” in the environment to “hurry up and get it under control”.  Under these circumstances, it’s rare for people to take the time to get a </a:t>
            </a:r>
            <a:r>
              <a:rPr lang="en-US" baseline="0" dirty="0" err="1" smtClean="0"/>
              <a:t>perfmon</a:t>
            </a:r>
            <a:r>
              <a:rPr lang="en-US" baseline="0" dirty="0" smtClean="0"/>
              <a:t> log for 5 minutes or more, and to remember to get </a:t>
            </a:r>
            <a:r>
              <a:rPr lang="en-US" b="1" baseline="0" dirty="0" smtClean="0"/>
              <a:t>two</a:t>
            </a:r>
            <a:r>
              <a:rPr lang="en-US" b="0" baseline="0" dirty="0" smtClean="0"/>
              <a:t> dumps.</a:t>
            </a:r>
          </a:p>
          <a:p>
            <a:pPr marL="171450" lvl="0" indent="-171450">
              <a:buFontTx/>
              <a:buChar char="-"/>
            </a:pPr>
            <a:r>
              <a:rPr lang="en-US" b="0" baseline="0" dirty="0" smtClean="0"/>
              <a:t>However, it’s quite common that a single dump is all that’s needed to find root cause.  The point is, it’s better to have data that you may not need (2 dumps and a </a:t>
            </a:r>
            <a:r>
              <a:rPr lang="en-US" b="0" baseline="0" dirty="0" err="1" smtClean="0"/>
              <a:t>perfmon</a:t>
            </a:r>
            <a:r>
              <a:rPr lang="en-US" b="0" baseline="0" dirty="0" smtClean="0"/>
              <a:t> log) than to need that data and not have it (e.g., because analysis of a single dump isn’t conclusive).</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4</a:t>
            </a:fld>
            <a:endParaRPr lang="en-US"/>
          </a:p>
        </p:txBody>
      </p:sp>
    </p:spTree>
    <p:extLst>
      <p:ext uri="{BB962C8B-B14F-4D97-AF65-F5344CB8AC3E}">
        <p14:creationId xmlns:p14="http://schemas.microsoft.com/office/powerpoint/2010/main" val="86196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more common commands I use when debugging a dump of a high </a:t>
            </a:r>
            <a:r>
              <a:rPr lang="en-US" dirty="0" err="1" smtClean="0"/>
              <a:t>cpu</a:t>
            </a:r>
            <a:r>
              <a:rPr lang="en-US" dirty="0" smtClean="0"/>
              <a:t> hang.</a:t>
            </a:r>
          </a:p>
          <a:p>
            <a:r>
              <a:rPr lang="en-US" dirty="0" smtClean="0"/>
              <a:t>- !runaway</a:t>
            </a:r>
            <a:r>
              <a:rPr lang="en-US" baseline="0" dirty="0" smtClean="0"/>
              <a:t> is from the </a:t>
            </a:r>
            <a:r>
              <a:rPr lang="en-US" baseline="0" dirty="0" err="1" smtClean="0"/>
              <a:t>uext</a:t>
            </a:r>
            <a:r>
              <a:rPr lang="en-US" baseline="0" dirty="0" smtClean="0"/>
              <a:t> extension that comes with the debuggers, and is automatically loaded into your debugging session by default.  It shows the quanta in descending order, but make note of who the GC threads are – this may be expected.</a:t>
            </a:r>
            <a:endParaRPr lang="en-US" dirty="0" smtClean="0"/>
          </a:p>
          <a:p>
            <a:pPr marL="171450" indent="-171450">
              <a:buFontTx/>
              <a:buChar char="-"/>
            </a:pPr>
            <a:r>
              <a:rPr lang="en-US" dirty="0" smtClean="0"/>
              <a:t>~ commands are common, like making</a:t>
            </a:r>
            <a:r>
              <a:rPr lang="en-US" baseline="0" dirty="0" smtClean="0"/>
              <a:t> different threads the active thread, and looking at stacks of all the threads.</a:t>
            </a:r>
          </a:p>
          <a:p>
            <a:pPr marL="171450" indent="-171450">
              <a:buFontTx/>
              <a:buChar char="-"/>
            </a:pPr>
            <a:r>
              <a:rPr lang="en-US" baseline="0" dirty="0" smtClean="0"/>
              <a:t>If you find a call on the stack you’d like to investigate, looking at the disassembly may help you get closer to the line of source that was running when the dump was taken.</a:t>
            </a:r>
          </a:p>
        </p:txBody>
      </p:sp>
      <p:sp>
        <p:nvSpPr>
          <p:cNvPr id="4" name="Slide Number Placeholder 3"/>
          <p:cNvSpPr>
            <a:spLocks noGrp="1"/>
          </p:cNvSpPr>
          <p:nvPr>
            <p:ph type="sldNum" sz="quarter" idx="10"/>
          </p:nvPr>
        </p:nvSpPr>
        <p:spPr/>
        <p:txBody>
          <a:bodyPr/>
          <a:lstStyle/>
          <a:p>
            <a:fld id="{23B615B4-E9EA-48C9-A3C8-3AEAD96C81E3}" type="slidenum">
              <a:rPr lang="en-US" smtClean="0"/>
              <a:t>5</a:t>
            </a:fld>
            <a:endParaRPr lang="en-US"/>
          </a:p>
        </p:txBody>
      </p:sp>
    </p:spTree>
    <p:extLst>
      <p:ext uri="{BB962C8B-B14F-4D97-AF65-F5344CB8AC3E}">
        <p14:creationId xmlns:p14="http://schemas.microsoft.com/office/powerpoint/2010/main" val="283842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6</a:t>
            </a:fld>
            <a:endParaRPr lang="en-US"/>
          </a:p>
        </p:txBody>
      </p:sp>
    </p:spTree>
    <p:extLst>
      <p:ext uri="{BB962C8B-B14F-4D97-AF65-F5344CB8AC3E}">
        <p14:creationId xmlns:p14="http://schemas.microsoft.com/office/powerpoint/2010/main" val="319435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3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F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pic>
        <p:nvPicPr>
          <p:cNvPr id="28" name="Picture 27" descr="CSS_PowerPoint_TitleImages-01.jpg"/>
          <p:cNvPicPr>
            <a:picLocks noChangeAspect="1"/>
          </p:cNvPicPr>
          <p:nvPr/>
        </p:nvPicPr>
        <p:blipFill>
          <a:blip r:embed="rId3"/>
          <a:stretch>
            <a:fillRect/>
          </a:stretch>
        </p:blipFill>
        <p:spPr>
          <a:xfrm>
            <a:off x="0" y="1413201"/>
            <a:ext cx="9132468" cy="3297835"/>
          </a:xfrm>
          <a:prstGeom prst="rect">
            <a:avLst/>
          </a:prstGeom>
          <a:noFill/>
          <a:ln>
            <a:noFill/>
          </a:ln>
        </p:spPr>
      </p:pic>
      <p:grpSp>
        <p:nvGrpSpPr>
          <p:cNvPr id="29" name="Group 28"/>
          <p:cNvGrpSpPr/>
          <p:nvPr/>
        </p:nvGrpSpPr>
        <p:grpSpPr>
          <a:xfrm>
            <a:off x="13653" y="4253836"/>
            <a:ext cx="9116568" cy="555173"/>
            <a:chOff x="13653" y="4253836"/>
            <a:chExt cx="9116568" cy="555173"/>
          </a:xfrm>
        </p:grpSpPr>
        <p:sp>
          <p:nvSpPr>
            <p:cNvPr id="30" name="Rectangle 29"/>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22268" y="2476487"/>
            <a:ext cx="9144095" cy="2404872"/>
          </a:xfrm>
          <a:prstGeom prst="rect">
            <a:avLst/>
          </a:prstGeom>
        </p:spPr>
      </p:pic>
      <p:sp>
        <p:nvSpPr>
          <p:cNvPr id="33" name="Text Placeholder 6"/>
          <p:cNvSpPr>
            <a:spLocks noGrp="1"/>
          </p:cNvSpPr>
          <p:nvPr>
            <p:ph type="body" sz="quarter" idx="10" hasCustomPrompt="1"/>
          </p:nvPr>
        </p:nvSpPr>
        <p:spPr>
          <a:xfrm>
            <a:off x="487167" y="5155445"/>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34" name="Text Placeholder 6"/>
          <p:cNvSpPr>
            <a:spLocks noGrp="1"/>
          </p:cNvSpPr>
          <p:nvPr>
            <p:ph type="body" sz="quarter" idx="11" hasCustomPrompt="1"/>
          </p:nvPr>
        </p:nvSpPr>
        <p:spPr>
          <a:xfrm>
            <a:off x="487167" y="5441781"/>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38"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39"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073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age (White)_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6" name="TextBox 15"/>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15"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32858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Page (Buildin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9436" y="1920904"/>
            <a:ext cx="8745036" cy="4266619"/>
          </a:xfrm>
          <a:prstGeom prst="rect">
            <a:avLst/>
          </a:prstGeom>
          <a:noFill/>
        </p:spPr>
      </p:pic>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3"/>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3"/>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4"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7956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age (Building) empty">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8963" y="1920905"/>
            <a:ext cx="8745036" cy="4266619"/>
          </a:xfrm>
          <a:prstGeom prst="rect">
            <a:avLst/>
          </a:prstGeom>
          <a:noFill/>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25" name="TextBox 24"/>
          <p:cNvSpPr txBox="1"/>
          <p:nvPr/>
        </p:nvSpPr>
        <p:spPr>
          <a:xfrm>
            <a:off x="7336427" y="133321"/>
            <a:ext cx="1502362" cy="230832"/>
          </a:xfrm>
          <a:prstGeom prst="rect">
            <a:avLst/>
          </a:prstGeom>
          <a:noFill/>
        </p:spPr>
        <p:txBody>
          <a:bodyPr wrap="square" rtlCol="0">
            <a:spAutoFit/>
          </a:bodyPr>
          <a:lstStyle/>
          <a:p>
            <a:pPr algn="r"/>
            <a:r>
              <a:rPr lang="en-US" sz="900" dirty="0" smtClean="0">
                <a:solidFill>
                  <a:schemeClr val="tx1"/>
                </a:solidFill>
                <a:latin typeface="Segoe UI" pitchFamily="34" charset="0"/>
                <a:ea typeface="Segoe UI" pitchFamily="34" charset="0"/>
                <a:cs typeface="Segoe UI" pitchFamily="34" charset="0"/>
              </a:rPr>
              <a:t>Microsoft Confidential</a:t>
            </a:r>
            <a:endParaRPr lang="en-US" sz="900" dirty="0">
              <a:solidFill>
                <a:schemeClr val="tx1"/>
              </a:solidFill>
              <a:latin typeface="Segoe UI" pitchFamily="34" charset="0"/>
              <a:ea typeface="Segoe UI" pitchFamily="34" charset="0"/>
              <a:cs typeface="Segoe UI" pitchFamily="34" charset="0"/>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3"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2552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p:nvSpPr>
        <p:spPr bwMode="auto">
          <a:xfrm>
            <a:off x="0" y="1922729"/>
            <a:ext cx="9144000" cy="2897925"/>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0" y="4345164"/>
            <a:ext cx="9144000" cy="475488"/>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0" name="Subtitle 2"/>
          <p:cNvSpPr>
            <a:spLocks noGrp="1"/>
          </p:cNvSpPr>
          <p:nvPr>
            <p:ph type="subTitle" idx="1" hasCustomPrompt="1"/>
          </p:nvPr>
        </p:nvSpPr>
        <p:spPr>
          <a:xfrm>
            <a:off x="513293" y="3326441"/>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30035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amp;A Option 1">
    <p:spTree>
      <p:nvGrpSpPr>
        <p:cNvPr id="1" name=""/>
        <p:cNvGrpSpPr/>
        <p:nvPr/>
      </p:nvGrpSpPr>
      <p:grpSpPr>
        <a:xfrm>
          <a:off x="0" y="0"/>
          <a:ext cx="0" cy="0"/>
          <a:chOff x="0" y="0"/>
          <a:chExt cx="0" cy="0"/>
        </a:xfrm>
      </p:grpSpPr>
      <p:pic>
        <p:nvPicPr>
          <p:cNvPr id="2" name="Picture 2" descr="C:\Users\v-ameshm\Desktop\ladywritingtex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604"/>
            <a:ext cx="9175805" cy="6858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7"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10082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amp;A Option 5">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Strategy1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25136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amp;A Option 6">
    <p:spTree>
      <p:nvGrpSpPr>
        <p:cNvPr id="1" name=""/>
        <p:cNvGrpSpPr/>
        <p:nvPr/>
      </p:nvGrpSpPr>
      <p:grpSpPr>
        <a:xfrm>
          <a:off x="0" y="0"/>
          <a:ext cx="0" cy="0"/>
          <a:chOff x="0" y="0"/>
          <a:chExt cx="0" cy="0"/>
        </a:xfrm>
      </p:grpSpPr>
      <p:pic>
        <p:nvPicPr>
          <p:cNvPr id="8" name="Picture 2" descr="\\home\users\Amesh\4. Projects &amp; Companies\Microsoft\Services Marketing\Project Florance\Graphics and Templates\August Release\MCS FY11 Templates\Photos\Consulting3_sm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7127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1755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amp;A Option 2">
    <p:spTree>
      <p:nvGrpSpPr>
        <p:cNvPr id="1" name=""/>
        <p:cNvGrpSpPr/>
        <p:nvPr/>
      </p:nvGrpSpPr>
      <p:grpSpPr>
        <a:xfrm>
          <a:off x="0" y="0"/>
          <a:ext cx="0" cy="0"/>
          <a:chOff x="0" y="0"/>
          <a:chExt cx="0" cy="0"/>
        </a:xfrm>
      </p:grpSpPr>
      <p:pic>
        <p:nvPicPr>
          <p:cNvPr id="7" name="Picture 2" descr="C:\Users\v-ameshm\Desktop\chess1.jpg"/>
          <p:cNvPicPr>
            <a:picLocks noChangeAspect="1" noChangeArrowheads="1"/>
          </p:cNvPicPr>
          <p:nvPr/>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8"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2579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amp;A Option 3">
    <p:spTree>
      <p:nvGrpSpPr>
        <p:cNvPr id="1" name=""/>
        <p:cNvGrpSpPr/>
        <p:nvPr/>
      </p:nvGrpSpPr>
      <p:grpSpPr>
        <a:xfrm>
          <a:off x="0" y="0"/>
          <a:ext cx="0" cy="0"/>
          <a:chOff x="0" y="0"/>
          <a:chExt cx="0" cy="0"/>
        </a:xfrm>
      </p:grpSpPr>
      <p:pic>
        <p:nvPicPr>
          <p:cNvPr id="8" name="Picture 2" descr="C:\Users\v-ameshm\Desktop\blueprint3.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422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6217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Support A)">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854838"/>
            <a:ext cx="8085017"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546203"/>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2059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amp;A Option 4">
    <p:spTree>
      <p:nvGrpSpPr>
        <p:cNvPr id="1" name=""/>
        <p:cNvGrpSpPr/>
        <p:nvPr/>
      </p:nvGrpSpPr>
      <p:grpSpPr>
        <a:xfrm>
          <a:off x="0" y="0"/>
          <a:ext cx="0" cy="0"/>
          <a:chOff x="0" y="0"/>
          <a:chExt cx="0" cy="0"/>
        </a:xfrm>
      </p:grpSpPr>
      <p:pic>
        <p:nvPicPr>
          <p:cNvPr id="8" name="Picture 2" descr="C:\Users\v-ameshm\Desktop\blueprint2.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9071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87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C6A6B2-CD96-445C-B196-A7B6EEEE3D15}" type="datetimeFigureOut">
              <a:rPr lang="en-US" smtClean="0"/>
              <a:t>3/26/2012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A2AE74-1560-4B5C-AF62-5DC41513F87C}" type="slidenum">
              <a:rPr lang="en-US" smtClean="0"/>
              <a:t>‹#›</a:t>
            </a:fld>
            <a:endParaRPr lang="en-US"/>
          </a:p>
        </p:txBody>
      </p:sp>
    </p:spTree>
    <p:extLst>
      <p:ext uri="{BB962C8B-B14F-4D97-AF65-F5344CB8AC3E}">
        <p14:creationId xmlns:p14="http://schemas.microsoft.com/office/powerpoint/2010/main" val="2170921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ge (Support B)">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339788"/>
            <a:ext cx="4250435" cy="107067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4" y="3546203"/>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36522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Architectur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p:nvPicPr>
        <p:blipFill>
          <a:blip r:embed="rId3"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8989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Architecture 2)">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6715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eopl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7748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3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8"/>
          </p:nvPr>
        </p:nvSpPr>
        <p:spPr>
          <a:xfrm>
            <a:off x="420143" y="1183248"/>
            <a:ext cx="3691482" cy="430887"/>
          </a:xfrm>
        </p:spPr>
        <p:txBody>
          <a:bodyPr/>
          <a:lstStyle>
            <a:lvl1pPr marL="0" indent="0" algn="ctr">
              <a:buNone/>
              <a:defRPr sz="2800" b="0">
                <a:solidFill>
                  <a:schemeClr val="tx2"/>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6429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ounded Rectangle 1"/>
          <p:cNvSpPr/>
          <p:nvPr/>
        </p:nvSpPr>
        <p:spPr>
          <a:xfrm>
            <a:off x="398964"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998963"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8"/>
          </p:nvPr>
        </p:nvSpPr>
        <p:spPr>
          <a:xfrm>
            <a:off x="398964" y="1183248"/>
            <a:ext cx="3712661" cy="430887"/>
          </a:xfrm>
        </p:spPr>
        <p:txBody>
          <a:bodyPr/>
          <a:lstStyle>
            <a:lvl1pPr marL="0" indent="0" algn="ctr">
              <a:buNone/>
              <a:defRPr sz="2800" b="0">
                <a:solidFill>
                  <a:schemeClr val="bg1"/>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2162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69277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0" indent="0" algn="l" defTabSz="914363" rtl="0" eaLnBrk="1" latinLnBrk="0" hangingPunct="1">
        <a:lnSpc>
          <a:spcPct val="100000"/>
        </a:lnSpc>
        <a:spcBef>
          <a:spcPts val="600"/>
        </a:spcBef>
        <a:buClr>
          <a:schemeClr val="accent1"/>
        </a:buClr>
        <a:buSzPct val="100000"/>
        <a:buFontTx/>
        <a:buNone/>
        <a:defRPr sz="20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24"/>
        </a:buBlip>
        <a:defRPr sz="20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24"/>
        </a:buBlip>
        <a:defRPr sz="18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24"/>
        </a:buBlip>
        <a:defRPr sz="16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24"/>
        </a:buBlip>
        <a:defRPr sz="16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.NET Debugging for the Production Environment</a:t>
            </a:r>
            <a:endParaRPr lang="en-US" sz="4000" dirty="0"/>
          </a:p>
        </p:txBody>
      </p:sp>
      <p:sp>
        <p:nvSpPr>
          <p:cNvPr id="3" name="Subtitle 2"/>
          <p:cNvSpPr>
            <a:spLocks noGrp="1"/>
          </p:cNvSpPr>
          <p:nvPr>
            <p:ph type="subTitle" idx="1"/>
          </p:nvPr>
        </p:nvSpPr>
        <p:spPr/>
        <p:txBody>
          <a:bodyPr/>
          <a:lstStyle/>
          <a:p>
            <a:r>
              <a:rPr lang="en-US" smtClean="0"/>
              <a:t>Part </a:t>
            </a:r>
            <a:r>
              <a:rPr lang="en-US" dirty="0" smtClean="0"/>
              <a:t>5: Debugging High CPU Hangs</a:t>
            </a:r>
            <a:endParaRPr lang="en-US" dirty="0"/>
          </a:p>
        </p:txBody>
      </p:sp>
      <p:sp>
        <p:nvSpPr>
          <p:cNvPr id="4" name="Text Placeholder 3"/>
          <p:cNvSpPr>
            <a:spLocks noGrp="1"/>
          </p:cNvSpPr>
          <p:nvPr>
            <p:ph type="body" sz="quarter" idx="10"/>
          </p:nvPr>
        </p:nvSpPr>
        <p:spPr/>
        <p:txBody>
          <a:bodyPr/>
          <a:lstStyle/>
          <a:p>
            <a:r>
              <a:rPr lang="en-US" dirty="0" smtClean="0"/>
              <a:t>Brad Linscott</a:t>
            </a:r>
            <a:endParaRPr lang="en-US" dirty="0"/>
          </a:p>
        </p:txBody>
      </p:sp>
      <p:sp>
        <p:nvSpPr>
          <p:cNvPr id="5" name="Text Placeholder 4"/>
          <p:cNvSpPr>
            <a:spLocks noGrp="1"/>
          </p:cNvSpPr>
          <p:nvPr>
            <p:ph type="body" sz="quarter" idx="11"/>
          </p:nvPr>
        </p:nvSpPr>
        <p:spPr/>
        <p:txBody>
          <a:bodyPr/>
          <a:lstStyle/>
          <a:p>
            <a:r>
              <a:rPr lang="en-US" dirty="0" smtClean="0"/>
              <a:t>Premier Field </a:t>
            </a:r>
            <a:r>
              <a:rPr lang="en-US" dirty="0" smtClean="0"/>
              <a:t>Engineering</a:t>
            </a:r>
            <a:r>
              <a:rPr lang="en-US" dirty="0" smtClean="0"/>
              <a:t>	</a:t>
            </a:r>
            <a:endParaRPr lang="en-US" dirty="0"/>
          </a:p>
        </p:txBody>
      </p:sp>
    </p:spTree>
    <p:extLst>
      <p:ext uri="{BB962C8B-B14F-4D97-AF65-F5344CB8AC3E}">
        <p14:creationId xmlns:p14="http://schemas.microsoft.com/office/powerpoint/2010/main" val="189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Content Placeholder 2"/>
          <p:cNvSpPr>
            <a:spLocks noGrp="1"/>
          </p:cNvSpPr>
          <p:nvPr>
            <p:ph idx="1"/>
          </p:nvPr>
        </p:nvSpPr>
        <p:spPr>
          <a:xfrm>
            <a:off x="513293" y="2130628"/>
            <a:ext cx="3887212" cy="1892826"/>
          </a:xfrm>
        </p:spPr>
        <p:txBody>
          <a:bodyPr/>
          <a:lstStyle/>
          <a:p>
            <a:r>
              <a:rPr lang="en-US" dirty="0" smtClean="0"/>
              <a:t>High CPU hangs</a:t>
            </a:r>
          </a:p>
          <a:p>
            <a:r>
              <a:rPr lang="en-US" dirty="0" smtClean="0"/>
              <a:t>Data to collect in production environment</a:t>
            </a:r>
          </a:p>
          <a:p>
            <a:r>
              <a:rPr lang="en-US" dirty="0" smtClean="0"/>
              <a:t>Common debugger commands for high </a:t>
            </a:r>
            <a:r>
              <a:rPr lang="en-US" dirty="0" err="1" smtClean="0"/>
              <a:t>cpu</a:t>
            </a:r>
            <a:r>
              <a:rPr lang="en-US" dirty="0" smtClean="0"/>
              <a:t> hangs</a:t>
            </a:r>
          </a:p>
          <a:p>
            <a:r>
              <a:rPr lang="en-US" dirty="0" smtClean="0"/>
              <a:t>Demo</a:t>
            </a:r>
            <a:endParaRPr lang="en-US" dirty="0"/>
          </a:p>
        </p:txBody>
      </p:sp>
    </p:spTree>
    <p:extLst>
      <p:ext uri="{BB962C8B-B14F-4D97-AF65-F5344CB8AC3E}">
        <p14:creationId xmlns:p14="http://schemas.microsoft.com/office/powerpoint/2010/main" val="353144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3262432"/>
          </a:xfrm>
        </p:spPr>
        <p:txBody>
          <a:bodyPr/>
          <a:lstStyle/>
          <a:p>
            <a:r>
              <a:rPr lang="en-US" dirty="0" smtClean="0"/>
              <a:t>When a single process consumes 90% or more </a:t>
            </a:r>
            <a:r>
              <a:rPr lang="en-US" dirty="0" err="1" smtClean="0"/>
              <a:t>cpu</a:t>
            </a:r>
            <a:endParaRPr lang="en-US" dirty="0"/>
          </a:p>
          <a:p>
            <a:r>
              <a:rPr lang="en-US" dirty="0" smtClean="0"/>
              <a:t>Symptoms may include</a:t>
            </a:r>
          </a:p>
          <a:p>
            <a:pPr lvl="1"/>
            <a:r>
              <a:rPr lang="en-US" dirty="0" smtClean="0"/>
              <a:t>Application that is non-responsive/very slow to respond</a:t>
            </a:r>
          </a:p>
          <a:p>
            <a:pPr lvl="1"/>
            <a:r>
              <a:rPr lang="en-US" dirty="0" smtClean="0"/>
              <a:t>If it’s a desktop application consuming all the </a:t>
            </a:r>
            <a:r>
              <a:rPr lang="en-US" dirty="0" err="1" smtClean="0"/>
              <a:t>cpu</a:t>
            </a:r>
            <a:r>
              <a:rPr lang="en-US" dirty="0" smtClean="0"/>
              <a:t> on the box, then multiple apps on the desktop may be visually slow to respond</a:t>
            </a:r>
          </a:p>
          <a:p>
            <a:r>
              <a:rPr lang="en-US" dirty="0" smtClean="0"/>
              <a:t>Quick check – Task Manager, Processes tab</a:t>
            </a:r>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High CPU Hangs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399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3785652"/>
          </a:xfrm>
        </p:spPr>
        <p:txBody>
          <a:bodyPr/>
          <a:lstStyle/>
          <a:p>
            <a:r>
              <a:rPr lang="en-US" dirty="0" smtClean="0"/>
              <a:t>If you can do a live debug, then break into the process during the high </a:t>
            </a:r>
            <a:r>
              <a:rPr lang="en-US" dirty="0" err="1" smtClean="0"/>
              <a:t>cpu</a:t>
            </a:r>
            <a:r>
              <a:rPr lang="en-US" dirty="0" smtClean="0"/>
              <a:t> and debug it.  Otherwise…</a:t>
            </a:r>
          </a:p>
          <a:p>
            <a:r>
              <a:rPr lang="en-US" dirty="0" smtClean="0"/>
              <a:t>“Ideal” data</a:t>
            </a:r>
          </a:p>
          <a:p>
            <a:pPr lvl="1"/>
            <a:r>
              <a:rPr lang="en-US" dirty="0" smtClean="0"/>
              <a:t>Two or more dumps 30 seconds apart during the high </a:t>
            </a:r>
            <a:r>
              <a:rPr lang="en-US" dirty="0" err="1" smtClean="0"/>
              <a:t>cpu</a:t>
            </a:r>
            <a:r>
              <a:rPr lang="en-US" dirty="0" smtClean="0"/>
              <a:t> hang</a:t>
            </a:r>
          </a:p>
          <a:p>
            <a:pPr lvl="1"/>
            <a:r>
              <a:rPr lang="en-US" dirty="0" err="1" smtClean="0"/>
              <a:t>Perfmon</a:t>
            </a:r>
            <a:r>
              <a:rPr lang="en-US" dirty="0" smtClean="0"/>
              <a:t> that includes Process &amp; Thread objects</a:t>
            </a:r>
          </a:p>
          <a:p>
            <a:pPr lvl="2"/>
            <a:r>
              <a:rPr lang="en-US" dirty="0" smtClean="0"/>
              <a:t>Beware of log file size over long time period</a:t>
            </a:r>
          </a:p>
          <a:p>
            <a:r>
              <a:rPr lang="en-US" dirty="0" smtClean="0"/>
              <a:t>Minimum required data</a:t>
            </a:r>
          </a:p>
          <a:p>
            <a:pPr lvl="1"/>
            <a:r>
              <a:rPr lang="en-US" dirty="0" smtClean="0"/>
              <a:t>One dump during the high </a:t>
            </a:r>
            <a:r>
              <a:rPr lang="en-US" dirty="0" err="1" smtClean="0"/>
              <a:t>cpu</a:t>
            </a:r>
            <a:r>
              <a:rPr lang="en-US" dirty="0" smtClean="0"/>
              <a:t> hang</a:t>
            </a:r>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Data to Collect for High CPU Hangs </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2605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3785652"/>
          </a:xfrm>
        </p:spPr>
        <p:txBody>
          <a:bodyPr/>
          <a:lstStyle/>
          <a:p>
            <a:r>
              <a:rPr lang="en-US" dirty="0" smtClean="0"/>
              <a:t>!runaway – beware of jumping to conclusions</a:t>
            </a:r>
          </a:p>
          <a:p>
            <a:r>
              <a:rPr lang="en-US" dirty="0" smtClean="0"/>
              <a:t>To find the offending function(s), use stack &amp; thread commands</a:t>
            </a:r>
          </a:p>
          <a:p>
            <a:pPr lvl="1"/>
            <a:r>
              <a:rPr lang="en-US" dirty="0" smtClean="0"/>
              <a:t>Any variant of ‘k’ (kb, </a:t>
            </a:r>
            <a:r>
              <a:rPr lang="en-US" dirty="0" err="1" smtClean="0"/>
              <a:t>kn</a:t>
            </a:r>
            <a:r>
              <a:rPr lang="en-US" dirty="0" smtClean="0"/>
              <a:t>, </a:t>
            </a:r>
            <a:r>
              <a:rPr lang="en-US" dirty="0" err="1" smtClean="0"/>
              <a:t>kp</a:t>
            </a:r>
            <a:r>
              <a:rPr lang="en-US" dirty="0" smtClean="0"/>
              <a:t>, k, etc.) for native stacks</a:t>
            </a:r>
          </a:p>
          <a:p>
            <a:pPr lvl="1"/>
            <a:r>
              <a:rPr lang="en-US" dirty="0" smtClean="0"/>
              <a:t>!</a:t>
            </a:r>
            <a:r>
              <a:rPr lang="en-US" dirty="0" err="1" smtClean="0"/>
              <a:t>psscorX.clrstack</a:t>
            </a:r>
            <a:r>
              <a:rPr lang="en-US" dirty="0" smtClean="0"/>
              <a:t> for managed stack (X=2, 4)</a:t>
            </a:r>
          </a:p>
          <a:p>
            <a:pPr lvl="1"/>
            <a:r>
              <a:rPr lang="en-US" dirty="0" smtClean="0"/>
              <a:t>Other thread/stack commands</a:t>
            </a:r>
          </a:p>
          <a:p>
            <a:r>
              <a:rPr lang="en-US" dirty="0" smtClean="0"/>
              <a:t>Sometimes we need help finding the executing line of code in the offending function</a:t>
            </a:r>
          </a:p>
          <a:p>
            <a:pPr lvl="1"/>
            <a:r>
              <a:rPr lang="en-US" dirty="0"/>
              <a:t>u</a:t>
            </a:r>
            <a:r>
              <a:rPr lang="en-US" dirty="0" smtClean="0"/>
              <a:t>;!u</a:t>
            </a:r>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Common Debugger Commands for High CPU Hangs</a:t>
            </a:r>
            <a:br>
              <a:rPr lang="en-US" dirty="0" smtClean="0">
                <a:latin typeface="Segoe UI" pitchFamily="34" charset="0"/>
                <a:ea typeface="Segoe UI" pitchFamily="34" charset="0"/>
                <a:cs typeface="Segoe UI" pitchFamily="34" charset="0"/>
              </a:rPr>
            </a:b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103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latin typeface="Segoe UI" pitchFamily="34" charset="0"/>
                <a:ea typeface="Segoe UI" pitchFamily="34" charset="0"/>
                <a:cs typeface="Segoe UI" pitchFamily="34" charset="0"/>
              </a:rPr>
              <a:t>Demo: Debugging high </a:t>
            </a:r>
            <a:r>
              <a:rPr lang="en-US" sz="4000" dirty="0" err="1" smtClean="0">
                <a:latin typeface="Segoe UI" pitchFamily="34" charset="0"/>
                <a:ea typeface="Segoe UI" pitchFamily="34" charset="0"/>
                <a:cs typeface="Segoe UI" pitchFamily="34" charset="0"/>
              </a:rPr>
              <a:t>cpu</a:t>
            </a:r>
            <a:r>
              <a:rPr lang="en-US" sz="4000" dirty="0" smtClean="0">
                <a:latin typeface="Segoe UI" pitchFamily="34" charset="0"/>
                <a:ea typeface="Segoe UI" pitchFamily="34" charset="0"/>
                <a:cs typeface="Segoe UI" pitchFamily="34" charset="0"/>
              </a:rPr>
              <a:t> hang</a:t>
            </a:r>
            <a:endParaRPr lang="en-US" sz="4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22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t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0" marR="0" indent="0" algn="l" defTabSz="914363"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w="3175">
              <a:noFill/>
            </a:ln>
            <a:solidFill>
              <a:schemeClr val="bg1"/>
            </a:solidFill>
            <a:effectLst/>
            <a:uLnTx/>
            <a:uFillTx/>
            <a:latin typeface="Segoe UI Light"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3.xml><?xml version="1.0" encoding="utf-8"?>
<a:theme xmlns:a="http://schemas.openxmlformats.org/drawingml/2006/main" name="1_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Premier Field Engineering FY12 PPT Template</Template>
  <TotalTime>6982</TotalTime>
  <Words>1285</Words>
  <Application>Microsoft Office PowerPoint</Application>
  <PresentationFormat>On-screen Show (4:3)</PresentationFormat>
  <Paragraphs>60</Paragraphs>
  <Slides>6</Slides>
  <Notes>6</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White Background</vt:lpstr>
      <vt:lpstr>Dark Blue Background</vt:lpstr>
      <vt:lpstr>1_Dark Blue Background</vt:lpstr>
      <vt:lpstr>.NET Debugging for the Production Environment</vt:lpstr>
      <vt:lpstr>Agenda</vt:lpstr>
      <vt:lpstr>High CPU Hangs</vt:lpstr>
      <vt:lpstr>Data to Collect for High CPU Hangs </vt:lpstr>
      <vt:lpstr>Common Debugger Commands for High CPU Hangs </vt:lpstr>
      <vt:lpstr>Demo: Debugging high cpu hang</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Debugging Series</dc:title>
  <dc:creator>Brad Linscott</dc:creator>
  <cp:lastModifiedBy>Brad Linscott</cp:lastModifiedBy>
  <cp:revision>76</cp:revision>
  <dcterms:created xsi:type="dcterms:W3CDTF">2012-01-12T19:52:15Z</dcterms:created>
  <dcterms:modified xsi:type="dcterms:W3CDTF">2012-03-27T04:42:01Z</dcterms:modified>
</cp:coreProperties>
</file>