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5" r:id="rId8"/>
    <p:sldMasterId id="2147483827" r:id="rId9"/>
  </p:sldMasterIdLst>
  <p:notesMasterIdLst>
    <p:notesMasterId r:id="rId45"/>
  </p:notesMasterIdLst>
  <p:handoutMasterIdLst>
    <p:handoutMasterId r:id="rId46"/>
  </p:handoutMasterIdLst>
  <p:sldIdLst>
    <p:sldId id="430" r:id="rId10"/>
    <p:sldId id="569" r:id="rId11"/>
    <p:sldId id="570" r:id="rId12"/>
    <p:sldId id="548" r:id="rId13"/>
    <p:sldId id="516" r:id="rId14"/>
    <p:sldId id="517" r:id="rId15"/>
    <p:sldId id="518" r:id="rId16"/>
    <p:sldId id="539" r:id="rId17"/>
    <p:sldId id="564" r:id="rId18"/>
    <p:sldId id="544" r:id="rId19"/>
    <p:sldId id="542" r:id="rId20"/>
    <p:sldId id="543" r:id="rId21"/>
    <p:sldId id="565" r:id="rId22"/>
    <p:sldId id="561" r:id="rId23"/>
    <p:sldId id="545" r:id="rId24"/>
    <p:sldId id="566" r:id="rId25"/>
    <p:sldId id="553" r:id="rId26"/>
    <p:sldId id="533" r:id="rId27"/>
    <p:sldId id="546" r:id="rId28"/>
    <p:sldId id="567" r:id="rId29"/>
    <p:sldId id="554" r:id="rId30"/>
    <p:sldId id="568" r:id="rId31"/>
    <p:sldId id="560" r:id="rId32"/>
    <p:sldId id="549" r:id="rId33"/>
    <p:sldId id="535" r:id="rId34"/>
    <p:sldId id="537" r:id="rId35"/>
    <p:sldId id="551" r:id="rId36"/>
    <p:sldId id="552" r:id="rId37"/>
    <p:sldId id="550" r:id="rId38"/>
    <p:sldId id="559" r:id="rId39"/>
    <p:sldId id="558" r:id="rId40"/>
    <p:sldId id="508" r:id="rId41"/>
    <p:sldId id="562" r:id="rId42"/>
    <p:sldId id="271" r:id="rId43"/>
    <p:sldId id="377" r:id="rId4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F8F57B"/>
    <a:srgbClr val="59CC0E"/>
    <a:srgbClr val="0087FF"/>
    <a:srgbClr val="FFFFFF"/>
    <a:srgbClr val="EF4423"/>
    <a:srgbClr val="457EC1"/>
    <a:srgbClr val="FF3C00"/>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0" autoAdjust="0"/>
    <p:restoredTop sz="71275" autoAdjust="0"/>
  </p:normalViewPr>
  <p:slideViewPr>
    <p:cSldViewPr snapToGrid="0" snapToObjects="1">
      <p:cViewPr varScale="1">
        <p:scale>
          <a:sx n="54" d="100"/>
          <a:sy n="54" d="100"/>
        </p:scale>
        <p:origin x="-396" y="-96"/>
      </p:cViewPr>
      <p:guideLst>
        <p:guide orient="horz" pos="144"/>
        <p:guide orient="horz" pos="1200"/>
        <p:guide orient="horz" pos="2173"/>
        <p:guide orient="horz" pos="4176"/>
        <p:guide orient="horz" pos="1488"/>
        <p:guide orient="horz" pos="454"/>
        <p:guide pos="3840"/>
        <p:guide pos="327"/>
        <p:guide pos="1190"/>
        <p:guide pos="7350"/>
        <p:guide pos="7063"/>
        <p:guide pos="6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6" d="100"/>
        <a:sy n="26" d="100"/>
      </p:scale>
      <p:origin x="0" y="0"/>
    </p:cViewPr>
  </p:sorterViewPr>
  <p:notesViewPr>
    <p:cSldViewPr snapToGrid="0" snapToObjects="1" showGuides="1">
      <p:cViewPr>
        <p:scale>
          <a:sx n="91" d="100"/>
          <a:sy n="91" d="100"/>
        </p:scale>
        <p:origin x="-28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35BEA3-CD6B-498C-9DE0-2E010835412E}" type="datetime1">
              <a:rPr lang="ja-JP" altLang="en-US" smtClean="0">
                <a:latin typeface="Segoe UI" pitchFamily="34" charset="0"/>
              </a:rPr>
              <a:t>2011/11/14</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B201FB6-23AE-44E4-8AD2-50007FC53A48}" type="datetime1">
              <a:rPr lang="ja-JP" altLang="en-US" smtClean="0"/>
              <a:t>2011/11/14</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hdr="0" ftr="0" dt="0"/>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276225" y="4343400"/>
            <a:ext cx="6267450" cy="4114800"/>
          </a:xfrm>
        </p:spPr>
        <p:txBody>
          <a:bodyPr>
            <a:noAutofit/>
          </a:bodyPr>
          <a:lstStyle/>
          <a:p>
            <a:r>
              <a:rPr lang="ja-JP" altLang="en-US" kern="1200" dirty="0" smtClean="0">
                <a:solidFill>
                  <a:schemeClr val="tx1"/>
                </a:solidFill>
                <a:effectLst/>
                <a:latin typeface="Segoe UI Light" pitchFamily="34" charset="0"/>
                <a:ea typeface="メイリオ" pitchFamily="50" charset="-128"/>
                <a:cs typeface="メイリオ" pitchFamily="50" charset="-128"/>
              </a:rPr>
              <a:t>では、さっそく始めましょう。皆さん、</a:t>
            </a:r>
            <a:r>
              <a:rPr lang="en-US" altLang="ja-JP" kern="1200" dirty="0" smtClean="0">
                <a:solidFill>
                  <a:schemeClr val="tx1"/>
                </a:solidFill>
                <a:effectLst/>
                <a:latin typeface="Segoe UI Light" pitchFamily="34" charset="0"/>
                <a:ea typeface="メイリオ" pitchFamily="50" charset="-128"/>
                <a:cs typeface="メイリオ" pitchFamily="50" charset="-128"/>
              </a:rPr>
              <a:t>BUILD </a:t>
            </a:r>
            <a:r>
              <a:rPr lang="ja-JP" altLang="en-US" kern="1200" dirty="0" smtClean="0">
                <a:solidFill>
                  <a:schemeClr val="tx1"/>
                </a:solidFill>
                <a:effectLst/>
                <a:latin typeface="Segoe UI Light" pitchFamily="34" charset="0"/>
                <a:ea typeface="メイリオ" pitchFamily="50" charset="-128"/>
                <a:cs typeface="メイリオ" pitchFamily="50" charset="-128"/>
              </a:rPr>
              <a:t>の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セッション</a:t>
            </a:r>
            <a:r>
              <a:rPr lang="ja-JP" altLang="en-US" kern="1200" dirty="0" err="1" smtClean="0">
                <a:solidFill>
                  <a:schemeClr val="tx1"/>
                </a:solidFill>
                <a:effectLst/>
                <a:latin typeface="Segoe UI Light" pitchFamily="34" charset="0"/>
                <a:ea typeface="メイリオ" pitchFamily="50" charset="-128"/>
                <a:cs typeface="メイリオ" pitchFamily="50" charset="-128"/>
              </a:rPr>
              <a:t>へようこそ</a:t>
            </a:r>
            <a:r>
              <a:rPr lang="ja-JP" altLang="en-US" kern="1200" dirty="0" smtClean="0">
                <a:solidFill>
                  <a:schemeClr val="tx1"/>
                </a:solidFill>
                <a:effectLst/>
                <a:latin typeface="Segoe UI Light" pitchFamily="34" charset="0"/>
                <a:ea typeface="メイリオ" pitchFamily="50" charset="-128"/>
                <a:cs typeface="メイリオ" pitchFamily="50" charset="-128"/>
              </a:rPr>
              <a:t>。ご機嫌いかがですか</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すみません、耳が遠いもので。ご機嫌いかがですか</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どうもありがとうございます。</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に関するセッションは他にもたくさんありましたので、ビデオをご覧いただいている皆さんには申し訳ないのですが、録画を開始する前に参加者の皆さんとちょっとおしゃべりをしていました。内容に関する質問や、ここにいる皆さんの年齢層についてです。</a:t>
            </a:r>
            <a:r>
              <a:rPr lang="en-US" altLang="ja-JP" kern="1200" dirty="0" smtClean="0">
                <a:solidFill>
                  <a:schemeClr val="tx1"/>
                </a:solidFill>
                <a:effectLst/>
                <a:latin typeface="Segoe UI Light" pitchFamily="34" charset="0"/>
                <a:ea typeface="メイリオ" pitchFamily="50" charset="-128"/>
                <a:cs typeface="メイリオ" pitchFamily="50" charset="-128"/>
              </a:rPr>
              <a:t>30 </a:t>
            </a:r>
            <a:r>
              <a:rPr lang="ja-JP" altLang="en-US" kern="1200" dirty="0" smtClean="0">
                <a:solidFill>
                  <a:schemeClr val="tx1"/>
                </a:solidFill>
                <a:effectLst/>
                <a:latin typeface="Segoe UI Light" pitchFamily="34" charset="0"/>
                <a:ea typeface="メイリオ" pitchFamily="50" charset="-128"/>
                <a:cs typeface="メイリオ" pitchFamily="50" charset="-128"/>
              </a:rPr>
              <a:t>歳以下の方が多いのではないでしょうか</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面白かったのは、「すみませんが今回は </a:t>
            </a:r>
            <a:r>
              <a:rPr lang="en-US" altLang="ja-JP" kern="1200" dirty="0" err="1" smtClean="0">
                <a:solidFill>
                  <a:schemeClr val="tx1"/>
                </a:solidFill>
                <a:effectLst/>
                <a:latin typeface="Segoe UI Light" pitchFamily="34" charset="0"/>
                <a:ea typeface="メイリオ" pitchFamily="50" charset="-128"/>
                <a:cs typeface="メイリオ" pitchFamily="50" charset="-128"/>
              </a:rPr>
              <a:t>WinRT</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関連のスライドが </a:t>
            </a:r>
            <a:r>
              <a:rPr lang="en-US" altLang="ja-JP" kern="1200" dirty="0" smtClean="0">
                <a:solidFill>
                  <a:schemeClr val="tx1"/>
                </a:solidFill>
                <a:effectLst/>
                <a:latin typeface="Segoe UI Light" pitchFamily="34" charset="0"/>
                <a:ea typeface="メイリオ" pitchFamily="50" charset="-128"/>
                <a:cs typeface="メイリオ" pitchFamily="50" charset="-128"/>
              </a:rPr>
              <a:t>1 </a:t>
            </a:r>
            <a:r>
              <a:rPr lang="ja-JP" altLang="en-US" kern="1200" dirty="0" smtClean="0">
                <a:solidFill>
                  <a:schemeClr val="tx1"/>
                </a:solidFill>
                <a:effectLst/>
                <a:latin typeface="Segoe UI Light" pitchFamily="34" charset="0"/>
                <a:ea typeface="メイリオ" pitchFamily="50" charset="-128"/>
                <a:cs typeface="メイリオ" pitchFamily="50" charset="-128"/>
              </a:rPr>
              <a:t>枚しかありません」と言ったら、拍手が起きたことです。拍手はもういいです。</a:t>
            </a:r>
            <a:r>
              <a:rPr lang="en-US" altLang="ja-JP" kern="1200" dirty="0" err="1" smtClean="0">
                <a:solidFill>
                  <a:schemeClr val="tx1"/>
                </a:solidFill>
                <a:effectLst/>
                <a:latin typeface="Segoe UI Light" pitchFamily="34" charset="0"/>
                <a:ea typeface="メイリオ" pitchFamily="50" charset="-128"/>
                <a:cs typeface="メイリオ" pitchFamily="50" charset="-128"/>
              </a:rPr>
              <a:t>WinRT</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は素晴らしいですよ。ですが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は </a:t>
            </a:r>
            <a:r>
              <a:rPr lang="en-US" altLang="ja-JP" kern="1200" dirty="0" err="1" smtClean="0">
                <a:solidFill>
                  <a:schemeClr val="tx1"/>
                </a:solidFill>
                <a:effectLst/>
                <a:latin typeface="Segoe UI Light" pitchFamily="34" charset="0"/>
                <a:ea typeface="メイリオ" pitchFamily="50" charset="-128"/>
                <a:cs typeface="メイリオ" pitchFamily="50" charset="-128"/>
              </a:rPr>
              <a:t>WinRT</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だけで</a:t>
            </a:r>
            <a:r>
              <a:rPr lang="ja-JP" altLang="en-US" kern="1200" dirty="0" smtClean="0">
                <a:solidFill>
                  <a:schemeClr val="tx1"/>
                </a:solidFill>
                <a:effectLst/>
                <a:latin typeface="Segoe UI Light" pitchFamily="34" charset="0"/>
                <a:ea typeface="メイリオ" pitchFamily="50" charset="-128"/>
                <a:cs typeface="メイリオ" pitchFamily="50" charset="-128"/>
              </a:rPr>
              <a:t>なく、クロスプラットフォーム、クロスコンパイラ、そしてさまざまなオペレーティング システムに対応しています。今回は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のそうした特長を中心に扱います。</a:t>
            </a:r>
          </a:p>
          <a:p>
            <a:r>
              <a:rPr lang="ja-JP" altLang="en-US" kern="1200" dirty="0" smtClean="0">
                <a:solidFill>
                  <a:schemeClr val="tx1"/>
                </a:solidFill>
                <a:effectLst/>
                <a:latin typeface="Segoe UI Light" pitchFamily="34" charset="0"/>
                <a:ea typeface="メイリオ" pitchFamily="50" charset="-128"/>
                <a:cs typeface="メイリオ" pitchFamily="50" charset="-128"/>
              </a:rPr>
              <a:t> </a:t>
            </a:r>
          </a:p>
          <a:p>
            <a:r>
              <a:rPr lang="ja-JP" altLang="en-US" kern="1200" dirty="0" smtClean="0">
                <a:solidFill>
                  <a:schemeClr val="tx1"/>
                </a:solidFill>
                <a:effectLst/>
                <a:latin typeface="Segoe UI Light" pitchFamily="34" charset="0"/>
                <a:ea typeface="メイリオ" pitchFamily="50" charset="-128"/>
                <a:cs typeface="メイリオ" pitchFamily="50" charset="-128"/>
              </a:rPr>
              <a:t>特に、最新の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コードの記述について説明しますが、マイクロソフトとマイクロソフト テクノロジの話が中心になります。マイクロソフトは、マイクロソフトのプラットフォームにおける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の重要性を維持することにとても力を入れています。業界の流れを一変させる可能性があるタブレット型デバイスや </a:t>
            </a:r>
            <a:r>
              <a:rPr lang="en-US" altLang="ja-JP" kern="1200" dirty="0" err="1" smtClean="0">
                <a:solidFill>
                  <a:schemeClr val="tx1"/>
                </a:solidFill>
                <a:effectLst/>
                <a:latin typeface="Segoe UI Light" pitchFamily="34" charset="0"/>
                <a:ea typeface="メイリオ" pitchFamily="50" charset="-128"/>
                <a:cs typeface="メイリオ" pitchFamily="50" charset="-128"/>
              </a:rPr>
              <a:t>WinRT</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などのシステムにおいても同様です。これには、パフォーマンス重視の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の主要機能であるハードウェア アクセスを、今後も確実に提供していくことも含まれます。今回リリースされる </a:t>
            </a:r>
            <a:r>
              <a:rPr lang="en-US" altLang="ja-JP" kern="1200" dirty="0" smtClean="0">
                <a:solidFill>
                  <a:schemeClr val="tx1"/>
                </a:solidFill>
                <a:effectLst/>
                <a:latin typeface="Segoe UI Light" pitchFamily="34" charset="0"/>
                <a:ea typeface="メイリオ" pitchFamily="50" charset="-128"/>
                <a:cs typeface="メイリオ" pitchFamily="50" charset="-128"/>
              </a:rPr>
              <a:t>C++ AMP </a:t>
            </a:r>
            <a:r>
              <a:rPr lang="ja-JP" altLang="en-US" kern="1200" dirty="0" smtClean="0">
                <a:solidFill>
                  <a:schemeClr val="tx1"/>
                </a:solidFill>
                <a:effectLst/>
                <a:latin typeface="Segoe UI Light" pitchFamily="34" charset="0"/>
                <a:ea typeface="メイリオ" pitchFamily="50" charset="-128"/>
                <a:cs typeface="メイリオ" pitchFamily="50" charset="-128"/>
              </a:rPr>
              <a:t>がその </a:t>
            </a:r>
            <a:r>
              <a:rPr lang="en-US" altLang="ja-JP" kern="1200" dirty="0" smtClean="0">
                <a:solidFill>
                  <a:schemeClr val="tx1"/>
                </a:solidFill>
                <a:effectLst/>
                <a:latin typeface="Segoe UI Light" pitchFamily="34" charset="0"/>
                <a:ea typeface="メイリオ" pitchFamily="50" charset="-128"/>
                <a:cs typeface="メイリオ" pitchFamily="50" charset="-128"/>
              </a:rPr>
              <a:t>1 </a:t>
            </a:r>
            <a:r>
              <a:rPr lang="ja-JP" altLang="en-US" kern="1200" dirty="0" smtClean="0">
                <a:solidFill>
                  <a:schemeClr val="tx1"/>
                </a:solidFill>
                <a:effectLst/>
                <a:latin typeface="Segoe UI Light" pitchFamily="34" charset="0"/>
                <a:ea typeface="メイリオ" pitchFamily="50" charset="-128"/>
                <a:cs typeface="メイリオ" pitchFamily="50" charset="-128"/>
              </a:rPr>
              <a:t>つで、これについては既にお話ししました。またこれは、</a:t>
            </a:r>
            <a:r>
              <a:rPr lang="en-US" altLang="ja-JP" kern="1200" dirty="0" smtClean="0">
                <a:solidFill>
                  <a:schemeClr val="tx1"/>
                </a:solidFill>
                <a:effectLst/>
                <a:latin typeface="Segoe UI Light" pitchFamily="34" charset="0"/>
                <a:ea typeface="メイリオ" pitchFamily="50" charset="-128"/>
                <a:cs typeface="メイリオ" pitchFamily="50" charset="-128"/>
              </a:rPr>
              <a:t>ISO C++ </a:t>
            </a:r>
            <a:r>
              <a:rPr lang="ja-JP" altLang="en-US" kern="1200" dirty="0" smtClean="0">
                <a:solidFill>
                  <a:schemeClr val="tx1"/>
                </a:solidFill>
                <a:effectLst/>
                <a:latin typeface="Segoe UI Light" pitchFamily="34" charset="0"/>
                <a:ea typeface="メイリオ" pitchFamily="50" charset="-128"/>
                <a:cs typeface="メイリオ" pitchFamily="50" charset="-128"/>
              </a:rPr>
              <a:t>準拠のもう </a:t>
            </a:r>
            <a:r>
              <a:rPr lang="en-US" altLang="ja-JP" kern="1200" dirty="0" smtClean="0">
                <a:solidFill>
                  <a:schemeClr val="tx1"/>
                </a:solidFill>
                <a:effectLst/>
                <a:latin typeface="Segoe UI Light" pitchFamily="34" charset="0"/>
                <a:ea typeface="メイリオ" pitchFamily="50" charset="-128"/>
                <a:cs typeface="メイリオ" pitchFamily="50" charset="-128"/>
              </a:rPr>
              <a:t>1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つの</a:t>
            </a:r>
            <a:r>
              <a:rPr lang="ja-JP" altLang="en-US" kern="1200" dirty="0" smtClean="0">
                <a:solidFill>
                  <a:schemeClr val="tx1"/>
                </a:solidFill>
                <a:effectLst/>
                <a:latin typeface="Segoe UI Light" pitchFamily="34" charset="0"/>
                <a:ea typeface="メイリオ" pitchFamily="50" charset="-128"/>
                <a:cs typeface="メイリオ" pitchFamily="50" charset="-128"/>
              </a:rPr>
              <a:t>柱でもあります。今回のリリースで、</a:t>
            </a:r>
            <a:r>
              <a:rPr lang="en-US" altLang="ja-JP" kern="1200" dirty="0" smtClean="0">
                <a:solidFill>
                  <a:schemeClr val="tx1"/>
                </a:solidFill>
                <a:effectLst/>
                <a:latin typeface="Segoe UI Light" pitchFamily="34" charset="0"/>
                <a:ea typeface="メイリオ" pitchFamily="50" charset="-128"/>
                <a:cs typeface="メイリオ" pitchFamily="50" charset="-128"/>
              </a:rPr>
              <a:t>C++11 </a:t>
            </a:r>
            <a:r>
              <a:rPr lang="ja-JP" altLang="en-US" kern="1200" dirty="0" smtClean="0">
                <a:solidFill>
                  <a:schemeClr val="tx1"/>
                </a:solidFill>
                <a:effectLst/>
                <a:latin typeface="Segoe UI Light" pitchFamily="34" charset="0"/>
                <a:ea typeface="メイリオ" pitchFamily="50" charset="-128"/>
                <a:cs typeface="メイリオ" pitchFamily="50" charset="-128"/>
              </a:rPr>
              <a:t>の標準ライブラリを完成できたことにとても満足しています。この標準ライブラリは </a:t>
            </a:r>
            <a:r>
              <a:rPr lang="en-US" altLang="ja-JP" kern="1200" dirty="0" smtClean="0">
                <a:solidFill>
                  <a:schemeClr val="tx1"/>
                </a:solidFill>
                <a:effectLst/>
                <a:latin typeface="Segoe UI Light" pitchFamily="34" charset="0"/>
                <a:ea typeface="メイリオ" pitchFamily="50" charset="-128"/>
                <a:cs typeface="メイリオ" pitchFamily="50" charset="-128"/>
              </a:rPr>
              <a:t>1 </a:t>
            </a:r>
            <a:r>
              <a:rPr lang="ja-JP" altLang="en-US" kern="1200" dirty="0" smtClean="0">
                <a:solidFill>
                  <a:schemeClr val="tx1"/>
                </a:solidFill>
                <a:effectLst/>
                <a:latin typeface="Segoe UI Light" pitchFamily="34" charset="0"/>
                <a:ea typeface="メイリオ" pitchFamily="50" charset="-128"/>
                <a:cs typeface="メイリオ" pitchFamily="50" charset="-128"/>
              </a:rPr>
              <a:t>か月前にリリースされたばかりです。</a:t>
            </a:r>
            <a:r>
              <a:rPr lang="en-US" altLang="ja-JP" kern="1200" dirty="0" smtClean="0">
                <a:solidFill>
                  <a:schemeClr val="tx1"/>
                </a:solidFill>
                <a:effectLst/>
                <a:latin typeface="Segoe UI Light" pitchFamily="34" charset="0"/>
                <a:ea typeface="メイリオ" pitchFamily="50" charset="-128"/>
                <a:cs typeface="メイリオ" pitchFamily="50" charset="-128"/>
              </a:rPr>
              <a:t>Geneva </a:t>
            </a:r>
            <a:r>
              <a:rPr lang="ja-JP" altLang="en-US" kern="1200" dirty="0" smtClean="0">
                <a:solidFill>
                  <a:schemeClr val="tx1"/>
                </a:solidFill>
                <a:effectLst/>
                <a:latin typeface="Segoe UI Light" pitchFamily="34" charset="0"/>
                <a:ea typeface="メイリオ" pitchFamily="50" charset="-128"/>
                <a:cs typeface="メイリオ" pitchFamily="50" charset="-128"/>
              </a:rPr>
              <a:t>ではその大部分が公開され、</a:t>
            </a:r>
            <a:r>
              <a:rPr lang="en-US" altLang="ja-JP" kern="1200" dirty="0" smtClean="0">
                <a:solidFill>
                  <a:schemeClr val="tx1"/>
                </a:solidFill>
                <a:effectLst/>
                <a:latin typeface="Segoe UI Light" pitchFamily="34" charset="0"/>
                <a:ea typeface="メイリオ" pitchFamily="50" charset="-128"/>
                <a:cs typeface="メイリオ" pitchFamily="50" charset="-128"/>
              </a:rPr>
              <a:t>Dev-11 </a:t>
            </a:r>
            <a:r>
              <a:rPr lang="ja-JP" altLang="en-US" kern="1200" dirty="0" smtClean="0">
                <a:solidFill>
                  <a:schemeClr val="tx1"/>
                </a:solidFill>
                <a:effectLst/>
                <a:latin typeface="Segoe UI Light" pitchFamily="34" charset="0"/>
                <a:ea typeface="メイリオ" pitchFamily="50" charset="-128"/>
                <a:cs typeface="メイリオ" pitchFamily="50" charset="-128"/>
              </a:rPr>
              <a:t>では完全に準拠した </a:t>
            </a:r>
            <a:r>
              <a:rPr lang="en-US" altLang="ja-JP" kern="1200" dirty="0" smtClean="0">
                <a:solidFill>
                  <a:schemeClr val="tx1"/>
                </a:solidFill>
                <a:effectLst/>
                <a:latin typeface="Segoe UI Light" pitchFamily="34" charset="0"/>
                <a:ea typeface="メイリオ" pitchFamily="50" charset="-128"/>
                <a:cs typeface="メイリオ" pitchFamily="50" charset="-128"/>
              </a:rPr>
              <a:t>C++11 </a:t>
            </a:r>
            <a:r>
              <a:rPr lang="ja-JP" altLang="en-US" kern="1200" dirty="0" smtClean="0">
                <a:solidFill>
                  <a:schemeClr val="tx1"/>
                </a:solidFill>
                <a:effectLst/>
                <a:latin typeface="Segoe UI Light" pitchFamily="34" charset="0"/>
                <a:ea typeface="メイリオ" pitchFamily="50" charset="-128"/>
                <a:cs typeface="メイリオ" pitchFamily="50" charset="-128"/>
              </a:rPr>
              <a:t>と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標準ライブラリが提供されます。素晴らしいですね。</a:t>
            </a:r>
          </a:p>
          <a:p>
            <a:r>
              <a:rPr lang="ja-JP" altLang="en-US" kern="1200" dirty="0" smtClean="0">
                <a:solidFill>
                  <a:schemeClr val="tx1"/>
                </a:solidFill>
                <a:effectLst/>
                <a:latin typeface="Segoe UI Light" pitchFamily="34" charset="0"/>
                <a:ea typeface="メイリオ" pitchFamily="50" charset="-128"/>
                <a:cs typeface="メイリオ" pitchFamily="50" charset="-128"/>
              </a:rPr>
              <a:t> </a:t>
            </a:r>
          </a:p>
          <a:p>
            <a:r>
              <a:rPr lang="ja-JP" altLang="en-US" kern="1200" dirty="0" smtClean="0">
                <a:solidFill>
                  <a:schemeClr val="tx1"/>
                </a:solidFill>
                <a:effectLst/>
                <a:latin typeface="Segoe UI Light" pitchFamily="34" charset="0"/>
                <a:ea typeface="メイリオ" pitchFamily="50" charset="-128"/>
                <a:cs typeface="メイリオ" pitchFamily="50" charset="-128"/>
              </a:rPr>
              <a:t>私たちもとても嬉しいです。</a:t>
            </a:r>
            <a:r>
              <a:rPr lang="en-US" altLang="ja-JP" kern="1200" dirty="0" smtClean="0">
                <a:solidFill>
                  <a:schemeClr val="tx1"/>
                </a:solidFill>
                <a:effectLst/>
                <a:latin typeface="Segoe UI Light" pitchFamily="34" charset="0"/>
                <a:ea typeface="メイリオ" pitchFamily="50" charset="-128"/>
                <a:cs typeface="メイリオ" pitchFamily="50" charset="-128"/>
              </a:rPr>
              <a:t>thread</a:t>
            </a:r>
            <a:r>
              <a:rPr lang="ja-JP" altLang="en-US" kern="1200" dirty="0" err="1" smtClean="0">
                <a:solidFill>
                  <a:schemeClr val="tx1"/>
                </a:solidFill>
                <a:effectLst/>
                <a:latin typeface="Segoe UI Light" pitchFamily="34" charset="0"/>
                <a:ea typeface="メイリオ" pitchFamily="50" charset="-128"/>
                <a:cs typeface="メイリオ" pitchFamily="50" charset="-128"/>
              </a:rPr>
              <a:t>、</a:t>
            </a:r>
            <a:r>
              <a:rPr lang="en-US" altLang="ja-JP" kern="1200" dirty="0" smtClean="0">
                <a:solidFill>
                  <a:schemeClr val="tx1"/>
                </a:solidFill>
                <a:effectLst/>
                <a:latin typeface="Segoe UI Light" pitchFamily="34" charset="0"/>
                <a:ea typeface="メイリオ" pitchFamily="50" charset="-128"/>
                <a:cs typeface="メイリオ" pitchFamily="50" charset="-128"/>
              </a:rPr>
              <a:t>atomic</a:t>
            </a:r>
            <a:r>
              <a:rPr lang="ja-JP" altLang="en-US" kern="1200" dirty="0" err="1" smtClean="0">
                <a:solidFill>
                  <a:schemeClr val="tx1"/>
                </a:solidFill>
                <a:effectLst/>
                <a:latin typeface="Segoe UI Light" pitchFamily="34" charset="0"/>
                <a:ea typeface="メイリオ" pitchFamily="50" charset="-128"/>
                <a:cs typeface="メイリオ" pitchFamily="50" charset="-128"/>
              </a:rPr>
              <a:t>、</a:t>
            </a:r>
            <a:r>
              <a:rPr lang="en-US" altLang="ja-JP" kern="1200" dirty="0" smtClean="0">
                <a:solidFill>
                  <a:schemeClr val="tx1"/>
                </a:solidFill>
                <a:effectLst/>
                <a:latin typeface="Segoe UI Light" pitchFamily="34" charset="0"/>
                <a:ea typeface="メイリオ" pitchFamily="50" charset="-128"/>
                <a:cs typeface="メイリオ" pitchFamily="50" charset="-128"/>
              </a:rPr>
              <a:t>future…</a:t>
            </a:r>
            <a:r>
              <a:rPr lang="ja-JP" altLang="en-US" kern="1200" dirty="0" err="1" smtClean="0">
                <a:solidFill>
                  <a:schemeClr val="tx1"/>
                </a:solidFill>
                <a:effectLst/>
                <a:latin typeface="Segoe UI Light" pitchFamily="34" charset="0"/>
                <a:ea typeface="メイリオ" pitchFamily="50" charset="-128"/>
                <a:cs typeface="メイリオ" pitchFamily="50" charset="-128"/>
              </a:rPr>
              <a:t>。</a:t>
            </a:r>
            <a:r>
              <a:rPr lang="en-US" altLang="ja-JP" kern="1200" dirty="0" smtClean="0">
                <a:solidFill>
                  <a:schemeClr val="tx1"/>
                </a:solidFill>
                <a:effectLst/>
                <a:latin typeface="Segoe UI Light" pitchFamily="34" charset="0"/>
                <a:ea typeface="メイリオ" pitchFamily="50" charset="-128"/>
                <a:cs typeface="メイリオ" pitchFamily="50" charset="-128"/>
              </a:rPr>
              <a:t>future </a:t>
            </a:r>
            <a:r>
              <a:rPr lang="ja-JP" altLang="en-US" kern="1200" dirty="0" smtClean="0">
                <a:solidFill>
                  <a:schemeClr val="tx1"/>
                </a:solidFill>
                <a:effectLst/>
                <a:latin typeface="Segoe UI Light" pitchFamily="34" charset="0"/>
                <a:ea typeface="メイリオ" pitchFamily="50" charset="-128"/>
                <a:cs typeface="メイリオ" pitchFamily="50" charset="-128"/>
              </a:rPr>
              <a:t>ではスレッドだけではなく、多くの新しいテキストや </a:t>
            </a:r>
            <a:r>
              <a:rPr lang="en-US" altLang="ja-JP" kern="1200" dirty="0" err="1" smtClean="0">
                <a:solidFill>
                  <a:schemeClr val="tx1"/>
                </a:solidFill>
                <a:effectLst/>
                <a:latin typeface="Segoe UI Light" pitchFamily="34" charset="0"/>
                <a:ea typeface="メイリオ" pitchFamily="50" charset="-128"/>
                <a:cs typeface="メイリオ" pitchFamily="50" charset="-128"/>
              </a:rPr>
              <a:t>std</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を実装しています。</a:t>
            </a:r>
            <a:r>
              <a:rPr lang="en-US" altLang="ja-JP" kern="1200" dirty="0" smtClean="0">
                <a:solidFill>
                  <a:schemeClr val="tx1"/>
                </a:solidFill>
                <a:effectLst/>
                <a:latin typeface="Segoe UI Light" pitchFamily="34" charset="0"/>
                <a:ea typeface="メイリオ" pitchFamily="50" charset="-128"/>
                <a:cs typeface="メイリオ" pitchFamily="50" charset="-128"/>
              </a:rPr>
              <a:t>PPL </a:t>
            </a:r>
            <a:r>
              <a:rPr lang="ja-JP" altLang="en-US" kern="1200" dirty="0" smtClean="0">
                <a:solidFill>
                  <a:schemeClr val="tx1"/>
                </a:solidFill>
                <a:effectLst/>
                <a:latin typeface="Segoe UI Light" pitchFamily="34" charset="0"/>
                <a:ea typeface="メイリオ" pitchFamily="50" charset="-128"/>
                <a:cs typeface="メイリオ" pitchFamily="50" charset="-128"/>
              </a:rPr>
              <a:t>などのマイクロソフト独自のライブラリの拡張も行いました。この </a:t>
            </a:r>
            <a:r>
              <a:rPr lang="en-US" altLang="ja-JP" kern="1200" dirty="0" smtClean="0">
                <a:solidFill>
                  <a:schemeClr val="tx1"/>
                </a:solidFill>
                <a:effectLst/>
                <a:latin typeface="Segoe UI Light" pitchFamily="34" charset="0"/>
                <a:ea typeface="メイリオ" pitchFamily="50" charset="-128"/>
                <a:cs typeface="メイリオ" pitchFamily="50" charset="-128"/>
              </a:rPr>
              <a:t>PPL</a:t>
            </a:r>
            <a:r>
              <a:rPr lang="ja-JP" altLang="en-US" kern="1200" dirty="0" err="1" smtClean="0">
                <a:solidFill>
                  <a:schemeClr val="tx1"/>
                </a:solidFill>
                <a:effectLst/>
                <a:latin typeface="Segoe UI Light" pitchFamily="34" charset="0"/>
                <a:ea typeface="メイリオ" pitchFamily="50" charset="-128"/>
                <a:cs typeface="メイリオ" pitchFamily="50" charset="-128"/>
              </a:rPr>
              <a:t>、</a:t>
            </a:r>
            <a:r>
              <a:rPr lang="ja-JP" altLang="en-US" kern="1200" dirty="0" smtClean="0">
                <a:solidFill>
                  <a:schemeClr val="tx1"/>
                </a:solidFill>
                <a:effectLst/>
                <a:latin typeface="Segoe UI Light" pitchFamily="34" charset="0"/>
                <a:ea typeface="メイリオ" pitchFamily="50" charset="-128"/>
                <a:cs typeface="メイリオ" pitchFamily="50" charset="-128"/>
              </a:rPr>
              <a:t>つまり並列パターン ライブラリは </a:t>
            </a:r>
            <a:r>
              <a:rPr lang="en-US" altLang="ja-JP" kern="1200" dirty="0" smtClean="0">
                <a:solidFill>
                  <a:schemeClr val="tx1"/>
                </a:solidFill>
                <a:effectLst/>
                <a:latin typeface="Segoe UI Light" pitchFamily="34" charset="0"/>
                <a:ea typeface="メイリオ" pitchFamily="50" charset="-128"/>
                <a:cs typeface="メイリオ" pitchFamily="50" charset="-128"/>
              </a:rPr>
              <a:t>Intel </a:t>
            </a:r>
            <a:r>
              <a:rPr lang="ja-JP" altLang="en-US" kern="1200" dirty="0" smtClean="0">
                <a:solidFill>
                  <a:schemeClr val="tx1"/>
                </a:solidFill>
                <a:effectLst/>
                <a:latin typeface="Segoe UI Light" pitchFamily="34" charset="0"/>
                <a:ea typeface="メイリオ" pitchFamily="50" charset="-128"/>
                <a:cs typeface="メイリオ" pitchFamily="50" charset="-128"/>
              </a:rPr>
              <a:t>が実装しており、実は </a:t>
            </a:r>
            <a:r>
              <a:rPr lang="en-US" altLang="ja-JP" kern="1200" dirty="0" smtClean="0">
                <a:solidFill>
                  <a:schemeClr val="tx1"/>
                </a:solidFill>
                <a:effectLst/>
                <a:latin typeface="Segoe UI Light" pitchFamily="34" charset="0"/>
                <a:ea typeface="メイリオ" pitchFamily="50" charset="-128"/>
                <a:cs typeface="メイリオ" pitchFamily="50" charset="-128"/>
              </a:rPr>
              <a:t>Linux </a:t>
            </a:r>
            <a:r>
              <a:rPr lang="ja-JP" altLang="en-US" kern="1200" dirty="0" smtClean="0">
                <a:solidFill>
                  <a:schemeClr val="tx1"/>
                </a:solidFill>
                <a:effectLst/>
                <a:latin typeface="Segoe UI Light" pitchFamily="34" charset="0"/>
                <a:ea typeface="メイリオ" pitchFamily="50" charset="-128"/>
                <a:cs typeface="メイリオ" pitchFamily="50" charset="-128"/>
              </a:rPr>
              <a:t>でも使用できます。このため他社による実装も可能です。「</a:t>
            </a:r>
            <a:r>
              <a:rPr lang="en-US" altLang="ja-JP" kern="1200" dirty="0" smtClean="0">
                <a:solidFill>
                  <a:schemeClr val="tx1"/>
                </a:solidFill>
                <a:effectLst/>
                <a:latin typeface="Segoe UI Light" pitchFamily="34" charset="0"/>
                <a:ea typeface="メイリオ" pitchFamily="50" charset="-128"/>
                <a:cs typeface="メイリオ" pitchFamily="50" charset="-128"/>
              </a:rPr>
              <a:t>PPL </a:t>
            </a:r>
            <a:r>
              <a:rPr lang="ja-JP" altLang="en-US" kern="1200" dirty="0" smtClean="0">
                <a:solidFill>
                  <a:schemeClr val="tx1"/>
                </a:solidFill>
                <a:effectLst/>
                <a:latin typeface="Segoe UI Light" pitchFamily="34" charset="0"/>
                <a:ea typeface="メイリオ" pitchFamily="50" charset="-128"/>
                <a:cs typeface="メイリオ" pitchFamily="50" charset="-128"/>
              </a:rPr>
              <a:t>に関心はあるけれど、</a:t>
            </a:r>
            <a:r>
              <a:rPr lang="en-US" altLang="ja-JP" kern="1200" dirty="0" smtClean="0">
                <a:solidFill>
                  <a:schemeClr val="tx1"/>
                </a:solidFill>
                <a:effectLst/>
                <a:latin typeface="Segoe UI Light" pitchFamily="34" charset="0"/>
                <a:ea typeface="メイリオ" pitchFamily="50" charset="-128"/>
                <a:cs typeface="メイリオ" pitchFamily="50" charset="-128"/>
              </a:rPr>
              <a:t>Linux </a:t>
            </a:r>
            <a:r>
              <a:rPr lang="ja-JP" altLang="en-US" kern="1200" dirty="0" smtClean="0">
                <a:solidFill>
                  <a:schemeClr val="tx1"/>
                </a:solidFill>
                <a:effectLst/>
                <a:latin typeface="Segoe UI Light" pitchFamily="34" charset="0"/>
                <a:ea typeface="メイリオ" pitchFamily="50" charset="-128"/>
                <a:cs typeface="メイリオ" pitchFamily="50" charset="-128"/>
              </a:rPr>
              <a:t>では動かないので経験がない」というのは理由になりません。また同時に </a:t>
            </a:r>
            <a:r>
              <a:rPr lang="en-US" altLang="ja-JP" kern="1200" dirty="0" smtClean="0">
                <a:solidFill>
                  <a:schemeClr val="tx1"/>
                </a:solidFill>
                <a:effectLst/>
                <a:latin typeface="Segoe UI Light" pitchFamily="34" charset="0"/>
                <a:ea typeface="メイリオ" pitchFamily="50" charset="-128"/>
                <a:cs typeface="メイリオ" pitchFamily="50" charset="-128"/>
              </a:rPr>
              <a:t>PPL </a:t>
            </a:r>
            <a:r>
              <a:rPr lang="ja-JP" altLang="en-US" kern="1200" dirty="0" smtClean="0">
                <a:solidFill>
                  <a:schemeClr val="tx1"/>
                </a:solidFill>
                <a:effectLst/>
                <a:latin typeface="Segoe UI Light" pitchFamily="34" charset="0"/>
                <a:ea typeface="メイリオ" pitchFamily="50" charset="-128"/>
                <a:cs typeface="メイリオ" pitchFamily="50" charset="-128"/>
              </a:rPr>
              <a:t>も改良し、</a:t>
            </a:r>
            <a:r>
              <a:rPr lang="en-US" altLang="ja-JP" kern="1200" dirty="0" err="1" smtClean="0">
                <a:solidFill>
                  <a:schemeClr val="tx1"/>
                </a:solidFill>
                <a:effectLst/>
                <a:latin typeface="Segoe UI Light" pitchFamily="34" charset="0"/>
                <a:ea typeface="メイリオ" pitchFamily="50" charset="-128"/>
                <a:cs typeface="メイリオ" pitchFamily="50" charset="-128"/>
              </a:rPr>
              <a:t>std</a:t>
            </a:r>
            <a:r>
              <a:rPr lang="en-US" altLang="ja-JP" kern="1200" dirty="0" smtClean="0">
                <a:solidFill>
                  <a:schemeClr val="tx1"/>
                </a:solidFill>
                <a:effectLst/>
                <a:latin typeface="Segoe UI Light" pitchFamily="34" charset="0"/>
                <a:ea typeface="メイリオ" pitchFamily="50" charset="-128"/>
                <a:cs typeface="メイリオ" pitchFamily="50" charset="-128"/>
              </a:rPr>
              <a:t>::future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と統</a:t>
            </a:r>
            <a:r>
              <a:rPr lang="ja-JP" altLang="en-US" kern="1200" dirty="0" smtClean="0">
                <a:solidFill>
                  <a:schemeClr val="tx1"/>
                </a:solidFill>
                <a:effectLst/>
                <a:latin typeface="Segoe UI Light" pitchFamily="34" charset="0"/>
                <a:ea typeface="メイリオ" pitchFamily="50" charset="-128"/>
                <a:cs typeface="メイリオ" pitchFamily="50" charset="-128"/>
              </a:rPr>
              <a:t>合しました。これは、標準ライブラリの </a:t>
            </a:r>
            <a:r>
              <a:rPr lang="en-US" altLang="ja-JP" kern="1200" dirty="0" smtClean="0">
                <a:solidFill>
                  <a:schemeClr val="tx1"/>
                </a:solidFill>
                <a:effectLst/>
                <a:latin typeface="Segoe UI Light" pitchFamily="34" charset="0"/>
                <a:ea typeface="メイリオ" pitchFamily="50" charset="-128"/>
                <a:cs typeface="メイリオ" pitchFamily="50" charset="-128"/>
              </a:rPr>
              <a:t>future </a:t>
            </a:r>
            <a:r>
              <a:rPr lang="ja-JP" altLang="en-US" kern="1200" dirty="0" smtClean="0">
                <a:solidFill>
                  <a:schemeClr val="tx1"/>
                </a:solidFill>
                <a:effectLst/>
                <a:latin typeface="Segoe UI Light" pitchFamily="34" charset="0"/>
                <a:ea typeface="メイリオ" pitchFamily="50" charset="-128"/>
                <a:cs typeface="メイリオ" pitchFamily="50" charset="-128"/>
              </a:rPr>
              <a:t>とマイクロソフトのライブラリのいずれか一方ではなく、両方を活用できるようにするためです。</a:t>
            </a:r>
          </a:p>
          <a:p>
            <a:r>
              <a:rPr lang="ja-JP" altLang="en-US" kern="1200" dirty="0" smtClean="0">
                <a:solidFill>
                  <a:schemeClr val="tx1"/>
                </a:solidFill>
                <a:effectLst/>
                <a:latin typeface="Segoe UI Light" pitchFamily="34" charset="0"/>
                <a:ea typeface="メイリオ" pitchFamily="50" charset="-128"/>
                <a:cs typeface="メイリオ" pitchFamily="50" charset="-128"/>
              </a:rPr>
              <a:t> </a:t>
            </a:r>
          </a:p>
          <a:p>
            <a:r>
              <a:rPr lang="ja-JP" altLang="en-US" kern="1200" dirty="0" smtClean="0">
                <a:solidFill>
                  <a:schemeClr val="tx1"/>
                </a:solidFill>
                <a:effectLst/>
                <a:latin typeface="Segoe UI Light" pitchFamily="34" charset="0"/>
                <a:ea typeface="メイリオ" pitchFamily="50" charset="-128"/>
                <a:cs typeface="メイリオ" pitchFamily="50" charset="-128"/>
              </a:rPr>
              <a:t>念のために言っておきますが、</a:t>
            </a:r>
            <a:r>
              <a:rPr lang="en-US" altLang="ja-JP" kern="1200" dirty="0" smtClean="0">
                <a:solidFill>
                  <a:schemeClr val="tx1"/>
                </a:solidFill>
                <a:effectLst/>
                <a:latin typeface="Segoe UI Light" pitchFamily="34" charset="0"/>
                <a:ea typeface="メイリオ" pitchFamily="50" charset="-128"/>
                <a:cs typeface="メイリオ" pitchFamily="50" charset="-128"/>
              </a:rPr>
              <a:t>C++11 </a:t>
            </a:r>
            <a:r>
              <a:rPr lang="ja-JP" altLang="en-US" kern="1200" dirty="0" smtClean="0">
                <a:solidFill>
                  <a:schemeClr val="tx1"/>
                </a:solidFill>
                <a:effectLst/>
                <a:latin typeface="Segoe UI Light" pitchFamily="34" charset="0"/>
                <a:ea typeface="メイリオ" pitchFamily="50" charset="-128"/>
                <a:cs typeface="メイリオ" pitchFamily="50" charset="-128"/>
              </a:rPr>
              <a:t>のすべての機能を実装しているわけではありません。標準ライブラリは発表されたばかりですが、既に実装を期待する声があったので、実装に踏み切りました。コンパイラは既に皆さんが </a:t>
            </a:r>
            <a:r>
              <a:rPr lang="en-US" altLang="ja-JP" kern="1200" dirty="0" smtClean="0">
                <a:solidFill>
                  <a:schemeClr val="tx1"/>
                </a:solidFill>
                <a:effectLst/>
                <a:latin typeface="Segoe UI Light" pitchFamily="34" charset="0"/>
                <a:ea typeface="メイリオ" pitchFamily="50" charset="-128"/>
                <a:cs typeface="メイリオ" pitchFamily="50" charset="-128"/>
              </a:rPr>
              <a:t>1 </a:t>
            </a:r>
            <a:r>
              <a:rPr lang="ja-JP" altLang="en-US" kern="1200" dirty="0" smtClean="0">
                <a:solidFill>
                  <a:schemeClr val="tx1"/>
                </a:solidFill>
                <a:effectLst/>
                <a:latin typeface="Segoe UI Light" pitchFamily="34" charset="0"/>
                <a:ea typeface="メイリオ" pitchFamily="50" charset="-128"/>
                <a:cs typeface="メイリオ" pitchFamily="50" charset="-128"/>
              </a:rPr>
              <a:t>年か </a:t>
            </a:r>
            <a:r>
              <a:rPr lang="en-US" altLang="ja-JP" kern="1200" dirty="0" smtClean="0">
                <a:solidFill>
                  <a:schemeClr val="tx1"/>
                </a:solidFill>
                <a:effectLst/>
                <a:latin typeface="Segoe UI Light" pitchFamily="34" charset="0"/>
                <a:ea typeface="メイリオ" pitchFamily="50" charset="-128"/>
                <a:cs typeface="メイリオ" pitchFamily="50" charset="-128"/>
              </a:rPr>
              <a:t>2 </a:t>
            </a:r>
            <a:r>
              <a:rPr lang="ja-JP" altLang="en-US" kern="1200" dirty="0" smtClean="0">
                <a:solidFill>
                  <a:schemeClr val="tx1"/>
                </a:solidFill>
                <a:effectLst/>
                <a:latin typeface="Segoe UI Light" pitchFamily="34" charset="0"/>
                <a:ea typeface="メイリオ" pitchFamily="50" charset="-128"/>
                <a:cs typeface="メイリオ" pitchFamily="50" charset="-128"/>
              </a:rPr>
              <a:t>年ほど使用しているものです。世界で初めてムーブ セマンティクスを実装しました。</a:t>
            </a:r>
            <a:r>
              <a:rPr lang="en-US" altLang="ja-JP" kern="1200" dirty="0" smtClean="0">
                <a:solidFill>
                  <a:schemeClr val="tx1"/>
                </a:solidFill>
                <a:effectLst/>
                <a:latin typeface="Segoe UI Light" pitchFamily="34" charset="0"/>
                <a:ea typeface="メイリオ" pitchFamily="50" charset="-128"/>
                <a:cs typeface="メイリオ" pitchFamily="50" charset="-128"/>
              </a:rPr>
              <a:t>STL </a:t>
            </a:r>
            <a:r>
              <a:rPr lang="ja-JP" altLang="en-US" kern="1200" dirty="0" smtClean="0">
                <a:solidFill>
                  <a:schemeClr val="tx1"/>
                </a:solidFill>
                <a:effectLst/>
                <a:latin typeface="Segoe UI Light" pitchFamily="34" charset="0"/>
                <a:ea typeface="メイリオ" pitchFamily="50" charset="-128"/>
                <a:cs typeface="メイリオ" pitchFamily="50" charset="-128"/>
              </a:rPr>
              <a:t>の </a:t>
            </a:r>
            <a:r>
              <a:rPr lang="en-US" altLang="ja-JP" kern="1200" dirty="0" err="1" smtClean="0">
                <a:solidFill>
                  <a:schemeClr val="tx1"/>
                </a:solidFill>
                <a:effectLst/>
                <a:latin typeface="Segoe UI Light" pitchFamily="34" charset="0"/>
                <a:ea typeface="メイリオ" pitchFamily="50" charset="-128"/>
                <a:cs typeface="メイリオ" pitchFamily="50" charset="-128"/>
              </a:rPr>
              <a:t>decltype</a:t>
            </a:r>
            <a:r>
              <a:rPr lang="ja-JP" altLang="en-US" kern="1200" dirty="0" err="1" smtClean="0">
                <a:solidFill>
                  <a:schemeClr val="tx1"/>
                </a:solidFill>
                <a:effectLst/>
                <a:latin typeface="Segoe UI Light" pitchFamily="34" charset="0"/>
                <a:ea typeface="メイリオ" pitchFamily="50" charset="-128"/>
                <a:cs typeface="メイリオ" pitchFamily="50" charset="-128"/>
              </a:rPr>
              <a:t>、</a:t>
            </a:r>
            <a:r>
              <a:rPr lang="en-US" altLang="ja-JP" kern="1200" dirty="0" smtClean="0">
                <a:solidFill>
                  <a:schemeClr val="tx1"/>
                </a:solidFill>
                <a:effectLst/>
                <a:latin typeface="Segoe UI Light" pitchFamily="34" charset="0"/>
                <a:ea typeface="メイリオ" pitchFamily="50" charset="-128"/>
                <a:cs typeface="メイリオ" pitchFamily="50" charset="-128"/>
              </a:rPr>
              <a:t>auto</a:t>
            </a:r>
            <a:r>
              <a:rPr lang="ja-JP" altLang="en-US" kern="1200" dirty="0" err="1" smtClean="0">
                <a:solidFill>
                  <a:schemeClr val="tx1"/>
                </a:solidFill>
                <a:effectLst/>
                <a:latin typeface="Segoe UI Light" pitchFamily="34" charset="0"/>
                <a:ea typeface="メイリオ" pitchFamily="50" charset="-128"/>
                <a:cs typeface="メイリオ" pitchFamily="50" charset="-128"/>
              </a:rPr>
              <a:t>、</a:t>
            </a:r>
            <a:r>
              <a:rPr lang="ja-JP" altLang="en-US" kern="1200" dirty="0" smtClean="0">
                <a:solidFill>
                  <a:schemeClr val="tx1"/>
                </a:solidFill>
                <a:effectLst/>
                <a:latin typeface="Segoe UI Light" pitchFamily="34" charset="0"/>
                <a:ea typeface="メイリオ" pitchFamily="50" charset="-128"/>
                <a:cs typeface="メイリオ" pitchFamily="50" charset="-128"/>
              </a:rPr>
              <a:t>ラムダ関数全体における右辺値参照は大きな変化であり、この経験によって標準や構文が生まれました。ただし、このリリースではこれ以上の追加は行っていません。そのことを疑問に思う人がいてもおかしくありませんので、前もって弁解しておきます。私たちにとって、</a:t>
            </a:r>
            <a:r>
              <a:rPr lang="en-US" altLang="ja-JP" kern="1200" dirty="0" err="1" smtClean="0">
                <a:solidFill>
                  <a:schemeClr val="tx1"/>
                </a:solidFill>
                <a:effectLst/>
                <a:latin typeface="Segoe UI Light" pitchFamily="34" charset="0"/>
                <a:ea typeface="メイリオ" pitchFamily="50" charset="-128"/>
                <a:cs typeface="メイリオ" pitchFamily="50" charset="-128"/>
              </a:rPr>
              <a:t>WinRT</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がそれほど重要だったのかと訊かれれば、答えはイエスです。</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が今日のような重要性を失えば、投資もされなくなります。業界全体の在り方が変わってしまい、その影響を受けるのは </a:t>
            </a:r>
            <a:r>
              <a:rPr lang="en-US" altLang="ja-JP" kern="1200" dirty="0" smtClean="0">
                <a:solidFill>
                  <a:schemeClr val="tx1"/>
                </a:solidFill>
                <a:effectLst/>
                <a:latin typeface="Segoe UI Light" pitchFamily="34" charset="0"/>
                <a:ea typeface="メイリオ" pitchFamily="50" charset="-128"/>
                <a:cs typeface="メイリオ" pitchFamily="50" charset="-128"/>
              </a:rPr>
              <a:t>1 </a:t>
            </a:r>
            <a:r>
              <a:rPr lang="ja-JP" altLang="en-US" kern="1200" dirty="0" smtClean="0">
                <a:solidFill>
                  <a:schemeClr val="tx1"/>
                </a:solidFill>
                <a:effectLst/>
                <a:latin typeface="Segoe UI Light" pitchFamily="34" charset="0"/>
                <a:ea typeface="メイリオ" pitchFamily="50" charset="-128"/>
                <a:cs typeface="メイリオ" pitchFamily="50" charset="-128"/>
              </a:rPr>
              <a:t>社どころでは済みません。</a:t>
            </a:r>
            <a:r>
              <a:rPr lang="en-US" altLang="ja-JP" kern="1200" dirty="0" err="1" smtClean="0">
                <a:solidFill>
                  <a:schemeClr val="tx1"/>
                </a:solidFill>
                <a:effectLst/>
                <a:latin typeface="Segoe UI Light" pitchFamily="34" charset="0"/>
                <a:ea typeface="メイリオ" pitchFamily="50" charset="-128"/>
                <a:cs typeface="メイリオ" pitchFamily="50" charset="-128"/>
              </a:rPr>
              <a:t>WinRT</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に重点的な投資を行ったのはこうした理由からです。</a:t>
            </a:r>
          </a:p>
          <a:p>
            <a:endParaRPr lang="ja-JP" altLang="en-US" dirty="0">
              <a:latin typeface="Segoe UI Light" pitchFamily="34" charset="0"/>
              <a:ea typeface="メイリオ" pitchFamily="50" charset="-128"/>
              <a:cs typeface="メイリオ" pitchFamily="50" charset="-128"/>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FD01565C-9CFD-4926-B36C-73A31884355F}" type="datetime1">
              <a:rPr lang="ja-JP" altLang="en-US" smtClean="0"/>
              <a:t>2011/11/14</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indent="0">
              <a:buFont typeface="+mj-lt"/>
              <a:buNone/>
            </a:pPr>
            <a:r>
              <a:rPr lang="ja-JP" altLang="en-US" kern="1200" dirty="0" smtClean="0">
                <a:solidFill>
                  <a:schemeClr val="tx1"/>
                </a:solidFill>
                <a:effectLst/>
                <a:latin typeface="+mn-lt"/>
              </a:rPr>
              <a:t>まず、既定で </a:t>
            </a:r>
            <a:r>
              <a:rPr lang="en-US" altLang="ja-JP" kern="1200" dirty="0" smtClean="0">
                <a:solidFill>
                  <a:schemeClr val="tx1"/>
                </a:solidFill>
                <a:effectLst/>
                <a:latin typeface="+mn-lt"/>
              </a:rPr>
              <a:t>delete</a:t>
            </a:r>
            <a:r>
              <a:rPr lang="ja-JP" altLang="en-US" kern="1200" dirty="0" smtClean="0">
                <a:solidFill>
                  <a:schemeClr val="tx1"/>
                </a:solidFill>
                <a:effectLst/>
                <a:latin typeface="+mn-lt"/>
              </a:rPr>
              <a:t> を実行する必要がありません。共有ポインターと </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を使用している場合は、参照先を所有しているので、</a:t>
            </a:r>
            <a:r>
              <a:rPr lang="en-US" altLang="ja-JP" kern="1200" dirty="0" smtClean="0">
                <a:solidFill>
                  <a:schemeClr val="tx1"/>
                </a:solidFill>
                <a:effectLst/>
                <a:latin typeface="+mn-lt"/>
              </a:rPr>
              <a:t>delete </a:t>
            </a:r>
            <a:r>
              <a:rPr lang="ja-JP" altLang="en-US" kern="1200" dirty="0" smtClean="0">
                <a:solidFill>
                  <a:schemeClr val="tx1"/>
                </a:solidFill>
                <a:effectLst/>
                <a:latin typeface="+mn-lt"/>
              </a:rPr>
              <a:t>は必要ありません。最新の </a:t>
            </a:r>
            <a:r>
              <a:rPr lang="en-US" altLang="ja-JP" kern="1200" dirty="0" smtClean="0">
                <a:solidFill>
                  <a:schemeClr val="tx1"/>
                </a:solidFill>
                <a:effectLst/>
                <a:latin typeface="+mn-lt"/>
              </a:rPr>
              <a:t>C++ </a:t>
            </a:r>
            <a:r>
              <a:rPr lang="ja-JP" altLang="en-US" kern="1200" dirty="0" err="1" smtClean="0">
                <a:solidFill>
                  <a:schemeClr val="tx1"/>
                </a:solidFill>
                <a:effectLst/>
                <a:latin typeface="+mn-lt"/>
              </a:rPr>
              <a:t>で</a:t>
            </a:r>
            <a:r>
              <a:rPr lang="ja-JP" altLang="en-US" kern="1200" dirty="0" smtClean="0">
                <a:solidFill>
                  <a:schemeClr val="tx1"/>
                </a:solidFill>
                <a:effectLst/>
                <a:latin typeface="+mn-lt"/>
              </a:rPr>
              <a:t>よく話題になる点なので関心があります。ブログ記事を書いたり、講演で取り上げたりしたこともあります。ブログのコメント欄で、「</a:t>
            </a:r>
            <a:r>
              <a:rPr lang="en-US" altLang="ja-JP" kern="1200" dirty="0" smtClean="0">
                <a:solidFill>
                  <a:schemeClr val="tx1"/>
                </a:solidFill>
                <a:effectLst/>
                <a:latin typeface="+mn-lt"/>
              </a:rPr>
              <a:t>delete </a:t>
            </a:r>
            <a:r>
              <a:rPr lang="ja-JP" altLang="en-US" kern="1200" dirty="0" smtClean="0">
                <a:solidFill>
                  <a:schemeClr val="tx1"/>
                </a:solidFill>
                <a:effectLst/>
                <a:latin typeface="+mn-lt"/>
              </a:rPr>
              <a:t>しなきゃならないなんて、</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はやっぱり難しい」という書き込みがあると、「</a:t>
            </a:r>
            <a:r>
              <a:rPr lang="en-US" altLang="ja-JP" kern="1200" dirty="0" smtClean="0">
                <a:solidFill>
                  <a:schemeClr val="tx1"/>
                </a:solidFill>
                <a:effectLst/>
                <a:latin typeface="+mn-lt"/>
              </a:rPr>
              <a:t>delete </a:t>
            </a:r>
            <a:r>
              <a:rPr lang="ja-JP" altLang="en-US" kern="1200" dirty="0" smtClean="0">
                <a:solidFill>
                  <a:schemeClr val="tx1"/>
                </a:solidFill>
                <a:effectLst/>
                <a:latin typeface="+mn-lt"/>
              </a:rPr>
              <a:t>なんてもう何年も書いていない」という反応もあります。</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でもう何年も </a:t>
            </a:r>
            <a:r>
              <a:rPr lang="en-US" altLang="ja-JP" kern="1200" dirty="0" smtClean="0">
                <a:solidFill>
                  <a:schemeClr val="tx1"/>
                </a:solidFill>
                <a:effectLst/>
                <a:latin typeface="+mn-lt"/>
              </a:rPr>
              <a:t>delete </a:t>
            </a:r>
            <a:r>
              <a:rPr lang="ja-JP" altLang="en-US" kern="1200" dirty="0" smtClean="0">
                <a:solidFill>
                  <a:schemeClr val="tx1"/>
                </a:solidFill>
                <a:effectLst/>
                <a:latin typeface="+mn-lt"/>
              </a:rPr>
              <a:t>を記述していない人はどれくらいいますか</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そうですよね。これからもっと多くの人が古いやり方だと気付くようになるでしょう。</a:t>
            </a:r>
            <a:endParaRPr lang="ja-JP" altLang="en-US" dirty="0">
              <a:latin typeface="+mn-lt"/>
            </a:endParaRPr>
          </a:p>
        </p:txBody>
      </p:sp>
      <p:sp>
        <p:nvSpPr>
          <p:cNvPr id="4" name="Slide Number Placeholder 3"/>
          <p:cNvSpPr>
            <a:spLocks noGrp="1"/>
          </p:cNvSpPr>
          <p:nvPr>
            <p:ph type="sldNum" sz="quarter" idx="10"/>
          </p:nvPr>
        </p:nvSpPr>
        <p:spPr/>
        <p:txBody>
          <a:bodyPr/>
          <a:lstStyle/>
          <a:p>
            <a:fld id="{26C70BA7-54A9-4C9D-A4D9-4CF62DB81B3C}" type="slidenum">
              <a:rPr lang="en-US" smtClean="0"/>
              <a:t>10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kern="1200" dirty="0" smtClean="0">
                <a:solidFill>
                  <a:schemeClr val="tx1"/>
                </a:solidFill>
                <a:effectLst/>
                <a:latin typeface="+mn-lt"/>
              </a:rPr>
              <a:t>次に、</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の変わらない点について説明します。新しい機能ではなく、旧来の機能です。</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は自動有効期間管理を改良しました。右側の「自動」は、自動記憶域期間を意味します。スタックベースまたはスコープベースの変数を指す言葉で、入れ子状態になっており有用です。自動的に破棄され、例外安全で、先頭文字が下線で、</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などの他言語の </a:t>
            </a:r>
            <a:r>
              <a:rPr lang="en-US" altLang="ja-JP" kern="1200" dirty="0" smtClean="0">
                <a:solidFill>
                  <a:schemeClr val="tx1"/>
                </a:solidFill>
                <a:effectLst/>
                <a:latin typeface="+mn-lt"/>
              </a:rPr>
              <a:t>using </a:t>
            </a:r>
            <a:r>
              <a:rPr lang="ja-JP" altLang="en-US" kern="1200" dirty="0" smtClean="0">
                <a:solidFill>
                  <a:schemeClr val="tx1"/>
                </a:solidFill>
                <a:effectLst/>
                <a:latin typeface="+mn-lt"/>
              </a:rPr>
              <a:t>ブロックと同等の重要な機能です。現行の </a:t>
            </a:r>
            <a:r>
              <a:rPr lang="en-US" altLang="ja-JP" kern="1200" dirty="0" smtClean="0">
                <a:solidFill>
                  <a:schemeClr val="tx1"/>
                </a:solidFill>
                <a:effectLst/>
                <a:latin typeface="+mn-lt"/>
              </a:rPr>
              <a:t>Java </a:t>
            </a:r>
            <a:r>
              <a:rPr lang="ja-JP" altLang="en-US" kern="1200" dirty="0" smtClean="0">
                <a:solidFill>
                  <a:schemeClr val="tx1"/>
                </a:solidFill>
                <a:effectLst/>
                <a:latin typeface="+mn-lt"/>
              </a:rPr>
              <a:t>と </a:t>
            </a:r>
            <a:r>
              <a:rPr lang="en-US" altLang="ja-JP" kern="1200" dirty="0" smtClean="0">
                <a:solidFill>
                  <a:schemeClr val="tx1"/>
                </a:solidFill>
                <a:effectLst/>
                <a:latin typeface="+mn-lt"/>
              </a:rPr>
              <a:t>Java 7 </a:t>
            </a:r>
            <a:r>
              <a:rPr lang="ja-JP" altLang="en-US" kern="1200" dirty="0" smtClean="0">
                <a:solidFill>
                  <a:schemeClr val="tx1"/>
                </a:solidFill>
                <a:effectLst/>
                <a:latin typeface="+mn-lt"/>
              </a:rPr>
              <a:t>には、ついに </a:t>
            </a:r>
            <a:r>
              <a:rPr lang="en-US" altLang="ja-JP" kern="1200" dirty="0" smtClean="0">
                <a:solidFill>
                  <a:schemeClr val="tx1"/>
                </a:solidFill>
                <a:effectLst/>
                <a:latin typeface="+mn-lt"/>
              </a:rPr>
              <a:t>try-with-resources </a:t>
            </a:r>
            <a:r>
              <a:rPr lang="ja-JP" altLang="en-US" kern="1200" dirty="0" smtClean="0">
                <a:solidFill>
                  <a:schemeClr val="tx1"/>
                </a:solidFill>
                <a:effectLst/>
                <a:latin typeface="+mn-lt"/>
              </a:rPr>
              <a:t>ステートメントが追加されました。これも同等の処理で、スコープ</a:t>
            </a:r>
            <a:r>
              <a:rPr lang="en-US" altLang="ja-JP" kern="1200" dirty="0" smtClean="0">
                <a:solidFill>
                  <a:schemeClr val="tx1"/>
                </a:solidFill>
                <a:effectLst/>
                <a:latin typeface="+mn-lt"/>
              </a:rPr>
              <a:t>/</a:t>
            </a:r>
            <a:r>
              <a:rPr lang="ja-JP" altLang="en-US" kern="1200" dirty="0" smtClean="0">
                <a:solidFill>
                  <a:schemeClr val="tx1"/>
                </a:solidFill>
                <a:effectLst/>
                <a:latin typeface="+mn-lt"/>
              </a:rPr>
              <a:t>記憶域期間が再構成されたことになります。これが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でオブジェクトを作成する自然な方法です。ヒープなど別の場所に保存する理由がない限り、通常はこのようにコードを記述します。ウィジェットが欲しいので作成します。他の言語と同様に、</a:t>
            </a:r>
            <a:r>
              <a:rPr lang="en-US" altLang="ja-JP" kern="1200" dirty="0" smtClean="0">
                <a:solidFill>
                  <a:schemeClr val="tx1"/>
                </a:solidFill>
                <a:effectLst/>
                <a:latin typeface="+mn-lt"/>
              </a:rPr>
              <a:t>.draw </a:t>
            </a:r>
            <a:r>
              <a:rPr lang="ja-JP" altLang="en-US" kern="1200" dirty="0" smtClean="0">
                <a:solidFill>
                  <a:schemeClr val="tx1"/>
                </a:solidFill>
                <a:effectLst/>
                <a:latin typeface="+mn-lt"/>
              </a:rPr>
              <a:t>という直接的な構文で作成できます。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左側では、</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で重要な表現も可能です。</a:t>
            </a:r>
            <a:r>
              <a:rPr lang="en-US" altLang="ja-JP" kern="1200" dirty="0" smtClean="0">
                <a:solidFill>
                  <a:schemeClr val="tx1"/>
                </a:solidFill>
                <a:effectLst/>
                <a:latin typeface="+mn-lt"/>
              </a:rPr>
              <a:t>gadget </a:t>
            </a:r>
            <a:r>
              <a:rPr lang="ja-JP" altLang="en-US" kern="1200" dirty="0" smtClean="0">
                <a:solidFill>
                  <a:schemeClr val="tx1"/>
                </a:solidFill>
                <a:effectLst/>
                <a:latin typeface="+mn-lt"/>
              </a:rPr>
              <a:t>が直下のメンバーであり、ポインターはなく、間接メンバー アクセスもありません。このクラスが直接所有するメンバーです。標準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では、</a:t>
            </a:r>
            <a:r>
              <a:rPr lang="en-US" altLang="ja-JP" kern="1200" dirty="0" smtClean="0">
                <a:solidFill>
                  <a:schemeClr val="tx1"/>
                </a:solidFill>
                <a:effectLst/>
                <a:latin typeface="+mn-lt"/>
              </a:rPr>
              <a:t>gadget </a:t>
            </a:r>
            <a:r>
              <a:rPr lang="ja-JP" altLang="en-US" kern="1200" dirty="0" smtClean="0">
                <a:solidFill>
                  <a:schemeClr val="tx1"/>
                </a:solidFill>
                <a:effectLst/>
                <a:latin typeface="+mn-lt"/>
              </a:rPr>
              <a:t>はクラス内でインラインであるのでクラスのサイズに影響します。また、有効期間もクラスに関連付けられています。以上が現時点での </a:t>
            </a:r>
            <a:r>
              <a:rPr lang="en-US" altLang="ja-JP" kern="1200" dirty="0" err="1" smtClean="0">
                <a:solidFill>
                  <a:schemeClr val="tx1"/>
                </a:solidFill>
                <a:effectLst/>
                <a:latin typeface="+mn-lt"/>
              </a:rPr>
              <a:t>WinRT</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の実装の詳細です。昨日の講演で述べたように、値として持つ参照クラスの中に別の参照クラスを持つことができ、これらは実は </a:t>
            </a:r>
            <a:r>
              <a:rPr lang="en-US" altLang="ja-JP" kern="1200" dirty="0" smtClean="0">
                <a:solidFill>
                  <a:schemeClr val="tx1"/>
                </a:solidFill>
                <a:effectLst/>
                <a:latin typeface="+mn-lt"/>
              </a:rPr>
              <a:t>2 </a:t>
            </a:r>
            <a:r>
              <a:rPr lang="ja-JP" altLang="en-US" kern="1200" dirty="0" err="1" smtClean="0">
                <a:solidFill>
                  <a:schemeClr val="tx1"/>
                </a:solidFill>
                <a:effectLst/>
                <a:latin typeface="+mn-lt"/>
              </a:rPr>
              <a:t>つの</a:t>
            </a:r>
            <a:r>
              <a:rPr lang="ja-JP" altLang="en-US" kern="1200" dirty="0" smtClean="0">
                <a:solidFill>
                  <a:schemeClr val="tx1"/>
                </a:solidFill>
                <a:effectLst/>
                <a:latin typeface="+mn-lt"/>
              </a:rPr>
              <a:t>ヒープ オブジェクトで、一方が他方へのポインターを持っていますが、これは明示されません。クラスの代わりに参照クラスを使用します。完全に同様の機能です。破棄も行います。デストラクターを設定します。すべてが通常のセマンティクスで処理されます。この良い点は、</a:t>
            </a:r>
            <a:r>
              <a:rPr lang="en-US" altLang="ja-JP" kern="1200" dirty="0" smtClean="0">
                <a:solidFill>
                  <a:schemeClr val="tx1"/>
                </a:solidFill>
                <a:effectLst/>
                <a:latin typeface="+mn-lt"/>
              </a:rPr>
              <a:t>gadget </a:t>
            </a:r>
            <a:r>
              <a:rPr lang="ja-JP" altLang="en-US" kern="1200" dirty="0" smtClean="0">
                <a:solidFill>
                  <a:schemeClr val="tx1"/>
                </a:solidFill>
                <a:effectLst/>
                <a:latin typeface="+mn-lt"/>
              </a:rPr>
              <a:t>の有効期間は自動的にそれを格納するオブジェクトに関連付けられるので、プログラム内で明示的に有効期間を設定する必要がないことです。これは旧来の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と同様です。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もちろん有効期間は管理しなければなりませんし、</a:t>
            </a:r>
            <a:r>
              <a:rPr lang="en-US" altLang="ja-JP" kern="1200" dirty="0" smtClean="0">
                <a:solidFill>
                  <a:schemeClr val="tx1"/>
                </a:solidFill>
                <a:effectLst/>
                <a:latin typeface="+mn-lt"/>
              </a:rPr>
              <a:t>widget </a:t>
            </a:r>
            <a:r>
              <a:rPr lang="ja-JP" altLang="en-US" kern="1200" dirty="0" smtClean="0">
                <a:solidFill>
                  <a:schemeClr val="tx1"/>
                </a:solidFill>
                <a:effectLst/>
                <a:latin typeface="+mn-lt"/>
              </a:rPr>
              <a:t>オブジェクトに対する処理は当然 </a:t>
            </a:r>
            <a:r>
              <a:rPr lang="en-US" altLang="ja-JP" kern="1200" dirty="0" smtClean="0">
                <a:solidFill>
                  <a:schemeClr val="tx1"/>
                </a:solidFill>
                <a:effectLst/>
                <a:latin typeface="+mn-lt"/>
              </a:rPr>
              <a:t>gadget </a:t>
            </a:r>
            <a:r>
              <a:rPr lang="ja-JP" altLang="en-US" kern="1200" dirty="0" smtClean="0">
                <a:solidFill>
                  <a:schemeClr val="tx1"/>
                </a:solidFill>
                <a:effectLst/>
                <a:latin typeface="+mn-lt"/>
              </a:rPr>
              <a:t>オブジェクトにも影響します。自分で </a:t>
            </a:r>
            <a:r>
              <a:rPr lang="en-US" altLang="ja-JP" kern="1200" dirty="0" smtClean="0">
                <a:solidFill>
                  <a:schemeClr val="tx1"/>
                </a:solidFill>
                <a:effectLst/>
                <a:latin typeface="+mn-lt"/>
              </a:rPr>
              <a:t>widget </a:t>
            </a:r>
            <a:r>
              <a:rPr lang="ja-JP" altLang="en-US" kern="1200" dirty="0" smtClean="0">
                <a:solidFill>
                  <a:schemeClr val="tx1"/>
                </a:solidFill>
                <a:effectLst/>
                <a:latin typeface="+mn-lt"/>
              </a:rPr>
              <a:t>の有効期間を管理し、後始末をすれば、リークは発生しません。</a:t>
            </a:r>
            <a:r>
              <a:rPr lang="en-US" altLang="ja-JP" kern="1200" dirty="0" smtClean="0">
                <a:solidFill>
                  <a:schemeClr val="tx1"/>
                </a:solidFill>
                <a:effectLst/>
                <a:latin typeface="+mn-lt"/>
              </a:rPr>
              <a:t>gadget </a:t>
            </a:r>
            <a:r>
              <a:rPr lang="ja-JP" altLang="en-US" kern="1200" dirty="0" smtClean="0">
                <a:solidFill>
                  <a:schemeClr val="tx1"/>
                </a:solidFill>
                <a:effectLst/>
                <a:latin typeface="+mn-lt"/>
              </a:rPr>
              <a:t>のリークは発生しません。例外安全であり、</a:t>
            </a:r>
            <a:r>
              <a:rPr lang="en-US" altLang="ja-JP" kern="1200" dirty="0" smtClean="0">
                <a:solidFill>
                  <a:schemeClr val="tx1"/>
                </a:solidFill>
                <a:effectLst/>
                <a:latin typeface="+mn-lt"/>
              </a:rPr>
              <a:t>1 </a:t>
            </a:r>
            <a:r>
              <a:rPr lang="ja-JP" altLang="en-US" kern="1200" dirty="0" smtClean="0">
                <a:solidFill>
                  <a:schemeClr val="tx1"/>
                </a:solidFill>
                <a:effectLst/>
                <a:latin typeface="+mn-lt"/>
              </a:rPr>
              <a:t>行もコードを記述せずに実現できます。既定のままで、安全かつ便利です。</a:t>
            </a:r>
            <a:r>
              <a:rPr lang="en-US" altLang="ja-JP" kern="1200" dirty="0" smtClean="0">
                <a:solidFill>
                  <a:schemeClr val="tx1"/>
                </a:solidFill>
                <a:effectLst/>
                <a:latin typeface="+mn-lt"/>
              </a:rPr>
              <a:t>widget </a:t>
            </a:r>
            <a:r>
              <a:rPr lang="ja-JP" altLang="en-US" kern="1200" dirty="0" smtClean="0">
                <a:solidFill>
                  <a:schemeClr val="tx1"/>
                </a:solidFill>
                <a:effectLst/>
                <a:latin typeface="+mn-lt"/>
              </a:rPr>
              <a:t>がスタックにあると、有効期間は自動的に格納先のスコープに関連付けられます。これは間違いようがありません。オブジェクトの削除をうっかり忘れてしまうことはありません。例外ブロックが最後に記述されているようなものなので。これは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で既定の処理です。これは </a:t>
            </a:r>
            <a:r>
              <a:rPr lang="en-US" altLang="ja-JP" kern="1200" dirty="0" smtClean="0">
                <a:solidFill>
                  <a:schemeClr val="tx1"/>
                </a:solidFill>
                <a:effectLst/>
                <a:latin typeface="+mn-lt"/>
              </a:rPr>
              <a:t>try </a:t>
            </a:r>
            <a:r>
              <a:rPr lang="ja-JP" altLang="en-US" kern="1200" dirty="0" smtClean="0">
                <a:solidFill>
                  <a:schemeClr val="tx1"/>
                </a:solidFill>
                <a:effectLst/>
                <a:latin typeface="+mn-lt"/>
              </a:rPr>
              <a:t>でエスケープできますが、”マーフィ” から保護するのであって “マキャベリ” が相手ではありません。</a:t>
            </a:r>
            <a:r>
              <a:rPr lang="en-US" altLang="ja-JP" kern="1200" dirty="0" smtClean="0">
                <a:solidFill>
                  <a:schemeClr val="tx1"/>
                </a:solidFill>
                <a:effectLst/>
                <a:latin typeface="+mn-lt"/>
              </a:rPr>
              <a:t>15 </a:t>
            </a:r>
            <a:r>
              <a:rPr lang="ja-JP" altLang="en-US" kern="1200" dirty="0" smtClean="0">
                <a:solidFill>
                  <a:schemeClr val="tx1"/>
                </a:solidFill>
                <a:effectLst/>
                <a:latin typeface="+mn-lt"/>
              </a:rPr>
              <a:t>世紀の著作家に傾倒しているなら、短剣を手にダメージを与えることができますが、既定の処理のままでクリーン、安全、高速です。</a:t>
            </a:r>
            <a:r>
              <a:rPr lang="en-US" altLang="ja-JP" kern="1200" dirty="0" smtClean="0">
                <a:solidFill>
                  <a:schemeClr val="tx1"/>
                </a:solidFill>
                <a:effectLst/>
                <a:latin typeface="+mn-lt"/>
              </a:rPr>
              <a:t>widget </a:t>
            </a:r>
            <a:r>
              <a:rPr lang="ja-JP" altLang="en-US" kern="1200" dirty="0" smtClean="0">
                <a:solidFill>
                  <a:schemeClr val="tx1"/>
                </a:solidFill>
                <a:effectLst/>
                <a:latin typeface="+mn-lt"/>
              </a:rPr>
              <a:t>オブジェクトに限らず、割り当ては自動で破棄されます。呼び出し側は、</a:t>
            </a:r>
            <a:r>
              <a:rPr lang="en-US" altLang="ja-JP" kern="1200" dirty="0" smtClean="0">
                <a:solidFill>
                  <a:schemeClr val="tx1"/>
                </a:solidFill>
                <a:effectLst/>
                <a:latin typeface="+mn-lt"/>
              </a:rPr>
              <a:t>widget </a:t>
            </a:r>
            <a:r>
              <a:rPr lang="ja-JP" altLang="en-US" kern="1200" dirty="0" smtClean="0">
                <a:solidFill>
                  <a:schemeClr val="tx1"/>
                </a:solidFill>
                <a:effectLst/>
                <a:latin typeface="+mn-lt"/>
              </a:rPr>
              <a:t>内部に </a:t>
            </a:r>
            <a:r>
              <a:rPr lang="en-US" altLang="ja-JP" kern="1200" dirty="0" smtClean="0">
                <a:solidFill>
                  <a:schemeClr val="tx1"/>
                </a:solidFill>
                <a:effectLst/>
                <a:latin typeface="+mn-lt"/>
              </a:rPr>
              <a:t>gadget </a:t>
            </a:r>
            <a:r>
              <a:rPr lang="ja-JP" altLang="en-US" kern="1200" dirty="0" smtClean="0">
                <a:solidFill>
                  <a:schemeClr val="tx1"/>
                </a:solidFill>
                <a:effectLst/>
                <a:latin typeface="+mn-lt"/>
              </a:rPr>
              <a:t>があること知らないので、</a:t>
            </a:r>
            <a:r>
              <a:rPr lang="en-US" altLang="ja-JP" kern="1200" dirty="0" smtClean="0">
                <a:solidFill>
                  <a:schemeClr val="tx1"/>
                </a:solidFill>
                <a:effectLst/>
                <a:latin typeface="+mn-lt"/>
              </a:rPr>
              <a:t>gadget </a:t>
            </a:r>
            <a:r>
              <a:rPr lang="ja-JP" altLang="en-US" kern="1200" dirty="0" smtClean="0">
                <a:solidFill>
                  <a:schemeClr val="tx1"/>
                </a:solidFill>
                <a:effectLst/>
                <a:latin typeface="+mn-lt"/>
              </a:rPr>
              <a:t>も破棄してしまいますが、これで問題ありません。</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652204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kern="1200" dirty="0" smtClean="0">
                <a:solidFill>
                  <a:schemeClr val="tx1"/>
                </a:solidFill>
                <a:effectLst/>
                <a:latin typeface="+mn-lt"/>
              </a:rPr>
              <a:t>ヒープの有効期間の操作が必要な場合はどうすればよいでしょうか</a:t>
            </a:r>
            <a:r>
              <a:rPr lang="en-US" altLang="ja-JP" kern="1200" dirty="0" smtClean="0">
                <a:solidFill>
                  <a:schemeClr val="tx1"/>
                </a:solidFill>
                <a:effectLst/>
                <a:latin typeface="+mn-lt"/>
              </a:rPr>
              <a:t>? </a:t>
            </a:r>
            <a:r>
              <a:rPr lang="ja-JP" altLang="en-US" kern="1200" dirty="0" smtClean="0">
                <a:solidFill>
                  <a:schemeClr val="tx1"/>
                </a:solidFill>
                <a:effectLst/>
                <a:latin typeface="+mn-lt"/>
              </a:rPr>
              <a:t>自動有効期間はスコープに関連付けられていたり、別のオブジェクトのメンバーである場合があります。</a:t>
            </a:r>
            <a:r>
              <a:rPr lang="en-US" altLang="ja-JP" kern="1200" dirty="0" smtClean="0">
                <a:solidFill>
                  <a:schemeClr val="tx1"/>
                </a:solidFill>
                <a:effectLst/>
                <a:latin typeface="+mn-lt"/>
              </a:rPr>
              <a:t>widget </a:t>
            </a:r>
            <a:r>
              <a:rPr lang="ja-JP" altLang="en-US" kern="1200" dirty="0" smtClean="0">
                <a:solidFill>
                  <a:schemeClr val="tx1"/>
                </a:solidFill>
                <a:effectLst/>
                <a:latin typeface="+mn-lt"/>
              </a:rPr>
              <a:t>で共有ポインターを使用できます。</a:t>
            </a:r>
            <a:r>
              <a:rPr lang="en-US" altLang="ja-JP" kern="1200" dirty="0" smtClean="0">
                <a:solidFill>
                  <a:schemeClr val="tx1"/>
                </a:solidFill>
                <a:effectLst/>
                <a:latin typeface="+mn-lt"/>
              </a:rPr>
              <a:t>gadget </a:t>
            </a:r>
            <a:r>
              <a:rPr lang="ja-JP" altLang="en-US" kern="1200" dirty="0" err="1" smtClean="0">
                <a:solidFill>
                  <a:schemeClr val="tx1"/>
                </a:solidFill>
                <a:effectLst/>
                <a:latin typeface="+mn-lt"/>
              </a:rPr>
              <a:t>への</a:t>
            </a:r>
            <a:r>
              <a:rPr lang="ja-JP" altLang="en-US" kern="1200" dirty="0" smtClean="0">
                <a:solidFill>
                  <a:schemeClr val="tx1"/>
                </a:solidFill>
                <a:effectLst/>
                <a:latin typeface="+mn-lt"/>
              </a:rPr>
              <a:t>共有ポインターを使用すると、ポインターで所有しても有効期間は自分のコードに関連付けられます。これは、ポインターで所有したい場合があるためです。たとえば不完全または不透明なオブジェクトがある場合や、その他の理由でヒープに保存したい場合です。基底クラスへのポインターを持ちますが、どのような処理が行われるかはわかりません。それでまったく問題ありません。インラインでレイアウトできませんが、有効期間を設定できるため、</a:t>
            </a:r>
            <a:r>
              <a:rPr lang="en-US" altLang="ja-JP" kern="1200" dirty="0" smtClean="0">
                <a:solidFill>
                  <a:schemeClr val="tx1"/>
                </a:solidFill>
                <a:effectLst/>
                <a:latin typeface="+mn-lt"/>
              </a:rPr>
              <a:t>widget </a:t>
            </a:r>
            <a:r>
              <a:rPr lang="ja-JP" altLang="en-US" kern="1200" dirty="0" smtClean="0">
                <a:solidFill>
                  <a:schemeClr val="tx1"/>
                </a:solidFill>
                <a:effectLst/>
                <a:latin typeface="+mn-lt"/>
              </a:rPr>
              <a:t>の有効期間を管理でき、</a:t>
            </a:r>
            <a:r>
              <a:rPr lang="en-US" altLang="ja-JP" kern="1200" dirty="0" smtClean="0">
                <a:solidFill>
                  <a:schemeClr val="tx1"/>
                </a:solidFill>
                <a:effectLst/>
                <a:latin typeface="+mn-lt"/>
              </a:rPr>
              <a:t>gadget </a:t>
            </a:r>
            <a:r>
              <a:rPr lang="ja-JP" altLang="en-US" kern="1200" dirty="0" smtClean="0">
                <a:solidFill>
                  <a:schemeClr val="tx1"/>
                </a:solidFill>
                <a:effectLst/>
                <a:latin typeface="+mn-lt"/>
              </a:rPr>
              <a:t>はそれに従います。有効期間を明示的に管理したり、削除する必要はありません。</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参照がある場合はどうでしょうか。共有ポインターによる共有の所有権があっても、</a:t>
            </a:r>
            <a:r>
              <a:rPr lang="en-US" altLang="ja-JP" kern="1200" dirty="0" smtClean="0">
                <a:solidFill>
                  <a:schemeClr val="tx1"/>
                </a:solidFill>
                <a:effectLst/>
                <a:latin typeface="+mn-lt"/>
              </a:rPr>
              <a:t>gadget </a:t>
            </a:r>
            <a:r>
              <a:rPr lang="ja-JP" altLang="en-US" kern="1200" dirty="0" smtClean="0">
                <a:solidFill>
                  <a:schemeClr val="tx1"/>
                </a:solidFill>
                <a:effectLst/>
                <a:latin typeface="+mn-lt"/>
              </a:rPr>
              <a:t>は生存しリークは発生しません。これが例外安全です。弱いポインターの場合は、</a:t>
            </a:r>
            <a:r>
              <a:rPr lang="en-US" altLang="ja-JP" kern="1200" dirty="0" smtClean="0">
                <a:solidFill>
                  <a:schemeClr val="tx1"/>
                </a:solidFill>
                <a:effectLst/>
                <a:latin typeface="+mn-lt"/>
              </a:rPr>
              <a:t>gadget </a:t>
            </a:r>
            <a:r>
              <a:rPr lang="ja-JP" altLang="en-US" kern="1200" dirty="0" smtClean="0">
                <a:solidFill>
                  <a:schemeClr val="tx1"/>
                </a:solidFill>
                <a:effectLst/>
                <a:latin typeface="+mn-lt"/>
              </a:rPr>
              <a:t>から </a:t>
            </a:r>
            <a:r>
              <a:rPr lang="en-US" altLang="ja-JP" kern="1200" dirty="0" smtClean="0">
                <a:solidFill>
                  <a:schemeClr val="tx1"/>
                </a:solidFill>
                <a:effectLst/>
                <a:latin typeface="+mn-lt"/>
              </a:rPr>
              <a:t>widget</a:t>
            </a:r>
            <a:r>
              <a:rPr lang="ja-JP" altLang="en-US" kern="1200" dirty="0" err="1" smtClean="0">
                <a:solidFill>
                  <a:schemeClr val="tx1"/>
                </a:solidFill>
                <a:effectLst/>
                <a:latin typeface="+mn-lt"/>
              </a:rPr>
              <a:t>にも</a:t>
            </a:r>
            <a:r>
              <a:rPr lang="ja-JP" altLang="en-US" kern="1200" dirty="0" smtClean="0">
                <a:solidFill>
                  <a:schemeClr val="tx1"/>
                </a:solidFill>
                <a:effectLst/>
                <a:latin typeface="+mn-lt"/>
              </a:rPr>
              <a:t>参照可能です。強い共有ポインターの場合は、参照カウント サイクルになり、解放されたり削除されたりすることはありません。参照カウントはサイクルの後始末を行わないからです。これは参照カウントの大きな問題でしょうか</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いいえ、オブジェクトが別のオブジェクトを所有し、そのオブジェクトがあなたを所有することはきわめてまれです。この </a:t>
            </a:r>
            <a:r>
              <a:rPr lang="en-US" altLang="ja-JP" kern="1200" dirty="0" smtClean="0">
                <a:solidFill>
                  <a:schemeClr val="tx1"/>
                </a:solidFill>
                <a:effectLst/>
                <a:latin typeface="+mn-lt"/>
              </a:rPr>
              <a:t>2 </a:t>
            </a:r>
            <a:r>
              <a:rPr lang="ja-JP" altLang="en-US" kern="1200" dirty="0" smtClean="0">
                <a:solidFill>
                  <a:schemeClr val="tx1"/>
                </a:solidFill>
                <a:effectLst/>
                <a:latin typeface="+mn-lt"/>
              </a:rPr>
              <a:t>つが同時に発生することはあり得ません。</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実際に遭遇することはほぼないと思います。設計がひどいというだけでは済みません。</a:t>
            </a:r>
            <a:r>
              <a:rPr lang="en-US" altLang="ja-JP" kern="1200" dirty="0" smtClean="0">
                <a:solidFill>
                  <a:schemeClr val="tx1"/>
                </a:solidFill>
                <a:effectLst/>
                <a:latin typeface="+mn-lt"/>
              </a:rPr>
              <a:t>Java </a:t>
            </a:r>
            <a:r>
              <a:rPr lang="ja-JP" altLang="en-US" kern="1200" dirty="0" smtClean="0">
                <a:solidFill>
                  <a:schemeClr val="tx1"/>
                </a:solidFill>
                <a:effectLst/>
                <a:latin typeface="+mn-lt"/>
              </a:rPr>
              <a:t>など他の言語では、ウィジェットはガジェットを所有し、ウィジェットが破棄または終了する際、手動でガジェットを破棄しなければなりませんが、ウィジェットを持つガジェットが破棄された場合は同様の処理は実行しません。ウィジェットがガジェットを所有します。それが共有ポインターです。ガジェットはウィジェットを所有せず参照します。弱いポインターは破棄されたオブジェクトを参照していないか検証できるので安全です。ここで生のポインターを使うと、タイプセーフではなくなります。これは完全にタイプセーフです。システムの外に出なければ問題はありません。</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なお、</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を使えるところで共有ポインターを使ったのは、ウィジェットはガジェットを所有しているが、他の要素と所有権を共有している可能性があるのを考えてのことです。公開し、取得するか、他の場所で生成されたガジェットを借用し、使用者の </a:t>
            </a:r>
            <a:r>
              <a:rPr lang="en-US" altLang="ja-JP" kern="1200" dirty="0" smtClean="0">
                <a:solidFill>
                  <a:schemeClr val="tx1"/>
                </a:solidFill>
                <a:effectLst/>
                <a:latin typeface="+mn-lt"/>
              </a:rPr>
              <a:t>1 </a:t>
            </a:r>
            <a:r>
              <a:rPr lang="ja-JP" altLang="en-US" kern="1200" dirty="0" smtClean="0">
                <a:solidFill>
                  <a:schemeClr val="tx1"/>
                </a:solidFill>
                <a:effectLst/>
                <a:latin typeface="+mn-lt"/>
              </a:rPr>
              <a:t>人になるのが共有ポインターです。ただし、一意の実装内容の場合は </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を使用します。たとえば、ツリーにノードがあり、各ノードに子要素がある場合は、ノード ポインターのベクターが存在する可能性があります。これが </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です。ある要素に対する唯一のポインターなので、</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と言います。その要素の唯一の所有者になります。</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を使用するのは、効率に優れ、参照カウントが不要で、きわめて高速で生のポインターも使用できるからです。親要素 </a:t>
            </a:r>
            <a:r>
              <a:rPr lang="en-US" altLang="ja-JP" kern="1200" dirty="0" smtClean="0">
                <a:solidFill>
                  <a:schemeClr val="tx1"/>
                </a:solidFill>
                <a:effectLst/>
                <a:latin typeface="+mn-lt"/>
              </a:rPr>
              <a:t>parent </a:t>
            </a:r>
            <a:r>
              <a:rPr lang="ja-JP" altLang="en-US" kern="1200" dirty="0" smtClean="0">
                <a:solidFill>
                  <a:schemeClr val="tx1"/>
                </a:solidFill>
                <a:effectLst/>
                <a:latin typeface="+mn-lt"/>
              </a:rPr>
              <a:t>に対する </a:t>
            </a:r>
            <a:r>
              <a:rPr lang="en-US" altLang="ja-JP" kern="1200" dirty="0" smtClean="0">
                <a:solidFill>
                  <a:schemeClr val="tx1"/>
                </a:solidFill>
                <a:effectLst/>
                <a:latin typeface="+mn-lt"/>
              </a:rPr>
              <a:t>node* </a:t>
            </a:r>
            <a:r>
              <a:rPr lang="ja-JP" altLang="en-US" kern="1200" dirty="0" smtClean="0">
                <a:solidFill>
                  <a:schemeClr val="tx1"/>
                </a:solidFill>
                <a:effectLst/>
                <a:latin typeface="+mn-lt"/>
              </a:rPr>
              <a:t>があることに注意してください。</a:t>
            </a: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32544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kern="1200" dirty="0" smtClean="0">
                <a:solidFill>
                  <a:schemeClr val="tx1"/>
                </a:solidFill>
                <a:effectLst/>
                <a:latin typeface="+mn-lt"/>
              </a:rPr>
              <a:t>これについて見ていきましょう。子要素である </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のベクターは、各子要素を一意に所有していることを意味します。子要素の唯一の所有者であって、何らかの理由で基底クラスへのポインターを持ち、間接参照です。</a:t>
            </a:r>
            <a:r>
              <a:rPr lang="en-US" altLang="ja-JP" kern="1200" dirty="0" smtClean="0">
                <a:solidFill>
                  <a:schemeClr val="tx1"/>
                </a:solidFill>
                <a:effectLst/>
                <a:latin typeface="+mn-lt"/>
              </a:rPr>
              <a:t>node* parent </a:t>
            </a:r>
            <a:r>
              <a:rPr lang="ja-JP" altLang="en-US" kern="1200" dirty="0" smtClean="0">
                <a:solidFill>
                  <a:schemeClr val="tx1"/>
                </a:solidFill>
                <a:effectLst/>
                <a:latin typeface="+mn-lt"/>
              </a:rPr>
              <a:t>は安全性に欠ける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ポインターを思い起こさせるかもしれませんが、これは所有しません。何かを所有するポインターと何かを所有する生のポインターとを区別してください。それらは安全ではありません。この例のように、生のポインターが自分よりも有効期間が長いことが確実な要素を指す場合を除き、生のポインターは必ず </a:t>
            </a:r>
            <a:r>
              <a:rPr lang="en-US" altLang="ja-JP" kern="1200" dirty="0" smtClean="0">
                <a:solidFill>
                  <a:schemeClr val="tx1"/>
                </a:solidFill>
                <a:effectLst/>
                <a:latin typeface="+mn-lt"/>
              </a:rPr>
              <a:t>delete </a:t>
            </a:r>
            <a:r>
              <a:rPr lang="ja-JP" altLang="en-US" kern="1200" dirty="0" smtClean="0">
                <a:solidFill>
                  <a:schemeClr val="tx1"/>
                </a:solidFill>
                <a:effectLst/>
                <a:latin typeface="+mn-lt"/>
              </a:rPr>
              <a:t>してください。プログラムの構成上、親は子よりも有効期間が長く、子は親に対する生のポインターを好きなだけ所有できます。何らかの理由でそうではない場合、代わりに </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などを使用できます。しかしこの場合は生のポインターでまったく問題ありません。</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はタイプセーフで、自動メモリ管理機能があり、ガベージ コレクションも不要です。生のポインターは参照するだけで所有せず、参照先の要素は自分よりも有効期間が長いからです。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唯一ここでは、</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を初期化するために </a:t>
            </a:r>
            <a:r>
              <a:rPr lang="en-US" altLang="ja-JP" kern="1200" dirty="0" smtClean="0">
                <a:solidFill>
                  <a:schemeClr val="tx1"/>
                </a:solidFill>
                <a:effectLst/>
                <a:latin typeface="+mn-lt"/>
              </a:rPr>
              <a:t>"new" </a:t>
            </a:r>
            <a:r>
              <a:rPr lang="ja-JP" altLang="en-US" kern="1200" dirty="0" smtClean="0">
                <a:solidFill>
                  <a:schemeClr val="tx1"/>
                </a:solidFill>
                <a:effectLst/>
                <a:latin typeface="+mn-lt"/>
              </a:rPr>
              <a:t>を使用します。さまざまな技術上の理由から、標準ライブラリの </a:t>
            </a:r>
            <a:r>
              <a:rPr lang="en-US" altLang="ja-JP" kern="1200" dirty="0" err="1" smtClean="0">
                <a:solidFill>
                  <a:schemeClr val="tx1"/>
                </a:solidFill>
                <a:effectLst/>
                <a:latin typeface="+mn-lt"/>
              </a:rPr>
              <a:t>make_shared</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のような </a:t>
            </a:r>
            <a:r>
              <a:rPr lang="en-US" altLang="ja-JP" kern="1200" dirty="0" err="1" smtClean="0">
                <a:solidFill>
                  <a:schemeClr val="tx1"/>
                </a:solidFill>
                <a:effectLst/>
                <a:latin typeface="+mn-lt"/>
              </a:rPr>
              <a:t>make_unique</a:t>
            </a:r>
            <a:r>
              <a:rPr lang="en-US" altLang="ja-JP" kern="1200" dirty="0" smtClean="0">
                <a:solidFill>
                  <a:schemeClr val="tx1"/>
                </a:solidFill>
                <a:effectLst/>
                <a:latin typeface="+mn-lt"/>
              </a:rPr>
              <a:t> </a:t>
            </a:r>
            <a:r>
              <a:rPr lang="ja-JP" altLang="en-US" kern="1200" dirty="0" err="1" smtClean="0">
                <a:solidFill>
                  <a:schemeClr val="tx1"/>
                </a:solidFill>
                <a:effectLst/>
                <a:latin typeface="+mn-lt"/>
              </a:rPr>
              <a:t>は存</a:t>
            </a:r>
            <a:r>
              <a:rPr lang="ja-JP" altLang="en-US" kern="1200" dirty="0" smtClean="0">
                <a:solidFill>
                  <a:schemeClr val="tx1"/>
                </a:solidFill>
                <a:effectLst/>
                <a:latin typeface="+mn-lt"/>
              </a:rPr>
              <a:t>在しません。提案もありませんでした。移植性の高い </a:t>
            </a:r>
            <a:r>
              <a:rPr lang="en-US" altLang="ja-JP" kern="1200" dirty="0" smtClean="0">
                <a:solidFill>
                  <a:schemeClr val="tx1"/>
                </a:solidFill>
                <a:effectLst/>
                <a:latin typeface="+mn-lt"/>
              </a:rPr>
              <a:t>ISO C++ </a:t>
            </a:r>
            <a:r>
              <a:rPr lang="ja-JP" altLang="en-US" kern="1200" dirty="0" smtClean="0">
                <a:solidFill>
                  <a:schemeClr val="tx1"/>
                </a:solidFill>
                <a:effectLst/>
                <a:latin typeface="+mn-lt"/>
              </a:rPr>
              <a:t>コードでは </a:t>
            </a:r>
            <a:r>
              <a:rPr lang="en-US" altLang="ja-JP" kern="1200" dirty="0" smtClean="0">
                <a:solidFill>
                  <a:schemeClr val="tx1"/>
                </a:solidFill>
                <a:effectLst/>
                <a:latin typeface="+mn-lt"/>
              </a:rPr>
              <a:t>new </a:t>
            </a:r>
            <a:r>
              <a:rPr lang="ja-JP" altLang="en-US" kern="1200" dirty="0" smtClean="0">
                <a:solidFill>
                  <a:schemeClr val="tx1"/>
                </a:solidFill>
                <a:effectLst/>
                <a:latin typeface="+mn-lt"/>
              </a:rPr>
              <a:t>を使用できます。標準でそう規定されています。すぐに </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に変換すれば、大丈夫です。構成が完了すればすぐに所有権が移動するので、何が起きても確実に破棄されます。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それでも生のポインターを使って適当な場所で </a:t>
            </a:r>
            <a:r>
              <a:rPr lang="en-US" altLang="ja-JP" kern="1200" dirty="0" smtClean="0">
                <a:solidFill>
                  <a:schemeClr val="tx1"/>
                </a:solidFill>
                <a:effectLst/>
                <a:latin typeface="+mn-lt"/>
              </a:rPr>
              <a:t>delete </a:t>
            </a:r>
            <a:r>
              <a:rPr lang="ja-JP" altLang="en-US" kern="1200" dirty="0" smtClean="0">
                <a:solidFill>
                  <a:schemeClr val="tx1"/>
                </a:solidFill>
                <a:effectLst/>
                <a:latin typeface="+mn-lt"/>
              </a:rPr>
              <a:t>する方がよいという人はどのくらいいますか</a:t>
            </a:r>
            <a:r>
              <a:rPr lang="en-US" altLang="ja-JP" kern="1200" dirty="0" smtClean="0">
                <a:solidFill>
                  <a:schemeClr val="tx1"/>
                </a:solidFill>
                <a:effectLst/>
                <a:latin typeface="+mn-lt"/>
              </a:rPr>
              <a:t>? </a:t>
            </a:r>
            <a:r>
              <a:rPr lang="ja-JP" altLang="en-US" kern="1200" dirty="0" smtClean="0">
                <a:solidFill>
                  <a:schemeClr val="tx1"/>
                </a:solidFill>
                <a:effectLst/>
                <a:latin typeface="+mn-lt"/>
              </a:rPr>
              <a:t>正直にどうぞ。少ないですね。まだ本心は見せたくないという感じでしょうか。いろいろと批判したので当然ですね。では、自分で実装している方は</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ボンネットを開けて中を覗いているだけでなく、エンジンやキャブレターを取り付けている、つまり独自のデータ構造を実装しているということです。参照カウントよりもましな処理を書けるというなら、それでよいです。手間をかけてさらに効率化したいのであれば、ベクターであれノードであれ、型に生のポインターを使用してください。そうしたやり方を邪魔するつもりはありません。単にそれは既定の方法ではないということです。中身を見て、必要ならばその機能を使用します。ただし、きちんとカプセル化してシステムの他の部分にリークしないようにしてください。現実には、必要ならばパフォーマンスを捻出できます。しかし既定でも、同じくらい高速で、パフォーマンスの差もほとんどなく、安全でクリーンです。ところで、これまで見てきたコードはすべて、既定で他の最新の言語と同様にクリーンで、安全で、効率的です。これを利用しない手はありません。</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32544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indent="0">
              <a:buFont typeface="+mj-lt"/>
              <a:buNone/>
            </a:pPr>
            <a:r>
              <a:rPr lang="en-US" altLang="ja-JP" kern="1200" dirty="0" err="1" smtClean="0">
                <a:solidFill>
                  <a:schemeClr val="tx1"/>
                </a:solidFill>
                <a:effectLst/>
                <a:latin typeface="+mn-lt"/>
              </a:rPr>
              <a:t>Bjarne</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は的を得ています。詳しく説明する必要もないでしょう。構成時にオブジェクトの有効期間を明示的に定義すれば、つまり、このオブジェクトはメンバーの別のオブジェクトを所有するとか、スコープをオブジェクトの有効期間とするとか、このスマート ポインターがこのオブジェクトを所有すると定義すれば、それで完了です。これ以上言うことはありません。スマート ポインターの場合、オブジェクトが所有するか、自身のスコープが有効期間になります。以上です。収集が必要なガベージはありません。</a:t>
            </a:r>
            <a:endParaRPr lang="ja-JP" altLang="en-US" dirty="0">
              <a:latin typeface="+mn-lt"/>
            </a:endParaRPr>
          </a:p>
        </p:txBody>
      </p:sp>
      <p:sp>
        <p:nvSpPr>
          <p:cNvPr id="4" name="Slide Number Placeholder 3"/>
          <p:cNvSpPr>
            <a:spLocks noGrp="1"/>
          </p:cNvSpPr>
          <p:nvPr>
            <p:ph type="sldNum" sz="quarter" idx="10"/>
          </p:nvPr>
        </p:nvSpPr>
        <p:spPr/>
        <p:txBody>
          <a:bodyPr/>
          <a:lstStyle/>
          <a:p>
            <a:fld id="{26C70BA7-54A9-4C9D-A4D9-4CF62DB81B3C}" type="slidenum">
              <a:rPr lang="en-US" smtClean="0"/>
              <a:t>14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kern="1200" dirty="0" smtClean="0">
                <a:solidFill>
                  <a:schemeClr val="tx1"/>
                </a:solidFill>
                <a:effectLst/>
                <a:latin typeface="+mn-lt"/>
              </a:rPr>
              <a:t>コンテナーについてはどうでしょうか</a:t>
            </a:r>
            <a:r>
              <a:rPr lang="en-US" altLang="ja-JP" kern="1200" dirty="0" smtClean="0">
                <a:solidFill>
                  <a:schemeClr val="tx1"/>
                </a:solidFill>
                <a:effectLst/>
                <a:latin typeface="+mn-lt"/>
              </a:rPr>
              <a:t>? </a:t>
            </a:r>
            <a:r>
              <a:rPr lang="ja-JP" altLang="en-US" kern="1200" dirty="0" smtClean="0">
                <a:solidFill>
                  <a:schemeClr val="tx1"/>
                </a:solidFill>
                <a:effectLst/>
                <a:latin typeface="+mn-lt"/>
              </a:rPr>
              <a:t>標準ライブラリには、ベクター コンテナーがあります。標準文字列のベクターがあったのですが、こちらを既定のコンテナーとします。</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ではどのコンテナーを既定で使用すべきかと時々質問されます。</a:t>
            </a:r>
            <a:r>
              <a:rPr lang="en-US" altLang="ja-JP" kern="1200" dirty="0" smtClean="0">
                <a:solidFill>
                  <a:schemeClr val="tx1"/>
                </a:solidFill>
                <a:effectLst/>
                <a:latin typeface="+mn-lt"/>
              </a:rPr>
              <a:t>Scott </a:t>
            </a:r>
            <a:r>
              <a:rPr lang="ja-JP" altLang="en-US" kern="1200" dirty="0" err="1" smtClean="0">
                <a:solidFill>
                  <a:schemeClr val="tx1"/>
                </a:solidFill>
                <a:effectLst/>
                <a:latin typeface="+mn-lt"/>
              </a:rPr>
              <a:t>には</a:t>
            </a:r>
            <a:r>
              <a:rPr lang="ja-JP" altLang="en-US" kern="1200" dirty="0" smtClean="0">
                <a:solidFill>
                  <a:schemeClr val="tx1"/>
                </a:solidFill>
                <a:effectLst/>
                <a:latin typeface="+mn-lt"/>
              </a:rPr>
              <a:t>悪いのですが、この点はやっぱり同意しかねるところで、彼の</a:t>
            </a:r>
            <a:r>
              <a:rPr lang="en-US" altLang="ja-JP" kern="1200" dirty="0" smtClean="0">
                <a:solidFill>
                  <a:schemeClr val="tx1"/>
                </a:solidFill>
                <a:effectLst/>
                <a:latin typeface="+mn-lt"/>
              </a:rPr>
              <a:t>『Effective STL』</a:t>
            </a:r>
            <a:r>
              <a:rPr lang="ja-JP" altLang="en-US" kern="1200" dirty="0" smtClean="0">
                <a:solidFill>
                  <a:schemeClr val="tx1"/>
                </a:solidFill>
                <a:effectLst/>
                <a:latin typeface="+mn-lt"/>
              </a:rPr>
              <a:t>で唯一同意できないのが、ある段落の「既定のコンテナーというものはなく、適切なものを使用すべきであって、そのために必要な情報はすべて自分で集めよ」という箇所です。後半はそのとおりですが、既定のコンテナーは確かに存在します。ベクターです。ぜひこれを使用してください。ベクターは自身のサイズを変更する配列で、ヒープベースですが、格納されるデータを所有します。常に例外安全で、効率的で、要素のオーバーヘッドはゼロです。コンパクトで、全体をトラバースする場合もきわめて効率的で、キャッシュを有効活用します。これを使わない手はありません。既定はこれですが、他のものは使用できないというわけではありません。もちろん別のコンテナーを使う理由がなければ、ベクターを使用してください。なお、</a:t>
            </a:r>
            <a:r>
              <a:rPr lang="en-US" altLang="ja-JP" kern="1200" dirty="0" err="1" smtClean="0">
                <a:solidFill>
                  <a:schemeClr val="tx1"/>
                </a:solidFill>
                <a:effectLst/>
                <a:latin typeface="+mn-lt"/>
              </a:rPr>
              <a:t>Bjarne</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は</a:t>
            </a:r>
            <a:r>
              <a:rPr lang="en-US" altLang="ja-JP" kern="1200" dirty="0" smtClean="0">
                <a:solidFill>
                  <a:schemeClr val="tx1"/>
                </a:solidFill>
                <a:effectLst/>
                <a:latin typeface="+mn-lt"/>
              </a:rPr>
              <a:t>『C++ Programming Language』</a:t>
            </a:r>
            <a:r>
              <a:rPr lang="ja-JP" altLang="en-US" kern="1200" dirty="0" smtClean="0">
                <a:solidFill>
                  <a:schemeClr val="tx1"/>
                </a:solidFill>
                <a:effectLst/>
                <a:latin typeface="+mn-lt"/>
              </a:rPr>
              <a:t>でこれとまったく同じことを言っています。そういう設計だからです。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それでも別のコンテナーを使いたい場合は、</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配列のようにサイズが固定で不変のベクターがあります。</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配列より安全なのは、標準配列を使用することです。これは </a:t>
            </a:r>
            <a:r>
              <a:rPr lang="en-US" altLang="ja-JP" kern="1200" dirty="0" smtClean="0">
                <a:solidFill>
                  <a:schemeClr val="tx1"/>
                </a:solidFill>
                <a:effectLst/>
                <a:latin typeface="+mn-lt"/>
              </a:rPr>
              <a:t>C++11 </a:t>
            </a:r>
            <a:r>
              <a:rPr lang="ja-JP" altLang="en-US" kern="1200" dirty="0" smtClean="0">
                <a:solidFill>
                  <a:schemeClr val="tx1"/>
                </a:solidFill>
                <a:effectLst/>
                <a:latin typeface="+mn-lt"/>
              </a:rPr>
              <a:t>標準の新しい点で、</a:t>
            </a:r>
            <a:r>
              <a:rPr lang="en-US" altLang="ja-JP" kern="1200" dirty="0" smtClean="0">
                <a:solidFill>
                  <a:schemeClr val="tx1"/>
                </a:solidFill>
                <a:effectLst/>
                <a:latin typeface="+mn-lt"/>
              </a:rPr>
              <a:t>TR1 </a:t>
            </a:r>
            <a:r>
              <a:rPr lang="ja-JP" altLang="en-US" kern="1200" dirty="0" smtClean="0">
                <a:solidFill>
                  <a:schemeClr val="tx1"/>
                </a:solidFill>
                <a:effectLst/>
                <a:latin typeface="+mn-lt"/>
              </a:rPr>
              <a:t>すなわち </a:t>
            </a:r>
            <a:r>
              <a:rPr lang="en-US" altLang="ja-JP" kern="1200" dirty="0" smtClean="0">
                <a:solidFill>
                  <a:schemeClr val="tx1"/>
                </a:solidFill>
                <a:effectLst/>
                <a:latin typeface="+mn-lt"/>
              </a:rPr>
              <a:t>Technical Report on Library Extensions </a:t>
            </a:r>
            <a:r>
              <a:rPr lang="ja-JP" altLang="en-US" kern="1200" dirty="0" smtClean="0">
                <a:solidFill>
                  <a:schemeClr val="tx1"/>
                </a:solidFill>
                <a:effectLst/>
                <a:latin typeface="+mn-lt"/>
              </a:rPr>
              <a:t>の一部でしたが、前回のリリース以来、標準として製品に導入されています。この場合、配列</a:t>
            </a:r>
            <a:r>
              <a:rPr lang="en-US" altLang="ja-JP" kern="1200" dirty="0" smtClean="0">
                <a:solidFill>
                  <a:schemeClr val="tx1"/>
                </a:solidFill>
                <a:effectLst/>
                <a:latin typeface="+mn-lt"/>
              </a:rPr>
              <a:t>&lt;string,50&gt; </a:t>
            </a:r>
            <a:r>
              <a:rPr lang="ja-JP" altLang="en-US" kern="1200" dirty="0" smtClean="0">
                <a:solidFill>
                  <a:schemeClr val="tx1"/>
                </a:solidFill>
                <a:effectLst/>
                <a:latin typeface="+mn-lt"/>
              </a:rPr>
              <a:t>は </a:t>
            </a:r>
            <a:r>
              <a:rPr lang="en-US" altLang="ja-JP" kern="1200" dirty="0" smtClean="0">
                <a:solidFill>
                  <a:schemeClr val="tx1"/>
                </a:solidFill>
                <a:effectLst/>
                <a:latin typeface="+mn-lt"/>
              </a:rPr>
              <a:t>50 </a:t>
            </a:r>
            <a:r>
              <a:rPr lang="ja-JP" altLang="en-US" kern="1200" dirty="0" smtClean="0">
                <a:solidFill>
                  <a:schemeClr val="tx1"/>
                </a:solidFill>
                <a:effectLst/>
                <a:latin typeface="+mn-lt"/>
              </a:rPr>
              <a:t>個の要素があり、それ以上でもそれ以下でもありません。</a:t>
            </a:r>
            <a:r>
              <a:rPr lang="en-US" altLang="ja-JP" kern="1200" dirty="0" smtClean="0">
                <a:solidFill>
                  <a:schemeClr val="tx1"/>
                </a:solidFill>
                <a:effectLst/>
                <a:latin typeface="+mn-lt"/>
              </a:rPr>
              <a:t>insert </a:t>
            </a:r>
            <a:r>
              <a:rPr lang="ja-JP" altLang="en-US" kern="1200" dirty="0" smtClean="0">
                <a:solidFill>
                  <a:schemeClr val="tx1"/>
                </a:solidFill>
                <a:effectLst/>
                <a:latin typeface="+mn-lt"/>
              </a:rPr>
              <a:t>や </a:t>
            </a:r>
            <a:r>
              <a:rPr lang="en-US" altLang="ja-JP" kern="1200" dirty="0" err="1" smtClean="0">
                <a:solidFill>
                  <a:schemeClr val="tx1"/>
                </a:solidFill>
                <a:effectLst/>
                <a:latin typeface="+mn-lt"/>
              </a:rPr>
              <a:t>push_back</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はできませんが、すべての要素にアクセスでます。</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配列とは違い完全に安全に使用でき、あらゆる </a:t>
            </a:r>
            <a:r>
              <a:rPr lang="en-US" altLang="ja-JP" kern="1200" dirty="0" smtClean="0">
                <a:solidFill>
                  <a:schemeClr val="tx1"/>
                </a:solidFill>
                <a:effectLst/>
                <a:latin typeface="+mn-lt"/>
              </a:rPr>
              <a:t>STL </a:t>
            </a:r>
            <a:r>
              <a:rPr lang="ja-JP" altLang="en-US" kern="1200" dirty="0" smtClean="0">
                <a:solidFill>
                  <a:schemeClr val="tx1"/>
                </a:solidFill>
                <a:effectLst/>
                <a:latin typeface="+mn-lt"/>
              </a:rPr>
              <a:t>アルゴリズムと円滑に動作します。固定サイズのバッファーがあることがあらかじめわかっている場合は、これを使用します。構造やオーバーランを回避する方法がわかっていて、サイズが適正であるかオーバーレイする場合は、配列を固定サイズのベクターとして使用し、ヒープ割り当てを回避できます。メモリ割り当てのオーバーヘッドが生じなくなります。このように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を制御できるようになります。</a:t>
            </a: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206039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kern="1200" dirty="0" smtClean="0">
                <a:solidFill>
                  <a:schemeClr val="tx1"/>
                </a:solidFill>
                <a:effectLst/>
                <a:latin typeface="+mn-lt"/>
              </a:rPr>
              <a:t>他にも主なコンテナーとして連想コンテナーがあります。キー値のルックアップ コンテナーで、一般的な例として電話帳があります。既定のコンテナーは </a:t>
            </a:r>
            <a:r>
              <a:rPr lang="en-US" altLang="ja-JP" kern="1200" dirty="0" smtClean="0">
                <a:solidFill>
                  <a:schemeClr val="tx1"/>
                </a:solidFill>
                <a:effectLst/>
                <a:latin typeface="+mn-lt"/>
              </a:rPr>
              <a:t>map </a:t>
            </a:r>
            <a:r>
              <a:rPr lang="ja-JP" altLang="en-US" kern="1200" dirty="0" smtClean="0">
                <a:solidFill>
                  <a:schemeClr val="tx1"/>
                </a:solidFill>
                <a:effectLst/>
                <a:latin typeface="+mn-lt"/>
              </a:rPr>
              <a:t>や </a:t>
            </a:r>
            <a:r>
              <a:rPr lang="en-US" altLang="ja-JP" kern="1200" dirty="0" err="1" smtClean="0">
                <a:solidFill>
                  <a:schemeClr val="tx1"/>
                </a:solidFill>
                <a:effectLst/>
                <a:latin typeface="+mn-lt"/>
              </a:rPr>
              <a:t>multimap</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です。</a:t>
            </a:r>
            <a:r>
              <a:rPr lang="en-US" altLang="ja-JP" kern="1200" dirty="0" err="1" smtClean="0">
                <a:solidFill>
                  <a:schemeClr val="tx1"/>
                </a:solidFill>
                <a:effectLst/>
                <a:latin typeface="+mn-lt"/>
              </a:rPr>
              <a:t>multimap</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は同じキーを複数持つことができます。電話番号を </a:t>
            </a:r>
            <a:r>
              <a:rPr lang="en-US" altLang="ja-JP" kern="1200" dirty="0" smtClean="0">
                <a:solidFill>
                  <a:schemeClr val="tx1"/>
                </a:solidFill>
                <a:effectLst/>
                <a:latin typeface="+mn-lt"/>
              </a:rPr>
              <a:t>1 </a:t>
            </a:r>
            <a:r>
              <a:rPr lang="ja-JP" altLang="en-US" kern="1200" dirty="0" err="1" smtClean="0">
                <a:solidFill>
                  <a:schemeClr val="tx1"/>
                </a:solidFill>
                <a:effectLst/>
                <a:latin typeface="+mn-lt"/>
              </a:rPr>
              <a:t>つだけ</a:t>
            </a:r>
            <a:r>
              <a:rPr lang="ja-JP" altLang="en-US" kern="1200" dirty="0" smtClean="0">
                <a:solidFill>
                  <a:schemeClr val="tx1"/>
                </a:solidFill>
                <a:effectLst/>
                <a:latin typeface="+mn-lt"/>
              </a:rPr>
              <a:t>持つ場合は </a:t>
            </a:r>
            <a:r>
              <a:rPr lang="en-US" altLang="ja-JP" kern="1200" dirty="0" smtClean="0">
                <a:solidFill>
                  <a:schemeClr val="tx1"/>
                </a:solidFill>
                <a:effectLst/>
                <a:latin typeface="+mn-lt"/>
              </a:rPr>
              <a:t>map </a:t>
            </a:r>
            <a:r>
              <a:rPr lang="ja-JP" altLang="en-US" kern="1200" dirty="0" smtClean="0">
                <a:solidFill>
                  <a:schemeClr val="tx1"/>
                </a:solidFill>
                <a:effectLst/>
                <a:latin typeface="+mn-lt"/>
              </a:rPr>
              <a:t>を使用します。</a:t>
            </a:r>
            <a:r>
              <a:rPr lang="en-US" altLang="ja-JP" kern="1200" dirty="0" smtClean="0">
                <a:solidFill>
                  <a:schemeClr val="tx1"/>
                </a:solidFill>
                <a:effectLst/>
                <a:latin typeface="+mn-lt"/>
              </a:rPr>
              <a:t>Neil </a:t>
            </a:r>
            <a:r>
              <a:rPr lang="en-US" altLang="ja-JP" kern="1200" dirty="0" err="1" smtClean="0">
                <a:solidFill>
                  <a:schemeClr val="tx1"/>
                </a:solidFill>
                <a:effectLst/>
                <a:latin typeface="+mn-lt"/>
              </a:rPr>
              <a:t>Peart</a:t>
            </a:r>
            <a:r>
              <a:rPr lang="en-US" altLang="ja-JP" kern="1200" dirty="0" smtClean="0">
                <a:solidFill>
                  <a:schemeClr val="tx1"/>
                </a:solidFill>
                <a:effectLst/>
                <a:latin typeface="+mn-lt"/>
              </a:rPr>
              <a:t> </a:t>
            </a:r>
            <a:r>
              <a:rPr lang="ja-JP" altLang="en-US" kern="1200" dirty="0" err="1" smtClean="0">
                <a:solidFill>
                  <a:schemeClr val="tx1"/>
                </a:solidFill>
                <a:effectLst/>
                <a:latin typeface="+mn-lt"/>
              </a:rPr>
              <a:t>のように</a:t>
            </a:r>
            <a:r>
              <a:rPr lang="ja-JP" altLang="en-US" kern="1200" dirty="0" smtClean="0">
                <a:solidFill>
                  <a:schemeClr val="tx1"/>
                </a:solidFill>
                <a:effectLst/>
                <a:latin typeface="+mn-lt"/>
              </a:rPr>
              <a:t>自宅と携帯の </a:t>
            </a:r>
            <a:r>
              <a:rPr lang="en-US" altLang="ja-JP" kern="1200" dirty="0" smtClean="0">
                <a:solidFill>
                  <a:schemeClr val="tx1"/>
                </a:solidFill>
                <a:effectLst/>
                <a:latin typeface="+mn-lt"/>
              </a:rPr>
              <a:t>2 </a:t>
            </a:r>
            <a:r>
              <a:rPr lang="ja-JP" altLang="en-US" kern="1200" dirty="0" err="1" smtClean="0">
                <a:solidFill>
                  <a:schemeClr val="tx1"/>
                </a:solidFill>
                <a:effectLst/>
                <a:latin typeface="+mn-lt"/>
              </a:rPr>
              <a:t>つの</a:t>
            </a:r>
            <a:r>
              <a:rPr lang="ja-JP" altLang="en-US" kern="1200" dirty="0" smtClean="0">
                <a:solidFill>
                  <a:schemeClr val="tx1"/>
                </a:solidFill>
                <a:effectLst/>
                <a:latin typeface="+mn-lt"/>
              </a:rPr>
              <a:t>電話番号を持つことができますが、自宅の電話を使っている人なんてもういませんよね。携帯の電話番号だけで事足ります。仕事の電話も携帯に転送されるように設定しているのではないでしょうか。</a:t>
            </a:r>
          </a:p>
          <a:p>
            <a:r>
              <a:rPr lang="ja-JP" altLang="en-US" kern="1200" dirty="0" smtClean="0">
                <a:solidFill>
                  <a:schemeClr val="tx1"/>
                </a:solidFill>
                <a:effectLst/>
                <a:latin typeface="+mn-lt"/>
              </a:rPr>
              <a:t> </a:t>
            </a:r>
          </a:p>
          <a:p>
            <a:r>
              <a:rPr lang="en-US" altLang="ja-JP" kern="1200" dirty="0" smtClean="0">
                <a:solidFill>
                  <a:schemeClr val="tx1"/>
                </a:solidFill>
                <a:effectLst/>
                <a:latin typeface="+mn-lt"/>
              </a:rPr>
              <a:t>map </a:t>
            </a:r>
            <a:r>
              <a:rPr lang="ja-JP" altLang="en-US" kern="1200" dirty="0" smtClean="0">
                <a:solidFill>
                  <a:schemeClr val="tx1"/>
                </a:solidFill>
                <a:effectLst/>
                <a:latin typeface="+mn-lt"/>
              </a:rPr>
              <a:t>と </a:t>
            </a:r>
            <a:r>
              <a:rPr lang="en-US" altLang="ja-JP" kern="1200" dirty="0" err="1" smtClean="0">
                <a:solidFill>
                  <a:schemeClr val="tx1"/>
                </a:solidFill>
                <a:effectLst/>
                <a:latin typeface="+mn-lt"/>
              </a:rPr>
              <a:t>multimap</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は既定で使用できます。ハッシュベースのコンテナーを使用したい場合は、</a:t>
            </a:r>
            <a:r>
              <a:rPr lang="en-US" altLang="ja-JP" kern="1200" dirty="0" smtClean="0">
                <a:solidFill>
                  <a:schemeClr val="tx1"/>
                </a:solidFill>
                <a:effectLst/>
                <a:latin typeface="+mn-lt"/>
              </a:rPr>
              <a:t>map </a:t>
            </a:r>
            <a:r>
              <a:rPr lang="ja-JP" altLang="en-US" kern="1200" dirty="0" smtClean="0">
                <a:solidFill>
                  <a:schemeClr val="tx1"/>
                </a:solidFill>
                <a:effectLst/>
                <a:latin typeface="+mn-lt"/>
              </a:rPr>
              <a:t>と </a:t>
            </a:r>
            <a:r>
              <a:rPr lang="en-US" altLang="ja-JP" kern="1200" dirty="0" err="1" smtClean="0">
                <a:solidFill>
                  <a:schemeClr val="tx1"/>
                </a:solidFill>
                <a:effectLst/>
                <a:latin typeface="+mn-lt"/>
              </a:rPr>
              <a:t>multimap</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はツリーベースなので、標準ライブラリにある “</a:t>
            </a:r>
            <a:r>
              <a:rPr lang="en-US" altLang="ja-JP" kern="1200" dirty="0" smtClean="0">
                <a:solidFill>
                  <a:schemeClr val="tx1"/>
                </a:solidFill>
                <a:effectLst/>
                <a:latin typeface="+mn-lt"/>
              </a:rPr>
              <a:t>unordered_” </a:t>
            </a:r>
            <a:r>
              <a:rPr lang="ja-JP" altLang="en-US" kern="1200" dirty="0" smtClean="0">
                <a:solidFill>
                  <a:schemeClr val="tx1"/>
                </a:solidFill>
                <a:effectLst/>
                <a:latin typeface="+mn-lt"/>
              </a:rPr>
              <a:t>付きのものを使用します。パフォーマンス特性が異なります。</a:t>
            </a:r>
            <a:r>
              <a:rPr lang="en-US" altLang="ja-JP" kern="1200" dirty="0" smtClean="0">
                <a:solidFill>
                  <a:schemeClr val="tx1"/>
                </a:solidFill>
                <a:effectLst/>
                <a:latin typeface="+mn-lt"/>
              </a:rPr>
              <a:t>map </a:t>
            </a:r>
            <a:r>
              <a:rPr lang="ja-JP" altLang="en-US" kern="1200" dirty="0" smtClean="0">
                <a:solidFill>
                  <a:schemeClr val="tx1"/>
                </a:solidFill>
                <a:effectLst/>
                <a:latin typeface="+mn-lt"/>
              </a:rPr>
              <a:t>と </a:t>
            </a:r>
            <a:r>
              <a:rPr lang="en-US" altLang="ja-JP" kern="1200" dirty="0" smtClean="0">
                <a:solidFill>
                  <a:schemeClr val="tx1"/>
                </a:solidFill>
                <a:effectLst/>
                <a:latin typeface="+mn-lt"/>
              </a:rPr>
              <a:t>unordered_ </a:t>
            </a:r>
            <a:r>
              <a:rPr lang="ja-JP" altLang="en-US" kern="1200" dirty="0" smtClean="0">
                <a:solidFill>
                  <a:schemeClr val="tx1"/>
                </a:solidFill>
                <a:effectLst/>
                <a:latin typeface="+mn-lt"/>
              </a:rPr>
              <a:t>付きの </a:t>
            </a:r>
            <a:r>
              <a:rPr lang="en-US" altLang="ja-JP" kern="1200" dirty="0" smtClean="0">
                <a:solidFill>
                  <a:schemeClr val="tx1"/>
                </a:solidFill>
                <a:effectLst/>
                <a:latin typeface="+mn-lt"/>
              </a:rPr>
              <a:t>map </a:t>
            </a:r>
            <a:r>
              <a:rPr lang="ja-JP" altLang="en-US" kern="1200" dirty="0" smtClean="0">
                <a:solidFill>
                  <a:schemeClr val="tx1"/>
                </a:solidFill>
                <a:effectLst/>
                <a:latin typeface="+mn-lt"/>
              </a:rPr>
              <a:t>のどちらを既定で使用すべきか</a:t>
            </a:r>
            <a:r>
              <a:rPr lang="ja-JP" altLang="en-US" kern="1200" dirty="0" err="1" smtClean="0">
                <a:solidFill>
                  <a:schemeClr val="tx1"/>
                </a:solidFill>
                <a:effectLst/>
                <a:latin typeface="+mn-lt"/>
              </a:rPr>
              <a:t>は</a:t>
            </a:r>
            <a:r>
              <a:rPr lang="ja-JP" altLang="en-US" kern="1200" dirty="0" smtClean="0">
                <a:solidFill>
                  <a:schemeClr val="tx1"/>
                </a:solidFill>
                <a:effectLst/>
                <a:latin typeface="+mn-lt"/>
              </a:rPr>
              <a:t>難しいところです。</a:t>
            </a:r>
            <a:r>
              <a:rPr lang="en-US" altLang="ja-JP" kern="1200" dirty="0" smtClean="0">
                <a:solidFill>
                  <a:schemeClr val="tx1"/>
                </a:solidFill>
                <a:effectLst/>
                <a:latin typeface="+mn-lt"/>
              </a:rPr>
              <a:t>map </a:t>
            </a:r>
            <a:r>
              <a:rPr lang="ja-JP" altLang="en-US" kern="1200" dirty="0" smtClean="0">
                <a:solidFill>
                  <a:schemeClr val="tx1"/>
                </a:solidFill>
                <a:effectLst/>
                <a:latin typeface="+mn-lt"/>
              </a:rPr>
              <a:t>の方が使いやすく、ソートが行われます。要素を最初から最後まで処理すると、比較関数を実行して常にソートされた状態になります。特定の配列で保証された </a:t>
            </a:r>
            <a:r>
              <a:rPr lang="en-US" altLang="ja-JP" kern="1200" dirty="0" smtClean="0">
                <a:solidFill>
                  <a:schemeClr val="tx1"/>
                </a:solidFill>
                <a:effectLst/>
                <a:latin typeface="+mn-lt"/>
              </a:rPr>
              <a:t>O(log n) </a:t>
            </a:r>
            <a:r>
              <a:rPr lang="ja-JP" altLang="en-US" kern="1200" dirty="0" smtClean="0">
                <a:solidFill>
                  <a:schemeClr val="tx1"/>
                </a:solidFill>
                <a:effectLst/>
                <a:latin typeface="+mn-lt"/>
              </a:rPr>
              <a:t>が使用できます。ハッシュ コンテナーによって、常にソートされた状態で </a:t>
            </a:r>
            <a:r>
              <a:rPr lang="en-US" altLang="ja-JP" kern="1200" dirty="0" smtClean="0">
                <a:solidFill>
                  <a:schemeClr val="tx1"/>
                </a:solidFill>
                <a:effectLst/>
                <a:latin typeface="+mn-lt"/>
              </a:rPr>
              <a:t>insert </a:t>
            </a:r>
            <a:r>
              <a:rPr lang="ja-JP" altLang="en-US" kern="1200" dirty="0" smtClean="0">
                <a:solidFill>
                  <a:schemeClr val="tx1"/>
                </a:solidFill>
                <a:effectLst/>
                <a:latin typeface="+mn-lt"/>
              </a:rPr>
              <a:t>と </a:t>
            </a:r>
            <a:r>
              <a:rPr lang="en-US" altLang="ja-JP" kern="1200" dirty="0" smtClean="0">
                <a:solidFill>
                  <a:schemeClr val="tx1"/>
                </a:solidFill>
                <a:effectLst/>
                <a:latin typeface="+mn-lt"/>
              </a:rPr>
              <a:t>erase </a:t>
            </a:r>
            <a:r>
              <a:rPr lang="ja-JP" altLang="en-US" kern="1200" dirty="0" smtClean="0">
                <a:solidFill>
                  <a:schemeClr val="tx1"/>
                </a:solidFill>
                <a:effectLst/>
                <a:latin typeface="+mn-lt"/>
              </a:rPr>
              <a:t>を実行できます。素晴らしい機能ですが短所もあります。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要素が大量にあると、再ハッシュが発生することがあります。段階的な再ハッシュの方が良い場合もあるので、電話のさまざまな特性に注意してください。</a:t>
            </a:r>
            <a:r>
              <a:rPr lang="en-US" altLang="ja-JP" kern="1200" dirty="0" smtClean="0">
                <a:solidFill>
                  <a:schemeClr val="tx1"/>
                </a:solidFill>
                <a:effectLst/>
                <a:latin typeface="+mn-lt"/>
              </a:rPr>
              <a:t>map </a:t>
            </a:r>
            <a:r>
              <a:rPr lang="ja-JP" altLang="en-US" kern="1200" dirty="0" smtClean="0">
                <a:solidFill>
                  <a:schemeClr val="tx1"/>
                </a:solidFill>
                <a:effectLst/>
                <a:latin typeface="+mn-lt"/>
              </a:rPr>
              <a:t>はツリーベースで、どのような処理を実行しても保証された</a:t>
            </a:r>
            <a:r>
              <a:rPr lang="en-US" altLang="ja-JP" kern="1200" dirty="0" smtClean="0">
                <a:solidFill>
                  <a:schemeClr val="tx1"/>
                </a:solidFill>
                <a:effectLst/>
                <a:latin typeface="+mn-lt"/>
              </a:rPr>
              <a:t>log n </a:t>
            </a:r>
            <a:r>
              <a:rPr lang="ja-JP" altLang="en-US" kern="1200" dirty="0" err="1" smtClean="0">
                <a:solidFill>
                  <a:schemeClr val="tx1"/>
                </a:solidFill>
                <a:effectLst/>
                <a:latin typeface="+mn-lt"/>
              </a:rPr>
              <a:t>を提</a:t>
            </a:r>
            <a:r>
              <a:rPr lang="ja-JP" altLang="en-US" kern="1200" dirty="0" smtClean="0">
                <a:solidFill>
                  <a:schemeClr val="tx1"/>
                </a:solidFill>
                <a:effectLst/>
                <a:latin typeface="+mn-lt"/>
              </a:rPr>
              <a:t>供します。</a:t>
            </a:r>
            <a:r>
              <a:rPr lang="en-US" altLang="ja-JP" kern="1200" dirty="0" smtClean="0">
                <a:solidFill>
                  <a:schemeClr val="tx1"/>
                </a:solidFill>
                <a:effectLst/>
                <a:latin typeface="+mn-lt"/>
              </a:rPr>
              <a:t>log n </a:t>
            </a:r>
            <a:r>
              <a:rPr lang="ja-JP" altLang="en-US" kern="1200" dirty="0" smtClean="0">
                <a:solidFill>
                  <a:schemeClr val="tx1"/>
                </a:solidFill>
                <a:effectLst/>
                <a:latin typeface="+mn-lt"/>
              </a:rPr>
              <a:t>は </a:t>
            </a:r>
            <a:r>
              <a:rPr lang="en-US" altLang="ja-JP" kern="1200" dirty="0" smtClean="0">
                <a:solidFill>
                  <a:schemeClr val="tx1"/>
                </a:solidFill>
                <a:effectLst/>
                <a:latin typeface="+mn-lt"/>
              </a:rPr>
              <a:t>big n </a:t>
            </a:r>
            <a:r>
              <a:rPr lang="ja-JP" altLang="en-US" kern="1200" dirty="0" smtClean="0">
                <a:solidFill>
                  <a:schemeClr val="tx1"/>
                </a:solidFill>
                <a:effectLst/>
                <a:latin typeface="+mn-lt"/>
              </a:rPr>
              <a:t>に対してほぼ一定なので、ハッシュベースは若干高速になる場合があります。</a:t>
            </a:r>
            <a:r>
              <a:rPr lang="en-US" altLang="ja-JP" kern="1200" dirty="0" smtClean="0">
                <a:solidFill>
                  <a:schemeClr val="tx1"/>
                </a:solidFill>
                <a:effectLst/>
                <a:latin typeface="+mn-lt"/>
              </a:rPr>
              <a:t>log n </a:t>
            </a:r>
            <a:r>
              <a:rPr lang="ja-JP" altLang="en-US" kern="1200" dirty="0" smtClean="0">
                <a:solidFill>
                  <a:schemeClr val="tx1"/>
                </a:solidFill>
                <a:effectLst/>
                <a:latin typeface="+mn-lt"/>
              </a:rPr>
              <a:t>はほぼ一定なので、ハッシュは定数に応じて若干向上しますが、再ハッシュや、ソートのトレードオフが発生する場合があります。最初から最後までトラバースします。ハッシュ関数次第で</a:t>
            </a:r>
            <a:r>
              <a:rPr lang="ja-JP" altLang="en-US" kern="1200" dirty="0" err="1" smtClean="0">
                <a:solidFill>
                  <a:schemeClr val="tx1"/>
                </a:solidFill>
                <a:effectLst/>
                <a:latin typeface="+mn-lt"/>
              </a:rPr>
              <a:t>ごちゃごちゃな</a:t>
            </a:r>
            <a:r>
              <a:rPr lang="ja-JP" altLang="en-US" kern="1200" dirty="0" smtClean="0">
                <a:solidFill>
                  <a:schemeClr val="tx1"/>
                </a:solidFill>
                <a:effectLst/>
                <a:latin typeface="+mn-lt"/>
              </a:rPr>
              <a:t>順序になる可能性もありますが値はそうなりません。記述するコード次第です。動的にサイズ変更可能なベクターと固定長のベクターがあります。また </a:t>
            </a:r>
            <a:r>
              <a:rPr lang="en-US" altLang="ja-JP" kern="1200" dirty="0" smtClean="0">
                <a:solidFill>
                  <a:schemeClr val="tx1"/>
                </a:solidFill>
                <a:effectLst/>
                <a:latin typeface="+mn-lt"/>
              </a:rPr>
              <a:t>2 </a:t>
            </a:r>
            <a:r>
              <a:rPr lang="ja-JP" altLang="en-US" kern="1200" dirty="0" smtClean="0">
                <a:solidFill>
                  <a:schemeClr val="tx1"/>
                </a:solidFill>
                <a:effectLst/>
                <a:latin typeface="+mn-lt"/>
              </a:rPr>
              <a:t>種類の連想コンテナーがあり、</a:t>
            </a:r>
            <a:r>
              <a:rPr lang="en-US" altLang="ja-JP" kern="1200" dirty="0" smtClean="0">
                <a:solidFill>
                  <a:schemeClr val="tx1"/>
                </a:solidFill>
                <a:effectLst/>
                <a:latin typeface="+mn-lt"/>
              </a:rPr>
              <a:t>1 </a:t>
            </a:r>
            <a:r>
              <a:rPr lang="ja-JP" altLang="en-US" kern="1200" dirty="0" err="1" smtClean="0">
                <a:solidFill>
                  <a:schemeClr val="tx1"/>
                </a:solidFill>
                <a:effectLst/>
                <a:latin typeface="+mn-lt"/>
              </a:rPr>
              <a:t>つは</a:t>
            </a:r>
            <a:r>
              <a:rPr lang="ja-JP" altLang="en-US" kern="1200" dirty="0" smtClean="0">
                <a:solidFill>
                  <a:schemeClr val="tx1"/>
                </a:solidFill>
                <a:effectLst/>
                <a:latin typeface="+mn-lt"/>
              </a:rPr>
              <a:t>ハッシュ、もう </a:t>
            </a:r>
            <a:r>
              <a:rPr lang="en-US" altLang="ja-JP" kern="1200" dirty="0" smtClean="0">
                <a:solidFill>
                  <a:schemeClr val="tx1"/>
                </a:solidFill>
                <a:effectLst/>
                <a:latin typeface="+mn-lt"/>
              </a:rPr>
              <a:t>1 </a:t>
            </a:r>
            <a:r>
              <a:rPr lang="ja-JP" altLang="en-US" kern="1200" dirty="0" err="1" smtClean="0">
                <a:solidFill>
                  <a:schemeClr val="tx1"/>
                </a:solidFill>
                <a:effectLst/>
                <a:latin typeface="+mn-lt"/>
              </a:rPr>
              <a:t>つは</a:t>
            </a:r>
            <a:r>
              <a:rPr lang="ja-JP" altLang="en-US" kern="1200" dirty="0" smtClean="0">
                <a:solidFill>
                  <a:schemeClr val="tx1"/>
                </a:solidFill>
                <a:effectLst/>
                <a:latin typeface="+mn-lt"/>
              </a:rPr>
              <a:t>ツリー構造がベースで、シンプルなコードです。</a:t>
            </a:r>
            <a:r>
              <a:rPr lang="en-US" altLang="ja-JP" kern="1200" dirty="0" smtClean="0">
                <a:solidFill>
                  <a:schemeClr val="tx1"/>
                </a:solidFill>
                <a:effectLst/>
                <a:latin typeface="+mn-lt"/>
              </a:rPr>
              <a:t>STL </a:t>
            </a:r>
            <a:r>
              <a:rPr lang="ja-JP" altLang="en-US" kern="1200" dirty="0" smtClean="0">
                <a:solidFill>
                  <a:schemeClr val="tx1"/>
                </a:solidFill>
                <a:effectLst/>
                <a:latin typeface="+mn-lt"/>
              </a:rPr>
              <a:t>のコンテナーをまとめたものもあります。</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206039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sz="850" kern="1200" dirty="0" smtClean="0">
                <a:solidFill>
                  <a:schemeClr val="tx1"/>
                </a:solidFill>
                <a:effectLst/>
                <a:latin typeface="+mn-lt"/>
              </a:rPr>
              <a:t>ループについて少し言及しました。左側は古い方法で、</a:t>
            </a:r>
            <a:r>
              <a:rPr lang="en-US" altLang="ja-JP" sz="850" kern="1200" dirty="0" smtClean="0">
                <a:solidFill>
                  <a:schemeClr val="tx1"/>
                </a:solidFill>
                <a:effectLst/>
                <a:latin typeface="+mn-lt"/>
              </a:rPr>
              <a:t>for </a:t>
            </a:r>
            <a:r>
              <a:rPr lang="ja-JP" altLang="en-US" sz="850" kern="1200" dirty="0" smtClean="0">
                <a:solidFill>
                  <a:schemeClr val="tx1"/>
                </a:solidFill>
                <a:effectLst/>
                <a:latin typeface="+mn-lt"/>
              </a:rPr>
              <a:t>ループを使用しています。左側のコードは完全に有効でコンパイルも可能ですが、右側の方法をお勧めします。セマンティクスは同じですが、より高速でシンプルだからです。左側の </a:t>
            </a:r>
            <a:r>
              <a:rPr lang="en-US" altLang="ja-JP" sz="850" kern="1200" dirty="0" smtClean="0">
                <a:solidFill>
                  <a:schemeClr val="tx1"/>
                </a:solidFill>
                <a:effectLst/>
                <a:latin typeface="+mn-lt"/>
              </a:rPr>
              <a:t>for </a:t>
            </a:r>
            <a:r>
              <a:rPr lang="ja-JP" altLang="en-US" sz="850" kern="1200" dirty="0" smtClean="0">
                <a:solidFill>
                  <a:schemeClr val="tx1"/>
                </a:solidFill>
                <a:effectLst/>
                <a:latin typeface="+mn-lt"/>
              </a:rPr>
              <a:t>ループに注目してください。</a:t>
            </a:r>
            <a:r>
              <a:rPr lang="en-US" altLang="ja-JP" sz="850" kern="1200" dirty="0" smtClean="0">
                <a:solidFill>
                  <a:schemeClr val="tx1"/>
                </a:solidFill>
                <a:effectLst/>
                <a:latin typeface="+mn-lt"/>
              </a:rPr>
              <a:t>for( auto i =</a:t>
            </a:r>
            <a:r>
              <a:rPr lang="en-US" altLang="ja-JP" sz="850" kern="1200" dirty="0" err="1" smtClean="0">
                <a:solidFill>
                  <a:schemeClr val="tx1"/>
                </a:solidFill>
                <a:effectLst/>
                <a:latin typeface="+mn-lt"/>
              </a:rPr>
              <a:t>v.begin</a:t>
            </a:r>
            <a:r>
              <a:rPr lang="en-US" altLang="ja-JP" sz="850" kern="1200" dirty="0" smtClean="0">
                <a:solidFill>
                  <a:schemeClr val="tx1"/>
                </a:solidFill>
                <a:effectLst/>
                <a:latin typeface="+mn-lt"/>
              </a:rPr>
              <a:t>(); i!=</a:t>
            </a:r>
            <a:r>
              <a:rPr lang="en-US" altLang="ja-JP" sz="850" kern="1200" dirty="0" err="1" smtClean="0">
                <a:solidFill>
                  <a:schemeClr val="tx1"/>
                </a:solidFill>
                <a:effectLst/>
                <a:latin typeface="+mn-lt"/>
              </a:rPr>
              <a:t>v.end</a:t>
            </a:r>
            <a:r>
              <a:rPr lang="en-US" altLang="ja-JP" sz="850" kern="1200" dirty="0" smtClean="0">
                <a:solidFill>
                  <a:schemeClr val="tx1"/>
                </a:solidFill>
                <a:effectLst/>
                <a:latin typeface="+mn-lt"/>
              </a:rPr>
              <a:t>(); ++i ) </a:t>
            </a:r>
            <a:r>
              <a:rPr lang="ja-JP" altLang="en-US" sz="850" kern="1200" dirty="0" smtClean="0">
                <a:solidFill>
                  <a:schemeClr val="tx1"/>
                </a:solidFill>
                <a:effectLst/>
                <a:latin typeface="+mn-lt"/>
              </a:rPr>
              <a:t>です。これは既に取り上げました。</a:t>
            </a:r>
            <a:r>
              <a:rPr lang="en-US" altLang="ja-JP" sz="850" kern="1200" dirty="0" smtClean="0">
                <a:solidFill>
                  <a:schemeClr val="tx1"/>
                </a:solidFill>
                <a:effectLst/>
                <a:latin typeface="+mn-lt"/>
              </a:rPr>
              <a:t>"for" </a:t>
            </a:r>
            <a:r>
              <a:rPr lang="ja-JP" altLang="en-US" sz="850" kern="1200" dirty="0" smtClean="0">
                <a:solidFill>
                  <a:schemeClr val="tx1"/>
                </a:solidFill>
                <a:effectLst/>
                <a:latin typeface="+mn-lt"/>
              </a:rPr>
              <a:t>があって、ループ処理が行われることしかわかりませんが、右側では </a:t>
            </a:r>
            <a:r>
              <a:rPr lang="en-US" altLang="ja-JP" sz="850" kern="1200" dirty="0" err="1" smtClean="0">
                <a:solidFill>
                  <a:schemeClr val="tx1"/>
                </a:solidFill>
                <a:effectLst/>
                <a:latin typeface="+mn-lt"/>
              </a:rPr>
              <a:t>for_each</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があり、どのような処理が行われるかがはっきりわかります。ラムダでまったく同じループを記述できます。まったく同じコードです。ラムダは任意のサイズが指定できるからです。ループをアルゴリズムに渡すことができます。これが可能だということはとても強力です。</a:t>
            </a:r>
            <a:r>
              <a:rPr lang="en-US" altLang="ja-JP" sz="850" kern="1200" dirty="0" smtClean="0">
                <a:solidFill>
                  <a:schemeClr val="tx1"/>
                </a:solidFill>
                <a:effectLst/>
                <a:latin typeface="+mn-lt"/>
              </a:rPr>
              <a:t>for </a:t>
            </a:r>
            <a:r>
              <a:rPr lang="ja-JP" altLang="en-US" sz="850" kern="1200" dirty="0" smtClean="0">
                <a:solidFill>
                  <a:schemeClr val="tx1"/>
                </a:solidFill>
                <a:effectLst/>
                <a:latin typeface="+mn-lt"/>
              </a:rPr>
              <a:t>と </a:t>
            </a:r>
            <a:r>
              <a:rPr lang="en-US" altLang="ja-JP" sz="850" kern="1200" dirty="0" err="1" smtClean="0">
                <a:solidFill>
                  <a:schemeClr val="tx1"/>
                </a:solidFill>
                <a:effectLst/>
                <a:latin typeface="+mn-lt"/>
              </a:rPr>
              <a:t>for_each</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の例に戻りましょう。左側と右側では、どちらの方が高速だと思いますか</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左側ですか。左側の方が速いとご自身で実行して確認された方はどのくらいいますか</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本当に左側の方が速かったですか</a:t>
            </a:r>
            <a:r>
              <a:rPr lang="en-US" altLang="ja-JP" sz="850" kern="1200" dirty="0" smtClean="0">
                <a:solidFill>
                  <a:schemeClr val="tx1"/>
                </a:solidFill>
                <a:effectLst/>
                <a:latin typeface="+mn-lt"/>
              </a:rPr>
              <a:t>?</a:t>
            </a:r>
            <a:r>
              <a:rPr lang="ja-JP" altLang="en-US" sz="850" kern="1200" dirty="0" smtClean="0">
                <a:solidFill>
                  <a:schemeClr val="tx1"/>
                </a:solidFill>
                <a:effectLst/>
                <a:latin typeface="+mn-lt"/>
              </a:rPr>
              <a:t>  </a:t>
            </a:r>
          </a:p>
          <a:p>
            <a:endParaRPr lang="ja-JP" altLang="en-US" sz="850" kern="1200" dirty="0" smtClean="0">
              <a:solidFill>
                <a:schemeClr val="tx1"/>
              </a:solidFill>
              <a:effectLst/>
              <a:latin typeface="+mn-lt"/>
            </a:endParaRPr>
          </a:p>
          <a:p>
            <a:r>
              <a:rPr lang="ja-JP" altLang="en-US" sz="850" kern="1200" dirty="0" smtClean="0">
                <a:solidFill>
                  <a:schemeClr val="tx1"/>
                </a:solidFill>
                <a:effectLst/>
                <a:latin typeface="+mn-lt"/>
              </a:rPr>
              <a:t>ぜひコードを見せてください。私も試してみたいです。私が試したときは違いましたが、こういう結果もあり得ますよね。パフォーマンス計測はこうであるべきです。誰かに「これこそが正確なパフォーマンス結果だ」と言われても、もう信じられません。「そうなんですか。それは何曜日でしたか</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ヤギをいけに</a:t>
            </a:r>
            <a:r>
              <a:rPr lang="ja-JP" altLang="en-US" sz="850" kern="1200" dirty="0" err="1" smtClean="0">
                <a:solidFill>
                  <a:schemeClr val="tx1"/>
                </a:solidFill>
                <a:effectLst/>
                <a:latin typeface="+mn-lt"/>
              </a:rPr>
              <a:t>えにでも</a:t>
            </a:r>
            <a:r>
              <a:rPr lang="ja-JP" altLang="en-US" sz="850" kern="1200" dirty="0" smtClean="0">
                <a:solidFill>
                  <a:schemeClr val="tx1"/>
                </a:solidFill>
                <a:effectLst/>
                <a:latin typeface="+mn-lt"/>
              </a:rPr>
              <a:t>しましたか</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満月の夜でしたか</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どのコンパイラでどのような設定をしましたか</a:t>
            </a:r>
            <a:r>
              <a:rPr lang="en-US" altLang="ja-JP" sz="850" kern="1200" dirty="0" smtClean="0">
                <a:solidFill>
                  <a:schemeClr val="tx1"/>
                </a:solidFill>
                <a:effectLst/>
                <a:latin typeface="+mn-lt"/>
              </a:rPr>
              <a:t>?</a:t>
            </a:r>
            <a:r>
              <a:rPr lang="ja-JP" altLang="en-US" sz="850" kern="1200" dirty="0" smtClean="0">
                <a:solidFill>
                  <a:schemeClr val="tx1"/>
                </a:solidFill>
                <a:effectLst/>
                <a:latin typeface="+mn-lt"/>
              </a:rPr>
              <a:t>」私たちのいずれも正しい可能性があります。私が言えることは、私が試した場合、反復子とラムダを使用した </a:t>
            </a:r>
            <a:r>
              <a:rPr lang="en-US" altLang="ja-JP" sz="850" kern="1200" dirty="0" err="1" smtClean="0">
                <a:solidFill>
                  <a:schemeClr val="tx1"/>
                </a:solidFill>
                <a:effectLst/>
                <a:latin typeface="+mn-lt"/>
              </a:rPr>
              <a:t>for_each</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と、生のポインターとニア ポインターの </a:t>
            </a:r>
            <a:r>
              <a:rPr lang="en-US" altLang="ja-JP" sz="850" kern="1200" dirty="0" smtClean="0">
                <a:solidFill>
                  <a:schemeClr val="tx1"/>
                </a:solidFill>
                <a:effectLst/>
                <a:latin typeface="+mn-lt"/>
              </a:rPr>
              <a:t>++ </a:t>
            </a:r>
            <a:r>
              <a:rPr lang="ja-JP" altLang="en-US" sz="850" kern="1200" dirty="0" err="1" smtClean="0">
                <a:solidFill>
                  <a:schemeClr val="tx1"/>
                </a:solidFill>
                <a:effectLst/>
                <a:latin typeface="+mn-lt"/>
              </a:rPr>
              <a:t>と整</a:t>
            </a:r>
            <a:r>
              <a:rPr lang="ja-JP" altLang="en-US" sz="850" kern="1200" dirty="0" smtClean="0">
                <a:solidFill>
                  <a:schemeClr val="tx1"/>
                </a:solidFill>
                <a:effectLst/>
                <a:latin typeface="+mn-lt"/>
              </a:rPr>
              <a:t>数値のインクリメントを使用した基本的な素の </a:t>
            </a:r>
            <a:r>
              <a:rPr lang="en-US" altLang="ja-JP" sz="850" kern="1200" dirty="0" smtClean="0">
                <a:solidFill>
                  <a:schemeClr val="tx1"/>
                </a:solidFill>
                <a:effectLst/>
                <a:latin typeface="+mn-lt"/>
              </a:rPr>
              <a:t>for </a:t>
            </a:r>
            <a:r>
              <a:rPr lang="ja-JP" altLang="en-US" sz="850" kern="1200" dirty="0" smtClean="0">
                <a:solidFill>
                  <a:schemeClr val="tx1"/>
                </a:solidFill>
                <a:effectLst/>
                <a:latin typeface="+mn-lt"/>
              </a:rPr>
              <a:t>ループを比較したシンプルな例でも、</a:t>
            </a:r>
            <a:r>
              <a:rPr lang="en-US" altLang="ja-JP" sz="850" kern="1200" dirty="0" smtClean="0">
                <a:solidFill>
                  <a:schemeClr val="tx1"/>
                </a:solidFill>
                <a:effectLst/>
                <a:latin typeface="+mn-lt"/>
              </a:rPr>
              <a:t>/Ox </a:t>
            </a:r>
            <a:r>
              <a:rPr lang="ja-JP" altLang="en-US" sz="850" kern="1200" dirty="0" smtClean="0">
                <a:solidFill>
                  <a:schemeClr val="tx1"/>
                </a:solidFill>
                <a:effectLst/>
                <a:latin typeface="+mn-lt"/>
              </a:rPr>
              <a:t>による十分な最適化を使用した場合以上に高速になることはありません。右側の方が高速でした。プログラムをより高いレベルで抽象化すると、多くの </a:t>
            </a:r>
            <a:r>
              <a:rPr lang="en-US" altLang="ja-JP" sz="850" kern="1200" dirty="0" smtClean="0">
                <a:solidFill>
                  <a:schemeClr val="tx1"/>
                </a:solidFill>
                <a:effectLst/>
                <a:latin typeface="+mn-lt"/>
              </a:rPr>
              <a:t>STL </a:t>
            </a:r>
            <a:r>
              <a:rPr lang="ja-JP" altLang="en-US" sz="850" kern="1200" dirty="0" smtClean="0">
                <a:solidFill>
                  <a:schemeClr val="tx1"/>
                </a:solidFill>
                <a:effectLst/>
                <a:latin typeface="+mn-lt"/>
              </a:rPr>
              <a:t>実装が部分的に </a:t>
            </a:r>
            <a:r>
              <a:rPr lang="en-US" altLang="ja-JP" sz="850" kern="1200" dirty="0" err="1" smtClean="0">
                <a:solidFill>
                  <a:schemeClr val="tx1"/>
                </a:solidFill>
                <a:effectLst/>
                <a:latin typeface="+mn-lt"/>
              </a:rPr>
              <a:t>for_each</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を展開するので、手動で行う必要がなくなるというのがその理由の </a:t>
            </a:r>
            <a:r>
              <a:rPr lang="en-US" altLang="ja-JP" sz="850" kern="1200" dirty="0" smtClean="0">
                <a:solidFill>
                  <a:schemeClr val="tx1"/>
                </a:solidFill>
                <a:effectLst/>
                <a:latin typeface="+mn-lt"/>
              </a:rPr>
              <a:t>1 </a:t>
            </a:r>
            <a:r>
              <a:rPr lang="ja-JP" altLang="en-US" sz="850" kern="1200" dirty="0" smtClean="0">
                <a:solidFill>
                  <a:schemeClr val="tx1"/>
                </a:solidFill>
                <a:effectLst/>
                <a:latin typeface="+mn-lt"/>
              </a:rPr>
              <a:t>つです。また、そのラムダは通常テンプレートの初期化に使用します。ここでテンプレートの初期化に使用されており、</a:t>
            </a:r>
            <a:r>
              <a:rPr lang="en-US" altLang="ja-JP" sz="850" kern="1200" dirty="0" smtClean="0">
                <a:solidFill>
                  <a:schemeClr val="tx1"/>
                </a:solidFill>
                <a:effectLst/>
                <a:latin typeface="+mn-lt"/>
              </a:rPr>
              <a:t>C++ </a:t>
            </a:r>
            <a:r>
              <a:rPr lang="ja-JP" altLang="en-US" sz="850" kern="1200" dirty="0" smtClean="0">
                <a:solidFill>
                  <a:schemeClr val="tx1"/>
                </a:solidFill>
                <a:effectLst/>
                <a:latin typeface="+mn-lt"/>
              </a:rPr>
              <a:t>はインラインに優れています。これらの抽象化を活用できます。コンパイル時にすべて解消されます。数秒余計にかかりますがすべて解消されるようになっています。右側のクリーンなコードとあまりクリーンではない左側のコードを見て、クリーンなコードではパフォーマンス上のペナルティがあるとは考えないでください。より手動によるコードでは、右側よりも速くなるかもしれません。</a:t>
            </a:r>
          </a:p>
          <a:p>
            <a:r>
              <a:rPr lang="ja-JP" altLang="en-US" sz="850" kern="1200" dirty="0" smtClean="0">
                <a:solidFill>
                  <a:schemeClr val="tx1"/>
                </a:solidFill>
                <a:effectLst/>
                <a:latin typeface="+mn-lt"/>
              </a:rPr>
              <a:t> </a:t>
            </a:r>
          </a:p>
          <a:p>
            <a:r>
              <a:rPr lang="en-US" altLang="ja-JP" sz="850" kern="1200" dirty="0" smtClean="0">
                <a:solidFill>
                  <a:schemeClr val="tx1"/>
                </a:solidFill>
                <a:effectLst/>
                <a:latin typeface="+mn-lt"/>
              </a:rPr>
              <a:t>2 </a:t>
            </a:r>
            <a:r>
              <a:rPr lang="ja-JP" altLang="en-US" sz="850" kern="1200" dirty="0" smtClean="0">
                <a:solidFill>
                  <a:schemeClr val="tx1"/>
                </a:solidFill>
                <a:effectLst/>
                <a:latin typeface="+mn-lt"/>
              </a:rPr>
              <a:t>つ目の例は、左下にループがあります。さっと見て、どのような処理を行っているかお答えください。そのとおりです。</a:t>
            </a:r>
            <a:r>
              <a:rPr lang="en-US" altLang="ja-JP" sz="850" kern="1200" dirty="0" smtClean="0">
                <a:solidFill>
                  <a:schemeClr val="tx1"/>
                </a:solidFill>
                <a:effectLst/>
                <a:latin typeface="+mn-lt"/>
              </a:rPr>
              <a:t>5 </a:t>
            </a:r>
            <a:r>
              <a:rPr lang="ja-JP" altLang="en-US" sz="850" kern="1200" dirty="0" smtClean="0">
                <a:solidFill>
                  <a:schemeClr val="tx1"/>
                </a:solidFill>
                <a:effectLst/>
                <a:latin typeface="+mn-lt"/>
              </a:rPr>
              <a:t>秒間でもこのコードを解析するのには足りないです。</a:t>
            </a:r>
            <a:r>
              <a:rPr lang="en-US" altLang="ja-JP" sz="850" kern="1200" dirty="0" smtClean="0">
                <a:solidFill>
                  <a:schemeClr val="tx1"/>
                </a:solidFill>
                <a:effectLst/>
                <a:latin typeface="+mn-lt"/>
              </a:rPr>
              <a:t>for </a:t>
            </a:r>
            <a:r>
              <a:rPr lang="ja-JP" altLang="en-US" sz="850" kern="1200" dirty="0" smtClean="0">
                <a:solidFill>
                  <a:schemeClr val="tx1"/>
                </a:solidFill>
                <a:effectLst/>
                <a:latin typeface="+mn-lt"/>
              </a:rPr>
              <a:t>文で </a:t>
            </a:r>
            <a:r>
              <a:rPr lang="en-US" altLang="ja-JP" sz="850" kern="1200" dirty="0" smtClean="0">
                <a:solidFill>
                  <a:schemeClr val="tx1"/>
                </a:solidFill>
                <a:effectLst/>
                <a:latin typeface="+mn-lt"/>
              </a:rPr>
              <a:t>i </a:t>
            </a:r>
            <a:r>
              <a:rPr lang="ja-JP" altLang="en-US" sz="850" kern="1200" dirty="0" smtClean="0">
                <a:solidFill>
                  <a:schemeClr val="tx1"/>
                </a:solidFill>
                <a:effectLst/>
                <a:latin typeface="+mn-lt"/>
              </a:rPr>
              <a:t>を初期化していないのはなぜかと言うと、後で使うからです。まだ残りのコードに目を通せていません。正常に動作するのでそれで構いません。このコードは間違っていませんが、これを書き換えて </a:t>
            </a:r>
            <a:r>
              <a:rPr lang="en-US" altLang="ja-JP" sz="850" kern="1200" dirty="0" smtClean="0">
                <a:solidFill>
                  <a:schemeClr val="tx1"/>
                </a:solidFill>
                <a:effectLst/>
                <a:latin typeface="+mn-lt"/>
              </a:rPr>
              <a:t>auto i = </a:t>
            </a:r>
            <a:r>
              <a:rPr lang="en-US" altLang="ja-JP" sz="850" kern="1200" dirty="0" err="1" smtClean="0">
                <a:solidFill>
                  <a:schemeClr val="tx1"/>
                </a:solidFill>
                <a:effectLst/>
                <a:latin typeface="+mn-lt"/>
              </a:rPr>
              <a:t>find_if</a:t>
            </a:r>
            <a:r>
              <a:rPr lang="en-US" altLang="ja-JP" sz="850" kern="1200" dirty="0" smtClean="0">
                <a:solidFill>
                  <a:schemeClr val="tx1"/>
                </a:solidFill>
                <a:effectLst/>
                <a:latin typeface="+mn-lt"/>
              </a:rPr>
              <a:t>(begin(v), end(v) </a:t>
            </a:r>
            <a:r>
              <a:rPr lang="ja-JP" altLang="en-US" sz="850" kern="1200" dirty="0" smtClean="0">
                <a:solidFill>
                  <a:schemeClr val="tx1"/>
                </a:solidFill>
                <a:effectLst/>
                <a:latin typeface="+mn-lt"/>
              </a:rPr>
              <a:t>とし、条件を叙述関数として指定できます。ラムダで </a:t>
            </a:r>
            <a:r>
              <a:rPr lang="en-US" altLang="ja-JP" sz="850" kern="1200" dirty="0" err="1" smtClean="0">
                <a:solidFill>
                  <a:schemeClr val="tx1"/>
                </a:solidFill>
                <a:effectLst/>
                <a:latin typeface="+mn-lt"/>
              </a:rPr>
              <a:t>find_if</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を解析しました。</a:t>
            </a:r>
            <a:r>
              <a:rPr lang="en-US" altLang="ja-JP" sz="850" kern="1200" dirty="0" err="1" smtClean="0">
                <a:solidFill>
                  <a:schemeClr val="tx1"/>
                </a:solidFill>
                <a:effectLst/>
                <a:latin typeface="+mn-lt"/>
              </a:rPr>
              <a:t>find_if</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は </a:t>
            </a:r>
            <a:r>
              <a:rPr lang="en-US" altLang="ja-JP" sz="850" kern="1200" dirty="0" err="1" smtClean="0">
                <a:solidFill>
                  <a:schemeClr val="tx1"/>
                </a:solidFill>
                <a:effectLst/>
                <a:latin typeface="+mn-lt"/>
              </a:rPr>
              <a:t>std</a:t>
            </a:r>
            <a:r>
              <a:rPr lang="en-US" altLang="ja-JP" sz="850" kern="1200" dirty="0" smtClean="0">
                <a:solidFill>
                  <a:schemeClr val="tx1"/>
                </a:solidFill>
                <a:effectLst/>
                <a:latin typeface="+mn-lt"/>
              </a:rPr>
              <a:t>::algorithm </a:t>
            </a:r>
            <a:r>
              <a:rPr lang="ja-JP" altLang="en-US" sz="850" kern="1200" dirty="0" smtClean="0">
                <a:solidFill>
                  <a:schemeClr val="tx1"/>
                </a:solidFill>
                <a:effectLst/>
                <a:latin typeface="+mn-lt"/>
              </a:rPr>
              <a:t>で、</a:t>
            </a:r>
            <a:r>
              <a:rPr lang="en-US" altLang="ja-JP" sz="850" kern="1200" dirty="0" smtClean="0">
                <a:solidFill>
                  <a:schemeClr val="tx1"/>
                </a:solidFill>
                <a:effectLst/>
                <a:latin typeface="+mn-lt"/>
              </a:rPr>
              <a:t>begin(v) </a:t>
            </a:r>
            <a:r>
              <a:rPr lang="ja-JP" altLang="en-US" sz="850" kern="1200" dirty="0" smtClean="0">
                <a:solidFill>
                  <a:schemeClr val="tx1"/>
                </a:solidFill>
                <a:effectLst/>
                <a:latin typeface="+mn-lt"/>
              </a:rPr>
              <a:t>と </a:t>
            </a:r>
            <a:r>
              <a:rPr lang="en-US" altLang="ja-JP" sz="850" kern="1200" dirty="0" smtClean="0">
                <a:solidFill>
                  <a:schemeClr val="tx1"/>
                </a:solidFill>
                <a:effectLst/>
                <a:latin typeface="+mn-lt"/>
              </a:rPr>
              <a:t>end(v) </a:t>
            </a:r>
            <a:r>
              <a:rPr lang="ja-JP" altLang="en-US" sz="850" kern="1200" dirty="0" smtClean="0">
                <a:solidFill>
                  <a:schemeClr val="tx1"/>
                </a:solidFill>
                <a:effectLst/>
                <a:latin typeface="+mn-lt"/>
              </a:rPr>
              <a:t>は新しい標準の手法です。コンパイラ、プラットフォームを問わず、</a:t>
            </a:r>
            <a:r>
              <a:rPr lang="en-US" altLang="ja-JP" sz="850" kern="1200" dirty="0" smtClean="0">
                <a:solidFill>
                  <a:schemeClr val="tx1"/>
                </a:solidFill>
                <a:effectLst/>
                <a:latin typeface="+mn-lt"/>
              </a:rPr>
              <a:t>C++ </a:t>
            </a:r>
            <a:r>
              <a:rPr lang="ja-JP" altLang="en-US" sz="850" kern="1200" dirty="0" smtClean="0">
                <a:solidFill>
                  <a:schemeClr val="tx1"/>
                </a:solidFill>
                <a:effectLst/>
                <a:latin typeface="+mn-lt"/>
              </a:rPr>
              <a:t>コードでは新しい標準の非メンバーである </a:t>
            </a:r>
            <a:r>
              <a:rPr lang="en-US" altLang="ja-JP" sz="850" kern="1200" dirty="0" smtClean="0">
                <a:solidFill>
                  <a:schemeClr val="tx1"/>
                </a:solidFill>
                <a:effectLst/>
                <a:latin typeface="+mn-lt"/>
              </a:rPr>
              <a:t>begin </a:t>
            </a:r>
            <a:r>
              <a:rPr lang="ja-JP" altLang="en-US" sz="850" kern="1200" dirty="0" smtClean="0">
                <a:solidFill>
                  <a:schemeClr val="tx1"/>
                </a:solidFill>
                <a:effectLst/>
                <a:latin typeface="+mn-lt"/>
              </a:rPr>
              <a:t>と </a:t>
            </a:r>
            <a:r>
              <a:rPr lang="en-US" altLang="ja-JP" sz="850" kern="1200" dirty="0" smtClean="0">
                <a:solidFill>
                  <a:schemeClr val="tx1"/>
                </a:solidFill>
                <a:effectLst/>
                <a:latin typeface="+mn-lt"/>
              </a:rPr>
              <a:t>end </a:t>
            </a:r>
            <a:r>
              <a:rPr lang="ja-JP" altLang="en-US" sz="850" kern="1200" dirty="0" smtClean="0">
                <a:solidFill>
                  <a:schemeClr val="tx1"/>
                </a:solidFill>
                <a:effectLst/>
                <a:latin typeface="+mn-lt"/>
              </a:rPr>
              <a:t>を必ず使用します。</a:t>
            </a:r>
            <a:r>
              <a:rPr lang="en-US" altLang="ja-JP" sz="850" kern="1200" dirty="0" smtClean="0">
                <a:solidFill>
                  <a:schemeClr val="tx1"/>
                </a:solidFill>
                <a:effectLst/>
                <a:latin typeface="+mn-lt"/>
              </a:rPr>
              <a:t>.begin </a:t>
            </a:r>
            <a:r>
              <a:rPr lang="ja-JP" altLang="en-US" sz="850" kern="1200" dirty="0" smtClean="0">
                <a:solidFill>
                  <a:schemeClr val="tx1"/>
                </a:solidFill>
                <a:effectLst/>
                <a:latin typeface="+mn-lt"/>
              </a:rPr>
              <a:t>と </a:t>
            </a:r>
            <a:r>
              <a:rPr lang="en-US" altLang="ja-JP" sz="850" kern="1200" dirty="0" smtClean="0">
                <a:solidFill>
                  <a:schemeClr val="tx1"/>
                </a:solidFill>
                <a:effectLst/>
                <a:latin typeface="+mn-lt"/>
              </a:rPr>
              <a:t>.end </a:t>
            </a:r>
            <a:r>
              <a:rPr lang="ja-JP" altLang="en-US" sz="850" kern="1200" dirty="0" smtClean="0">
                <a:solidFill>
                  <a:schemeClr val="tx1"/>
                </a:solidFill>
                <a:effectLst/>
                <a:latin typeface="+mn-lt"/>
              </a:rPr>
              <a:t>を持っていれば問題なく動作します。</a:t>
            </a:r>
            <a:r>
              <a:rPr lang="en-US" altLang="ja-JP" sz="850" kern="1200" dirty="0" err="1" smtClean="0">
                <a:solidFill>
                  <a:schemeClr val="tx1"/>
                </a:solidFill>
                <a:effectLst/>
                <a:latin typeface="+mn-lt"/>
              </a:rPr>
              <a:t>WinRT</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コレクションなど、</a:t>
            </a:r>
            <a:r>
              <a:rPr lang="en-US" altLang="ja-JP" sz="850" kern="1200" dirty="0" smtClean="0">
                <a:solidFill>
                  <a:schemeClr val="tx1"/>
                </a:solidFill>
                <a:effectLst/>
                <a:latin typeface="+mn-lt"/>
              </a:rPr>
              <a:t>.begin </a:t>
            </a:r>
            <a:r>
              <a:rPr lang="ja-JP" altLang="en-US" sz="850" kern="1200" dirty="0" smtClean="0">
                <a:solidFill>
                  <a:schemeClr val="tx1"/>
                </a:solidFill>
                <a:effectLst/>
                <a:latin typeface="+mn-lt"/>
              </a:rPr>
              <a:t>と </a:t>
            </a:r>
            <a:r>
              <a:rPr lang="en-US" altLang="ja-JP" sz="850" kern="1200" dirty="0" smtClean="0">
                <a:solidFill>
                  <a:schemeClr val="tx1"/>
                </a:solidFill>
                <a:effectLst/>
                <a:latin typeface="+mn-lt"/>
              </a:rPr>
              <a:t>.end </a:t>
            </a:r>
            <a:r>
              <a:rPr lang="ja-JP" altLang="en-US" sz="850" kern="1200" dirty="0" smtClean="0">
                <a:solidFill>
                  <a:schemeClr val="tx1"/>
                </a:solidFill>
                <a:effectLst/>
                <a:latin typeface="+mn-lt"/>
              </a:rPr>
              <a:t>がない場合については、昨日説明しました。ラムダを渡します。これも標準に適っています。</a:t>
            </a:r>
          </a:p>
          <a:p>
            <a:r>
              <a:rPr lang="ja-JP" altLang="en-US" sz="850" kern="1200" dirty="0" smtClean="0">
                <a:solidFill>
                  <a:schemeClr val="tx1"/>
                </a:solidFill>
                <a:effectLst/>
                <a:latin typeface="+mn-lt"/>
              </a:rPr>
              <a:t> </a:t>
            </a:r>
          </a:p>
          <a:p>
            <a:r>
              <a:rPr lang="ja-JP" altLang="en-US" sz="850" kern="1200" dirty="0" smtClean="0">
                <a:solidFill>
                  <a:schemeClr val="tx1"/>
                </a:solidFill>
                <a:effectLst/>
                <a:latin typeface="+mn-lt"/>
              </a:rPr>
              <a:t>平凡な </a:t>
            </a:r>
            <a:r>
              <a:rPr lang="en-US" altLang="ja-JP" sz="850" kern="1200" dirty="0" smtClean="0">
                <a:solidFill>
                  <a:schemeClr val="tx1"/>
                </a:solidFill>
                <a:effectLst/>
                <a:latin typeface="+mn-lt"/>
              </a:rPr>
              <a:t>C++11 </a:t>
            </a:r>
            <a:r>
              <a:rPr lang="ja-JP" altLang="en-US" sz="850" kern="1200" dirty="0" smtClean="0">
                <a:solidFill>
                  <a:schemeClr val="tx1"/>
                </a:solidFill>
                <a:effectLst/>
                <a:latin typeface="+mn-lt"/>
              </a:rPr>
              <a:t>コードですが、よりクリーンで読みやすいというのが、</a:t>
            </a:r>
            <a:r>
              <a:rPr lang="en-US" altLang="ja-JP" sz="850" kern="1200" dirty="0" err="1" smtClean="0">
                <a:solidFill>
                  <a:schemeClr val="tx1"/>
                </a:solidFill>
                <a:effectLst/>
                <a:latin typeface="+mn-lt"/>
              </a:rPr>
              <a:t>find_if</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を使う理由です。</a:t>
            </a:r>
            <a:r>
              <a:rPr lang="en-US" altLang="ja-JP" sz="850" kern="1200" dirty="0" smtClean="0">
                <a:solidFill>
                  <a:schemeClr val="tx1"/>
                </a:solidFill>
                <a:effectLst/>
                <a:latin typeface="+mn-lt"/>
              </a:rPr>
              <a:t>for/while/do </a:t>
            </a:r>
            <a:r>
              <a:rPr lang="ja-JP" altLang="en-US" sz="850" kern="1200" dirty="0" smtClean="0">
                <a:solidFill>
                  <a:schemeClr val="tx1"/>
                </a:solidFill>
                <a:effectLst/>
                <a:latin typeface="+mn-lt"/>
              </a:rPr>
              <a:t>では、標準アルゴリズムやラムダ関数を使用します。</a:t>
            </a:r>
            <a:r>
              <a:rPr lang="en-US" altLang="ja-JP" sz="850" kern="1200" dirty="0" err="1" smtClean="0">
                <a:solidFill>
                  <a:schemeClr val="tx1"/>
                </a:solidFill>
                <a:effectLst/>
                <a:latin typeface="+mn-lt"/>
              </a:rPr>
              <a:t>for_each</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を主要アルゴリズムとして使用してください。各要素をループする場合は、</a:t>
            </a:r>
            <a:r>
              <a:rPr lang="en-US" altLang="ja-JP" sz="850" kern="1200" dirty="0" err="1" smtClean="0">
                <a:solidFill>
                  <a:schemeClr val="tx1"/>
                </a:solidFill>
                <a:effectLst/>
                <a:latin typeface="+mn-lt"/>
              </a:rPr>
              <a:t>for_each</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を使用することを、要素を検索する場合は、</a:t>
            </a:r>
            <a:r>
              <a:rPr lang="en-US" altLang="ja-JP" sz="850" kern="1200" dirty="0" err="1" smtClean="0">
                <a:solidFill>
                  <a:schemeClr val="tx1"/>
                </a:solidFill>
                <a:effectLst/>
                <a:latin typeface="+mn-lt"/>
              </a:rPr>
              <a:t>find_if</a:t>
            </a:r>
            <a:r>
              <a:rPr lang="en-US" altLang="ja-JP" sz="850" kern="1200" dirty="0" smtClean="0">
                <a:solidFill>
                  <a:schemeClr val="tx1"/>
                </a:solidFill>
                <a:effectLst/>
                <a:latin typeface="+mn-lt"/>
              </a:rPr>
              <a:t> </a:t>
            </a:r>
            <a:r>
              <a:rPr lang="ja-JP" altLang="en-US" sz="850" kern="1200" dirty="0" smtClean="0">
                <a:solidFill>
                  <a:schemeClr val="tx1"/>
                </a:solidFill>
                <a:effectLst/>
                <a:latin typeface="+mn-lt"/>
              </a:rPr>
              <a:t>を使用することを考えてください。またバイナリ サーチも使用できます。非メンバーの </a:t>
            </a:r>
            <a:r>
              <a:rPr lang="en-US" altLang="ja-JP" sz="850" kern="1200" dirty="0" smtClean="0">
                <a:solidFill>
                  <a:schemeClr val="tx1"/>
                </a:solidFill>
                <a:effectLst/>
                <a:latin typeface="+mn-lt"/>
              </a:rPr>
              <a:t>begin() </a:t>
            </a:r>
            <a:r>
              <a:rPr lang="ja-JP" altLang="en-US" sz="850" kern="1200" dirty="0" smtClean="0">
                <a:solidFill>
                  <a:schemeClr val="tx1"/>
                </a:solidFill>
                <a:effectLst/>
                <a:latin typeface="+mn-lt"/>
              </a:rPr>
              <a:t>と </a:t>
            </a:r>
            <a:r>
              <a:rPr lang="en-US" altLang="ja-JP" sz="850" kern="1200" dirty="0" smtClean="0">
                <a:solidFill>
                  <a:schemeClr val="tx1"/>
                </a:solidFill>
                <a:effectLst/>
                <a:latin typeface="+mn-lt"/>
              </a:rPr>
              <a:t>end() </a:t>
            </a:r>
            <a:r>
              <a:rPr lang="ja-JP" altLang="en-US" sz="850" kern="1200" dirty="0" smtClean="0">
                <a:solidFill>
                  <a:schemeClr val="tx1"/>
                </a:solidFill>
                <a:effectLst/>
                <a:latin typeface="+mn-lt"/>
              </a:rPr>
              <a:t>を使用してください。</a:t>
            </a:r>
            <a:endParaRPr kumimoji="1" lang="ja-JP" altLang="en-US" sz="850"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40436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kern="1200" dirty="0" smtClean="0">
                <a:solidFill>
                  <a:schemeClr val="tx1"/>
                </a:solidFill>
                <a:effectLst/>
                <a:latin typeface="+mn-lt"/>
              </a:rPr>
              <a:t>既定で </a:t>
            </a:r>
            <a:r>
              <a:rPr lang="en-US" altLang="ja-JP" kern="1200" dirty="0" err="1" smtClean="0">
                <a:solidFill>
                  <a:schemeClr val="tx1"/>
                </a:solidFill>
                <a:effectLst/>
                <a:latin typeface="+mn-lt"/>
              </a:rPr>
              <a:t>for_each</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と </a:t>
            </a:r>
            <a:r>
              <a:rPr lang="en-US" altLang="ja-JP" kern="1200" dirty="0" err="1" smtClean="0">
                <a:solidFill>
                  <a:schemeClr val="tx1"/>
                </a:solidFill>
                <a:effectLst/>
                <a:latin typeface="+mn-lt"/>
              </a:rPr>
              <a:t>find_if</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を使用します。バイナリ サーチを実行したい場合は、シーケンシャル サーチですべての要素を検索するだけでなく、標準ソート アルゴリズムといくつかのバイナリ サーチがあります。</a:t>
            </a:r>
            <a:r>
              <a:rPr lang="en-US" altLang="ja-JP" kern="1200" dirty="0" err="1" smtClean="0">
                <a:solidFill>
                  <a:schemeClr val="tx1"/>
                </a:solidFill>
                <a:effectLst/>
                <a:latin typeface="+mn-lt"/>
              </a:rPr>
              <a:t>lower_bound</a:t>
            </a:r>
            <a:r>
              <a:rPr lang="ja-JP" altLang="en-US" kern="1200" dirty="0" err="1" smtClean="0">
                <a:solidFill>
                  <a:schemeClr val="tx1"/>
                </a:solidFill>
                <a:effectLst/>
                <a:latin typeface="+mn-lt"/>
              </a:rPr>
              <a:t>、</a:t>
            </a:r>
            <a:r>
              <a:rPr lang="en-US" altLang="ja-JP" kern="1200" dirty="0" err="1" smtClean="0">
                <a:solidFill>
                  <a:schemeClr val="tx1"/>
                </a:solidFill>
                <a:effectLst/>
                <a:latin typeface="+mn-lt"/>
              </a:rPr>
              <a:t>upper_bound</a:t>
            </a:r>
            <a:r>
              <a:rPr lang="ja-JP" altLang="en-US" kern="1200" dirty="0" err="1" smtClean="0">
                <a:solidFill>
                  <a:schemeClr val="tx1"/>
                </a:solidFill>
                <a:effectLst/>
                <a:latin typeface="+mn-lt"/>
              </a:rPr>
              <a:t>、</a:t>
            </a:r>
            <a:r>
              <a:rPr lang="ja-JP" altLang="en-US" kern="1200" dirty="0" smtClean="0">
                <a:solidFill>
                  <a:schemeClr val="tx1"/>
                </a:solidFill>
                <a:effectLst/>
                <a:latin typeface="+mn-lt"/>
              </a:rPr>
              <a:t>一致する要素の範囲を返す </a:t>
            </a:r>
            <a:r>
              <a:rPr lang="en-US" altLang="ja-JP" kern="1200" dirty="0" err="1" smtClean="0">
                <a:solidFill>
                  <a:schemeClr val="tx1"/>
                </a:solidFill>
                <a:effectLst/>
                <a:latin typeface="+mn-lt"/>
              </a:rPr>
              <a:t>equal_range</a:t>
            </a:r>
            <a:r>
              <a:rPr lang="ja-JP" altLang="en-US" kern="1200" dirty="0" err="1" smtClean="0">
                <a:solidFill>
                  <a:schemeClr val="tx1"/>
                </a:solidFill>
                <a:effectLst/>
                <a:latin typeface="+mn-lt"/>
              </a:rPr>
              <a:t>、</a:t>
            </a:r>
            <a:r>
              <a:rPr lang="ja-JP" altLang="en-US" kern="1200" dirty="0" smtClean="0">
                <a:solidFill>
                  <a:schemeClr val="tx1"/>
                </a:solidFill>
                <a:effectLst/>
                <a:latin typeface="+mn-lt"/>
              </a:rPr>
              <a:t>ブール値を返す </a:t>
            </a:r>
            <a:r>
              <a:rPr lang="en-US" altLang="ja-JP" kern="1200" dirty="0" err="1" smtClean="0">
                <a:solidFill>
                  <a:schemeClr val="tx1"/>
                </a:solidFill>
                <a:effectLst/>
                <a:latin typeface="+mn-lt"/>
              </a:rPr>
              <a:t>binary_search</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など </a:t>
            </a:r>
            <a:r>
              <a:rPr lang="en-US" altLang="ja-JP" kern="1200" dirty="0" smtClean="0">
                <a:solidFill>
                  <a:schemeClr val="tx1"/>
                </a:solidFill>
                <a:effectLst/>
                <a:latin typeface="+mn-lt"/>
              </a:rPr>
              <a:t>4 </a:t>
            </a:r>
            <a:r>
              <a:rPr lang="ja-JP" altLang="en-US" kern="1200" dirty="0" smtClean="0">
                <a:solidFill>
                  <a:schemeClr val="tx1"/>
                </a:solidFill>
                <a:effectLst/>
                <a:latin typeface="+mn-lt"/>
              </a:rPr>
              <a:t>つか </a:t>
            </a:r>
            <a:r>
              <a:rPr lang="en-US" altLang="ja-JP" kern="1200" dirty="0" smtClean="0">
                <a:solidFill>
                  <a:schemeClr val="tx1"/>
                </a:solidFill>
                <a:effectLst/>
                <a:latin typeface="+mn-lt"/>
              </a:rPr>
              <a:t>5 </a:t>
            </a:r>
            <a:r>
              <a:rPr lang="ja-JP" altLang="en-US" kern="1200" dirty="0" err="1" smtClean="0">
                <a:solidFill>
                  <a:schemeClr val="tx1"/>
                </a:solidFill>
                <a:effectLst/>
                <a:latin typeface="+mn-lt"/>
              </a:rPr>
              <a:t>つほど</a:t>
            </a:r>
            <a:r>
              <a:rPr lang="ja-JP" altLang="en-US" kern="1200" dirty="0" smtClean="0">
                <a:solidFill>
                  <a:schemeClr val="tx1"/>
                </a:solidFill>
                <a:effectLst/>
                <a:latin typeface="+mn-lt"/>
              </a:rPr>
              <a:t>あります。これは誰のアイデアでしょうか</a:t>
            </a:r>
            <a:r>
              <a:rPr lang="en-US" altLang="ja-JP" kern="1200" dirty="0" smtClean="0">
                <a:solidFill>
                  <a:schemeClr val="tx1"/>
                </a:solidFill>
                <a:effectLst/>
                <a:latin typeface="+mn-lt"/>
              </a:rPr>
              <a:t>? </a:t>
            </a:r>
            <a:r>
              <a:rPr lang="ja-JP" altLang="en-US" kern="1200" dirty="0" smtClean="0">
                <a:solidFill>
                  <a:schemeClr val="tx1"/>
                </a:solidFill>
                <a:effectLst/>
                <a:latin typeface="+mn-lt"/>
              </a:rPr>
              <a:t>誰でも時々は過ちを犯します。それだけの情報が得られるのなら、さらに詳しい情報を取得できないのでしょうか。</a:t>
            </a:r>
          </a:p>
          <a:p>
            <a:r>
              <a:rPr lang="ja-JP" altLang="en-US" kern="1200" dirty="0" smtClean="0">
                <a:solidFill>
                  <a:schemeClr val="tx1"/>
                </a:solidFill>
                <a:effectLst/>
                <a:latin typeface="+mn-lt"/>
              </a:rPr>
              <a:t> </a:t>
            </a:r>
          </a:p>
          <a:p>
            <a:r>
              <a:rPr lang="en-US" altLang="ja-JP" kern="1200" dirty="0" smtClean="0">
                <a:solidFill>
                  <a:schemeClr val="tx1"/>
                </a:solidFill>
                <a:effectLst/>
                <a:latin typeface="+mn-lt"/>
              </a:rPr>
              <a:t>sort </a:t>
            </a:r>
            <a:r>
              <a:rPr lang="ja-JP" altLang="en-US" kern="1200" dirty="0" smtClean="0">
                <a:solidFill>
                  <a:schemeClr val="tx1"/>
                </a:solidFill>
                <a:effectLst/>
                <a:latin typeface="+mn-lt"/>
              </a:rPr>
              <a:t>や </a:t>
            </a:r>
            <a:r>
              <a:rPr lang="en-US" altLang="ja-JP" kern="1200" dirty="0" err="1" smtClean="0">
                <a:solidFill>
                  <a:schemeClr val="tx1"/>
                </a:solidFill>
                <a:effectLst/>
                <a:latin typeface="+mn-lt"/>
              </a:rPr>
              <a:t>lower_bound</a:t>
            </a:r>
            <a:r>
              <a:rPr lang="ja-JP" altLang="en-US" kern="1200" dirty="0" smtClean="0">
                <a:solidFill>
                  <a:schemeClr val="tx1"/>
                </a:solidFill>
                <a:effectLst/>
                <a:latin typeface="+mn-lt"/>
              </a:rPr>
              <a:t> などが味方になります。通常は </a:t>
            </a:r>
            <a:r>
              <a:rPr lang="en-US" altLang="ja-JP" kern="1200" dirty="0" smtClean="0">
                <a:solidFill>
                  <a:schemeClr val="tx1"/>
                </a:solidFill>
                <a:effectLst/>
                <a:latin typeface="+mn-lt"/>
              </a:rPr>
              <a:t>sort </a:t>
            </a:r>
            <a:r>
              <a:rPr lang="ja-JP" altLang="en-US" kern="1200" dirty="0" smtClean="0">
                <a:solidFill>
                  <a:schemeClr val="tx1"/>
                </a:solidFill>
                <a:effectLst/>
                <a:latin typeface="+mn-lt"/>
              </a:rPr>
              <a:t>や </a:t>
            </a:r>
            <a:r>
              <a:rPr lang="en-US" altLang="ja-JP" kern="1200" dirty="0" err="1" smtClean="0">
                <a:solidFill>
                  <a:schemeClr val="tx1"/>
                </a:solidFill>
                <a:effectLst/>
                <a:latin typeface="+mn-lt"/>
              </a:rPr>
              <a:t>lower_bound</a:t>
            </a:r>
            <a:r>
              <a:rPr lang="ja-JP" altLang="en-US" kern="1200" dirty="0" smtClean="0">
                <a:solidFill>
                  <a:schemeClr val="tx1"/>
                </a:solidFill>
                <a:effectLst/>
                <a:latin typeface="+mn-lt"/>
              </a:rPr>
              <a:t> を使用します。必ず同じ叙述関数を使ってください。ソートとバイナリ サーチで別々の叙述関数を使用しないでください。運がよければうまくいくかもしれませんが、必ず同じ叙述関数を使用するようにしてください。同じ叙述関数を使うことを忘れないようにするにはどうすれば良いでしょうか。簡単なことです。かつて従っていた規則を覚えていますか</a:t>
            </a:r>
            <a:r>
              <a:rPr lang="en-US" altLang="ja-JP" kern="1200" dirty="0" smtClean="0">
                <a:solidFill>
                  <a:schemeClr val="tx1"/>
                </a:solidFill>
                <a:effectLst/>
                <a:latin typeface="+mn-lt"/>
              </a:rPr>
              <a:t>? C++ </a:t>
            </a:r>
            <a:r>
              <a:rPr lang="ja-JP" altLang="en-US" kern="1200" dirty="0" smtClean="0">
                <a:solidFill>
                  <a:schemeClr val="tx1"/>
                </a:solidFill>
                <a:effectLst/>
                <a:latin typeface="+mn-lt"/>
              </a:rPr>
              <a:t>ならば、叙述関数の記述法や、</a:t>
            </a:r>
            <a:r>
              <a:rPr lang="en-US" altLang="ja-JP" kern="1200" dirty="0" smtClean="0">
                <a:solidFill>
                  <a:schemeClr val="tx1"/>
                </a:solidFill>
                <a:effectLst/>
                <a:latin typeface="+mn-lt"/>
              </a:rPr>
              <a:t>1 </a:t>
            </a:r>
            <a:r>
              <a:rPr lang="ja-JP" altLang="en-US" kern="1200" dirty="0" smtClean="0">
                <a:solidFill>
                  <a:schemeClr val="tx1"/>
                </a:solidFill>
                <a:effectLst/>
                <a:latin typeface="+mn-lt"/>
              </a:rPr>
              <a:t>引数関数、</a:t>
            </a:r>
            <a:r>
              <a:rPr lang="en-US" altLang="ja-JP" kern="1200" dirty="0" smtClean="0">
                <a:solidFill>
                  <a:schemeClr val="tx1"/>
                </a:solidFill>
                <a:effectLst/>
                <a:latin typeface="+mn-lt"/>
              </a:rPr>
              <a:t>2 </a:t>
            </a:r>
            <a:r>
              <a:rPr lang="ja-JP" altLang="en-US" kern="1200" dirty="0" smtClean="0">
                <a:solidFill>
                  <a:schemeClr val="tx1"/>
                </a:solidFill>
                <a:effectLst/>
                <a:latin typeface="+mn-lt"/>
              </a:rPr>
              <a:t>引数関数、適切なテンプレートでインスタンス化すること、または</a:t>
            </a:r>
            <a:r>
              <a:rPr lang="en-US" altLang="ja-JP" kern="1200" dirty="0" smtClean="0">
                <a:solidFill>
                  <a:schemeClr val="tx1"/>
                </a:solidFill>
                <a:effectLst/>
                <a:latin typeface="+mn-lt"/>
              </a:rPr>
              <a:t>……</a:t>
            </a:r>
            <a:r>
              <a:rPr lang="ja-JP" altLang="en-US" kern="1200" dirty="0" err="1" smtClean="0">
                <a:solidFill>
                  <a:schemeClr val="tx1"/>
                </a:solidFill>
                <a:effectLst/>
                <a:latin typeface="+mn-lt"/>
              </a:rPr>
              <a:t>。</a:t>
            </a:r>
            <a:r>
              <a:rPr lang="ja-JP" altLang="en-US" kern="1200" dirty="0" smtClean="0">
                <a:solidFill>
                  <a:schemeClr val="tx1"/>
                </a:solidFill>
                <a:effectLst/>
                <a:latin typeface="+mn-lt"/>
              </a:rPr>
              <a:t>こうした規則はすべて忘れてください。知らなければ、最後のあたりは気にしないでください。もう有効ではないので。叙述関数をラムダで記述する、というのが最近の関数オブジェクトの作成方法です。</a:t>
            </a:r>
            <a:r>
              <a:rPr lang="en-US" altLang="ja-JP" kern="1200" dirty="0" smtClean="0">
                <a:solidFill>
                  <a:schemeClr val="tx1"/>
                </a:solidFill>
                <a:effectLst/>
                <a:latin typeface="+mn-lt"/>
              </a:rPr>
              <a:t>auto comp = </a:t>
            </a:r>
            <a:r>
              <a:rPr lang="ja-JP" altLang="en-US" kern="1200" dirty="0" smtClean="0">
                <a:solidFill>
                  <a:schemeClr val="tx1"/>
                </a:solidFill>
                <a:effectLst/>
                <a:latin typeface="+mn-lt"/>
              </a:rPr>
              <a:t>で引数と戻り値を指定し、</a:t>
            </a:r>
            <a:r>
              <a:rPr lang="en-US" altLang="ja-JP" kern="1200" dirty="0" smtClean="0">
                <a:solidFill>
                  <a:schemeClr val="tx1"/>
                </a:solidFill>
                <a:effectLst/>
                <a:latin typeface="+mn-lt"/>
              </a:rPr>
              <a:t>sort </a:t>
            </a:r>
            <a:r>
              <a:rPr lang="ja-JP" altLang="en-US" kern="1200" dirty="0" smtClean="0">
                <a:solidFill>
                  <a:schemeClr val="tx1"/>
                </a:solidFill>
                <a:effectLst/>
                <a:latin typeface="+mn-lt"/>
              </a:rPr>
              <a:t>に引数を設定します。型は比較演算子によって生成されるので、知らなくても大丈夫です。そのまま </a:t>
            </a:r>
            <a:r>
              <a:rPr lang="en-US" altLang="ja-JP" kern="1200" dirty="0" smtClean="0">
                <a:solidFill>
                  <a:schemeClr val="tx1"/>
                </a:solidFill>
                <a:effectLst/>
                <a:latin typeface="+mn-lt"/>
              </a:rPr>
              <a:t>sort </a:t>
            </a:r>
            <a:r>
              <a:rPr lang="ja-JP" altLang="en-US" kern="1200" dirty="0" smtClean="0">
                <a:solidFill>
                  <a:schemeClr val="tx1"/>
                </a:solidFill>
                <a:effectLst/>
                <a:latin typeface="+mn-lt"/>
              </a:rPr>
              <a:t>に渡し、</a:t>
            </a:r>
            <a:r>
              <a:rPr lang="en-US" altLang="ja-JP" kern="1200" dirty="0" err="1" smtClean="0">
                <a:solidFill>
                  <a:schemeClr val="tx1"/>
                </a:solidFill>
                <a:effectLst/>
                <a:latin typeface="+mn-lt"/>
              </a:rPr>
              <a:t>lower_bound</a:t>
            </a:r>
            <a:r>
              <a:rPr lang="en-US" altLang="ja-JP" kern="1200" dirty="0" smtClean="0">
                <a:solidFill>
                  <a:schemeClr val="tx1"/>
                </a:solidFill>
                <a:effectLst/>
                <a:latin typeface="+mn-lt"/>
              </a:rPr>
              <a:t> </a:t>
            </a:r>
            <a:r>
              <a:rPr lang="ja-JP" altLang="en-US" kern="1200" dirty="0" err="1" smtClean="0">
                <a:solidFill>
                  <a:schemeClr val="tx1"/>
                </a:solidFill>
                <a:effectLst/>
                <a:latin typeface="+mn-lt"/>
              </a:rPr>
              <a:t>にも</a:t>
            </a:r>
            <a:r>
              <a:rPr lang="ja-JP" altLang="en-US" kern="1200" dirty="0" smtClean="0">
                <a:solidFill>
                  <a:schemeClr val="tx1"/>
                </a:solidFill>
                <a:effectLst/>
                <a:latin typeface="+mn-lt"/>
              </a:rPr>
              <a:t>渡します。これで完了です。クリーンで例外安全で高速なコードです。</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76524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kern="1200" dirty="0" smtClean="0">
                <a:solidFill>
                  <a:schemeClr val="tx1"/>
                </a:solidFill>
                <a:effectLst/>
                <a:latin typeface="+mn-lt"/>
              </a:rPr>
              <a:t>別の言語から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に鞍替えすると、特に、マネージ言語に慣れている場合はプログラムと生産性を重視しているので、多くの作業がずっと簡単ですが、</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もその面ではかなり追いついています。もともと競合していなかった機能をパフォーマンスのために導入して、さらにいくらか便利になりましたが、その代価も発生しています。しかし、それで確かに生産性向上が可能になります。また、自動ガベージ コレクション、</a:t>
            </a:r>
            <a:r>
              <a:rPr lang="en-US" altLang="ja-JP" kern="1200" dirty="0" smtClean="0">
                <a:solidFill>
                  <a:schemeClr val="tx1"/>
                </a:solidFill>
                <a:effectLst/>
                <a:latin typeface="+mn-lt"/>
              </a:rPr>
              <a:t>Just-In-Time</a:t>
            </a:r>
            <a:r>
              <a:rPr lang="ja-JP" altLang="en-US" kern="1200" dirty="0" smtClean="0">
                <a:solidFill>
                  <a:schemeClr val="tx1"/>
                </a:solidFill>
                <a:effectLst/>
                <a:latin typeface="+mn-lt"/>
              </a:rPr>
              <a:t> </a:t>
            </a:r>
            <a:r>
              <a:rPr lang="en-US" altLang="ja-JP" kern="1200" dirty="0" smtClean="0">
                <a:solidFill>
                  <a:schemeClr val="tx1"/>
                </a:solidFill>
                <a:effectLst/>
                <a:latin typeface="+mn-lt"/>
              </a:rPr>
              <a:t>(JIT)</a:t>
            </a:r>
            <a:r>
              <a:rPr lang="ja-JP" altLang="en-US" kern="1200" dirty="0" smtClean="0">
                <a:solidFill>
                  <a:schemeClr val="tx1"/>
                </a:solidFill>
                <a:effectLst/>
                <a:latin typeface="+mn-lt"/>
              </a:rPr>
              <a:t> コンパイル、仮想マシンも用意されています。</a:t>
            </a:r>
          </a:p>
          <a:p>
            <a:r>
              <a:rPr lang="ja-JP" altLang="en-US" kern="1200" dirty="0" smtClean="0">
                <a:solidFill>
                  <a:schemeClr val="tx1"/>
                </a:solidFill>
                <a:effectLst/>
                <a:latin typeface="+mn-lt"/>
              </a:rPr>
              <a:t> </a:t>
            </a:r>
          </a:p>
          <a:p>
            <a:r>
              <a:rPr lang="en-US" altLang="ja-JP" kern="1200" dirty="0" smtClean="0">
                <a:solidFill>
                  <a:schemeClr val="tx1"/>
                </a:solidFill>
                <a:effectLst/>
                <a:latin typeface="+mn-lt"/>
              </a:rPr>
              <a:t>C# </a:t>
            </a:r>
            <a:r>
              <a:rPr lang="ja-JP" altLang="en-US" kern="1200" dirty="0" smtClean="0">
                <a:solidFill>
                  <a:schemeClr val="tx1"/>
                </a:solidFill>
                <a:effectLst/>
                <a:latin typeface="+mn-lt"/>
              </a:rPr>
              <a:t>や </a:t>
            </a:r>
            <a:r>
              <a:rPr lang="en-US" altLang="ja-JP" kern="1200" dirty="0" smtClean="0">
                <a:solidFill>
                  <a:schemeClr val="tx1"/>
                </a:solidFill>
                <a:effectLst/>
                <a:latin typeface="+mn-lt"/>
              </a:rPr>
              <a:t>Java </a:t>
            </a:r>
            <a:r>
              <a:rPr lang="ja-JP" altLang="en-US" kern="1200" dirty="0" err="1" smtClean="0">
                <a:solidFill>
                  <a:schemeClr val="tx1"/>
                </a:solidFill>
                <a:effectLst/>
                <a:latin typeface="+mn-lt"/>
              </a:rPr>
              <a:t>のような</a:t>
            </a:r>
            <a:r>
              <a:rPr lang="ja-JP" altLang="en-US" kern="1200" dirty="0" smtClean="0">
                <a:solidFill>
                  <a:schemeClr val="tx1"/>
                </a:solidFill>
                <a:effectLst/>
                <a:latin typeface="+mn-lt"/>
              </a:rPr>
              <a:t>マネージ言語の開発者が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を使用するにあたって覚えていただきたいのは、</a:t>
            </a:r>
            <a:r>
              <a:rPr lang="en-US" altLang="ja-JP" kern="1200" dirty="0" smtClean="0">
                <a:solidFill>
                  <a:schemeClr val="tx1"/>
                </a:solidFill>
                <a:effectLst/>
                <a:latin typeface="+mn-lt"/>
              </a:rPr>
              <a:t>C++ </a:t>
            </a:r>
            <a:r>
              <a:rPr lang="ja-JP" altLang="en-US" kern="1200" dirty="0" err="1" smtClean="0">
                <a:solidFill>
                  <a:schemeClr val="tx1"/>
                </a:solidFill>
                <a:effectLst/>
                <a:latin typeface="+mn-lt"/>
              </a:rPr>
              <a:t>には</a:t>
            </a:r>
            <a:r>
              <a:rPr lang="ja-JP" altLang="en-US" kern="1200" dirty="0" smtClean="0">
                <a:solidFill>
                  <a:schemeClr val="tx1"/>
                </a:solidFill>
                <a:effectLst/>
                <a:latin typeface="+mn-lt"/>
              </a:rPr>
              <a:t>参照型と値型の </a:t>
            </a:r>
            <a:r>
              <a:rPr lang="en-US" altLang="ja-JP" kern="1200" dirty="0" smtClean="0">
                <a:solidFill>
                  <a:schemeClr val="tx1"/>
                </a:solidFill>
                <a:effectLst/>
                <a:latin typeface="+mn-lt"/>
              </a:rPr>
              <a:t>2 </a:t>
            </a:r>
            <a:r>
              <a:rPr lang="ja-JP" altLang="en-US" kern="1200" dirty="0" smtClean="0">
                <a:solidFill>
                  <a:schemeClr val="tx1"/>
                </a:solidFill>
                <a:effectLst/>
                <a:latin typeface="+mn-lt"/>
              </a:rPr>
              <a:t>種類の型が存在することです。参照型は仮想関数があり、ヒープに保存され、常に </a:t>
            </a:r>
            <a:r>
              <a:rPr lang="en-US" altLang="ja-JP" kern="1200" dirty="0" smtClean="0">
                <a:solidFill>
                  <a:schemeClr val="tx1"/>
                </a:solidFill>
                <a:effectLst/>
                <a:latin typeface="+mn-lt"/>
              </a:rPr>
              <a:t>new </a:t>
            </a:r>
            <a:r>
              <a:rPr lang="ja-JP" altLang="en-US" kern="1200" dirty="0" smtClean="0">
                <a:solidFill>
                  <a:schemeClr val="tx1"/>
                </a:solidFill>
                <a:effectLst/>
                <a:latin typeface="+mn-lt"/>
              </a:rPr>
              <a:t>でヒープの割り当てを行います。値型は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の構造体に似ています。</a:t>
            </a:r>
            <a:r>
              <a:rPr lang="en-US" altLang="ja-JP" kern="1200" dirty="0" smtClean="0">
                <a:solidFill>
                  <a:schemeClr val="tx1"/>
                </a:solidFill>
                <a:effectLst/>
                <a:latin typeface="+mn-lt"/>
              </a:rPr>
              <a:t>Java </a:t>
            </a:r>
            <a:r>
              <a:rPr lang="ja-JP" altLang="en-US" kern="1200" dirty="0" smtClean="0">
                <a:solidFill>
                  <a:schemeClr val="tx1"/>
                </a:solidFill>
                <a:effectLst/>
                <a:latin typeface="+mn-lt"/>
              </a:rPr>
              <a:t>では独自に作成できませんが、組み込みの </a:t>
            </a:r>
            <a:r>
              <a:rPr lang="en-US" altLang="ja-JP" kern="1200" dirty="0" smtClean="0">
                <a:solidFill>
                  <a:schemeClr val="tx1"/>
                </a:solidFill>
                <a:effectLst/>
                <a:latin typeface="+mn-lt"/>
              </a:rPr>
              <a:t>float </a:t>
            </a:r>
            <a:r>
              <a:rPr lang="ja-JP" altLang="en-US" kern="1200" dirty="0" smtClean="0">
                <a:solidFill>
                  <a:schemeClr val="tx1"/>
                </a:solidFill>
                <a:effectLst/>
                <a:latin typeface="+mn-lt"/>
              </a:rPr>
              <a:t>などすべて小文字の基本的な型が使用できます。常にヒープが割り当てられるわけではなく、スタックにあればスタックに、クラス オブジェクトや参照オブジェクトのメンバーであれば、そのオブジェクト内のメンバーになります。このように、マネージ言語でも参照型と値型があります。なので、どのようなものであるかは既に理解しているはずです。</a:t>
            </a:r>
          </a:p>
          <a:p>
            <a:r>
              <a:rPr lang="ja-JP" altLang="en-US" kern="1200" dirty="0" smtClean="0">
                <a:solidFill>
                  <a:schemeClr val="tx1"/>
                </a:solidFill>
                <a:effectLst/>
                <a:latin typeface="+mn-lt"/>
              </a:rPr>
              <a:t> </a:t>
            </a:r>
          </a:p>
          <a:p>
            <a:r>
              <a:rPr lang="en-US" altLang="ja-JP" kern="1200" dirty="0" smtClean="0">
                <a:solidFill>
                  <a:schemeClr val="tx1"/>
                </a:solidFill>
                <a:effectLst/>
                <a:latin typeface="+mn-lt"/>
              </a:rPr>
              <a:t>C++ </a:t>
            </a:r>
            <a:r>
              <a:rPr lang="ja-JP" altLang="en-US" kern="1200" dirty="0" smtClean="0">
                <a:solidFill>
                  <a:schemeClr val="tx1"/>
                </a:solidFill>
                <a:effectLst/>
                <a:latin typeface="+mn-lt"/>
              </a:rPr>
              <a:t>でもこれらは常に存在しました。共にクラスで作成していました。異なるのは、マネージ言語では参照型が既定で、圧倒的に主流であり、値型は時々使用する程度です。一方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では、クラスは値型が既定で、参照型も作成可能です。既定が入れ替わるだけです。値型はより効率的で任意の場所で使用でき、制御可能です。たとえば、左側はコピー可能な値型です。</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の構造体や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のコピー可能なクラスなど、値型はメモリやレイアウトの制御が重要になります。配置した場所で処理が行われ、他の要素に関連付けることで有効期間を自動設定できます。</a:t>
            </a: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36595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a:t>
            </a:fld>
            <a:endParaRPr lang="en-US" dirty="0"/>
          </a:p>
        </p:txBody>
      </p:sp>
      <p:sp>
        <p:nvSpPr>
          <p:cNvPr id="5" name="Notes Placeholder 2"/>
          <p:cNvSpPr>
            <a:spLocks noGrp="1"/>
          </p:cNvSpPr>
          <p:nvPr>
            <p:ph type="body" idx="3"/>
          </p:nvPr>
        </p:nvSpPr>
        <p:spPr>
          <a:xfrm>
            <a:off x="276225" y="4311870"/>
            <a:ext cx="6267450" cy="4114800"/>
          </a:xfrm>
        </p:spPr>
        <p:txBody>
          <a:bodyPr>
            <a:noAutofit/>
          </a:bodyPr>
          <a:lstStyle/>
          <a:p>
            <a:r>
              <a:rPr lang="en-US" altLang="ja-JP" dirty="0" smtClean="0">
                <a:latin typeface="Segoe UI Light" pitchFamily="34" charset="0"/>
                <a:ea typeface="メイリオ" pitchFamily="50" charset="-128"/>
                <a:cs typeface="メイリオ" pitchFamily="50" charset="-128"/>
              </a:rPr>
              <a:t>【</a:t>
            </a:r>
            <a:r>
              <a:rPr lang="ja-JP" altLang="en-US" dirty="0" smtClean="0">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タイトル スライドからの続き </a:t>
            </a:r>
            <a:r>
              <a:rPr lang="en-US" altLang="ja-JP" dirty="0" smtClean="0">
                <a:latin typeface="Segoe UI Light" pitchFamily="34" charset="0"/>
                <a:ea typeface="メイリオ" pitchFamily="50" charset="-128"/>
                <a:cs typeface="メイリオ" pitchFamily="50" charset="-128"/>
              </a:rPr>
              <a:t>】</a:t>
            </a:r>
            <a:endParaRPr lang="en-US" altLang="ja-JP" sz="800" kern="1200" dirty="0" smtClean="0">
              <a:solidFill>
                <a:schemeClr val="tx1"/>
              </a:solidFill>
              <a:effectLst/>
              <a:latin typeface="Segoe UI Light" pitchFamily="34" charset="0"/>
              <a:ea typeface="メイリオ" pitchFamily="50" charset="-128"/>
              <a:cs typeface="メイリオ" pitchFamily="50" charset="-128"/>
            </a:endParaRPr>
          </a:p>
          <a:p>
            <a:r>
              <a:rPr lang="ja-JP" altLang="en-US" kern="1200" dirty="0" smtClean="0">
                <a:solidFill>
                  <a:schemeClr val="tx1"/>
                </a:solidFill>
                <a:effectLst/>
                <a:latin typeface="Segoe UI Light" pitchFamily="34" charset="0"/>
                <a:ea typeface="メイリオ" pitchFamily="50" charset="-128"/>
                <a:cs typeface="メイリオ" pitchFamily="50" charset="-128"/>
              </a:rPr>
              <a:t>また、</a:t>
            </a:r>
            <a:r>
              <a:rPr lang="en-US" altLang="ja-JP" kern="1200" dirty="0" smtClean="0">
                <a:solidFill>
                  <a:schemeClr val="tx1"/>
                </a:solidFill>
                <a:effectLst/>
                <a:latin typeface="Segoe UI Light" pitchFamily="34" charset="0"/>
                <a:ea typeface="メイリオ" pitchFamily="50" charset="-128"/>
                <a:cs typeface="メイリオ" pitchFamily="50" charset="-128"/>
              </a:rPr>
              <a:t>GPGPU </a:t>
            </a:r>
            <a:r>
              <a:rPr lang="ja-JP" altLang="en-US" kern="1200" dirty="0" smtClean="0">
                <a:solidFill>
                  <a:schemeClr val="tx1"/>
                </a:solidFill>
                <a:effectLst/>
                <a:latin typeface="Segoe UI Light" pitchFamily="34" charset="0"/>
                <a:ea typeface="メイリオ" pitchFamily="50" charset="-128"/>
                <a:cs typeface="メイリオ" pitchFamily="50" charset="-128"/>
              </a:rPr>
              <a:t>にも </a:t>
            </a:r>
            <a:r>
              <a:rPr lang="en-US" altLang="ja-JP" kern="1200" dirty="0" smtClean="0">
                <a:solidFill>
                  <a:schemeClr val="tx1"/>
                </a:solidFill>
                <a:effectLst/>
                <a:latin typeface="Segoe UI Light" pitchFamily="34" charset="0"/>
                <a:ea typeface="メイリオ" pitchFamily="50" charset="-128"/>
                <a:cs typeface="メイリオ" pitchFamily="50" charset="-128"/>
              </a:rPr>
              <a:t>C++ AMP </a:t>
            </a:r>
            <a:r>
              <a:rPr lang="ja-JP" altLang="en-US" kern="1200" dirty="0" smtClean="0">
                <a:solidFill>
                  <a:schemeClr val="tx1"/>
                </a:solidFill>
                <a:effectLst/>
                <a:latin typeface="Segoe UI Light" pitchFamily="34" charset="0"/>
                <a:ea typeface="メイリオ" pitchFamily="50" charset="-128"/>
                <a:cs typeface="メイリオ" pitchFamily="50" charset="-128"/>
              </a:rPr>
              <a:t>という投資を行いました。</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にとってパフォーマンスはとても重要だからです。</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より低レベルでパフォーマンスが優る言語が存在するとすれば、マイクロソフトだけでなく業界全体の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コミュニティが使命を果たしていないことになるため、</a:t>
            </a:r>
            <a:r>
              <a:rPr lang="en-US" altLang="ja-JP" kern="1200" dirty="0" smtClean="0">
                <a:solidFill>
                  <a:schemeClr val="tx1"/>
                </a:solidFill>
                <a:effectLst/>
                <a:latin typeface="Segoe UI Light" pitchFamily="34" charset="0"/>
                <a:ea typeface="メイリオ" pitchFamily="50" charset="-128"/>
                <a:cs typeface="メイリオ" pitchFamily="50" charset="-128"/>
              </a:rPr>
              <a:t>C++ AMP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に投</a:t>
            </a:r>
            <a:r>
              <a:rPr lang="ja-JP" altLang="en-US" kern="1200" dirty="0" smtClean="0">
                <a:solidFill>
                  <a:schemeClr val="tx1"/>
                </a:solidFill>
                <a:effectLst/>
                <a:latin typeface="Segoe UI Light" pitchFamily="34" charset="0"/>
                <a:ea typeface="メイリオ" pitchFamily="50" charset="-128"/>
                <a:cs typeface="メイリオ" pitchFamily="50" charset="-128"/>
              </a:rPr>
              <a:t>資し、実装を進めています。現在ではマイクロソフト パートナー数社もこれに続いて、</a:t>
            </a:r>
            <a:r>
              <a:rPr lang="en-US" altLang="ja-JP" kern="1200" dirty="0" smtClean="0">
                <a:solidFill>
                  <a:schemeClr val="tx1"/>
                </a:solidFill>
                <a:effectLst/>
                <a:latin typeface="Segoe UI Light" pitchFamily="34" charset="0"/>
                <a:ea typeface="メイリオ" pitchFamily="50" charset="-128"/>
                <a:cs typeface="メイリオ" pitchFamily="50" charset="-128"/>
              </a:rPr>
              <a:t>C++ AMP </a:t>
            </a:r>
            <a:r>
              <a:rPr lang="ja-JP" altLang="en-US" kern="1200" dirty="0" smtClean="0">
                <a:solidFill>
                  <a:schemeClr val="tx1"/>
                </a:solidFill>
                <a:effectLst/>
                <a:latin typeface="Segoe UI Light" pitchFamily="34" charset="0"/>
                <a:ea typeface="メイリオ" pitchFamily="50" charset="-128"/>
                <a:cs typeface="メイリオ" pitchFamily="50" charset="-128"/>
              </a:rPr>
              <a:t>および </a:t>
            </a:r>
            <a:r>
              <a:rPr lang="en-US" altLang="ja-JP" kern="1200" dirty="0" smtClean="0">
                <a:solidFill>
                  <a:schemeClr val="tx1"/>
                </a:solidFill>
                <a:effectLst/>
                <a:latin typeface="Segoe UI Light" pitchFamily="34" charset="0"/>
                <a:ea typeface="メイリオ" pitchFamily="50" charset="-128"/>
                <a:cs typeface="メイリオ" pitchFamily="50" charset="-128"/>
              </a:rPr>
              <a:t>Windows</a:t>
            </a:r>
            <a:r>
              <a:rPr lang="ja-JP" altLang="en-US" kern="1200" dirty="0" err="1" smtClean="0">
                <a:solidFill>
                  <a:schemeClr val="tx1"/>
                </a:solidFill>
                <a:effectLst/>
                <a:latin typeface="Segoe UI Light" pitchFamily="34" charset="0"/>
                <a:ea typeface="メイリオ" pitchFamily="50" charset="-128"/>
                <a:cs typeface="メイリオ" pitchFamily="50" charset="-128"/>
              </a:rPr>
              <a:t>、</a:t>
            </a:r>
            <a:r>
              <a:rPr lang="ja-JP" altLang="en-US" kern="1200" dirty="0" smtClean="0">
                <a:solidFill>
                  <a:schemeClr val="tx1"/>
                </a:solidFill>
                <a:effectLst/>
                <a:latin typeface="Segoe UI Light" pitchFamily="34" charset="0"/>
                <a:ea typeface="メイリオ" pitchFamily="50" charset="-128"/>
                <a:cs typeface="メイリオ" pitchFamily="50" charset="-128"/>
              </a:rPr>
              <a:t>非 </a:t>
            </a:r>
            <a:r>
              <a:rPr lang="en-US" altLang="ja-JP" kern="1200" dirty="0" smtClean="0">
                <a:solidFill>
                  <a:schemeClr val="tx1"/>
                </a:solidFill>
                <a:effectLst/>
                <a:latin typeface="Segoe UI Light" pitchFamily="34" charset="0"/>
                <a:ea typeface="メイリオ" pitchFamily="50" charset="-128"/>
                <a:cs typeface="メイリオ" pitchFamily="50" charset="-128"/>
              </a:rPr>
              <a:t>Windows </a:t>
            </a:r>
            <a:r>
              <a:rPr lang="ja-JP" altLang="en-US" kern="1200" dirty="0" smtClean="0">
                <a:solidFill>
                  <a:schemeClr val="tx1"/>
                </a:solidFill>
                <a:effectLst/>
                <a:latin typeface="Segoe UI Light" pitchFamily="34" charset="0"/>
                <a:ea typeface="メイリオ" pitchFamily="50" charset="-128"/>
                <a:cs typeface="メイリオ" pitchFamily="50" charset="-128"/>
              </a:rPr>
              <a:t>プラットフォーム向けコンパイラを実装しています。マイクロソフトはこうした取り組みの重要性を深く認識しており、また当社単独ではなく、業界全体での推進を支援していることが評価されていることを非常に嬉しく感じています。</a:t>
            </a:r>
            <a:r>
              <a:rPr lang="en-US" altLang="ja-JP" kern="1200" dirty="0" err="1" smtClean="0">
                <a:solidFill>
                  <a:schemeClr val="tx1"/>
                </a:solidFill>
                <a:effectLst/>
                <a:latin typeface="Segoe UI Light" pitchFamily="34" charset="0"/>
                <a:ea typeface="メイリオ" pitchFamily="50" charset="-128"/>
                <a:cs typeface="メイリオ" pitchFamily="50" charset="-128"/>
              </a:rPr>
              <a:t>WinRT</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と </a:t>
            </a:r>
            <a:r>
              <a:rPr lang="en-US" altLang="ja-JP" kern="1200" dirty="0" smtClean="0">
                <a:solidFill>
                  <a:schemeClr val="tx1"/>
                </a:solidFill>
                <a:effectLst/>
                <a:latin typeface="Segoe UI Light" pitchFamily="34" charset="0"/>
                <a:ea typeface="メイリオ" pitchFamily="50" charset="-128"/>
                <a:cs typeface="メイリオ" pitchFamily="50" charset="-128"/>
              </a:rPr>
              <a:t>GPGPU </a:t>
            </a:r>
            <a:r>
              <a:rPr lang="ja-JP" altLang="en-US" kern="1200" dirty="0" smtClean="0">
                <a:solidFill>
                  <a:schemeClr val="tx1"/>
                </a:solidFill>
                <a:effectLst/>
                <a:latin typeface="Segoe UI Light" pitchFamily="34" charset="0"/>
                <a:ea typeface="メイリオ" pitchFamily="50" charset="-128"/>
                <a:cs typeface="メイリオ" pitchFamily="50" charset="-128"/>
              </a:rPr>
              <a:t>というこのきわめて変化の激しい </a:t>
            </a:r>
            <a:r>
              <a:rPr lang="en-US" altLang="ja-JP" kern="1200" dirty="0" smtClean="0">
                <a:solidFill>
                  <a:schemeClr val="tx1"/>
                </a:solidFill>
                <a:effectLst/>
                <a:latin typeface="Segoe UI Light" pitchFamily="34" charset="0"/>
                <a:ea typeface="メイリオ" pitchFamily="50" charset="-128"/>
                <a:cs typeface="メイリオ" pitchFamily="50" charset="-128"/>
              </a:rPr>
              <a:t>2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つの</a:t>
            </a:r>
            <a:r>
              <a:rPr lang="ja-JP" altLang="en-US" kern="1200" dirty="0" smtClean="0">
                <a:solidFill>
                  <a:schemeClr val="tx1"/>
                </a:solidFill>
                <a:effectLst/>
                <a:latin typeface="Segoe UI Light" pitchFamily="34" charset="0"/>
                <a:ea typeface="メイリオ" pitchFamily="50" charset="-128"/>
                <a:cs typeface="メイリオ" pitchFamily="50" charset="-128"/>
              </a:rPr>
              <a:t>分野で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の今日の重要性を維持することは、最優先課題であると認識しました。だからと言って </a:t>
            </a:r>
            <a:r>
              <a:rPr lang="en-US" altLang="ja-JP" kern="1200" dirty="0" smtClean="0">
                <a:solidFill>
                  <a:schemeClr val="tx1"/>
                </a:solidFill>
                <a:effectLst/>
                <a:latin typeface="Segoe UI Light" pitchFamily="34" charset="0"/>
                <a:ea typeface="メイリオ" pitchFamily="50" charset="-128"/>
                <a:cs typeface="メイリオ" pitchFamily="50" charset="-128"/>
              </a:rPr>
              <a:t>C++11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への</a:t>
            </a:r>
            <a:r>
              <a:rPr lang="ja-JP" altLang="en-US" kern="1200" dirty="0" smtClean="0">
                <a:solidFill>
                  <a:schemeClr val="tx1"/>
                </a:solidFill>
                <a:effectLst/>
                <a:latin typeface="Segoe UI Light" pitchFamily="34" charset="0"/>
                <a:ea typeface="メイリオ" pitchFamily="50" charset="-128"/>
                <a:cs typeface="メイリオ" pitchFamily="50" charset="-128"/>
              </a:rPr>
              <a:t>取り組みはまったく行わなかったかと言えば、もちろんそんなことはありません。唯一のトラブルは、罠にはまってしまったことです。</a:t>
            </a:r>
            <a:r>
              <a:rPr lang="en-US" altLang="ja-JP" kern="1200" dirty="0" err="1" smtClean="0">
                <a:solidFill>
                  <a:schemeClr val="tx1"/>
                </a:solidFill>
                <a:effectLst/>
                <a:latin typeface="Segoe UI Light" pitchFamily="34" charset="0"/>
                <a:ea typeface="メイリオ" pitchFamily="50" charset="-128"/>
                <a:cs typeface="メイリオ" pitchFamily="50" charset="-128"/>
              </a:rPr>
              <a:t>Variadic</a:t>
            </a:r>
            <a:r>
              <a:rPr lang="en-US" altLang="ja-JP" kern="1200" dirty="0" smtClean="0">
                <a:solidFill>
                  <a:schemeClr val="tx1"/>
                </a:solidFill>
                <a:effectLst/>
                <a:latin typeface="Segoe UI Light" pitchFamily="34" charset="0"/>
                <a:ea typeface="メイリオ" pitchFamily="50" charset="-128"/>
                <a:cs typeface="メイリオ" pitchFamily="50" charset="-128"/>
              </a:rPr>
              <a:t> Templates </a:t>
            </a:r>
            <a:r>
              <a:rPr lang="ja-JP" altLang="en-US" kern="1200" dirty="0" smtClean="0">
                <a:solidFill>
                  <a:schemeClr val="tx1"/>
                </a:solidFill>
                <a:effectLst/>
                <a:latin typeface="Segoe UI Light" pitchFamily="34" charset="0"/>
                <a:ea typeface="メイリオ" pitchFamily="50" charset="-128"/>
                <a:cs typeface="メイリオ" pitchFamily="50" charset="-128"/>
              </a:rPr>
              <a:t>を選択し、</a:t>
            </a:r>
            <a:r>
              <a:rPr lang="en-US" altLang="ja-JP" kern="1200" dirty="0" smtClean="0">
                <a:solidFill>
                  <a:schemeClr val="tx1"/>
                </a:solidFill>
                <a:effectLst/>
                <a:latin typeface="Segoe UI Light" pitchFamily="34" charset="0"/>
                <a:ea typeface="メイリオ" pitchFamily="50" charset="-128"/>
                <a:cs typeface="メイリオ" pitchFamily="50" charset="-128"/>
              </a:rPr>
              <a:t>Export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ほど</a:t>
            </a:r>
            <a:r>
              <a:rPr lang="ja-JP" altLang="en-US" kern="1200" dirty="0" smtClean="0">
                <a:solidFill>
                  <a:schemeClr val="tx1"/>
                </a:solidFill>
                <a:effectLst/>
                <a:latin typeface="Segoe UI Light" pitchFamily="34" charset="0"/>
                <a:ea typeface="メイリオ" pitchFamily="50" charset="-128"/>
                <a:cs typeface="メイリオ" pitchFamily="50" charset="-128"/>
              </a:rPr>
              <a:t>大変ではなかったのですが、想定していたよりも数倍の難易度でした。完成間近でしたが、今回のリリースには間に合いませんでした。これには、これまで投資してきた私たちやコミュニティ、そして毎晩遅くまで作業してきた開発者たちもがっくりでした。</a:t>
            </a:r>
          </a:p>
          <a:p>
            <a:r>
              <a:rPr lang="ja-JP" altLang="en-US" kern="1200" dirty="0" smtClean="0">
                <a:solidFill>
                  <a:schemeClr val="tx1"/>
                </a:solidFill>
                <a:effectLst/>
                <a:latin typeface="Segoe UI Light" pitchFamily="34" charset="0"/>
                <a:ea typeface="メイリオ" pitchFamily="50" charset="-128"/>
                <a:cs typeface="メイリオ" pitchFamily="50" charset="-128"/>
              </a:rPr>
              <a:t> </a:t>
            </a:r>
          </a:p>
          <a:p>
            <a:r>
              <a:rPr lang="ja-JP" altLang="en-US" kern="1200" dirty="0" smtClean="0">
                <a:solidFill>
                  <a:schemeClr val="tx1"/>
                </a:solidFill>
                <a:effectLst/>
                <a:latin typeface="Segoe UI Light" pitchFamily="34" charset="0"/>
                <a:ea typeface="メイリオ" pitchFamily="50" charset="-128"/>
                <a:cs typeface="メイリオ" pitchFamily="50" charset="-128"/>
              </a:rPr>
              <a:t>残念な点は、今回のリリースでは </a:t>
            </a:r>
            <a:r>
              <a:rPr lang="en-US" altLang="ja-JP" kern="1200" dirty="0" smtClean="0">
                <a:solidFill>
                  <a:schemeClr val="tx1"/>
                </a:solidFill>
                <a:effectLst/>
                <a:latin typeface="Segoe UI Light" pitchFamily="34" charset="0"/>
                <a:ea typeface="メイリオ" pitchFamily="50" charset="-128"/>
                <a:cs typeface="メイリオ" pitchFamily="50" charset="-128"/>
              </a:rPr>
              <a:t>C++11 </a:t>
            </a:r>
            <a:r>
              <a:rPr lang="ja-JP" altLang="en-US" kern="1200" dirty="0" smtClean="0">
                <a:solidFill>
                  <a:schemeClr val="tx1"/>
                </a:solidFill>
                <a:effectLst/>
                <a:latin typeface="Segoe UI Light" pitchFamily="34" charset="0"/>
                <a:ea typeface="メイリオ" pitchFamily="50" charset="-128"/>
                <a:cs typeface="メイリオ" pitchFamily="50" charset="-128"/>
              </a:rPr>
              <a:t>言語の最小限の新機能、つまり </a:t>
            </a:r>
            <a:r>
              <a:rPr lang="en-US" altLang="ja-JP" kern="1200" dirty="0" smtClean="0">
                <a:solidFill>
                  <a:schemeClr val="tx1"/>
                </a:solidFill>
                <a:effectLst/>
                <a:latin typeface="Segoe UI Light" pitchFamily="34" charset="0"/>
                <a:ea typeface="メイリオ" pitchFamily="50" charset="-128"/>
                <a:cs typeface="メイリオ" pitchFamily="50" charset="-128"/>
              </a:rPr>
              <a:t>ISO </a:t>
            </a:r>
            <a:r>
              <a:rPr lang="ja-JP" altLang="en-US" kern="1200" dirty="0" smtClean="0">
                <a:solidFill>
                  <a:schemeClr val="tx1"/>
                </a:solidFill>
                <a:effectLst/>
                <a:latin typeface="Segoe UI Light" pitchFamily="34" charset="0"/>
                <a:ea typeface="メイリオ" pitchFamily="50" charset="-128"/>
                <a:cs typeface="メイリオ" pitchFamily="50" charset="-128"/>
              </a:rPr>
              <a:t>標準言語機能しか搭載できなかったことです。一方良かった点は、</a:t>
            </a:r>
            <a:r>
              <a:rPr lang="en-US" altLang="ja-JP" kern="1200" dirty="0" err="1" smtClean="0">
                <a:solidFill>
                  <a:schemeClr val="tx1"/>
                </a:solidFill>
                <a:effectLst/>
                <a:latin typeface="Segoe UI Light" pitchFamily="34" charset="0"/>
                <a:ea typeface="メイリオ" pitchFamily="50" charset="-128"/>
                <a:cs typeface="メイリオ" pitchFamily="50" charset="-128"/>
              </a:rPr>
              <a:t>Variadic</a:t>
            </a:r>
            <a:r>
              <a:rPr lang="en-US" altLang="ja-JP" kern="1200" dirty="0" smtClean="0">
                <a:solidFill>
                  <a:schemeClr val="tx1"/>
                </a:solidFill>
                <a:effectLst/>
                <a:latin typeface="Segoe UI Light" pitchFamily="34" charset="0"/>
                <a:ea typeface="メイリオ" pitchFamily="50" charset="-128"/>
                <a:cs typeface="メイリオ" pitchFamily="50" charset="-128"/>
              </a:rPr>
              <a:t> Templates </a:t>
            </a:r>
            <a:r>
              <a:rPr lang="ja-JP" altLang="en-US" kern="1200" dirty="0" smtClean="0">
                <a:solidFill>
                  <a:schemeClr val="tx1"/>
                </a:solidFill>
                <a:effectLst/>
                <a:latin typeface="Segoe UI Light" pitchFamily="34" charset="0"/>
                <a:ea typeface="メイリオ" pitchFamily="50" charset="-128"/>
                <a:cs typeface="メイリオ" pitchFamily="50" charset="-128"/>
              </a:rPr>
              <a:t>のような、言語機能の欠如への解決策を含めた完全な標準ライブラリを提供できたことです。</a:t>
            </a:r>
            <a:r>
              <a:rPr lang="en-US" altLang="ja-JP" kern="1200" dirty="0" smtClean="0">
                <a:solidFill>
                  <a:schemeClr val="tx1"/>
                </a:solidFill>
                <a:effectLst/>
                <a:latin typeface="Segoe UI Light" pitchFamily="34" charset="0"/>
                <a:ea typeface="メイリオ" pitchFamily="50" charset="-128"/>
                <a:cs typeface="メイリオ" pitchFamily="50" charset="-128"/>
              </a:rPr>
              <a:t>VC11 </a:t>
            </a:r>
            <a:r>
              <a:rPr lang="ja-JP" altLang="en-US" kern="1200" dirty="0" smtClean="0">
                <a:solidFill>
                  <a:schemeClr val="tx1"/>
                </a:solidFill>
                <a:effectLst/>
                <a:latin typeface="Segoe UI Light" pitchFamily="34" charset="0"/>
                <a:ea typeface="メイリオ" pitchFamily="50" charset="-128"/>
                <a:cs typeface="メイリオ" pitchFamily="50" charset="-128"/>
              </a:rPr>
              <a:t>以降のリリースに追加する機能群の準備が整い、</a:t>
            </a:r>
            <a:r>
              <a:rPr lang="en-US" altLang="ja-JP" kern="1200" dirty="0" err="1" smtClean="0">
                <a:solidFill>
                  <a:schemeClr val="tx1"/>
                </a:solidFill>
                <a:effectLst/>
                <a:latin typeface="Segoe UI Light" pitchFamily="34" charset="0"/>
                <a:ea typeface="メイリオ" pitchFamily="50" charset="-128"/>
                <a:cs typeface="メイリオ" pitchFamily="50" charset="-128"/>
              </a:rPr>
              <a:t>Variadic</a:t>
            </a:r>
            <a:r>
              <a:rPr lang="en-US" altLang="ja-JP" kern="1200" dirty="0" smtClean="0">
                <a:solidFill>
                  <a:schemeClr val="tx1"/>
                </a:solidFill>
                <a:effectLst/>
                <a:latin typeface="Segoe UI Light" pitchFamily="34" charset="0"/>
                <a:ea typeface="メイリオ" pitchFamily="50" charset="-128"/>
                <a:cs typeface="メイリオ" pitchFamily="50" charset="-128"/>
              </a:rPr>
              <a:t> Templates </a:t>
            </a:r>
            <a:r>
              <a:rPr lang="ja-JP" altLang="en-US" kern="1200" dirty="0" smtClean="0">
                <a:solidFill>
                  <a:schemeClr val="tx1"/>
                </a:solidFill>
                <a:effectLst/>
                <a:latin typeface="Segoe UI Light" pitchFamily="34" charset="0"/>
                <a:ea typeface="メイリオ" pitchFamily="50" charset="-128"/>
                <a:cs typeface="メイリオ" pitchFamily="50" charset="-128"/>
              </a:rPr>
              <a:t>対応の </a:t>
            </a:r>
            <a:r>
              <a:rPr lang="en-US" altLang="ja-JP" kern="1200" dirty="0" smtClean="0">
                <a:solidFill>
                  <a:schemeClr val="tx1"/>
                </a:solidFill>
                <a:effectLst/>
                <a:latin typeface="Segoe UI Light" pitchFamily="34" charset="0"/>
                <a:ea typeface="メイリオ" pitchFamily="50" charset="-128"/>
                <a:cs typeface="メイリオ" pitchFamily="50" charset="-128"/>
              </a:rPr>
              <a:t>VS11 </a:t>
            </a:r>
            <a:r>
              <a:rPr lang="ja-JP" altLang="en-US" kern="1200" dirty="0" smtClean="0">
                <a:solidFill>
                  <a:schemeClr val="tx1"/>
                </a:solidFill>
                <a:effectLst/>
                <a:latin typeface="Segoe UI Light" pitchFamily="34" charset="0"/>
                <a:ea typeface="メイリオ" pitchFamily="50" charset="-128"/>
                <a:cs typeface="メイリオ" pitchFamily="50" charset="-128"/>
              </a:rPr>
              <a:t>もほぼ完成しています。</a:t>
            </a:r>
            <a:r>
              <a:rPr lang="en-US" altLang="ja-JP" kern="1200" dirty="0" smtClean="0">
                <a:solidFill>
                  <a:schemeClr val="tx1"/>
                </a:solidFill>
                <a:effectLst/>
                <a:latin typeface="Segoe UI Light" pitchFamily="34" charset="0"/>
                <a:ea typeface="メイリオ" pitchFamily="50" charset="-128"/>
                <a:cs typeface="メイリオ" pitchFamily="50" charset="-128"/>
              </a:rPr>
              <a:t>VC11 </a:t>
            </a:r>
            <a:r>
              <a:rPr lang="ja-JP" altLang="en-US" kern="1200" dirty="0" smtClean="0">
                <a:solidFill>
                  <a:schemeClr val="tx1"/>
                </a:solidFill>
                <a:effectLst/>
                <a:latin typeface="Segoe UI Light" pitchFamily="34" charset="0"/>
                <a:ea typeface="メイリオ" pitchFamily="50" charset="-128"/>
                <a:cs typeface="メイリオ" pitchFamily="50" charset="-128"/>
              </a:rPr>
              <a:t>ではなく </a:t>
            </a:r>
            <a:r>
              <a:rPr lang="en-US" altLang="ja-JP" kern="1200" dirty="0" smtClean="0">
                <a:solidFill>
                  <a:schemeClr val="tx1"/>
                </a:solidFill>
                <a:effectLst/>
                <a:latin typeface="Segoe UI Light" pitchFamily="34" charset="0"/>
                <a:ea typeface="メイリオ" pitchFamily="50" charset="-128"/>
                <a:cs typeface="メイリオ" pitchFamily="50" charset="-128"/>
              </a:rPr>
              <a:t>VC11 </a:t>
            </a:r>
            <a:r>
              <a:rPr lang="ja-JP" altLang="en-US" kern="1200" dirty="0" smtClean="0">
                <a:solidFill>
                  <a:schemeClr val="tx1"/>
                </a:solidFill>
                <a:effectLst/>
                <a:latin typeface="Segoe UI Light" pitchFamily="34" charset="0"/>
                <a:ea typeface="メイリオ" pitchFamily="50" charset="-128"/>
                <a:cs typeface="メイリオ" pitchFamily="50" charset="-128"/>
              </a:rPr>
              <a:t>以降に対応することになります。また、</a:t>
            </a:r>
            <a:r>
              <a:rPr lang="en-US" altLang="ja-JP" kern="1200" dirty="0" smtClean="0">
                <a:solidFill>
                  <a:schemeClr val="tx1"/>
                </a:solidFill>
                <a:effectLst/>
                <a:latin typeface="Segoe UI Light" pitchFamily="34" charset="0"/>
                <a:ea typeface="メイリオ" pitchFamily="50" charset="-128"/>
                <a:cs typeface="メイリオ" pitchFamily="50" charset="-128"/>
              </a:rPr>
              <a:t>VS11 </a:t>
            </a:r>
            <a:r>
              <a:rPr lang="ja-JP" altLang="en-US" kern="1200" dirty="0" smtClean="0">
                <a:solidFill>
                  <a:schemeClr val="tx1"/>
                </a:solidFill>
                <a:effectLst/>
                <a:latin typeface="Segoe UI Light" pitchFamily="34" charset="0"/>
                <a:ea typeface="メイリオ" pitchFamily="50" charset="-128"/>
                <a:cs typeface="メイリオ" pitchFamily="50" charset="-128"/>
              </a:rPr>
              <a:t>以降のコードは </a:t>
            </a:r>
            <a:r>
              <a:rPr lang="en-US" altLang="ja-JP" kern="1200" dirty="0" smtClean="0">
                <a:solidFill>
                  <a:schemeClr val="tx1"/>
                </a:solidFill>
                <a:effectLst/>
                <a:latin typeface="Segoe UI Light" pitchFamily="34" charset="0"/>
                <a:ea typeface="メイリオ" pitchFamily="50" charset="-128"/>
                <a:cs typeface="メイリオ" pitchFamily="50" charset="-128"/>
              </a:rPr>
              <a:t>VS11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のリ</a:t>
            </a:r>
            <a:r>
              <a:rPr lang="ja-JP" altLang="en-US" kern="1200" dirty="0" smtClean="0">
                <a:solidFill>
                  <a:schemeClr val="tx1"/>
                </a:solidFill>
                <a:effectLst/>
                <a:latin typeface="Segoe UI Light" pitchFamily="34" charset="0"/>
                <a:ea typeface="メイリオ" pitchFamily="50" charset="-128"/>
                <a:cs typeface="メイリオ" pitchFamily="50" charset="-128"/>
              </a:rPr>
              <a:t>リースから </a:t>
            </a:r>
            <a:r>
              <a:rPr lang="en-US" altLang="ja-JP" kern="1200" dirty="0" smtClean="0">
                <a:solidFill>
                  <a:schemeClr val="tx1"/>
                </a:solidFill>
                <a:effectLst/>
                <a:latin typeface="Segoe UI Light" pitchFamily="34" charset="0"/>
                <a:ea typeface="メイリオ" pitchFamily="50" charset="-128"/>
                <a:cs typeface="メイリオ" pitchFamily="50" charset="-128"/>
              </a:rPr>
              <a:t>2 </a:t>
            </a:r>
            <a:r>
              <a:rPr lang="ja-JP" altLang="en-US" kern="1200" dirty="0" smtClean="0">
                <a:solidFill>
                  <a:schemeClr val="tx1"/>
                </a:solidFill>
                <a:effectLst/>
                <a:latin typeface="Segoe UI Light" pitchFamily="34" charset="0"/>
                <a:ea typeface="メイリオ" pitchFamily="50" charset="-128"/>
                <a:cs typeface="メイリオ" pitchFamily="50" charset="-128"/>
              </a:rPr>
              <a:t>～ </a:t>
            </a:r>
            <a:r>
              <a:rPr lang="en-US" altLang="ja-JP" kern="1200" dirty="0" smtClean="0">
                <a:solidFill>
                  <a:schemeClr val="tx1"/>
                </a:solidFill>
                <a:effectLst/>
                <a:latin typeface="Segoe UI Light" pitchFamily="34" charset="0"/>
                <a:ea typeface="メイリオ" pitchFamily="50" charset="-128"/>
                <a:cs typeface="メイリオ" pitchFamily="50" charset="-128"/>
              </a:rPr>
              <a:t>3 </a:t>
            </a:r>
            <a:r>
              <a:rPr lang="ja-JP" altLang="en-US" kern="1200" dirty="0" smtClean="0">
                <a:solidFill>
                  <a:schemeClr val="tx1"/>
                </a:solidFill>
                <a:effectLst/>
                <a:latin typeface="Segoe UI Light" pitchFamily="34" charset="0"/>
                <a:ea typeface="メイリオ" pitchFamily="50" charset="-128"/>
                <a:cs typeface="メイリオ" pitchFamily="50" charset="-128"/>
              </a:rPr>
              <a:t>年分のコードとは想定しないでください。そのようなコードではありませんが、どうすることができるかは今後明らかになるでしょう。作業はほぼ完了していたので残念でした。もう少し時間があれば良かったのですが。とはいえ、既存製品には新機能を多数搭載しました。完全な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標準ライブラリのほか、さまざまな機能をご利用いただけるようになっています。ここからは、そのあたりについて説明していきましょう。</a:t>
            </a:r>
          </a:p>
          <a:p>
            <a:r>
              <a:rPr lang="ja-JP" altLang="en-US" kern="1200" dirty="0" smtClean="0">
                <a:solidFill>
                  <a:schemeClr val="tx1"/>
                </a:solidFill>
                <a:effectLst/>
                <a:latin typeface="Segoe UI Light" pitchFamily="34" charset="0"/>
                <a:ea typeface="メイリオ" pitchFamily="50" charset="-128"/>
                <a:cs typeface="メイリオ" pitchFamily="50" charset="-128"/>
              </a:rPr>
              <a:t> </a:t>
            </a:r>
          </a:p>
          <a:p>
            <a:r>
              <a:rPr lang="ja-JP" altLang="en-US" kern="1200" dirty="0" smtClean="0">
                <a:solidFill>
                  <a:schemeClr val="tx1"/>
                </a:solidFill>
                <a:effectLst/>
                <a:latin typeface="Segoe UI Light" pitchFamily="34" charset="0"/>
                <a:ea typeface="メイリオ" pitchFamily="50" charset="-128"/>
                <a:cs typeface="メイリオ" pitchFamily="50" charset="-128"/>
              </a:rPr>
              <a:t>まず概要を紹介します。このセッションの目的は、</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での</a:t>
            </a:r>
            <a:r>
              <a:rPr lang="ja-JP" altLang="en-US" kern="1200" dirty="0" smtClean="0">
                <a:solidFill>
                  <a:schemeClr val="tx1"/>
                </a:solidFill>
                <a:effectLst/>
                <a:latin typeface="Segoe UI Light" pitchFamily="34" charset="0"/>
                <a:ea typeface="メイリオ" pitchFamily="50" charset="-128"/>
                <a:cs typeface="メイリオ" pitchFamily="50" charset="-128"/>
              </a:rPr>
              <a:t>コーディングが、クリーン、安全、高速であることを示すことです。「クリーン」は、</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や </a:t>
            </a:r>
            <a:r>
              <a:rPr lang="en-US" altLang="ja-JP" kern="1200" dirty="0" smtClean="0">
                <a:solidFill>
                  <a:schemeClr val="tx1"/>
                </a:solidFill>
                <a:effectLst/>
                <a:latin typeface="Segoe UI Light" pitchFamily="34" charset="0"/>
                <a:ea typeface="メイリオ" pitchFamily="50" charset="-128"/>
                <a:cs typeface="メイリオ" pitchFamily="50" charset="-128"/>
              </a:rPr>
              <a:t>JavaScript </a:t>
            </a:r>
            <a:r>
              <a:rPr lang="ja-JP" altLang="en-US" kern="1200" dirty="0" smtClean="0">
                <a:solidFill>
                  <a:schemeClr val="tx1"/>
                </a:solidFill>
                <a:effectLst/>
                <a:latin typeface="Segoe UI Light" pitchFamily="34" charset="0"/>
                <a:ea typeface="メイリオ" pitchFamily="50" charset="-128"/>
                <a:cs typeface="メイリオ" pitchFamily="50" charset="-128"/>
              </a:rPr>
              <a:t>などの最新言語のように、わずかな行数とテンプレートで実行したい処理を表現できるという意味です。「安全」は、コードをクリーンな方法で記述でき、例外安全であるという意味です。堅牢で、エラー コード関連の処理が不要です。このためコードは読みやすく安全で、タイプセーフかつメモリセーフです。メモリの解放も必要ありません。そして「高速」は、</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の特長ですね。</a:t>
            </a:r>
          </a:p>
          <a:p>
            <a:r>
              <a:rPr lang="ja-JP" altLang="en-US" kern="1200" dirty="0" smtClean="0">
                <a:solidFill>
                  <a:schemeClr val="tx1"/>
                </a:solidFill>
                <a:effectLst/>
                <a:latin typeface="Segoe UI Light" pitchFamily="34" charset="0"/>
                <a:ea typeface="メイリオ" pitchFamily="50" charset="-128"/>
                <a:cs typeface="メイリオ" pitchFamily="50" charset="-128"/>
              </a:rPr>
              <a:t> </a:t>
            </a:r>
          </a:p>
          <a:p>
            <a:r>
              <a:rPr lang="ja-JP" altLang="en-US" kern="1200" dirty="0" smtClean="0">
                <a:solidFill>
                  <a:schemeClr val="tx1"/>
                </a:solidFill>
                <a:effectLst/>
                <a:latin typeface="Segoe UI Light" pitchFamily="34" charset="0"/>
                <a:ea typeface="メイリオ" pitchFamily="50" charset="-128"/>
                <a:cs typeface="メイリオ" pitchFamily="50" charset="-128"/>
              </a:rPr>
              <a:t>この </a:t>
            </a:r>
            <a:r>
              <a:rPr lang="en-US" altLang="ja-JP" kern="1200" dirty="0" smtClean="0">
                <a:solidFill>
                  <a:schemeClr val="tx1"/>
                </a:solidFill>
                <a:effectLst/>
                <a:latin typeface="Segoe UI Light" pitchFamily="34" charset="0"/>
                <a:ea typeface="メイリオ" pitchFamily="50" charset="-128"/>
                <a:cs typeface="メイリオ" pitchFamily="50" charset="-128"/>
              </a:rPr>
              <a:t>3 </a:t>
            </a:r>
            <a:r>
              <a:rPr lang="ja-JP" altLang="en-US" kern="1200" dirty="0" smtClean="0">
                <a:solidFill>
                  <a:schemeClr val="tx1"/>
                </a:solidFill>
                <a:effectLst/>
                <a:latin typeface="Segoe UI Light" pitchFamily="34" charset="0"/>
                <a:ea typeface="メイリオ" pitchFamily="50" charset="-128"/>
                <a:cs typeface="メイリオ" pitchFamily="50" charset="-128"/>
              </a:rPr>
              <a:t>つが、私が考える最新の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の特長です。</a:t>
            </a:r>
            <a:r>
              <a:rPr lang="en-US" altLang="ja-JP" kern="1200" dirty="0" smtClean="0">
                <a:solidFill>
                  <a:schemeClr val="tx1"/>
                </a:solidFill>
                <a:effectLst/>
                <a:latin typeface="Segoe UI Light" pitchFamily="34" charset="0"/>
                <a:ea typeface="メイリオ" pitchFamily="50" charset="-128"/>
                <a:cs typeface="メイリオ" pitchFamily="50" charset="-128"/>
              </a:rPr>
              <a:t>10 </a:t>
            </a:r>
            <a:r>
              <a:rPr lang="ja-JP" altLang="en-US" kern="1200" dirty="0" smtClean="0">
                <a:solidFill>
                  <a:schemeClr val="tx1"/>
                </a:solidFill>
                <a:effectLst/>
                <a:latin typeface="Segoe UI Light" pitchFamily="34" charset="0"/>
                <a:ea typeface="メイリオ" pitchFamily="50" charset="-128"/>
                <a:cs typeface="メイリオ" pitchFamily="50" charset="-128"/>
              </a:rPr>
              <a:t>年ほど前はそうではありませんでした。何が変わったのでしょうか。それについて今回お話しします。</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の経験が </a:t>
            </a:r>
            <a:r>
              <a:rPr lang="en-US" altLang="ja-JP" kern="1200" dirty="0" smtClean="0">
                <a:solidFill>
                  <a:schemeClr val="tx1"/>
                </a:solidFill>
                <a:effectLst/>
                <a:latin typeface="Segoe UI Light" pitchFamily="34" charset="0"/>
                <a:ea typeface="メイリオ" pitchFamily="50" charset="-128"/>
                <a:cs typeface="メイリオ" pitchFamily="50" charset="-128"/>
              </a:rPr>
              <a:t>5 </a:t>
            </a:r>
            <a:r>
              <a:rPr lang="ja-JP" altLang="en-US" kern="1200" dirty="0" smtClean="0">
                <a:solidFill>
                  <a:schemeClr val="tx1"/>
                </a:solidFill>
                <a:effectLst/>
                <a:latin typeface="Segoe UI Light" pitchFamily="34" charset="0"/>
                <a:ea typeface="メイリオ" pitchFamily="50" charset="-128"/>
                <a:cs typeface="メイリオ" pitchFamily="50" charset="-128"/>
              </a:rPr>
              <a:t>年以上ある方はどのくらいいらっしゃいますか</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なるほど、かなりの数ですね。</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コードは高速だが他の言語より記述が難しいことをご存知の方はどのくらいいますか</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半分くらいですね。多少、疑問の声も聞こえました。これまでは完全にそのとおりでした。</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の </a:t>
            </a:r>
            <a:r>
              <a:rPr lang="en-US" altLang="ja-JP" kern="1200" dirty="0" smtClean="0">
                <a:solidFill>
                  <a:schemeClr val="tx1"/>
                </a:solidFill>
                <a:effectLst/>
                <a:latin typeface="Segoe UI Light" pitchFamily="34" charset="0"/>
                <a:ea typeface="メイリオ" pitchFamily="50" charset="-128"/>
                <a:cs typeface="メイリオ" pitchFamily="50" charset="-128"/>
              </a:rPr>
              <a:t>ALM </a:t>
            </a:r>
            <a:r>
              <a:rPr lang="ja-JP" altLang="en-US" kern="1200" dirty="0" smtClean="0">
                <a:solidFill>
                  <a:schemeClr val="tx1"/>
                </a:solidFill>
                <a:effectLst/>
                <a:latin typeface="Segoe UI Light" pitchFamily="34" charset="0"/>
                <a:ea typeface="メイリオ" pitchFamily="50" charset="-128"/>
                <a:cs typeface="メイリオ" pitchFamily="50" charset="-128"/>
              </a:rPr>
              <a:t>サポート、</a:t>
            </a:r>
            <a:r>
              <a:rPr lang="en-US" altLang="ja-JP" kern="1200" dirty="0" smtClean="0">
                <a:solidFill>
                  <a:schemeClr val="tx1"/>
                </a:solidFill>
                <a:effectLst/>
                <a:latin typeface="Segoe UI Light" pitchFamily="34" charset="0"/>
                <a:ea typeface="メイリオ" pitchFamily="50" charset="-128"/>
                <a:cs typeface="メイリオ" pitchFamily="50" charset="-128"/>
              </a:rPr>
              <a:t>CLI IntelliSense </a:t>
            </a:r>
            <a:r>
              <a:rPr lang="ja-JP" altLang="en-US" kern="1200" dirty="0" smtClean="0">
                <a:solidFill>
                  <a:schemeClr val="tx1"/>
                </a:solidFill>
                <a:effectLst/>
                <a:latin typeface="Segoe UI Light" pitchFamily="34" charset="0"/>
                <a:ea typeface="メイリオ" pitchFamily="50" charset="-128"/>
                <a:cs typeface="メイリオ" pitchFamily="50" charset="-128"/>
              </a:rPr>
              <a:t>はご存知ですか</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今回のリリースで搭載した素晴らしい機能です。</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には</a:t>
            </a:r>
            <a:r>
              <a:rPr lang="ja-JP" altLang="en-US" kern="1200" dirty="0" smtClean="0">
                <a:solidFill>
                  <a:schemeClr val="tx1"/>
                </a:solidFill>
                <a:effectLst/>
                <a:latin typeface="Segoe UI Light" pitchFamily="34" charset="0"/>
                <a:ea typeface="メイリオ" pitchFamily="50" charset="-128"/>
                <a:cs typeface="メイリオ" pitchFamily="50" charset="-128"/>
              </a:rPr>
              <a:t>多くの改良を加えており、</a:t>
            </a:r>
            <a:r>
              <a:rPr lang="en-US" altLang="ja-JP" kern="1200" dirty="0" smtClean="0">
                <a:solidFill>
                  <a:schemeClr val="tx1"/>
                </a:solidFill>
                <a:effectLst/>
                <a:latin typeface="Segoe UI Light" pitchFamily="34" charset="0"/>
                <a:ea typeface="メイリオ" pitchFamily="50" charset="-128"/>
                <a:cs typeface="メイリオ" pitchFamily="50" charset="-128"/>
              </a:rPr>
              <a:t>XAML </a:t>
            </a:r>
            <a:r>
              <a:rPr lang="ja-JP" altLang="en-US" kern="1200" dirty="0" smtClean="0">
                <a:solidFill>
                  <a:schemeClr val="tx1"/>
                </a:solidFill>
                <a:effectLst/>
                <a:latin typeface="Segoe UI Light" pitchFamily="34" charset="0"/>
                <a:ea typeface="メイリオ" pitchFamily="50" charset="-128"/>
                <a:cs typeface="メイリオ" pitchFamily="50" charset="-128"/>
              </a:rPr>
              <a:t>や、</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にも</a:t>
            </a:r>
            <a:r>
              <a:rPr lang="ja-JP" altLang="en-US" kern="1200" dirty="0" smtClean="0">
                <a:solidFill>
                  <a:schemeClr val="tx1"/>
                </a:solidFill>
                <a:effectLst/>
                <a:latin typeface="Segoe UI Light" pitchFamily="34" charset="0"/>
                <a:ea typeface="メイリオ" pitchFamily="50" charset="-128"/>
                <a:cs typeface="メイリオ" pitchFamily="50" charset="-128"/>
              </a:rPr>
              <a:t>対応するようになったその他のツールも使いやすくなっています。</a:t>
            </a:r>
            <a:endParaRPr lang="ja-JP" altLang="en-US" dirty="0">
              <a:latin typeface="Segoe UI Light" pitchFamily="34" charset="0"/>
              <a:ea typeface="メイリオ" pitchFamily="50" charset="-128"/>
              <a:cs typeface="メイリオ" pitchFamily="50" charset="-128"/>
            </a:endParaRPr>
          </a:p>
        </p:txBody>
      </p:sp>
    </p:spTree>
    <p:extLst>
      <p:ext uri="{BB962C8B-B14F-4D97-AF65-F5344CB8AC3E}">
        <p14:creationId xmlns:p14="http://schemas.microsoft.com/office/powerpoint/2010/main" val="91306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kern="1200" dirty="0" smtClean="0">
                <a:solidFill>
                  <a:schemeClr val="tx1"/>
                </a:solidFill>
                <a:effectLst/>
                <a:latin typeface="+mn-lt"/>
              </a:rPr>
              <a:t>参照型はポリモーフィックで、基底クラスが重要になります。仮想関数は、制御、インターフェイスなどをオーバーライドします。あらゆる言語に存在しますが、言語によって既定のものが異なります。</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では、どのように作成するのでしょうか。左側のコピー可能な値型は既定で定義されます。クラスを記述するとコピー コンストラクターと新たにムーブ コンストラクターが作成されます。コピーとムーブが既定で演算子によって割り当てられています。ムーブについてはすぐ後で説明します。</a:t>
            </a:r>
            <a:r>
              <a:rPr lang="en-US" altLang="ja-JP" kern="1200" dirty="0" smtClean="0">
                <a:solidFill>
                  <a:schemeClr val="tx1"/>
                </a:solidFill>
                <a:effectLst/>
                <a:latin typeface="+mn-lt"/>
              </a:rPr>
              <a:t>Java </a:t>
            </a:r>
            <a:r>
              <a:rPr lang="ja-JP" altLang="en-US" kern="1200" dirty="0" smtClean="0">
                <a:solidFill>
                  <a:schemeClr val="tx1"/>
                </a:solidFill>
                <a:effectLst/>
                <a:latin typeface="+mn-lt"/>
              </a:rPr>
              <a:t>や </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のクラスで既定のポリモーフィックな型を使用するには、ちょっと作業が必要です。始めにコピーを無効にします。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これは以前よりも簡単になっており、階層の最上部で </a:t>
            </a:r>
            <a:r>
              <a:rPr lang="en-US" altLang="ja-JP" kern="1200" dirty="0" smtClean="0">
                <a:solidFill>
                  <a:schemeClr val="tx1"/>
                </a:solidFill>
                <a:effectLst/>
                <a:latin typeface="+mn-lt"/>
              </a:rPr>
              <a:t>boost::</a:t>
            </a:r>
            <a:r>
              <a:rPr lang="en-US" altLang="ja-JP" kern="1200" dirty="0" err="1" smtClean="0">
                <a:solidFill>
                  <a:schemeClr val="tx1"/>
                </a:solidFill>
                <a:effectLst/>
                <a:latin typeface="+mn-lt"/>
              </a:rPr>
              <a:t>noncopyable</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を継承するだけです。これは皆さんお馴染みの </a:t>
            </a:r>
            <a:r>
              <a:rPr lang="en-US" altLang="ja-JP" kern="1200" dirty="0" smtClean="0">
                <a:solidFill>
                  <a:schemeClr val="tx1"/>
                </a:solidFill>
                <a:effectLst/>
                <a:latin typeface="+mn-lt"/>
              </a:rPr>
              <a:t>Boost </a:t>
            </a:r>
            <a:r>
              <a:rPr lang="ja-JP" altLang="en-US" kern="1200" dirty="0" smtClean="0">
                <a:solidFill>
                  <a:schemeClr val="tx1"/>
                </a:solidFill>
                <a:effectLst/>
                <a:latin typeface="+mn-lt"/>
              </a:rPr>
              <a:t>ライブラリです。その品質は標準ライブラリに匹敵します。広く普及しており無償で使用できます。プロジェクトで利用している方もたくさんいらっしゃるのではないでしょうか。この </a:t>
            </a:r>
            <a:r>
              <a:rPr lang="en-US" altLang="ja-JP" kern="1200" dirty="0" smtClean="0">
                <a:solidFill>
                  <a:schemeClr val="tx1"/>
                </a:solidFill>
                <a:effectLst/>
                <a:latin typeface="+mn-lt"/>
              </a:rPr>
              <a:t>boost::</a:t>
            </a:r>
            <a:r>
              <a:rPr lang="en-US" altLang="ja-JP" kern="1200" dirty="0" err="1" smtClean="0">
                <a:solidFill>
                  <a:schemeClr val="tx1"/>
                </a:solidFill>
                <a:effectLst/>
                <a:latin typeface="+mn-lt"/>
              </a:rPr>
              <a:t>noncopyable</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を利用するか、必要に応じてマクロを作成します。難しく考える必要はなく、コピー可能ではないことを指定するだけです。既定は使用せず仮想関数を使用します。</a:t>
            </a:r>
            <a:r>
              <a:rPr lang="en-US" altLang="ja-JP" kern="1200" dirty="0" smtClean="0">
                <a:solidFill>
                  <a:schemeClr val="tx1"/>
                </a:solidFill>
                <a:effectLst/>
                <a:latin typeface="+mn-lt"/>
              </a:rPr>
              <a:t>virtual draw() override </a:t>
            </a:r>
            <a:r>
              <a:rPr lang="ja-JP" altLang="en-US" kern="1200" dirty="0" smtClean="0">
                <a:solidFill>
                  <a:schemeClr val="tx1"/>
                </a:solidFill>
                <a:effectLst/>
                <a:latin typeface="+mn-lt"/>
              </a:rPr>
              <a:t>と記述します。</a:t>
            </a:r>
            <a:r>
              <a:rPr lang="en-US" altLang="ja-JP" kern="1200" dirty="0" smtClean="0">
                <a:solidFill>
                  <a:schemeClr val="tx1"/>
                </a:solidFill>
                <a:effectLst/>
                <a:latin typeface="+mn-lt"/>
              </a:rPr>
              <a:t>Visual Studio 2010 </a:t>
            </a:r>
            <a:r>
              <a:rPr lang="ja-JP" altLang="en-US" kern="1200" dirty="0" smtClean="0">
                <a:solidFill>
                  <a:schemeClr val="tx1"/>
                </a:solidFill>
                <a:effectLst/>
                <a:latin typeface="+mn-lt"/>
              </a:rPr>
              <a:t>ではコンパイルできます。皆さんがご存知か知りませんが、これは標準ライブラリに後から導入されました。幸い、私たちがリリースしたのと同じ構文が採用されています。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現行の</a:t>
            </a:r>
            <a:r>
              <a:rPr lang="en-US" altLang="ja-JP" kern="1200" dirty="0" smtClean="0">
                <a:solidFill>
                  <a:schemeClr val="tx1"/>
                </a:solidFill>
                <a:effectLst/>
                <a:latin typeface="+mn-lt"/>
              </a:rPr>
              <a:t>Developer Preview </a:t>
            </a:r>
            <a:r>
              <a:rPr lang="ja-JP" altLang="en-US" kern="1200" dirty="0" smtClean="0">
                <a:solidFill>
                  <a:schemeClr val="tx1"/>
                </a:solidFill>
                <a:effectLst/>
                <a:latin typeface="+mn-lt"/>
              </a:rPr>
              <a:t>では、この最新の </a:t>
            </a:r>
            <a:r>
              <a:rPr lang="en-US" altLang="ja-JP" kern="1200" dirty="0" smtClean="0">
                <a:solidFill>
                  <a:schemeClr val="tx1"/>
                </a:solidFill>
                <a:effectLst/>
                <a:latin typeface="+mn-lt"/>
              </a:rPr>
              <a:t>C++11 </a:t>
            </a:r>
            <a:r>
              <a:rPr lang="ja-JP" altLang="en-US" kern="1200" dirty="0" smtClean="0">
                <a:solidFill>
                  <a:schemeClr val="tx1"/>
                </a:solidFill>
                <a:effectLst/>
                <a:latin typeface="+mn-lt"/>
              </a:rPr>
              <a:t>コードを記述できます。これは私たちが古いコンパイラで作成してから </a:t>
            </a:r>
            <a:r>
              <a:rPr lang="en-US" altLang="ja-JP" kern="1200" dirty="0" smtClean="0">
                <a:solidFill>
                  <a:schemeClr val="tx1"/>
                </a:solidFill>
                <a:effectLst/>
                <a:latin typeface="+mn-lt"/>
              </a:rPr>
              <a:t>2 </a:t>
            </a:r>
            <a:r>
              <a:rPr lang="ja-JP" altLang="en-US" kern="1200" dirty="0" smtClean="0">
                <a:solidFill>
                  <a:schemeClr val="tx1"/>
                </a:solidFill>
                <a:effectLst/>
                <a:latin typeface="+mn-lt"/>
              </a:rPr>
              <a:t>年後にようやく開発されたもので、</a:t>
            </a:r>
            <a:r>
              <a:rPr lang="en-US" altLang="ja-JP" kern="1200" dirty="0" smtClean="0">
                <a:solidFill>
                  <a:schemeClr val="tx1"/>
                </a:solidFill>
                <a:effectLst/>
                <a:latin typeface="+mn-lt"/>
              </a:rPr>
              <a:t>Visual Studio 2010 </a:t>
            </a:r>
            <a:r>
              <a:rPr lang="ja-JP" altLang="en-US" kern="1200" dirty="0" smtClean="0">
                <a:solidFill>
                  <a:schemeClr val="tx1"/>
                </a:solidFill>
                <a:effectLst/>
                <a:latin typeface="+mn-lt"/>
              </a:rPr>
              <a:t>を再び使用する場合は、問題なく動作します。標準はこれを </a:t>
            </a:r>
            <a:r>
              <a:rPr lang="en-US" altLang="ja-JP" kern="1200" dirty="0" smtClean="0">
                <a:solidFill>
                  <a:schemeClr val="tx1"/>
                </a:solidFill>
                <a:effectLst/>
                <a:latin typeface="+mn-lt"/>
              </a:rPr>
              <a:t>2 </a:t>
            </a:r>
            <a:r>
              <a:rPr lang="ja-JP" altLang="en-US" kern="1200" dirty="0" smtClean="0">
                <a:solidFill>
                  <a:schemeClr val="tx1"/>
                </a:solidFill>
                <a:effectLst/>
                <a:latin typeface="+mn-lt"/>
              </a:rPr>
              <a:t>年後に確定しました。「警告</a:t>
            </a:r>
            <a:r>
              <a:rPr lang="en-US" altLang="ja-JP" kern="1200" dirty="0" smtClean="0">
                <a:solidFill>
                  <a:schemeClr val="tx1"/>
                </a:solidFill>
                <a:effectLst/>
                <a:latin typeface="+mn-lt"/>
              </a:rPr>
              <a:t>: </a:t>
            </a:r>
            <a:r>
              <a:rPr lang="ja-JP" altLang="en-US" kern="1200" dirty="0" smtClean="0">
                <a:solidFill>
                  <a:schemeClr val="tx1"/>
                </a:solidFill>
                <a:effectLst/>
                <a:latin typeface="+mn-lt"/>
              </a:rPr>
              <a:t>非標準の拡張機能が使用されました」という警告が表示されますが、ここでは無視します。無効にすべきですが</a:t>
            </a:r>
            <a:r>
              <a:rPr lang="en-US" altLang="ja-JP" kern="1200" dirty="0" smtClean="0">
                <a:solidFill>
                  <a:schemeClr val="tx1"/>
                </a:solidFill>
                <a:effectLst/>
                <a:latin typeface="+mn-lt"/>
              </a:rPr>
              <a:t>Developer Preview </a:t>
            </a:r>
            <a:r>
              <a:rPr lang="ja-JP" altLang="en-US" kern="1200" dirty="0" err="1" smtClean="0">
                <a:solidFill>
                  <a:schemeClr val="tx1"/>
                </a:solidFill>
                <a:effectLst/>
                <a:latin typeface="+mn-lt"/>
              </a:rPr>
              <a:t>なので</a:t>
            </a:r>
            <a:r>
              <a:rPr lang="ja-JP" altLang="en-US" kern="1200" dirty="0" smtClean="0">
                <a:solidFill>
                  <a:schemeClr val="tx1"/>
                </a:solidFill>
                <a:effectLst/>
                <a:latin typeface="+mn-lt"/>
              </a:rPr>
              <a:t>無効にはなりません。今では標準でサポートされています。</a:t>
            </a:r>
            <a:r>
              <a:rPr lang="en-US" altLang="ja-JP" sz="900" kern="1200" dirty="0" smtClean="0">
                <a:solidFill>
                  <a:schemeClr val="tx1"/>
                </a:solidFill>
                <a:effectLst/>
                <a:latin typeface="Segoe UI" pitchFamily="34" charset="0"/>
                <a:ea typeface="+mn-ea"/>
                <a:cs typeface="+mn-cs"/>
              </a:rPr>
              <a:t>circle</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から </a:t>
            </a:r>
            <a:r>
              <a:rPr lang="en-US" altLang="ja-JP" sz="900" kern="1200" dirty="0" smtClean="0">
                <a:solidFill>
                  <a:schemeClr val="tx1"/>
                </a:solidFill>
                <a:effectLst/>
                <a:latin typeface="Segoe UI" pitchFamily="34" charset="0"/>
                <a:ea typeface="+mn-ea"/>
                <a:cs typeface="+mn-cs"/>
              </a:rPr>
              <a:t>shape</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を継承すると、</a:t>
            </a:r>
            <a:r>
              <a:rPr lang="en-US" altLang="ja-JP" kern="1200" dirty="0" err="1" smtClean="0">
                <a:solidFill>
                  <a:schemeClr val="tx1"/>
                </a:solidFill>
                <a:effectLst/>
                <a:latin typeface="+mn-lt"/>
              </a:rPr>
              <a:t>noncopyable</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と宣言する必要はなく、そのまま継承されます。</a:t>
            </a:r>
            <a:r>
              <a:rPr lang="en-US" altLang="ja-JP" kern="1200" dirty="0" smtClean="0">
                <a:solidFill>
                  <a:schemeClr val="tx1"/>
                </a:solidFill>
                <a:effectLst/>
                <a:latin typeface="+mn-lt"/>
              </a:rPr>
              <a:t>shape </a:t>
            </a:r>
            <a:r>
              <a:rPr lang="ja-JP" altLang="en-US" kern="1200" dirty="0" smtClean="0">
                <a:solidFill>
                  <a:schemeClr val="tx1"/>
                </a:solidFill>
                <a:effectLst/>
                <a:latin typeface="+mn-lt"/>
              </a:rPr>
              <a:t>も既定で </a:t>
            </a:r>
            <a:r>
              <a:rPr lang="en-US" altLang="ja-JP" kern="1200" dirty="0" err="1" smtClean="0">
                <a:solidFill>
                  <a:schemeClr val="tx1"/>
                </a:solidFill>
                <a:effectLst/>
                <a:latin typeface="+mn-lt"/>
              </a:rPr>
              <a:t>noncopyable</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です。常に覚えておかなくても大丈夫です。「ちゃんとコピー コンストラクターを無効にしただろうか</a:t>
            </a:r>
            <a:r>
              <a:rPr lang="en-US" altLang="ja-JP" kern="1200" dirty="0" smtClean="0">
                <a:solidFill>
                  <a:schemeClr val="tx1"/>
                </a:solidFill>
                <a:effectLst/>
                <a:latin typeface="+mn-lt"/>
              </a:rPr>
              <a:t>?</a:t>
            </a:r>
            <a:r>
              <a:rPr lang="ja-JP" altLang="en-US" kern="1200" dirty="0" smtClean="0">
                <a:solidFill>
                  <a:schemeClr val="tx1"/>
                </a:solidFill>
                <a:effectLst/>
                <a:latin typeface="+mn-lt"/>
              </a:rPr>
              <a:t>」などと、冷や汗をかく必要はありません。冒頭で </a:t>
            </a:r>
            <a:r>
              <a:rPr lang="en-US" altLang="ja-JP" kern="1200" dirty="0" err="1" smtClean="0">
                <a:solidFill>
                  <a:schemeClr val="tx1"/>
                </a:solidFill>
                <a:effectLst/>
                <a:latin typeface="+mn-lt"/>
              </a:rPr>
              <a:t>noncopyable</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を指定するだけです。そして、明示的なオーバーライド制御です。これらの仮想関数を基底クラスでオーバーライドするつもりが、スペルを間違えて「</a:t>
            </a:r>
            <a:r>
              <a:rPr lang="en-US" altLang="ja-JP" kern="1200" dirty="0" smtClean="0">
                <a:solidFill>
                  <a:schemeClr val="tx1"/>
                </a:solidFill>
                <a:effectLst/>
                <a:latin typeface="+mn-lt"/>
              </a:rPr>
              <a:t>draw</a:t>
            </a:r>
            <a:r>
              <a:rPr lang="ja-JP" altLang="en-US" kern="1200" dirty="0" smtClean="0">
                <a:solidFill>
                  <a:schemeClr val="tx1"/>
                </a:solidFill>
                <a:effectLst/>
                <a:latin typeface="+mn-lt"/>
              </a:rPr>
              <a:t>」ではなく「</a:t>
            </a:r>
            <a:r>
              <a:rPr lang="en-US" altLang="ja-JP" kern="1200" dirty="0" smtClean="0">
                <a:solidFill>
                  <a:schemeClr val="tx1"/>
                </a:solidFill>
                <a:effectLst/>
                <a:latin typeface="+mn-lt"/>
              </a:rPr>
              <a:t>drew</a:t>
            </a:r>
            <a:r>
              <a:rPr lang="ja-JP" altLang="en-US" kern="1200" dirty="0" smtClean="0">
                <a:solidFill>
                  <a:schemeClr val="tx1"/>
                </a:solidFill>
                <a:effectLst/>
                <a:latin typeface="+mn-lt"/>
              </a:rPr>
              <a:t>」と記述すると、コンパイル エラーが発生します。他の言語の場合と同じです。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このスライドで、参照型と値型の両方を説明しました。値型が既定です。オプトアウトして参照型を選択する方法も説明しました。ここからは、この便利で制御性に優れた値型の利用法について、さらに詳しく説明したいと思います。</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365955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en-US" altLang="ja-JP" kern="1200" dirty="0" smtClean="0">
                <a:solidFill>
                  <a:schemeClr val="tx1"/>
                </a:solidFill>
                <a:effectLst/>
                <a:latin typeface="+mn-lt"/>
              </a:rPr>
              <a:t>C++11 </a:t>
            </a:r>
            <a:r>
              <a:rPr lang="ja-JP" altLang="en-US" kern="1200" dirty="0" smtClean="0">
                <a:solidFill>
                  <a:schemeClr val="tx1"/>
                </a:solidFill>
                <a:effectLst/>
                <a:latin typeface="+mn-lt"/>
              </a:rPr>
              <a:t>と </a:t>
            </a:r>
            <a:r>
              <a:rPr lang="en-US" altLang="ja-JP" kern="1200" dirty="0" smtClean="0">
                <a:solidFill>
                  <a:schemeClr val="tx1"/>
                </a:solidFill>
                <a:effectLst/>
                <a:latin typeface="+mn-lt"/>
              </a:rPr>
              <a:t>Visual Studio 2010 </a:t>
            </a:r>
            <a:r>
              <a:rPr lang="ja-JP" altLang="en-US" kern="1200" dirty="0" smtClean="0">
                <a:solidFill>
                  <a:schemeClr val="tx1"/>
                </a:solidFill>
                <a:effectLst/>
                <a:latin typeface="+mn-lt"/>
              </a:rPr>
              <a:t>では、先ほど説明したムーブ セマンティクスを既に直近のリリースに実装しており、標準で大きな変更が数回ありましたが、毎回これを追跡し、</a:t>
            </a:r>
            <a:r>
              <a:rPr lang="en-US" altLang="ja-JP" kern="1200" dirty="0" smtClean="0">
                <a:solidFill>
                  <a:schemeClr val="tx1"/>
                </a:solidFill>
                <a:effectLst/>
                <a:latin typeface="+mn-lt"/>
              </a:rPr>
              <a:t>Dev-11</a:t>
            </a:r>
            <a:r>
              <a:rPr lang="ja-JP" altLang="en-US" kern="1200" dirty="0" err="1" smtClean="0">
                <a:solidFill>
                  <a:schemeClr val="tx1"/>
                </a:solidFill>
                <a:effectLst/>
                <a:latin typeface="+mn-lt"/>
              </a:rPr>
              <a:t>、</a:t>
            </a:r>
            <a:r>
              <a:rPr lang="en-US" altLang="ja-JP" kern="1200" dirty="0" smtClean="0">
                <a:solidFill>
                  <a:schemeClr val="tx1"/>
                </a:solidFill>
                <a:effectLst/>
                <a:latin typeface="+mn-lt"/>
              </a:rPr>
              <a:t>Visual C++11</a:t>
            </a:r>
            <a:r>
              <a:rPr lang="ja-JP" altLang="en-US" kern="1200" dirty="0" err="1" smtClean="0">
                <a:solidFill>
                  <a:schemeClr val="tx1"/>
                </a:solidFill>
                <a:effectLst/>
                <a:latin typeface="+mn-lt"/>
              </a:rPr>
              <a:t>、</a:t>
            </a:r>
            <a:r>
              <a:rPr lang="en-US" altLang="ja-JP" kern="1200" dirty="0" smtClean="0">
                <a:solidFill>
                  <a:schemeClr val="tx1"/>
                </a:solidFill>
                <a:effectLst/>
                <a:latin typeface="+mn-lt"/>
              </a:rPr>
              <a:t>VS 11 </a:t>
            </a:r>
            <a:r>
              <a:rPr lang="ja-JP" altLang="en-US" kern="1200" dirty="0" smtClean="0">
                <a:solidFill>
                  <a:schemeClr val="tx1"/>
                </a:solidFill>
                <a:effectLst/>
                <a:latin typeface="+mn-lt"/>
              </a:rPr>
              <a:t>で実装しています。実装しているのはムーブ セマンティクスの最新標準版で、更新前から詳細をよくご存知の方は、今回のリリースで </a:t>
            </a:r>
            <a:r>
              <a:rPr lang="en-US" altLang="ja-JP" kern="1200" dirty="0" smtClean="0">
                <a:solidFill>
                  <a:schemeClr val="tx1"/>
                </a:solidFill>
                <a:effectLst/>
                <a:latin typeface="+mn-lt"/>
              </a:rPr>
              <a:t>C++11 </a:t>
            </a:r>
            <a:r>
              <a:rPr lang="ja-JP" altLang="en-US" kern="1200" dirty="0" smtClean="0">
                <a:solidFill>
                  <a:schemeClr val="tx1"/>
                </a:solidFill>
                <a:effectLst/>
                <a:latin typeface="+mn-lt"/>
              </a:rPr>
              <a:t>言語の適合性に関する対応を行ったことに気付かれると思います。これは </a:t>
            </a:r>
            <a:r>
              <a:rPr lang="en-US" altLang="ja-JP" kern="1200" dirty="0" smtClean="0">
                <a:solidFill>
                  <a:schemeClr val="tx1"/>
                </a:solidFill>
                <a:effectLst/>
                <a:latin typeface="+mn-lt"/>
              </a:rPr>
              <a:t>Developer Preview </a:t>
            </a:r>
            <a:r>
              <a:rPr lang="ja-JP" altLang="en-US" kern="1200" dirty="0" smtClean="0">
                <a:solidFill>
                  <a:schemeClr val="tx1"/>
                </a:solidFill>
                <a:effectLst/>
                <a:latin typeface="+mn-lt"/>
              </a:rPr>
              <a:t>に実装されています。ムーブ セマンティクスでは、破棄されることがわかっているオブジェクトがある場合にそれをコピーします。重要なオブジェクトなら、所有権を移動できます。ディープ コピーは不要です。</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では値型が重要です。制御性に優れるためですが、不必要なコピーが原因で一時的なデータも発生します。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これらのほとんどはコードを再コンパイルすると解消されます。つまり何もする必要がないので便利です。この影響は甚大です。たとえば、</a:t>
            </a:r>
            <a:r>
              <a:rPr lang="en-US" altLang="ja-JP" kern="1200" dirty="0" smtClean="0">
                <a:solidFill>
                  <a:schemeClr val="tx1"/>
                </a:solidFill>
                <a:effectLst/>
                <a:latin typeface="+mn-lt"/>
              </a:rPr>
              <a:t>C++ 98 </a:t>
            </a:r>
            <a:r>
              <a:rPr lang="ja-JP" altLang="en-US" kern="1200" dirty="0" smtClean="0">
                <a:solidFill>
                  <a:schemeClr val="tx1"/>
                </a:solidFill>
                <a:effectLst/>
                <a:latin typeface="+mn-lt"/>
              </a:rPr>
              <a:t>を使用していた人で、このコードに及第点を与える人はどれだけいますか</a:t>
            </a:r>
            <a:r>
              <a:rPr lang="en-US" altLang="ja-JP" kern="1200" dirty="0" smtClean="0">
                <a:solidFill>
                  <a:schemeClr val="tx1"/>
                </a:solidFill>
                <a:effectLst/>
                <a:latin typeface="+mn-lt"/>
              </a:rPr>
              <a:t>? </a:t>
            </a:r>
            <a:r>
              <a:rPr lang="ja-JP" altLang="en-US" kern="1200" dirty="0" smtClean="0">
                <a:solidFill>
                  <a:schemeClr val="tx1"/>
                </a:solidFill>
                <a:effectLst/>
                <a:latin typeface="+mn-lt"/>
              </a:rPr>
              <a:t>何が問題ですか</a:t>
            </a:r>
            <a:r>
              <a:rPr lang="en-US" altLang="ja-JP" kern="1200" dirty="0" smtClean="0">
                <a:solidFill>
                  <a:schemeClr val="tx1"/>
                </a:solidFill>
                <a:effectLst/>
                <a:latin typeface="+mn-lt"/>
              </a:rPr>
              <a:t>? </a:t>
            </a:r>
            <a:r>
              <a:rPr lang="ja-JP" altLang="en-US" kern="1200" dirty="0" smtClean="0">
                <a:solidFill>
                  <a:schemeClr val="tx1"/>
                </a:solidFill>
                <a:effectLst/>
                <a:latin typeface="+mn-lt"/>
              </a:rPr>
              <a:t>例外ですか。例外があれば後始末を行いますが、パフォーマンス上の問題は何でしょうか</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コピーです。では、ウィジェット群をコピーするのはなぜ間違っているのでしょうか</a:t>
            </a:r>
            <a:r>
              <a:rPr lang="en-US" altLang="ja-JP" kern="1200" dirty="0" smtClean="0">
                <a:solidFill>
                  <a:schemeClr val="tx1"/>
                </a:solidFill>
                <a:effectLst/>
                <a:latin typeface="+mn-lt"/>
              </a:rPr>
              <a:t>? 100 </a:t>
            </a:r>
            <a:r>
              <a:rPr lang="ja-JP" altLang="en-US" kern="1200" dirty="0" smtClean="0">
                <a:solidFill>
                  <a:schemeClr val="tx1"/>
                </a:solidFill>
                <a:effectLst/>
                <a:latin typeface="+mn-lt"/>
              </a:rPr>
              <a:t>万個のウィジェットがある場合、コピーによってメモリ使用量が急激に増加したら、重複データの片方を消去し、値で返さないようにすれば良いのではないでしょうか。これまでは、参照で返したり、ポインターや参照でパラメーターを取得したり、ヒープが割り当てられたデータへのポインターを返したりしていましたが、こうした処理は必要ありません。そんなことはせず、値を返しま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値は既定で自動的に移動されます。戻り値は値であり、スコープ外に出るので再使用できません。作成時に再使用されないことがわかっているオブジェクトの所有権を移動するのは完全に安全です。臓器ドナーですか、面白いたとえですね。お名前を教えてください。</a:t>
            </a:r>
            <a:r>
              <a:rPr lang="en-US" altLang="ja-JP" kern="1200" dirty="0" smtClean="0">
                <a:solidFill>
                  <a:schemeClr val="tx1"/>
                </a:solidFill>
                <a:effectLst/>
                <a:latin typeface="+mn-lt"/>
              </a:rPr>
              <a:t>Javier </a:t>
            </a:r>
            <a:r>
              <a:rPr lang="ja-JP" altLang="en-US" kern="1200" dirty="0" err="1" smtClean="0">
                <a:solidFill>
                  <a:schemeClr val="tx1"/>
                </a:solidFill>
                <a:effectLst/>
                <a:latin typeface="+mn-lt"/>
              </a:rPr>
              <a:t>さんで</a:t>
            </a:r>
            <a:r>
              <a:rPr lang="ja-JP" altLang="en-US" kern="1200" dirty="0" smtClean="0">
                <a:solidFill>
                  <a:schemeClr val="tx1"/>
                </a:solidFill>
                <a:effectLst/>
                <a:latin typeface="+mn-lt"/>
              </a:rPr>
              <a:t>すね。彼の言うとおり、臓器ドナーに例えることができます。ありがとうございます。どうぞ彼に拍手を。</a:t>
            </a: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967673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kern="1200" dirty="0" smtClean="0">
                <a:solidFill>
                  <a:schemeClr val="tx1"/>
                </a:solidFill>
                <a:effectLst/>
                <a:latin typeface="+mn-lt"/>
              </a:rPr>
              <a:t>では、臓器ドナーになるために、カードにサインしましょう。次のスライドで、その方法を説明します。いい例でしたね。ウィジェット群を返すのに問題はありません。要素の数は </a:t>
            </a:r>
            <a:r>
              <a:rPr lang="en-US" altLang="ja-JP" kern="1200" dirty="0" smtClean="0">
                <a:solidFill>
                  <a:schemeClr val="tx1"/>
                </a:solidFill>
                <a:effectLst/>
                <a:latin typeface="+mn-lt"/>
              </a:rPr>
              <a:t>10 </a:t>
            </a:r>
            <a:r>
              <a:rPr lang="ja-JP" altLang="en-US" kern="1200" dirty="0" smtClean="0">
                <a:solidFill>
                  <a:schemeClr val="tx1"/>
                </a:solidFill>
                <a:effectLst/>
                <a:latin typeface="+mn-lt"/>
              </a:rPr>
              <a:t>億、</a:t>
            </a:r>
            <a:r>
              <a:rPr lang="en-US" altLang="ja-JP" kern="1200" dirty="0" smtClean="0">
                <a:solidFill>
                  <a:schemeClr val="tx1"/>
                </a:solidFill>
                <a:effectLst/>
                <a:latin typeface="+mn-lt"/>
              </a:rPr>
              <a:t>1 </a:t>
            </a:r>
            <a:r>
              <a:rPr lang="ja-JP" altLang="en-US" kern="1200" dirty="0" smtClean="0">
                <a:solidFill>
                  <a:schemeClr val="tx1"/>
                </a:solidFill>
                <a:effectLst/>
                <a:latin typeface="+mn-lt"/>
              </a:rPr>
              <a:t>兆、</a:t>
            </a:r>
            <a:r>
              <a:rPr lang="en-US" altLang="ja-JP" kern="1200" dirty="0" smtClean="0">
                <a:solidFill>
                  <a:schemeClr val="tx1"/>
                </a:solidFill>
                <a:effectLst/>
                <a:latin typeface="+mn-lt"/>
              </a:rPr>
              <a:t>1,000 </a:t>
            </a:r>
            <a:r>
              <a:rPr lang="ja-JP" altLang="en-US" kern="1200" dirty="0" smtClean="0">
                <a:solidFill>
                  <a:schemeClr val="tx1"/>
                </a:solidFill>
                <a:effectLst/>
                <a:latin typeface="+mn-lt"/>
              </a:rPr>
              <a:t>兆にもなるかもしれません。</a:t>
            </a:r>
            <a:r>
              <a:rPr lang="en-US" altLang="ja-JP" kern="1200" dirty="0" smtClean="0">
                <a:solidFill>
                  <a:schemeClr val="tx1"/>
                </a:solidFill>
                <a:effectLst/>
                <a:latin typeface="+mn-lt"/>
              </a:rPr>
              <a:t>64 </a:t>
            </a:r>
            <a:r>
              <a:rPr lang="ja-JP" altLang="en-US" kern="1200" dirty="0" smtClean="0">
                <a:solidFill>
                  <a:schemeClr val="tx1"/>
                </a:solidFill>
                <a:effectLst/>
                <a:latin typeface="+mn-lt"/>
              </a:rPr>
              <a:t>ビット版ですが、必要なだけの数を返すことができ、値を返す場合はディープ コピーは行いません。この場合、ウィジェットに値を代入することになります。受信側が既に用意している記憶域を使いたい場合は、参照で渡して記憶域を再利用しますが、大抵は値を渡しても効率に変わりありません。</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文字列のベクターの場合は連続したデータですが、ベクターの真ん中にデータを挿入するとどうなるでしょうか。全要素を </a:t>
            </a:r>
            <a:r>
              <a:rPr lang="en-US" altLang="ja-JP" kern="1200" dirty="0" smtClean="0">
                <a:solidFill>
                  <a:schemeClr val="tx1"/>
                </a:solidFill>
                <a:effectLst/>
                <a:latin typeface="+mn-lt"/>
              </a:rPr>
              <a:t>1 </a:t>
            </a:r>
            <a:r>
              <a:rPr lang="ja-JP" altLang="en-US" kern="1200" dirty="0" err="1" smtClean="0">
                <a:solidFill>
                  <a:schemeClr val="tx1"/>
                </a:solidFill>
                <a:effectLst/>
                <a:latin typeface="+mn-lt"/>
              </a:rPr>
              <a:t>つず</a:t>
            </a:r>
            <a:r>
              <a:rPr lang="ja-JP" altLang="en-US" kern="1200" dirty="0" smtClean="0">
                <a:solidFill>
                  <a:schemeClr val="tx1"/>
                </a:solidFill>
                <a:effectLst/>
                <a:latin typeface="+mn-lt"/>
              </a:rPr>
              <a:t>つずらし、コピーを重ねて挿入するためのスペースを作ります。必要に応じて記憶域を拡張するので完全に安全ですが、大量のコピー処理が必要になります。言い忘れていましたが、ムーブはコピーの最適化であると考えてください。</a:t>
            </a:r>
            <a:r>
              <a:rPr lang="en-US" altLang="ja-JP" kern="1200" dirty="0" smtClean="0">
                <a:solidFill>
                  <a:schemeClr val="tx1"/>
                </a:solidFill>
                <a:effectLst/>
                <a:latin typeface="+mn-lt"/>
              </a:rPr>
              <a:t>C++11 </a:t>
            </a:r>
            <a:r>
              <a:rPr lang="ja-JP" altLang="en-US" kern="1200" dirty="0" err="1" smtClean="0">
                <a:solidFill>
                  <a:schemeClr val="tx1"/>
                </a:solidFill>
                <a:effectLst/>
                <a:latin typeface="+mn-lt"/>
              </a:rPr>
              <a:t>での</a:t>
            </a:r>
            <a:r>
              <a:rPr lang="ja-JP" altLang="en-US" kern="1200" dirty="0" smtClean="0">
                <a:solidFill>
                  <a:schemeClr val="tx1"/>
                </a:solidFill>
                <a:effectLst/>
                <a:latin typeface="+mn-lt"/>
              </a:rPr>
              <a:t>私たちの成果とは、値ベースの言語を実現したことです。値型は有用で効率的です。これをさらに最適化してコピーを最適化しました。文字列のベクターの真ん中に挿入すると、割り当ては行われず、文字列の再割り当ても行われません。つまり、ベクターが既に満杯の場合は対応が必要ですが、たとえベクター自体の記憶域を拡大しても、文字列の再割り当ては行われません。ヒープに </a:t>
            </a:r>
            <a:r>
              <a:rPr lang="en-US" altLang="ja-JP" kern="1200" dirty="0" smtClean="0">
                <a:solidFill>
                  <a:schemeClr val="tx1"/>
                </a:solidFill>
                <a:effectLst/>
                <a:latin typeface="+mn-lt"/>
              </a:rPr>
              <a:t>tom </a:t>
            </a:r>
            <a:r>
              <a:rPr lang="ja-JP" altLang="en-US" kern="1200" dirty="0" smtClean="0">
                <a:solidFill>
                  <a:schemeClr val="tx1"/>
                </a:solidFill>
                <a:effectLst/>
                <a:latin typeface="+mn-lt"/>
              </a:rPr>
              <a:t>や </a:t>
            </a:r>
            <a:r>
              <a:rPr lang="en-US" altLang="ja-JP" kern="1200" dirty="0" err="1" smtClean="0">
                <a:solidFill>
                  <a:schemeClr val="tx1"/>
                </a:solidFill>
                <a:effectLst/>
                <a:latin typeface="+mn-lt"/>
              </a:rPr>
              <a:t>richard</a:t>
            </a:r>
            <a:r>
              <a:rPr lang="ja-JP" altLang="en-US" kern="1200" dirty="0" err="1" smtClean="0">
                <a:solidFill>
                  <a:schemeClr val="tx1"/>
                </a:solidFill>
                <a:effectLst/>
                <a:latin typeface="+mn-lt"/>
              </a:rPr>
              <a:t>、</a:t>
            </a:r>
            <a:r>
              <a:rPr lang="en-US" altLang="ja-JP" kern="1200" dirty="0" smtClean="0">
                <a:solidFill>
                  <a:schemeClr val="tx1"/>
                </a:solidFill>
                <a:effectLst/>
                <a:latin typeface="+mn-lt"/>
              </a:rPr>
              <a:t>harry </a:t>
            </a:r>
            <a:r>
              <a:rPr lang="ja-JP" altLang="en-US" kern="1200" dirty="0" smtClean="0">
                <a:solidFill>
                  <a:schemeClr val="tx1"/>
                </a:solidFill>
                <a:effectLst/>
                <a:latin typeface="+mn-lt"/>
              </a:rPr>
              <a:t>用の記憶域を割り当てることできません。</a:t>
            </a:r>
          </a:p>
          <a:p>
            <a:r>
              <a:rPr lang="ja-JP" altLang="en-US" kern="1200" dirty="0" smtClean="0">
                <a:solidFill>
                  <a:schemeClr val="tx1"/>
                </a:solidFill>
                <a:effectLst/>
                <a:latin typeface="+mn-lt"/>
              </a:rPr>
              <a:t> </a:t>
            </a:r>
          </a:p>
          <a:p>
            <a:r>
              <a:rPr lang="en-US" altLang="ja-JP" kern="1200" dirty="0" smtClean="0">
                <a:solidFill>
                  <a:schemeClr val="tx1"/>
                </a:solidFill>
                <a:effectLst/>
                <a:latin typeface="+mn-lt"/>
              </a:rPr>
              <a:t>tom</a:t>
            </a:r>
            <a:r>
              <a:rPr lang="ja-JP" altLang="en-US" kern="1200" dirty="0" err="1" smtClean="0">
                <a:solidFill>
                  <a:schemeClr val="tx1"/>
                </a:solidFill>
                <a:effectLst/>
                <a:latin typeface="+mn-lt"/>
              </a:rPr>
              <a:t>、</a:t>
            </a:r>
            <a:r>
              <a:rPr lang="en-US" altLang="ja-JP" kern="1200" dirty="0" err="1" smtClean="0">
                <a:solidFill>
                  <a:schemeClr val="tx1"/>
                </a:solidFill>
                <a:effectLst/>
                <a:latin typeface="+mn-lt"/>
              </a:rPr>
              <a:t>richard</a:t>
            </a:r>
            <a:r>
              <a:rPr lang="ja-JP" altLang="en-US" kern="1200" dirty="0" err="1" smtClean="0">
                <a:solidFill>
                  <a:schemeClr val="tx1"/>
                </a:solidFill>
                <a:effectLst/>
                <a:latin typeface="+mn-lt"/>
              </a:rPr>
              <a:t>、</a:t>
            </a:r>
            <a:r>
              <a:rPr lang="en-US" altLang="ja-JP" kern="1200" dirty="0" smtClean="0">
                <a:solidFill>
                  <a:schemeClr val="tx1"/>
                </a:solidFill>
                <a:effectLst/>
                <a:latin typeface="+mn-lt"/>
              </a:rPr>
              <a:t>harry </a:t>
            </a:r>
            <a:r>
              <a:rPr lang="ja-JP" altLang="en-US" kern="1200" dirty="0" smtClean="0">
                <a:solidFill>
                  <a:schemeClr val="tx1"/>
                </a:solidFill>
                <a:effectLst/>
                <a:latin typeface="+mn-lt"/>
              </a:rPr>
              <a:t>を挿入して終わりです。既存のものは複製されません。コストは発生していますよね。得体の知れないものを勧めて、コストはかからないから何も考えないで実行しろと言っているわけではありません。コストを大幅に節減して実を得ることができます。文字列の場合はポインター代入といくつかの整数値代入で、</a:t>
            </a:r>
            <a:r>
              <a:rPr lang="en-US" altLang="ja-JP" kern="1200" dirty="0" err="1" smtClean="0">
                <a:solidFill>
                  <a:schemeClr val="tx1"/>
                </a:solidFill>
                <a:effectLst/>
                <a:latin typeface="+mn-lt"/>
              </a:rPr>
              <a:t>malloc</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よりも格段にましです。最後に、大きなデータ型がある場合も、値返しがオーバーロードされた演算子にも適用されます。</a:t>
            </a:r>
            <a:r>
              <a:rPr lang="en-US" altLang="ja-JP" kern="1200" dirty="0" err="1" smtClean="0">
                <a:solidFill>
                  <a:schemeClr val="tx1"/>
                </a:solidFill>
                <a:effectLst/>
                <a:latin typeface="+mn-lt"/>
              </a:rPr>
              <a:t>HugeMatrix</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はこの典型的な例です。値を返すことで、余計なプロキシ オブジェクトによるゆがみが生じず、ずっと円滑に処理できます。値型は最適化されつつあるので、心配しないでください。</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967673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kern="1200" dirty="0" smtClean="0">
                <a:solidFill>
                  <a:schemeClr val="tx1"/>
                </a:solidFill>
                <a:effectLst/>
                <a:latin typeface="+mn-lt"/>
              </a:rPr>
              <a:t>臓器ドナーになるには、どのようにカードに署名すればよいのでしょうか。署名の仕方によっては、コンパイラが自動的にムーブを生成してくれます。幸い、時折コンパイラが不用意に自動的にコピーを生成するので、</a:t>
            </a:r>
            <a:r>
              <a:rPr lang="en-US" altLang="ja-JP" kern="1200" dirty="0" err="1" smtClean="0">
                <a:solidFill>
                  <a:schemeClr val="tx1"/>
                </a:solidFill>
                <a:effectLst/>
                <a:latin typeface="+mn-lt"/>
              </a:rPr>
              <a:t>noncopyable</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はオプトアウトになっています。</a:t>
            </a:r>
            <a:r>
              <a:rPr lang="en-US" altLang="ja-JP" kern="1200" dirty="0" smtClean="0">
                <a:solidFill>
                  <a:schemeClr val="tx1"/>
                </a:solidFill>
                <a:effectLst/>
                <a:latin typeface="+mn-lt"/>
              </a:rPr>
              <a:t>C++ </a:t>
            </a:r>
            <a:r>
              <a:rPr lang="ja-JP" altLang="en-US" kern="1200" dirty="0" smtClean="0">
                <a:solidFill>
                  <a:schemeClr val="tx1"/>
                </a:solidFill>
                <a:effectLst/>
                <a:latin typeface="+mn-lt"/>
              </a:rPr>
              <a:t>委員会はムーブの追加を検討した際、コピーほどではないにせよ、ムーブをより暗黙的に有効化した方が良いと判断しました。コピーについては豊富な経験があり、黙示的なコピー演算子やコンストラクターは非常に有用だったのでこれに関しては保持し、そうでない点についてはムーブでは排除しました。暗黙的に生成される場合もありますが、オプトインが必要な場合もあります。移動可能で、安全に移動にするには、</a:t>
            </a:r>
            <a:r>
              <a:rPr lang="en-US" altLang="ja-JP" kern="1200" dirty="0" err="1" smtClean="0">
                <a:solidFill>
                  <a:schemeClr val="tx1"/>
                </a:solidFill>
                <a:effectLst/>
                <a:latin typeface="+mn-lt"/>
              </a:rPr>
              <a:t>const</a:t>
            </a:r>
            <a:r>
              <a:rPr lang="en-US" altLang="ja-JP" kern="1200" dirty="0" smtClean="0">
                <a:solidFill>
                  <a:schemeClr val="tx1"/>
                </a:solidFill>
                <a:effectLst/>
                <a:latin typeface="+mn-lt"/>
              </a:rPr>
              <a:t> </a:t>
            </a:r>
            <a:r>
              <a:rPr lang="en-US" altLang="ja-JP" kern="1200" dirty="0" err="1" smtClean="0">
                <a:solidFill>
                  <a:schemeClr val="tx1"/>
                </a:solidFill>
                <a:effectLst/>
                <a:latin typeface="+mn-lt"/>
              </a:rPr>
              <a:t>my_class</a:t>
            </a:r>
            <a:r>
              <a:rPr lang="en-US" altLang="ja-JP" kern="1200" dirty="0" smtClean="0">
                <a:solidFill>
                  <a:schemeClr val="tx1"/>
                </a:solidFill>
                <a:effectLst/>
                <a:latin typeface="+mn-lt"/>
              </a:rPr>
              <a:t> </a:t>
            </a:r>
            <a:r>
              <a:rPr lang="ja-JP" altLang="en-US" kern="1200" dirty="0" smtClean="0">
                <a:solidFill>
                  <a:schemeClr val="tx1"/>
                </a:solidFill>
                <a:effectLst/>
                <a:latin typeface="+mn-lt"/>
              </a:rPr>
              <a:t>参照の代わりにこうした演算子を記述するだけで、非 </a:t>
            </a:r>
            <a:r>
              <a:rPr lang="en-US" altLang="ja-JP" kern="1200" dirty="0" err="1" smtClean="0">
                <a:solidFill>
                  <a:schemeClr val="tx1"/>
                </a:solidFill>
                <a:effectLst/>
                <a:latin typeface="+mn-lt"/>
              </a:rPr>
              <a:t>const</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の </a:t>
            </a:r>
            <a:r>
              <a:rPr lang="en-US" altLang="ja-JP" kern="1200" dirty="0" err="1" smtClean="0">
                <a:solidFill>
                  <a:schemeClr val="tx1"/>
                </a:solidFill>
                <a:effectLst/>
                <a:latin typeface="+mn-lt"/>
              </a:rPr>
              <a:t>my_class</a:t>
            </a:r>
            <a:r>
              <a:rPr lang="en-US" altLang="ja-JP" kern="1200" dirty="0" smtClean="0">
                <a:solidFill>
                  <a:schemeClr val="tx1"/>
                </a:solidFill>
                <a:effectLst/>
                <a:latin typeface="+mn-lt"/>
              </a:rPr>
              <a:t> </a:t>
            </a:r>
            <a:r>
              <a:rPr lang="ja-JP" altLang="en-US" kern="1200" dirty="0" smtClean="0">
                <a:solidFill>
                  <a:schemeClr val="tx1"/>
                </a:solidFill>
                <a:effectLst/>
                <a:latin typeface="+mn-lt"/>
              </a:rPr>
              <a:t>右辺値参照 </a:t>
            </a:r>
            <a:r>
              <a:rPr lang="en-US" altLang="ja-JP" kern="1200" dirty="0" smtClean="0">
                <a:solidFill>
                  <a:schemeClr val="tx1"/>
                </a:solidFill>
                <a:effectLst/>
                <a:latin typeface="+mn-lt"/>
              </a:rPr>
              <a:t>&amp;&amp; </a:t>
            </a:r>
            <a:r>
              <a:rPr lang="ja-JP" altLang="en-US" kern="1200" dirty="0" smtClean="0">
                <a:solidFill>
                  <a:schemeClr val="tx1"/>
                </a:solidFill>
                <a:effectLst/>
                <a:latin typeface="+mn-lt"/>
              </a:rPr>
              <a:t>で他のオブジェクトの所有権を移動します。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通常はこれで十分です。ムーブではオブジェクトからムーブした後もオブジェクトは有効ですが、未定義の状態になるので、通常は続いて割り当てを行います。そうすることで値を再び使用できるようになります。割り当てを行わないと値がわかりません。新しい状態の設定が必要ですが、有効なオブジェクトであることには変わりありません。その状態で使用するのが有効ではない場合は、何らかのメソッドでそのチェックを行います。ここでは例として使用します。データがなければ、例外をスローしても良いでしょう。通常は必要はありませんが、完全を求めるのであれば </a:t>
            </a:r>
            <a:r>
              <a:rPr lang="en-US" altLang="ja-JP" kern="1200" dirty="0" smtClean="0">
                <a:solidFill>
                  <a:schemeClr val="tx1"/>
                </a:solidFill>
                <a:effectLst/>
                <a:latin typeface="+mn-lt"/>
              </a:rPr>
              <a:t>2 </a:t>
            </a:r>
            <a:r>
              <a:rPr lang="ja-JP" altLang="en-US" kern="1200" dirty="0" err="1" smtClean="0">
                <a:solidFill>
                  <a:schemeClr val="tx1"/>
                </a:solidFill>
                <a:effectLst/>
                <a:latin typeface="+mn-lt"/>
              </a:rPr>
              <a:t>つの</a:t>
            </a:r>
            <a:r>
              <a:rPr lang="ja-JP" altLang="en-US" kern="1200" dirty="0" smtClean="0">
                <a:solidFill>
                  <a:schemeClr val="tx1"/>
                </a:solidFill>
                <a:effectLst/>
                <a:latin typeface="+mn-lt"/>
              </a:rPr>
              <a:t>処理を記述し、任意でチェックを行い ”ムーブ元のオブジェクト</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の安全を確保します。</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右下では通常ムーブを使用しますが、コピーが可能で、</a:t>
            </a:r>
            <a:r>
              <a:rPr lang="en-US" altLang="ja-JP" kern="1200" dirty="0" smtClean="0">
                <a:solidFill>
                  <a:schemeClr val="tx1"/>
                </a:solidFill>
                <a:effectLst/>
                <a:latin typeface="+mn-lt"/>
              </a:rPr>
              <a:t>2 </a:t>
            </a:r>
            <a:r>
              <a:rPr lang="ja-JP" altLang="en-US" kern="1200" dirty="0" err="1" smtClean="0">
                <a:solidFill>
                  <a:schemeClr val="tx1"/>
                </a:solidFill>
                <a:effectLst/>
                <a:latin typeface="+mn-lt"/>
              </a:rPr>
              <a:t>つの</a:t>
            </a:r>
            <a:r>
              <a:rPr lang="ja-JP" altLang="en-US" kern="1200" dirty="0" smtClean="0">
                <a:solidFill>
                  <a:schemeClr val="tx1"/>
                </a:solidFill>
                <a:effectLst/>
                <a:latin typeface="+mn-lt"/>
              </a:rPr>
              <a:t>整数型を持つポイント クラスならば、</a:t>
            </a:r>
            <a:r>
              <a:rPr lang="en-US" altLang="ja-JP" kern="1200" dirty="0" smtClean="0">
                <a:solidFill>
                  <a:schemeClr val="tx1"/>
                </a:solidFill>
                <a:effectLst/>
                <a:latin typeface="+mn-lt"/>
              </a:rPr>
              <a:t>2 </a:t>
            </a:r>
            <a:r>
              <a:rPr lang="ja-JP" altLang="en-US" kern="1200" dirty="0" err="1" smtClean="0">
                <a:solidFill>
                  <a:schemeClr val="tx1"/>
                </a:solidFill>
                <a:effectLst/>
                <a:latin typeface="+mn-lt"/>
              </a:rPr>
              <a:t>つの</a:t>
            </a:r>
            <a:r>
              <a:rPr lang="ja-JP" altLang="en-US" kern="1200" dirty="0" smtClean="0">
                <a:solidFill>
                  <a:schemeClr val="tx1"/>
                </a:solidFill>
                <a:effectLst/>
                <a:latin typeface="+mn-lt"/>
              </a:rPr>
              <a:t>整数型のコピーに優る方法はありません。より高級な値型で、ヒープか何かにリソースを所有している場合は、ムーブを実装してください。ディープ コピーより優れた処理が可能な場合は実装しません。大抵は可能です。可能でなくても心配は無用です。ムーブがある場合は、コピーは必ずしも必要ありません。</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のような、ムーブ専用でコピー不可能な新しい種類の型が存在するからです。コピーできない方が良いのは、コピーできてしまうと同じオブジェクトを指す </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が </a:t>
            </a:r>
            <a:r>
              <a:rPr lang="en-US" altLang="ja-JP" kern="1200" dirty="0" smtClean="0">
                <a:solidFill>
                  <a:schemeClr val="tx1"/>
                </a:solidFill>
                <a:effectLst/>
                <a:latin typeface="+mn-lt"/>
              </a:rPr>
              <a:t>2 </a:t>
            </a:r>
            <a:r>
              <a:rPr lang="ja-JP" altLang="en-US" kern="1200" dirty="0" err="1" smtClean="0">
                <a:solidFill>
                  <a:schemeClr val="tx1"/>
                </a:solidFill>
                <a:effectLst/>
                <a:latin typeface="+mn-lt"/>
              </a:rPr>
              <a:t>つ存</a:t>
            </a:r>
            <a:r>
              <a:rPr lang="ja-JP" altLang="en-US" kern="1200" dirty="0" smtClean="0">
                <a:solidFill>
                  <a:schemeClr val="tx1"/>
                </a:solidFill>
                <a:effectLst/>
                <a:latin typeface="+mn-lt"/>
              </a:rPr>
              <a:t>在し、一意ではなくなってしまうからです。共有ポインターはこのような場合のためにあります。</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はコピー不可能ですが、</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のベクターを作成できます。ベクターでは挿入時にコピーを実行しなければならないはずですが、実際は挿入時に要素をムーブします。これで問題なく機能します。</a:t>
            </a:r>
            <a:r>
              <a:rPr lang="en-US" altLang="ja-JP" kern="1200" dirty="0" smtClean="0">
                <a:solidFill>
                  <a:schemeClr val="tx1"/>
                </a:solidFill>
                <a:effectLst/>
                <a:latin typeface="+mn-lt"/>
              </a:rPr>
              <a:t>STL </a:t>
            </a:r>
            <a:r>
              <a:rPr lang="ja-JP" altLang="en-US" kern="1200" dirty="0" smtClean="0">
                <a:solidFill>
                  <a:schemeClr val="tx1"/>
                </a:solidFill>
                <a:effectLst/>
                <a:latin typeface="+mn-lt"/>
              </a:rPr>
              <a:t>のアップグレード時にきちんと見ている人がいたのですね。</a:t>
            </a:r>
          </a:p>
          <a:p>
            <a:r>
              <a:rPr lang="ja-JP" altLang="en-US" kern="1200" dirty="0" smtClean="0">
                <a:solidFill>
                  <a:schemeClr val="tx1"/>
                </a:solidFill>
                <a:effectLst/>
                <a:latin typeface="+mn-lt"/>
              </a:rPr>
              <a:t> </a:t>
            </a:r>
          </a:p>
          <a:p>
            <a:r>
              <a:rPr lang="ja-JP" altLang="en-US" kern="1200" dirty="0" smtClean="0">
                <a:solidFill>
                  <a:schemeClr val="tx1"/>
                </a:solidFill>
                <a:effectLst/>
                <a:latin typeface="+mn-lt"/>
              </a:rPr>
              <a:t>ムーブ セマンティクスがあります。</a:t>
            </a:r>
            <a:r>
              <a:rPr lang="en-US" altLang="ja-JP" kern="1200" dirty="0" smtClean="0">
                <a:solidFill>
                  <a:schemeClr val="tx1"/>
                </a:solidFill>
                <a:effectLst/>
                <a:latin typeface="+mn-lt"/>
              </a:rPr>
              <a:t>STL </a:t>
            </a:r>
            <a:r>
              <a:rPr lang="ja-JP" altLang="en-US" kern="1200" dirty="0" smtClean="0">
                <a:solidFill>
                  <a:schemeClr val="tx1"/>
                </a:solidFill>
                <a:effectLst/>
                <a:latin typeface="+mn-lt"/>
              </a:rPr>
              <a:t>はムーブに完全に対応しています。</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のムーブ専用型のベクター、そしてコピーは不可能。これで問題ありません。</a:t>
            </a:r>
            <a:r>
              <a:rPr lang="en-US" altLang="ja-JP" kern="1200" dirty="0" err="1" smtClean="0">
                <a:solidFill>
                  <a:schemeClr val="tx1"/>
                </a:solidFill>
                <a:effectLst/>
                <a:latin typeface="+mn-lt"/>
              </a:rPr>
              <a:t>auto_ptr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でこれを試さないでください。非推奨です。</a:t>
            </a:r>
            <a:r>
              <a:rPr lang="en-US" altLang="ja-JP" kern="1200" dirty="0" err="1" smtClean="0">
                <a:solidFill>
                  <a:schemeClr val="tx1"/>
                </a:solidFill>
                <a:effectLst/>
                <a:latin typeface="+mn-lt"/>
              </a:rPr>
              <a:t>auto_ptr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はムーブ セマンティクスが登場する前の </a:t>
            </a:r>
            <a:r>
              <a:rPr lang="en-US" altLang="ja-JP" kern="1200" dirty="0" err="1" smtClean="0">
                <a:solidFill>
                  <a:schemeClr val="tx1"/>
                </a:solidFill>
                <a:effectLst/>
                <a:latin typeface="+mn-lt"/>
              </a:rPr>
              <a:t>unique_ptr</a:t>
            </a:r>
            <a:r>
              <a:rPr lang="en-US" altLang="ja-JP" kern="1200" dirty="0" smtClean="0">
                <a:solidFill>
                  <a:schemeClr val="tx1"/>
                </a:solidFill>
                <a:effectLst/>
                <a:latin typeface="+mn-lt"/>
              </a:rPr>
              <a:t> </a:t>
            </a:r>
            <a:r>
              <a:rPr lang="ja-JP" altLang="en-US" kern="1200" dirty="0" smtClean="0">
                <a:solidFill>
                  <a:schemeClr val="tx1"/>
                </a:solidFill>
                <a:effectLst/>
                <a:latin typeface="+mn-lt"/>
              </a:rPr>
              <a:t>で、ムーブ セマンティクスが考案されたことが納得できるようなひどい仕様です。このポインターは廃止されました。全く必要のないポインターでした。</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618522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ja-JP" altLang="en-US" sz="900" kern="1200" dirty="0" smtClean="0">
                <a:solidFill>
                  <a:schemeClr val="tx1"/>
                </a:solidFill>
                <a:effectLst/>
                <a:latin typeface="+mn-lt"/>
              </a:rPr>
              <a:t>最後に、</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外部との接続についてお話しします。これまでに紹介した要素はごくわずかで、</a:t>
            </a:r>
            <a:r>
              <a:rPr lang="en-US" altLang="ja-JP" sz="900" kern="1200" dirty="0" smtClean="0">
                <a:solidFill>
                  <a:schemeClr val="tx1"/>
                </a:solidFill>
                <a:effectLst/>
                <a:latin typeface="+mn-lt"/>
              </a:rPr>
              <a:t>C++ </a:t>
            </a:r>
            <a:r>
              <a:rPr lang="ja-JP" altLang="en-US" sz="900" kern="1200" dirty="0" err="1" smtClean="0">
                <a:solidFill>
                  <a:schemeClr val="tx1"/>
                </a:solidFill>
                <a:effectLst/>
                <a:latin typeface="+mn-lt"/>
              </a:rPr>
              <a:t>には</a:t>
            </a:r>
            <a:r>
              <a:rPr lang="ja-JP" altLang="en-US" sz="900" kern="1200" dirty="0" smtClean="0">
                <a:solidFill>
                  <a:schemeClr val="tx1"/>
                </a:solidFill>
                <a:effectLst/>
                <a:latin typeface="+mn-lt"/>
              </a:rPr>
              <a:t>まだまだ長所があります。既定のままでとてもクリーンで安全、高速です。また例外安全で、ガベージ コレクションも不要で、自動メモリ管理機能も備わっていて、コードは他言語での記述とほぼ同様です。では </a:t>
            </a:r>
            <a:r>
              <a:rPr lang="en-US" altLang="ja-JP" sz="900" kern="1200" dirty="0" smtClean="0">
                <a:solidFill>
                  <a:schemeClr val="tx1"/>
                </a:solidFill>
                <a:effectLst/>
                <a:latin typeface="+mn-lt"/>
              </a:rPr>
              <a:t>ABI </a:t>
            </a:r>
            <a:r>
              <a:rPr lang="ja-JP" altLang="en-US" sz="900" kern="1200" dirty="0" smtClean="0">
                <a:solidFill>
                  <a:schemeClr val="tx1"/>
                </a:solidFill>
                <a:effectLst/>
                <a:latin typeface="+mn-lt"/>
              </a:rPr>
              <a:t>で、他の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モジュールや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で実装されていない可能性があるモジュールと接続したい場合はどうでしょうか</a:t>
            </a:r>
            <a:r>
              <a:rPr lang="en-US" altLang="ja-JP" sz="900" kern="1200" dirty="0" smtClean="0">
                <a:solidFill>
                  <a:schemeClr val="tx1"/>
                </a:solidFill>
                <a:effectLst/>
                <a:latin typeface="+mn-lt"/>
              </a:rPr>
              <a:t>?</a:t>
            </a:r>
            <a:endParaRPr lang="ja-JP" altLang="en-US" dirty="0">
              <a:latin typeface="+mn-lt"/>
            </a:endParaRPr>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kern="1200" dirty="0" smtClean="0">
                <a:solidFill>
                  <a:schemeClr val="tx1"/>
                </a:solidFill>
                <a:effectLst/>
                <a:latin typeface="+mn-lt"/>
              </a:rPr>
              <a:t>これには </a:t>
            </a:r>
            <a:r>
              <a:rPr lang="en-US" altLang="ja-JP" sz="900" kern="1200" dirty="0" smtClean="0">
                <a:solidFill>
                  <a:schemeClr val="tx1"/>
                </a:solidFill>
                <a:effectLst/>
                <a:latin typeface="+mn-lt"/>
              </a:rPr>
              <a:t>3 </a:t>
            </a:r>
            <a:r>
              <a:rPr lang="ja-JP" altLang="en-US" sz="900" kern="1200" dirty="0" err="1" smtClean="0">
                <a:solidFill>
                  <a:schemeClr val="tx1"/>
                </a:solidFill>
                <a:effectLst/>
                <a:latin typeface="+mn-lt"/>
              </a:rPr>
              <a:t>つの</a:t>
            </a:r>
            <a:r>
              <a:rPr lang="ja-JP" altLang="en-US" sz="900" kern="1200" dirty="0" smtClean="0">
                <a:solidFill>
                  <a:schemeClr val="tx1"/>
                </a:solidFill>
                <a:effectLst/>
                <a:latin typeface="+mn-lt"/>
              </a:rPr>
              <a:t>ステップを考えることができます。最初の </a:t>
            </a:r>
            <a:r>
              <a:rPr lang="en-US" altLang="ja-JP" sz="900" kern="1200" dirty="0" smtClean="0">
                <a:solidFill>
                  <a:schemeClr val="tx1"/>
                </a:solidFill>
                <a:effectLst/>
                <a:latin typeface="+mn-lt"/>
              </a:rPr>
              <a:t>2 </a:t>
            </a:r>
            <a:r>
              <a:rPr lang="ja-JP" altLang="en-US" sz="900" kern="1200" dirty="0" err="1" smtClean="0">
                <a:solidFill>
                  <a:schemeClr val="tx1"/>
                </a:solidFill>
                <a:effectLst/>
                <a:latin typeface="+mn-lt"/>
              </a:rPr>
              <a:t>つは</a:t>
            </a:r>
            <a:r>
              <a:rPr lang="ja-JP" altLang="en-US" sz="900" kern="1200" dirty="0" smtClean="0">
                <a:solidFill>
                  <a:schemeClr val="tx1"/>
                </a:solidFill>
                <a:effectLst/>
                <a:latin typeface="+mn-lt"/>
              </a:rPr>
              <a:t>既にご存知でしょう。第 </a:t>
            </a:r>
            <a:r>
              <a:rPr lang="en-US" altLang="ja-JP" sz="900" kern="1200" dirty="0" smtClean="0">
                <a:solidFill>
                  <a:schemeClr val="tx1"/>
                </a:solidFill>
                <a:effectLst/>
                <a:latin typeface="+mn-lt"/>
              </a:rPr>
              <a:t>1 </a:t>
            </a:r>
            <a:r>
              <a:rPr lang="ja-JP" altLang="en-US" sz="900" kern="1200" dirty="0" smtClean="0">
                <a:solidFill>
                  <a:schemeClr val="tx1"/>
                </a:solidFill>
                <a:effectLst/>
                <a:latin typeface="+mn-lt"/>
              </a:rPr>
              <a:t>のステップは、一般的な型のモジュールでなくても有用なのですが、</a:t>
            </a:r>
            <a:r>
              <a:rPr lang="en-US" altLang="ja-JP" sz="900" kern="1200" dirty="0" err="1" smtClean="0">
                <a:solidFill>
                  <a:schemeClr val="tx1"/>
                </a:solidFill>
                <a:effectLst/>
                <a:latin typeface="+mn-lt"/>
              </a:rPr>
              <a:t>Pimpl</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イディオムを使用します。たとえば </a:t>
            </a:r>
            <a:r>
              <a:rPr lang="en-US" altLang="ja-JP" sz="900" kern="1200" dirty="0" err="1" smtClean="0">
                <a:solidFill>
                  <a:schemeClr val="tx1"/>
                </a:solidFill>
                <a:effectLst/>
                <a:latin typeface="+mn-lt"/>
              </a:rPr>
              <a:t>my_class</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という外側のクラスで前方宣言ポインターを使用し、</a:t>
            </a:r>
            <a:r>
              <a:rPr lang="en-US" altLang="ja-JP" sz="900" kern="1200" dirty="0" err="1" smtClean="0">
                <a:solidFill>
                  <a:schemeClr val="tx1"/>
                </a:solidFill>
                <a:effectLst/>
                <a:latin typeface="+mn-lt"/>
              </a:rPr>
              <a:t>cpp</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ファイルで </a:t>
            </a:r>
            <a:r>
              <a:rPr lang="en-US" altLang="ja-JP" sz="900" kern="1200" dirty="0" smtClean="0">
                <a:solidFill>
                  <a:schemeClr val="tx1"/>
                </a:solidFill>
                <a:effectLst/>
                <a:latin typeface="+mn-lt"/>
              </a:rPr>
              <a:t>private </a:t>
            </a:r>
            <a:r>
              <a:rPr lang="ja-JP" altLang="en-US" sz="900" kern="1200" dirty="0" smtClean="0">
                <a:solidFill>
                  <a:schemeClr val="tx1"/>
                </a:solidFill>
                <a:effectLst/>
                <a:latin typeface="+mn-lt"/>
              </a:rPr>
              <a:t>のメソッドとデータを持つ各クラスを定義します。ヘッダー ファイルではクラス名は確認できますが、</a:t>
            </a:r>
            <a:r>
              <a:rPr lang="en-US" altLang="ja-JP" sz="900" kern="1200" dirty="0" smtClean="0">
                <a:solidFill>
                  <a:schemeClr val="tx1"/>
                </a:solidFill>
                <a:effectLst/>
                <a:latin typeface="+mn-lt"/>
              </a:rPr>
              <a:t>private </a:t>
            </a:r>
            <a:r>
              <a:rPr lang="ja-JP" altLang="en-US" sz="900" kern="1200" dirty="0" smtClean="0">
                <a:solidFill>
                  <a:schemeClr val="tx1"/>
                </a:solidFill>
                <a:effectLst/>
                <a:latin typeface="+mn-lt"/>
              </a:rPr>
              <a:t>メンバーはなく、他のクライアントや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クライアントにはヘッダー ファイルしか見えません。このため、</a:t>
            </a:r>
            <a:r>
              <a:rPr lang="en-US" altLang="ja-JP" sz="900" kern="1200" dirty="0" smtClean="0">
                <a:solidFill>
                  <a:schemeClr val="tx1"/>
                </a:solidFill>
                <a:effectLst/>
                <a:latin typeface="+mn-lt"/>
              </a:rPr>
              <a:t>private </a:t>
            </a:r>
            <a:r>
              <a:rPr lang="ja-JP" altLang="en-US" sz="900" kern="1200" dirty="0" smtClean="0">
                <a:solidFill>
                  <a:schemeClr val="tx1"/>
                </a:solidFill>
                <a:effectLst/>
                <a:latin typeface="+mn-lt"/>
              </a:rPr>
              <a:t>の実装を変更したら、</a:t>
            </a:r>
            <a:r>
              <a:rPr lang="en-US" altLang="ja-JP" sz="900" kern="1200" dirty="0" err="1" smtClean="0">
                <a:solidFill>
                  <a:schemeClr val="tx1"/>
                </a:solidFill>
                <a:effectLst/>
                <a:latin typeface="+mn-lt"/>
              </a:rPr>
              <a:t>my_class</a:t>
            </a:r>
            <a:r>
              <a:rPr lang="en-US" altLang="ja-JP" sz="900" kern="1200" dirty="0" smtClean="0">
                <a:solidFill>
                  <a:schemeClr val="tx1"/>
                </a:solidFill>
                <a:effectLst/>
                <a:latin typeface="+mn-lt"/>
              </a:rPr>
              <a:t> </a:t>
            </a:r>
            <a:r>
              <a:rPr lang="en-US" altLang="ja-JP" sz="900" kern="1200" dirty="0" err="1" smtClean="0">
                <a:solidFill>
                  <a:schemeClr val="tx1"/>
                </a:solidFill>
                <a:effectLst/>
                <a:latin typeface="+mn-lt"/>
              </a:rPr>
              <a:t>cpp</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ファイルをコンパイルし再リンクするだけで済みます。コンパイル カスケードはないので、再リンクします。これはコンパイラ ファイアウォールにとって非常に便利です。「</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は実装を公開する」、「</a:t>
            </a:r>
            <a:r>
              <a:rPr lang="en-US" altLang="ja-JP" sz="900" kern="1200" dirty="0" smtClean="0">
                <a:solidFill>
                  <a:schemeClr val="tx1"/>
                </a:solidFill>
                <a:effectLst/>
                <a:latin typeface="+mn-lt"/>
              </a:rPr>
              <a:t>private </a:t>
            </a:r>
            <a:r>
              <a:rPr lang="ja-JP" altLang="en-US" sz="900" kern="1200" dirty="0" smtClean="0">
                <a:solidFill>
                  <a:schemeClr val="tx1"/>
                </a:solidFill>
                <a:effectLst/>
                <a:latin typeface="+mn-lt"/>
              </a:rPr>
              <a:t>メンバーを追加しただけでも、その使用側をすべて再コンパイルしなければならない」と不平を述べる人がいます。</a:t>
            </a:r>
          </a:p>
          <a:p>
            <a:r>
              <a:rPr lang="ja-JP" altLang="en-US" sz="900" kern="1200" dirty="0" smtClean="0">
                <a:solidFill>
                  <a:schemeClr val="tx1"/>
                </a:solidFill>
                <a:effectLst/>
                <a:latin typeface="+mn-lt"/>
              </a:rPr>
              <a:t> </a:t>
            </a:r>
          </a:p>
          <a:p>
            <a:r>
              <a:rPr lang="ja-JP" altLang="en-US" sz="900" kern="1200" dirty="0" smtClean="0">
                <a:solidFill>
                  <a:schemeClr val="tx1"/>
                </a:solidFill>
                <a:effectLst/>
                <a:latin typeface="+mn-lt"/>
              </a:rPr>
              <a:t>問題のない型については、</a:t>
            </a:r>
            <a:r>
              <a:rPr lang="en-US" altLang="ja-JP" sz="900" kern="1200" dirty="0" err="1" smtClean="0">
                <a:solidFill>
                  <a:schemeClr val="tx1"/>
                </a:solidFill>
                <a:effectLst/>
                <a:latin typeface="+mn-lt"/>
              </a:rPr>
              <a:t>Pimpl</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イディオムを使用してください。既に広く使用されていますが、</a:t>
            </a:r>
            <a:r>
              <a:rPr lang="en-US" altLang="ja-JP" sz="900" kern="1200" dirty="0" smtClean="0">
                <a:solidFill>
                  <a:schemeClr val="tx1"/>
                </a:solidFill>
                <a:effectLst/>
                <a:latin typeface="+mn-lt"/>
              </a:rPr>
              <a:t>C++11 </a:t>
            </a:r>
            <a:r>
              <a:rPr lang="ja-JP" altLang="en-US" sz="900" kern="1200" dirty="0" smtClean="0">
                <a:solidFill>
                  <a:schemeClr val="tx1"/>
                </a:solidFill>
                <a:effectLst/>
                <a:latin typeface="+mn-lt"/>
              </a:rPr>
              <a:t>ではコツが要ります。</a:t>
            </a:r>
            <a:r>
              <a:rPr lang="en-US" altLang="ja-JP" sz="900" kern="1200" dirty="0" err="1" smtClean="0">
                <a:solidFill>
                  <a:schemeClr val="tx1"/>
                </a:solidFill>
                <a:effectLst/>
                <a:latin typeface="+mn-lt"/>
              </a:rPr>
              <a:t>impl</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オブジェクトにはどのようなポインター型を使用しますか</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以前は生のポインターを使用するのが正解でしたが、適切な場所でコピーや削除を行わなければなりません。</a:t>
            </a:r>
            <a:r>
              <a:rPr lang="en-US" altLang="ja-JP" sz="900" kern="1200" dirty="0" err="1" smtClean="0">
                <a:solidFill>
                  <a:schemeClr val="tx1"/>
                </a:solidFill>
                <a:effectLst/>
                <a:latin typeface="+mn-lt"/>
              </a:rPr>
              <a:t>auto_ptr</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を使用するのもあまり適切ではなく、不要な動作が起きないようにする必要があります。正解は </a:t>
            </a:r>
            <a:r>
              <a:rPr lang="en-US" altLang="ja-JP" sz="900" kern="1200" dirty="0" err="1" smtClean="0">
                <a:solidFill>
                  <a:schemeClr val="tx1"/>
                </a:solidFill>
                <a:effectLst/>
                <a:latin typeface="+mn-lt"/>
              </a:rPr>
              <a:t>unique_ptr</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を使用することです。既に説明したとおり、</a:t>
            </a:r>
            <a:r>
              <a:rPr lang="en-US" altLang="ja-JP" sz="900" kern="1200" dirty="0" err="1" smtClean="0">
                <a:solidFill>
                  <a:schemeClr val="tx1"/>
                </a:solidFill>
                <a:effectLst/>
                <a:latin typeface="+mn-lt"/>
              </a:rPr>
              <a:t>unique_ptr</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は実装を一意に所有します。これまで説明してきたルールでそのまま動作します。新しいルールはありません。</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390807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900" kern="1200" dirty="0" smtClean="0">
                <a:solidFill>
                  <a:schemeClr val="tx1"/>
                </a:solidFill>
                <a:effectLst/>
                <a:latin typeface="+mn-lt"/>
              </a:rPr>
              <a:t>これはコンパイラ ファイアウォールを通じて他の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の型と接続し、実装にコミットせずカスケードも再構築しないで済ませる場合です。しかし、非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型と接続したい場合はどうすればよいのでしょうか</a:t>
            </a:r>
            <a:r>
              <a:rPr lang="en-US" altLang="ja-JP" sz="900" kern="1200" dirty="0" smtClean="0">
                <a:solidFill>
                  <a:schemeClr val="tx1"/>
                </a:solidFill>
                <a:effectLst/>
                <a:latin typeface="+mn-lt"/>
              </a:rPr>
              <a:t>? </a:t>
            </a:r>
          </a:p>
          <a:p>
            <a:r>
              <a:rPr lang="ja-JP" altLang="en-US" sz="900" kern="1200" dirty="0" smtClean="0">
                <a:solidFill>
                  <a:schemeClr val="tx1"/>
                </a:solidFill>
                <a:effectLst/>
                <a:latin typeface="+mn-lt"/>
              </a:rPr>
              <a:t> </a:t>
            </a:r>
          </a:p>
          <a:p>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言語は世界共通語です。あらゆる言語、あらゆるオペレーティング システムが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をほぼ理解します。最近までフラットな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インターフェイスの実装が正解でした。これがその方法です。オブジェクト クラス </a:t>
            </a:r>
            <a:r>
              <a:rPr lang="en-US" altLang="ja-JP" sz="900" kern="1200" dirty="0" smtClean="0">
                <a:solidFill>
                  <a:schemeClr val="tx1"/>
                </a:solidFill>
                <a:effectLst/>
                <a:latin typeface="+mn-lt"/>
              </a:rPr>
              <a:t>widget</a:t>
            </a:r>
            <a:r>
              <a:rPr lang="ja-JP" altLang="en-US" sz="900" kern="1200" dirty="0" err="1" smtClean="0">
                <a:solidFill>
                  <a:schemeClr val="tx1"/>
                </a:solidFill>
                <a:effectLst/>
                <a:latin typeface="+mn-lt"/>
              </a:rPr>
              <a:t>、</a:t>
            </a:r>
            <a:r>
              <a:rPr lang="ja-JP" altLang="en-US" sz="900" kern="1200" dirty="0" smtClean="0">
                <a:solidFill>
                  <a:schemeClr val="tx1"/>
                </a:solidFill>
                <a:effectLst/>
                <a:latin typeface="+mn-lt"/>
              </a:rPr>
              <a:t>コンストラクター、デストラクター、</a:t>
            </a:r>
            <a:r>
              <a:rPr lang="en-US" altLang="ja-JP" sz="900" kern="1200" dirty="0" smtClean="0">
                <a:solidFill>
                  <a:schemeClr val="tx1"/>
                </a:solidFill>
                <a:effectLst/>
                <a:latin typeface="+mn-lt"/>
              </a:rPr>
              <a:t>method </a:t>
            </a:r>
            <a:r>
              <a:rPr lang="ja-JP" altLang="en-US" sz="900" kern="1200" dirty="0" smtClean="0">
                <a:solidFill>
                  <a:schemeClr val="tx1"/>
                </a:solidFill>
                <a:effectLst/>
                <a:latin typeface="+mn-lt"/>
              </a:rPr>
              <a:t>があります。これらを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に移行するにはどうすれば良いでしょうか。ブーイングしましょう。</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に移行するにはどうすれば良いでしょうか</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ブー。うまくいきませんね。</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言語が好きな人の挙手は求めません。自分も手を挙げることになるので。私も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が好きで、とても便利だなと思うことがあります。しかし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コンパイラがありません。他の多くの言語が理解可能な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で記述するには、</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が理解できるようにします。オブジェクトを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は理解することができます。先ほど皆でブーイングしようとしましたが、</a:t>
            </a:r>
            <a:r>
              <a:rPr lang="en-US" altLang="ja-JP" sz="900" kern="1200" dirty="0" smtClean="0">
                <a:solidFill>
                  <a:schemeClr val="tx1"/>
                </a:solidFill>
                <a:effectLst/>
                <a:latin typeface="+mn-lt"/>
              </a:rPr>
              <a:t>C </a:t>
            </a:r>
            <a:r>
              <a:rPr lang="ja-JP" altLang="en-US" sz="900" kern="1200" dirty="0" err="1" smtClean="0">
                <a:solidFill>
                  <a:schemeClr val="tx1"/>
                </a:solidFill>
                <a:effectLst/>
                <a:latin typeface="+mn-lt"/>
              </a:rPr>
              <a:t>には</a:t>
            </a:r>
            <a:r>
              <a:rPr lang="ja-JP" altLang="en-US" sz="900" kern="1200" dirty="0" smtClean="0">
                <a:solidFill>
                  <a:schemeClr val="tx1"/>
                </a:solidFill>
                <a:effectLst/>
                <a:latin typeface="+mn-lt"/>
              </a:rPr>
              <a:t>移行できるのです。</a:t>
            </a:r>
          </a:p>
          <a:p>
            <a:r>
              <a:rPr lang="ja-JP" altLang="en-US" sz="900" kern="1200" dirty="0" smtClean="0">
                <a:solidFill>
                  <a:schemeClr val="tx1"/>
                </a:solidFill>
                <a:effectLst/>
                <a:latin typeface="+mn-lt"/>
              </a:rPr>
              <a:t> </a:t>
            </a:r>
          </a:p>
          <a:p>
            <a:r>
              <a:rPr lang="ja-JP" altLang="en-US" sz="900" kern="1200" dirty="0" smtClean="0">
                <a:solidFill>
                  <a:schemeClr val="tx1"/>
                </a:solidFill>
                <a:effectLst/>
                <a:latin typeface="+mn-lt"/>
              </a:rPr>
              <a:t>標準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ライブラリでは、</a:t>
            </a:r>
            <a:r>
              <a:rPr lang="en-US" altLang="ja-JP" sz="900" kern="1200" dirty="0" err="1" smtClean="0">
                <a:solidFill>
                  <a:schemeClr val="tx1"/>
                </a:solidFill>
                <a:effectLst/>
                <a:latin typeface="+mn-lt"/>
              </a:rPr>
              <a:t>fopen</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はコンストラクターです。パラメーターがいくつかあり、</a:t>
            </a:r>
            <a:r>
              <a:rPr lang="en-US" altLang="ja-JP" sz="900" kern="1200" dirty="0" smtClean="0">
                <a:solidFill>
                  <a:schemeClr val="tx1"/>
                </a:solidFill>
                <a:effectLst/>
                <a:latin typeface="+mn-lt"/>
              </a:rPr>
              <a:t>file* </a:t>
            </a:r>
            <a:r>
              <a:rPr lang="ja-JP" altLang="en-US" sz="900" kern="1200" dirty="0" smtClean="0">
                <a:solidFill>
                  <a:schemeClr val="tx1"/>
                </a:solidFill>
                <a:effectLst/>
                <a:latin typeface="+mn-lt"/>
              </a:rPr>
              <a:t>を返します。これは </a:t>
            </a:r>
            <a:r>
              <a:rPr lang="en-US" altLang="ja-JP" sz="900" kern="1200" dirty="0" smtClean="0">
                <a:solidFill>
                  <a:schemeClr val="tx1"/>
                </a:solidFill>
                <a:effectLst/>
                <a:latin typeface="+mn-lt"/>
              </a:rPr>
              <a:t>"this" </a:t>
            </a:r>
            <a:r>
              <a:rPr lang="ja-JP" altLang="en-US" sz="900" kern="1200" dirty="0" smtClean="0">
                <a:solidFill>
                  <a:schemeClr val="tx1"/>
                </a:solidFill>
                <a:effectLst/>
                <a:latin typeface="+mn-lt"/>
              </a:rPr>
              <a:t>ポインターです。このポインターをいろいろ利用します。デストラクターもあります。</a:t>
            </a:r>
            <a:r>
              <a:rPr lang="en-US" altLang="ja-JP" sz="900" kern="1200" dirty="0" err="1" smtClean="0">
                <a:solidFill>
                  <a:schemeClr val="tx1"/>
                </a:solidFill>
                <a:effectLst/>
                <a:latin typeface="+mn-lt"/>
              </a:rPr>
              <a:t>fclose</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です。</a:t>
            </a:r>
            <a:r>
              <a:rPr lang="en-US" altLang="ja-JP" sz="900" kern="1200" dirty="0" err="1" smtClean="0">
                <a:solidFill>
                  <a:schemeClr val="tx1"/>
                </a:solidFill>
                <a:effectLst/>
                <a:latin typeface="+mn-lt"/>
              </a:rPr>
              <a:t>fclose</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は、</a:t>
            </a:r>
            <a:r>
              <a:rPr lang="en-US" altLang="ja-JP" sz="900" kern="1200" dirty="0" smtClean="0">
                <a:solidFill>
                  <a:schemeClr val="tx1"/>
                </a:solidFill>
                <a:effectLst/>
                <a:latin typeface="+mn-lt"/>
              </a:rPr>
              <a:t>this </a:t>
            </a:r>
            <a:r>
              <a:rPr lang="ja-JP" altLang="en-US" sz="900" kern="1200" dirty="0" smtClean="0">
                <a:solidFill>
                  <a:schemeClr val="tx1"/>
                </a:solidFill>
                <a:effectLst/>
                <a:latin typeface="+mn-lt"/>
              </a:rPr>
              <a:t>ポインターの </a:t>
            </a:r>
            <a:r>
              <a:rPr lang="en-US" altLang="ja-JP" sz="900" kern="1200" dirty="0" smtClean="0">
                <a:solidFill>
                  <a:schemeClr val="tx1"/>
                </a:solidFill>
                <a:effectLst/>
                <a:latin typeface="+mn-lt"/>
              </a:rPr>
              <a:t>file* </a:t>
            </a:r>
            <a:r>
              <a:rPr lang="ja-JP" altLang="en-US" sz="900" kern="1200" dirty="0" smtClean="0">
                <a:solidFill>
                  <a:schemeClr val="tx1"/>
                </a:solidFill>
                <a:effectLst/>
                <a:latin typeface="+mn-lt"/>
              </a:rPr>
              <a:t>が引数で、</a:t>
            </a:r>
            <a:r>
              <a:rPr lang="en-US" altLang="ja-JP" sz="900" kern="1200" dirty="0" smtClean="0">
                <a:solidFill>
                  <a:schemeClr val="tx1"/>
                </a:solidFill>
                <a:effectLst/>
                <a:latin typeface="+mn-lt"/>
              </a:rPr>
              <a:t>void </a:t>
            </a:r>
            <a:r>
              <a:rPr lang="ja-JP" altLang="en-US" sz="900" kern="1200" dirty="0" smtClean="0">
                <a:solidFill>
                  <a:schemeClr val="tx1"/>
                </a:solidFill>
                <a:effectLst/>
                <a:latin typeface="+mn-lt"/>
              </a:rPr>
              <a:t>を返します。これがデストラクターです。</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では、</a:t>
            </a:r>
            <a:r>
              <a:rPr lang="en-US" altLang="ja-JP" sz="900" kern="1200" dirty="0" smtClean="0">
                <a:solidFill>
                  <a:schemeClr val="tx1"/>
                </a:solidFill>
                <a:effectLst/>
                <a:latin typeface="+mn-lt"/>
              </a:rPr>
              <a:t>file </a:t>
            </a:r>
            <a:r>
              <a:rPr lang="ja-JP" altLang="en-US" sz="900" kern="1200" dirty="0" smtClean="0">
                <a:solidFill>
                  <a:schemeClr val="tx1"/>
                </a:solidFill>
                <a:effectLst/>
                <a:latin typeface="+mn-lt"/>
              </a:rPr>
              <a:t>はメンバー関数を持っているでしょうか</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はい。</a:t>
            </a:r>
            <a:r>
              <a:rPr lang="en-US" altLang="ja-JP" sz="900" kern="1200" dirty="0" err="1" smtClean="0">
                <a:solidFill>
                  <a:schemeClr val="tx1"/>
                </a:solidFill>
                <a:effectLst/>
                <a:latin typeface="+mn-lt"/>
              </a:rPr>
              <a:t>fseek</a:t>
            </a:r>
            <a:r>
              <a:rPr lang="ja-JP" altLang="en-US" sz="900" kern="1200" dirty="0" err="1" smtClean="0">
                <a:solidFill>
                  <a:schemeClr val="tx1"/>
                </a:solidFill>
                <a:effectLst/>
                <a:latin typeface="+mn-lt"/>
              </a:rPr>
              <a:t>、</a:t>
            </a:r>
            <a:r>
              <a:rPr lang="en-US" altLang="ja-JP" sz="900" kern="1200" dirty="0" err="1" smtClean="0">
                <a:solidFill>
                  <a:schemeClr val="tx1"/>
                </a:solidFill>
                <a:effectLst/>
                <a:latin typeface="+mn-lt"/>
              </a:rPr>
              <a:t>ftell</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などで、</a:t>
            </a:r>
            <a:r>
              <a:rPr lang="en-US" altLang="ja-JP" sz="900" kern="1200" dirty="0" smtClean="0">
                <a:solidFill>
                  <a:schemeClr val="tx1"/>
                </a:solidFill>
                <a:effectLst/>
                <a:latin typeface="+mn-lt"/>
              </a:rPr>
              <a:t>this </a:t>
            </a:r>
            <a:r>
              <a:rPr lang="ja-JP" altLang="en-US" sz="900" kern="1200" dirty="0" smtClean="0">
                <a:solidFill>
                  <a:schemeClr val="tx1"/>
                </a:solidFill>
                <a:effectLst/>
                <a:latin typeface="+mn-lt"/>
              </a:rPr>
              <a:t>ポインターの </a:t>
            </a:r>
            <a:r>
              <a:rPr lang="en-US" altLang="ja-JP" sz="900" kern="1200" dirty="0" smtClean="0">
                <a:solidFill>
                  <a:schemeClr val="tx1"/>
                </a:solidFill>
                <a:effectLst/>
                <a:latin typeface="+mn-lt"/>
              </a:rPr>
              <a:t>file* </a:t>
            </a:r>
            <a:r>
              <a:rPr lang="ja-JP" altLang="en-US" sz="900" kern="1200" dirty="0" smtClean="0">
                <a:solidFill>
                  <a:schemeClr val="tx1"/>
                </a:solidFill>
                <a:effectLst/>
                <a:latin typeface="+mn-lt"/>
              </a:rPr>
              <a:t>が引数です。これが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クラスを </a:t>
            </a:r>
            <a:r>
              <a:rPr lang="en-US" altLang="ja-JP" sz="900" kern="1200" dirty="0" smtClean="0">
                <a:solidFill>
                  <a:schemeClr val="tx1"/>
                </a:solidFill>
                <a:effectLst/>
                <a:latin typeface="+mn-lt"/>
              </a:rPr>
              <a:t>C API </a:t>
            </a:r>
            <a:r>
              <a:rPr lang="ja-JP" altLang="en-US" sz="900" kern="1200" dirty="0" smtClean="0">
                <a:solidFill>
                  <a:schemeClr val="tx1"/>
                </a:solidFill>
                <a:effectLst/>
                <a:latin typeface="+mn-lt"/>
              </a:rPr>
              <a:t>に変換する方法です。基本的な型しか対応しておらず、前方宣言された構造体 </a:t>
            </a:r>
            <a:r>
              <a:rPr lang="en-US" altLang="ja-JP" sz="900" kern="1200" dirty="0" smtClean="0">
                <a:solidFill>
                  <a:schemeClr val="tx1"/>
                </a:solidFill>
                <a:effectLst/>
                <a:latin typeface="+mn-lt"/>
              </a:rPr>
              <a:t>widget </a:t>
            </a:r>
            <a:r>
              <a:rPr lang="ja-JP" altLang="en-US" sz="900" kern="1200" dirty="0" smtClean="0">
                <a:solidFill>
                  <a:schemeClr val="tx1"/>
                </a:solidFill>
                <a:effectLst/>
                <a:latin typeface="+mn-lt"/>
              </a:rPr>
              <a:t>があるので、ポインターや構造体などの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の組み込み型のみ使用します。サイズは指定しません。コンストラクターは </a:t>
            </a:r>
            <a:r>
              <a:rPr lang="en-US" altLang="ja-JP" sz="900" kern="1200" dirty="0" err="1" smtClean="0">
                <a:solidFill>
                  <a:schemeClr val="tx1"/>
                </a:solidFill>
                <a:effectLst/>
                <a:latin typeface="+mn-lt"/>
              </a:rPr>
              <a:t>widget_create</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関数になります。任意の引数を持ち、新しい </a:t>
            </a:r>
            <a:r>
              <a:rPr lang="en-US" altLang="ja-JP" sz="900" kern="1200" dirty="0" smtClean="0">
                <a:solidFill>
                  <a:schemeClr val="tx1"/>
                </a:solidFill>
                <a:effectLst/>
                <a:latin typeface="+mn-lt"/>
              </a:rPr>
              <a:t>widget* </a:t>
            </a:r>
            <a:r>
              <a:rPr lang="ja-JP" altLang="en-US" sz="900" kern="1200" dirty="0" smtClean="0">
                <a:solidFill>
                  <a:schemeClr val="tx1"/>
                </a:solidFill>
                <a:effectLst/>
                <a:latin typeface="+mn-lt"/>
              </a:rPr>
              <a:t>を返します。</a:t>
            </a:r>
            <a:r>
              <a:rPr lang="en-US" altLang="ja-JP" sz="900" kern="1200" dirty="0" smtClean="0">
                <a:solidFill>
                  <a:schemeClr val="tx1"/>
                </a:solidFill>
                <a:effectLst/>
                <a:latin typeface="+mn-lt"/>
              </a:rPr>
              <a:t>widget* </a:t>
            </a:r>
            <a:r>
              <a:rPr lang="ja-JP" altLang="en-US" sz="900" kern="1200" dirty="0" smtClean="0">
                <a:solidFill>
                  <a:schemeClr val="tx1"/>
                </a:solidFill>
                <a:effectLst/>
                <a:latin typeface="+mn-lt"/>
              </a:rPr>
              <a:t>は前方宣言された型でタイプセーフですが、型の詳細は誰も知りません。</a:t>
            </a:r>
          </a:p>
          <a:p>
            <a:r>
              <a:rPr lang="ja-JP" altLang="en-US" sz="900" kern="1200" dirty="0" smtClean="0">
                <a:solidFill>
                  <a:schemeClr val="tx1"/>
                </a:solidFill>
                <a:effectLst/>
                <a:latin typeface="+mn-lt"/>
              </a:rPr>
              <a:t> </a:t>
            </a:r>
          </a:p>
          <a:p>
            <a:r>
              <a:rPr lang="ja-JP" altLang="en-US" sz="900" kern="1200" dirty="0" smtClean="0">
                <a:solidFill>
                  <a:schemeClr val="tx1"/>
                </a:solidFill>
                <a:effectLst/>
                <a:latin typeface="+mn-lt"/>
              </a:rPr>
              <a:t>デストラクターは </a:t>
            </a:r>
            <a:r>
              <a:rPr lang="en-US" altLang="ja-JP" sz="900" kern="1200" dirty="0" smtClean="0">
                <a:solidFill>
                  <a:schemeClr val="tx1"/>
                </a:solidFill>
                <a:effectLst/>
                <a:latin typeface="+mn-lt"/>
              </a:rPr>
              <a:t>widget* </a:t>
            </a:r>
            <a:r>
              <a:rPr lang="ja-JP" altLang="en-US" sz="900" kern="1200" dirty="0" smtClean="0">
                <a:solidFill>
                  <a:schemeClr val="tx1"/>
                </a:solidFill>
                <a:effectLst/>
                <a:latin typeface="+mn-lt"/>
              </a:rPr>
              <a:t>を引数とし、これを破棄する </a:t>
            </a:r>
            <a:r>
              <a:rPr lang="en-US" altLang="ja-JP" sz="900" kern="1200" dirty="0" err="1" smtClean="0">
                <a:solidFill>
                  <a:schemeClr val="tx1"/>
                </a:solidFill>
                <a:effectLst/>
                <a:latin typeface="+mn-lt"/>
              </a:rPr>
              <a:t>widget_destroy</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関数になります。</a:t>
            </a:r>
            <a:r>
              <a:rPr lang="en-US" altLang="ja-JP" sz="900" kern="1200" dirty="0" smtClean="0">
                <a:solidFill>
                  <a:schemeClr val="tx1"/>
                </a:solidFill>
                <a:effectLst/>
                <a:latin typeface="+mn-lt"/>
              </a:rPr>
              <a:t>method </a:t>
            </a:r>
            <a:r>
              <a:rPr lang="ja-JP" altLang="en-US" sz="900" kern="1200" dirty="0" smtClean="0">
                <a:solidFill>
                  <a:schemeClr val="tx1"/>
                </a:solidFill>
                <a:effectLst/>
                <a:latin typeface="+mn-lt"/>
              </a:rPr>
              <a:t>は明示的な </a:t>
            </a:r>
            <a:r>
              <a:rPr lang="en-US" altLang="ja-JP" sz="900" kern="1200" dirty="0" smtClean="0">
                <a:solidFill>
                  <a:schemeClr val="tx1"/>
                </a:solidFill>
                <a:effectLst/>
                <a:latin typeface="+mn-lt"/>
              </a:rPr>
              <a:t>"this" </a:t>
            </a:r>
            <a:r>
              <a:rPr lang="ja-JP" altLang="en-US" sz="900" kern="1200" dirty="0" smtClean="0">
                <a:solidFill>
                  <a:schemeClr val="tx1"/>
                </a:solidFill>
                <a:effectLst/>
                <a:latin typeface="+mn-lt"/>
              </a:rPr>
              <a:t>パラメーターが引数となります。以上のように変換されます。</a:t>
            </a:r>
            <a:r>
              <a:rPr lang="en-US" altLang="ja-JP" sz="900" kern="1200" dirty="0" smtClean="0">
                <a:solidFill>
                  <a:schemeClr val="tx1"/>
                </a:solidFill>
                <a:effectLst/>
                <a:latin typeface="+mn-lt"/>
              </a:rPr>
              <a:t>"extern C" </a:t>
            </a:r>
            <a:r>
              <a:rPr lang="ja-JP" altLang="en-US" sz="900" kern="1200" dirty="0" smtClean="0">
                <a:solidFill>
                  <a:schemeClr val="tx1"/>
                </a:solidFill>
                <a:effectLst/>
                <a:latin typeface="+mn-lt"/>
              </a:rPr>
              <a:t>と記述し、一連の呼び出し規約を記述すると、あらゆる言語が理解できるようになります。以上が </a:t>
            </a:r>
            <a:r>
              <a:rPr lang="en-US" altLang="ja-JP" sz="900" kern="1200" dirty="0" smtClean="0">
                <a:solidFill>
                  <a:schemeClr val="tx1"/>
                </a:solidFill>
                <a:effectLst/>
                <a:latin typeface="+mn-lt"/>
              </a:rPr>
              <a:t>C++ API </a:t>
            </a:r>
            <a:r>
              <a:rPr lang="ja-JP" altLang="en-US" sz="900" kern="1200" dirty="0" smtClean="0">
                <a:solidFill>
                  <a:schemeClr val="tx1"/>
                </a:solidFill>
                <a:effectLst/>
                <a:latin typeface="+mn-lt"/>
              </a:rPr>
              <a:t>を変換する実証済みの方法です。テンプレートについても同様の処理を実行できます。一定の組み合わせや型について事前にインスタンス化します。</a:t>
            </a:r>
            <a:endParaRPr lang="ja-JP" altLang="en-US" dirty="0">
              <a:latin typeface="+mn-lt"/>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997106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kern="1200" dirty="0" smtClean="0">
                <a:solidFill>
                  <a:schemeClr val="tx1"/>
                </a:solidFill>
                <a:effectLst/>
                <a:latin typeface="+mn-lt"/>
              </a:rPr>
              <a:t>これは追加のスライドです。</a:t>
            </a:r>
            <a:r>
              <a:rPr lang="en-US" altLang="ja-JP" sz="900" kern="1200" dirty="0" smtClean="0">
                <a:solidFill>
                  <a:schemeClr val="tx1"/>
                </a:solidFill>
                <a:effectLst/>
                <a:latin typeface="+mn-lt"/>
              </a:rPr>
              <a:t>Windows 8 </a:t>
            </a:r>
            <a:r>
              <a:rPr lang="ja-JP" altLang="en-US" sz="900" kern="1200" dirty="0" smtClean="0">
                <a:solidFill>
                  <a:schemeClr val="tx1"/>
                </a:solidFill>
                <a:effectLst/>
                <a:latin typeface="+mn-lt"/>
              </a:rPr>
              <a:t>の </a:t>
            </a:r>
            <a:r>
              <a:rPr lang="en-US" altLang="ja-JP" sz="900" kern="1200" dirty="0" smtClean="0">
                <a:solidFill>
                  <a:schemeClr val="tx1"/>
                </a:solidFill>
                <a:effectLst/>
                <a:latin typeface="+mn-lt"/>
              </a:rPr>
              <a:t>VS11 </a:t>
            </a:r>
            <a:r>
              <a:rPr lang="ja-JP" altLang="en-US" sz="900" kern="1200" dirty="0" smtClean="0">
                <a:solidFill>
                  <a:schemeClr val="tx1"/>
                </a:solidFill>
                <a:effectLst/>
                <a:latin typeface="+mn-lt"/>
              </a:rPr>
              <a:t>では、第三の選択肢を選ぶことができます。</a:t>
            </a:r>
            <a:r>
              <a:rPr lang="en-US" altLang="ja-JP" sz="900" kern="1200" dirty="0" smtClean="0">
                <a:solidFill>
                  <a:schemeClr val="tx1"/>
                </a:solidFill>
                <a:effectLst/>
                <a:latin typeface="+mn-lt"/>
              </a:rPr>
              <a:t>Windows </a:t>
            </a:r>
            <a:r>
              <a:rPr lang="ja-JP" altLang="en-US" sz="900" kern="1200" dirty="0" smtClean="0">
                <a:solidFill>
                  <a:schemeClr val="tx1"/>
                </a:solidFill>
                <a:effectLst/>
                <a:latin typeface="+mn-lt"/>
              </a:rPr>
              <a:t>のスライドは </a:t>
            </a:r>
            <a:r>
              <a:rPr lang="en-US" altLang="ja-JP" sz="900" kern="1200" dirty="0" smtClean="0">
                <a:solidFill>
                  <a:schemeClr val="tx1"/>
                </a:solidFill>
                <a:effectLst/>
                <a:latin typeface="+mn-lt"/>
              </a:rPr>
              <a:t>1 </a:t>
            </a:r>
            <a:r>
              <a:rPr lang="ja-JP" altLang="en-US" sz="900" kern="1200" dirty="0" smtClean="0">
                <a:solidFill>
                  <a:schemeClr val="tx1"/>
                </a:solidFill>
                <a:effectLst/>
                <a:latin typeface="+mn-lt"/>
              </a:rPr>
              <a:t>枚です。移植可能な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は取り上げません。これは他のプラットフォームでは動作しません。</a:t>
            </a:r>
            <a:r>
              <a:rPr lang="en-US" altLang="ja-JP" sz="900" kern="1200" dirty="0" smtClean="0">
                <a:solidFill>
                  <a:schemeClr val="tx1"/>
                </a:solidFill>
                <a:effectLst/>
                <a:latin typeface="+mn-lt"/>
              </a:rPr>
              <a:t>Windows </a:t>
            </a:r>
            <a:r>
              <a:rPr lang="ja-JP" altLang="en-US" sz="900" kern="1200" dirty="0" smtClean="0">
                <a:solidFill>
                  <a:schemeClr val="tx1"/>
                </a:solidFill>
                <a:effectLst/>
                <a:latin typeface="+mn-lt"/>
              </a:rPr>
              <a:t>のコンパイラでは動作します。また、</a:t>
            </a:r>
            <a:r>
              <a:rPr lang="en-US" altLang="ja-JP" sz="900" kern="1200" dirty="0" err="1" smtClean="0">
                <a:solidFill>
                  <a:schemeClr val="tx1"/>
                </a:solidFill>
                <a:effectLst/>
                <a:latin typeface="+mn-lt"/>
              </a:rPr>
              <a:t>WinRT</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の型を指定できます。他のセッションで説明した内容を活用してください。私が前回のセッションで説明したように、参照クラス、値クラス、あらゆる言語が使用できます。</a:t>
            </a:r>
            <a:r>
              <a:rPr lang="en-US" altLang="ja-JP" sz="900" kern="1200" dirty="0" smtClean="0">
                <a:solidFill>
                  <a:schemeClr val="tx1"/>
                </a:solidFill>
                <a:effectLst/>
                <a:latin typeface="+mn-lt"/>
              </a:rPr>
              <a:t>OO </a:t>
            </a:r>
            <a:r>
              <a:rPr lang="ja-JP" altLang="en-US" sz="900" kern="1200" dirty="0" smtClean="0">
                <a:solidFill>
                  <a:schemeClr val="tx1"/>
                </a:solidFill>
                <a:effectLst/>
                <a:latin typeface="+mn-lt"/>
              </a:rPr>
              <a:t>インターフェイス、</a:t>
            </a:r>
            <a:r>
              <a:rPr lang="en-US" altLang="ja-JP" sz="900" kern="1200" dirty="0" smtClean="0">
                <a:solidFill>
                  <a:schemeClr val="tx1"/>
                </a:solidFill>
                <a:effectLst/>
                <a:latin typeface="+mn-lt"/>
              </a:rPr>
              <a:t>Windows </a:t>
            </a:r>
            <a:r>
              <a:rPr lang="ja-JP" altLang="en-US" sz="900" kern="1200" dirty="0" smtClean="0">
                <a:solidFill>
                  <a:schemeClr val="tx1"/>
                </a:solidFill>
                <a:effectLst/>
                <a:latin typeface="+mn-lt"/>
              </a:rPr>
              <a:t>上のあらゆる言語が理解できるリッチなクラスベースの </a:t>
            </a:r>
            <a:r>
              <a:rPr lang="en-US" altLang="ja-JP" sz="900" kern="1200" dirty="0" smtClean="0">
                <a:solidFill>
                  <a:schemeClr val="tx1"/>
                </a:solidFill>
                <a:effectLst/>
                <a:latin typeface="+mn-lt"/>
              </a:rPr>
              <a:t>API </a:t>
            </a:r>
            <a:r>
              <a:rPr lang="ja-JP" altLang="en-US" sz="900" kern="1200" dirty="0" smtClean="0">
                <a:solidFill>
                  <a:schemeClr val="tx1"/>
                </a:solidFill>
                <a:effectLst/>
                <a:latin typeface="+mn-lt"/>
              </a:rPr>
              <a:t>を作成できます。これが違いです。</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4227001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kern="1200" dirty="0" smtClean="0">
                <a:solidFill>
                  <a:schemeClr val="tx1"/>
                </a:solidFill>
                <a:effectLst/>
                <a:latin typeface="+mn-lt"/>
              </a:rPr>
              <a:t>左側は、標準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における一般的な </a:t>
            </a:r>
            <a:r>
              <a:rPr lang="en-US" altLang="ja-JP" sz="900" kern="1200" dirty="0" smtClean="0">
                <a:solidFill>
                  <a:schemeClr val="tx1"/>
                </a:solidFill>
                <a:effectLst/>
                <a:latin typeface="+mn-lt"/>
              </a:rPr>
              <a:t>OO </a:t>
            </a:r>
            <a:r>
              <a:rPr lang="ja-JP" altLang="en-US" sz="900" kern="1200" dirty="0" smtClean="0">
                <a:solidFill>
                  <a:schemeClr val="tx1"/>
                </a:solidFill>
                <a:effectLst/>
                <a:latin typeface="+mn-lt"/>
              </a:rPr>
              <a:t>コードの記述方法、作成方法、利用方法です。</a:t>
            </a:r>
            <a:r>
              <a:rPr lang="en-US" altLang="ja-JP" sz="900" kern="1200" dirty="0" smtClean="0">
                <a:solidFill>
                  <a:schemeClr val="tx1"/>
                </a:solidFill>
                <a:effectLst/>
                <a:latin typeface="+mn-lt"/>
              </a:rPr>
              <a:t>point </a:t>
            </a:r>
            <a:r>
              <a:rPr lang="ja-JP" altLang="en-US" sz="900" kern="1200" dirty="0" smtClean="0">
                <a:solidFill>
                  <a:schemeClr val="tx1"/>
                </a:solidFill>
                <a:effectLst/>
                <a:latin typeface="+mn-lt"/>
              </a:rPr>
              <a:t>クラスがあります。</a:t>
            </a:r>
            <a:r>
              <a:rPr lang="en-US" altLang="ja-JP" sz="900" kern="1200" dirty="0" err="1" smtClean="0">
                <a:solidFill>
                  <a:schemeClr val="tx1"/>
                </a:solidFill>
                <a:effectLst/>
                <a:latin typeface="+mn-lt"/>
              </a:rPr>
              <a:t>drawable</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は値型です。</a:t>
            </a:r>
            <a:r>
              <a:rPr lang="en-US" altLang="ja-JP" sz="900" kern="1200" dirty="0" err="1" smtClean="0">
                <a:solidFill>
                  <a:schemeClr val="tx1"/>
                </a:solidFill>
                <a:effectLst/>
                <a:latin typeface="+mn-lt"/>
              </a:rPr>
              <a:t>drawable</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は基底クラスなので </a:t>
            </a:r>
            <a:r>
              <a:rPr lang="en-US" altLang="ja-JP" sz="900" kern="1200" dirty="0" err="1" smtClean="0">
                <a:solidFill>
                  <a:schemeClr val="tx1"/>
                </a:solidFill>
                <a:effectLst/>
                <a:latin typeface="+mn-lt"/>
              </a:rPr>
              <a:t>noncopyable</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としています。</a:t>
            </a:r>
            <a:r>
              <a:rPr lang="en-US" altLang="ja-JP" sz="900" kern="1200" dirty="0" smtClean="0">
                <a:solidFill>
                  <a:schemeClr val="tx1"/>
                </a:solidFill>
                <a:effectLst/>
                <a:latin typeface="+mn-lt"/>
              </a:rPr>
              <a:t>shape </a:t>
            </a:r>
            <a:r>
              <a:rPr lang="ja-JP" altLang="en-US" sz="900" kern="1200" dirty="0" smtClean="0">
                <a:solidFill>
                  <a:schemeClr val="tx1"/>
                </a:solidFill>
                <a:effectLst/>
                <a:latin typeface="+mn-lt"/>
              </a:rPr>
              <a:t>で </a:t>
            </a:r>
            <a:r>
              <a:rPr lang="en-US" altLang="ja-JP" sz="900" kern="1200" dirty="0" err="1" smtClean="0">
                <a:solidFill>
                  <a:schemeClr val="tx1"/>
                </a:solidFill>
                <a:effectLst/>
                <a:latin typeface="+mn-lt"/>
              </a:rPr>
              <a:t>drawable</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を実装し、</a:t>
            </a:r>
            <a:r>
              <a:rPr lang="en-US" altLang="ja-JP" sz="900" kern="1200" dirty="0" smtClean="0">
                <a:solidFill>
                  <a:schemeClr val="tx1"/>
                </a:solidFill>
                <a:effectLst/>
                <a:latin typeface="+mn-lt"/>
              </a:rPr>
              <a:t>circle </a:t>
            </a:r>
            <a:r>
              <a:rPr lang="ja-JP" altLang="en-US" sz="900" kern="1200" dirty="0" smtClean="0">
                <a:solidFill>
                  <a:schemeClr val="tx1"/>
                </a:solidFill>
                <a:effectLst/>
                <a:latin typeface="+mn-lt"/>
              </a:rPr>
              <a:t>で </a:t>
            </a:r>
            <a:r>
              <a:rPr lang="en-US" altLang="ja-JP" sz="900" kern="1200" dirty="0" smtClean="0">
                <a:solidFill>
                  <a:schemeClr val="tx1"/>
                </a:solidFill>
                <a:effectLst/>
                <a:latin typeface="+mn-lt"/>
              </a:rPr>
              <a:t>shape </a:t>
            </a:r>
            <a:r>
              <a:rPr lang="ja-JP" altLang="en-US" sz="900" kern="1200" dirty="0" smtClean="0">
                <a:solidFill>
                  <a:schemeClr val="tx1"/>
                </a:solidFill>
                <a:effectLst/>
                <a:latin typeface="+mn-lt"/>
              </a:rPr>
              <a:t>を実装し、</a:t>
            </a:r>
            <a:r>
              <a:rPr lang="en-US" altLang="ja-JP" sz="900" kern="1200" dirty="0" err="1" smtClean="0">
                <a:solidFill>
                  <a:schemeClr val="tx1"/>
                </a:solidFill>
                <a:effectLst/>
                <a:latin typeface="+mn-lt"/>
              </a:rPr>
              <a:t>make_shared</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で使用します。そして </a:t>
            </a:r>
            <a:r>
              <a:rPr lang="en-US" altLang="ja-JP" sz="900" kern="1200" dirty="0" err="1" smtClean="0">
                <a:solidFill>
                  <a:schemeClr val="tx1"/>
                </a:solidFill>
                <a:effectLst/>
                <a:latin typeface="+mn-lt"/>
              </a:rPr>
              <a:t>shared_ptr</a:t>
            </a:r>
            <a:r>
              <a:rPr lang="en-US" altLang="ja-JP" sz="900" kern="1200" dirty="0" smtClean="0">
                <a:solidFill>
                  <a:schemeClr val="tx1"/>
                </a:solidFill>
                <a:effectLst/>
                <a:latin typeface="+mn-lt"/>
              </a:rPr>
              <a:t>&lt;</a:t>
            </a:r>
            <a:r>
              <a:rPr lang="en-US" altLang="ja-JP" sz="900" kern="1200" dirty="0" err="1" smtClean="0">
                <a:solidFill>
                  <a:schemeClr val="tx1"/>
                </a:solidFill>
                <a:effectLst/>
                <a:latin typeface="+mn-lt"/>
              </a:rPr>
              <a:t>drawable</a:t>
            </a:r>
            <a:r>
              <a:rPr lang="en-US" altLang="ja-JP" sz="900" kern="1200" dirty="0" smtClean="0">
                <a:solidFill>
                  <a:schemeClr val="tx1"/>
                </a:solidFill>
                <a:effectLst/>
                <a:latin typeface="+mn-lt"/>
              </a:rPr>
              <a:t>&gt; </a:t>
            </a:r>
            <a:r>
              <a:rPr lang="ja-JP" altLang="en-US" sz="900" kern="1200" dirty="0" smtClean="0">
                <a:solidFill>
                  <a:schemeClr val="tx1"/>
                </a:solidFill>
                <a:effectLst/>
                <a:latin typeface="+mn-lt"/>
              </a:rPr>
              <a:t>があります。すべてこれまでに説明しました。右側では、単に意図を宣言しています。値クラスの </a:t>
            </a:r>
            <a:r>
              <a:rPr lang="en-US" altLang="ja-JP" sz="900" kern="1200" dirty="0" smtClean="0">
                <a:solidFill>
                  <a:schemeClr val="tx1"/>
                </a:solidFill>
                <a:effectLst/>
                <a:latin typeface="+mn-lt"/>
              </a:rPr>
              <a:t>Point </a:t>
            </a:r>
            <a:r>
              <a:rPr lang="ja-JP" altLang="en-US" sz="900" kern="1200" dirty="0" smtClean="0">
                <a:solidFill>
                  <a:schemeClr val="tx1"/>
                </a:solidFill>
                <a:effectLst/>
                <a:latin typeface="+mn-lt"/>
              </a:rPr>
              <a:t>があります。</a:t>
            </a:r>
            <a:r>
              <a:rPr lang="en-US" altLang="ja-JP" sz="900" kern="1200" dirty="0" err="1" smtClean="0">
                <a:solidFill>
                  <a:schemeClr val="tx1"/>
                </a:solidFill>
                <a:effectLst/>
                <a:latin typeface="+mn-lt"/>
              </a:rPr>
              <a:t>WinRT</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では、効率的な </a:t>
            </a:r>
            <a:r>
              <a:rPr lang="en-US" altLang="ja-JP" sz="900" kern="1200" dirty="0" smtClean="0">
                <a:solidFill>
                  <a:schemeClr val="tx1"/>
                </a:solidFill>
                <a:effectLst/>
                <a:latin typeface="+mn-lt"/>
              </a:rPr>
              <a:t>value class </a:t>
            </a:r>
            <a:r>
              <a:rPr lang="en-US" altLang="ja-JP" sz="900" kern="1200" dirty="0" err="1" smtClean="0">
                <a:solidFill>
                  <a:schemeClr val="tx1"/>
                </a:solidFill>
                <a:effectLst/>
                <a:latin typeface="+mn-lt"/>
              </a:rPr>
              <a:t>copyable</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となります。インターフェイスは </a:t>
            </a:r>
            <a:r>
              <a:rPr lang="en-US" altLang="ja-JP" sz="900" kern="1200" dirty="0" err="1" smtClean="0">
                <a:solidFill>
                  <a:schemeClr val="tx1"/>
                </a:solidFill>
                <a:effectLst/>
                <a:latin typeface="+mn-lt"/>
              </a:rPr>
              <a:t>IDrawable</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です。</a:t>
            </a:r>
            <a:r>
              <a:rPr lang="en-US" altLang="ja-JP" sz="900" kern="1200" dirty="0" smtClean="0">
                <a:solidFill>
                  <a:schemeClr val="tx1"/>
                </a:solidFill>
                <a:effectLst/>
                <a:latin typeface="+mn-lt"/>
              </a:rPr>
              <a:t>virtual </a:t>
            </a:r>
            <a:r>
              <a:rPr lang="ja-JP" altLang="en-US" sz="900" kern="1200" dirty="0" smtClean="0">
                <a:solidFill>
                  <a:schemeClr val="tx1"/>
                </a:solidFill>
                <a:effectLst/>
                <a:latin typeface="+mn-lt"/>
              </a:rPr>
              <a:t>はオプションです。</a:t>
            </a:r>
            <a:r>
              <a:rPr lang="en-US" altLang="ja-JP" sz="900" kern="1200" dirty="0" smtClean="0">
                <a:solidFill>
                  <a:schemeClr val="tx1"/>
                </a:solidFill>
                <a:effectLst/>
                <a:latin typeface="+mn-lt"/>
              </a:rPr>
              <a:t>void Draw </a:t>
            </a:r>
            <a:r>
              <a:rPr lang="ja-JP" altLang="en-US" sz="900" kern="1200" dirty="0" smtClean="0">
                <a:solidFill>
                  <a:schemeClr val="tx1"/>
                </a:solidFill>
                <a:effectLst/>
                <a:latin typeface="+mn-lt"/>
              </a:rPr>
              <a:t>とすることもできます。</a:t>
            </a:r>
            <a:r>
              <a:rPr lang="en-US" altLang="ja-JP" sz="900" kern="1200" dirty="0" smtClean="0">
                <a:solidFill>
                  <a:schemeClr val="tx1"/>
                </a:solidFill>
                <a:effectLst/>
                <a:latin typeface="+mn-lt"/>
              </a:rPr>
              <a:t>public </a:t>
            </a:r>
            <a:r>
              <a:rPr lang="ja-JP" altLang="en-US" sz="900" kern="1200" dirty="0" smtClean="0">
                <a:solidFill>
                  <a:schemeClr val="tx1"/>
                </a:solidFill>
                <a:effectLst/>
                <a:latin typeface="+mn-lt"/>
              </a:rPr>
              <a:t>と </a:t>
            </a:r>
            <a:r>
              <a:rPr lang="en-US" altLang="ja-JP" sz="900" kern="1200" dirty="0" smtClean="0">
                <a:solidFill>
                  <a:schemeClr val="tx1"/>
                </a:solidFill>
                <a:effectLst/>
                <a:latin typeface="+mn-lt"/>
              </a:rPr>
              <a:t>abstract </a:t>
            </a:r>
            <a:r>
              <a:rPr lang="ja-JP" altLang="en-US" sz="900" kern="1200" dirty="0" smtClean="0">
                <a:solidFill>
                  <a:schemeClr val="tx1"/>
                </a:solidFill>
                <a:effectLst/>
                <a:latin typeface="+mn-lt"/>
              </a:rPr>
              <a:t>がオプションです。参照クラス </a:t>
            </a:r>
            <a:r>
              <a:rPr lang="en-US" altLang="ja-JP" sz="900" kern="1200" dirty="0" smtClean="0">
                <a:solidFill>
                  <a:schemeClr val="tx1"/>
                </a:solidFill>
                <a:effectLst/>
                <a:latin typeface="+mn-lt"/>
              </a:rPr>
              <a:t>Shape </a:t>
            </a:r>
            <a:r>
              <a:rPr lang="ja-JP" altLang="en-US" sz="900" kern="1200" dirty="0" smtClean="0">
                <a:solidFill>
                  <a:schemeClr val="tx1"/>
                </a:solidFill>
                <a:effectLst/>
                <a:latin typeface="+mn-lt"/>
              </a:rPr>
              <a:t>と </a:t>
            </a:r>
            <a:r>
              <a:rPr lang="en-US" altLang="ja-JP" sz="900" kern="1200" dirty="0" err="1" smtClean="0">
                <a:solidFill>
                  <a:schemeClr val="tx1"/>
                </a:solidFill>
                <a:effectLst/>
                <a:latin typeface="+mn-lt"/>
              </a:rPr>
              <a:t>IDrawable</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を使用します。参照クラス </a:t>
            </a:r>
            <a:r>
              <a:rPr lang="en-US" altLang="ja-JP" sz="900" kern="1200" dirty="0" smtClean="0">
                <a:solidFill>
                  <a:schemeClr val="tx1"/>
                </a:solidFill>
                <a:effectLst/>
                <a:latin typeface="+mn-lt"/>
              </a:rPr>
              <a:t>Circle </a:t>
            </a:r>
            <a:r>
              <a:rPr lang="ja-JP" altLang="en-US" sz="900" kern="1200" dirty="0" smtClean="0">
                <a:solidFill>
                  <a:schemeClr val="tx1"/>
                </a:solidFill>
                <a:effectLst/>
                <a:latin typeface="+mn-lt"/>
              </a:rPr>
              <a:t>は</a:t>
            </a:r>
            <a:r>
              <a:rPr lang="en-US" altLang="ja-JP" sz="900" kern="1200" dirty="0" smtClean="0">
                <a:solidFill>
                  <a:schemeClr val="tx1"/>
                </a:solidFill>
                <a:effectLst/>
                <a:latin typeface="+mn-lt"/>
              </a:rPr>
              <a:t>Shape </a:t>
            </a:r>
            <a:r>
              <a:rPr lang="ja-JP" altLang="en-US" sz="900" kern="1200" dirty="0" smtClean="0">
                <a:solidFill>
                  <a:schemeClr val="tx1"/>
                </a:solidFill>
                <a:effectLst/>
                <a:latin typeface="+mn-lt"/>
              </a:rPr>
              <a:t>を実装して </a:t>
            </a:r>
            <a:r>
              <a:rPr lang="en-US" altLang="ja-JP" sz="900" kern="1200" dirty="0" smtClean="0">
                <a:solidFill>
                  <a:schemeClr val="tx1"/>
                </a:solidFill>
                <a:effectLst/>
                <a:latin typeface="+mn-lt"/>
              </a:rPr>
              <a:t>Shape </a:t>
            </a:r>
            <a:r>
              <a:rPr lang="ja-JP" altLang="en-US" sz="900" kern="1200" dirty="0" smtClean="0">
                <a:solidFill>
                  <a:schemeClr val="tx1"/>
                </a:solidFill>
                <a:effectLst/>
                <a:latin typeface="+mn-lt"/>
              </a:rPr>
              <a:t>から継承します。</a:t>
            </a:r>
            <a:r>
              <a:rPr lang="en-US" altLang="ja-JP" sz="900" kern="1200" dirty="0" err="1" smtClean="0">
                <a:solidFill>
                  <a:schemeClr val="tx1"/>
                </a:solidFill>
                <a:effectLst/>
                <a:latin typeface="+mn-lt"/>
              </a:rPr>
              <a:t>WinRT</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クラスも継承が可能です。そして </a:t>
            </a:r>
            <a:r>
              <a:rPr lang="en-US" altLang="ja-JP" sz="900" kern="1200" dirty="0" smtClean="0">
                <a:solidFill>
                  <a:schemeClr val="tx1"/>
                </a:solidFill>
                <a:effectLst/>
                <a:latin typeface="+mn-lt"/>
              </a:rPr>
              <a:t>ref new </a:t>
            </a:r>
            <a:r>
              <a:rPr lang="ja-JP" altLang="en-US" sz="900" kern="1200" dirty="0" smtClean="0">
                <a:solidFill>
                  <a:schemeClr val="tx1"/>
                </a:solidFill>
                <a:effectLst/>
                <a:latin typeface="+mn-lt"/>
              </a:rPr>
              <a:t>と </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を使用しています。ユーザーとして知っておくべきことは以上です。</a:t>
            </a:r>
          </a:p>
          <a:p>
            <a:r>
              <a:rPr lang="ja-JP" altLang="en-US" sz="900" kern="1200" dirty="0" smtClean="0">
                <a:solidFill>
                  <a:schemeClr val="tx1"/>
                </a:solidFill>
                <a:effectLst/>
                <a:latin typeface="+mn-lt"/>
              </a:rPr>
              <a:t> </a:t>
            </a:r>
          </a:p>
          <a:p>
            <a:r>
              <a:rPr lang="ja-JP" altLang="en-US" sz="900" kern="1200" dirty="0" smtClean="0">
                <a:solidFill>
                  <a:schemeClr val="tx1"/>
                </a:solidFill>
                <a:effectLst/>
                <a:latin typeface="+mn-lt"/>
              </a:rPr>
              <a:t>どちらの方法でも、クリーンなコードを記述できます。移植可能な標準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と </a:t>
            </a:r>
            <a:r>
              <a:rPr lang="en-US" altLang="ja-JP" sz="900" kern="1200" dirty="0" err="1" smtClean="0">
                <a:solidFill>
                  <a:schemeClr val="tx1"/>
                </a:solidFill>
                <a:effectLst/>
                <a:latin typeface="+mn-lt"/>
              </a:rPr>
              <a:t>WinRT</a:t>
            </a:r>
            <a:r>
              <a:rPr lang="en-US" altLang="ja-JP" sz="900" kern="1200" dirty="0" smtClean="0">
                <a:solidFill>
                  <a:schemeClr val="tx1"/>
                </a:solidFill>
                <a:effectLst/>
                <a:latin typeface="+mn-lt"/>
              </a:rPr>
              <a:t> C++ </a:t>
            </a:r>
            <a:r>
              <a:rPr lang="ja-JP" altLang="en-US" sz="900" kern="1200" dirty="0" smtClean="0">
                <a:solidFill>
                  <a:schemeClr val="tx1"/>
                </a:solidFill>
                <a:effectLst/>
                <a:latin typeface="+mn-lt"/>
              </a:rPr>
              <a:t>は非常に似通っており、完全に統合されています。併用可能で共にクリーンです。また何度も申し上げていますが、安全で高速です。ここで宣言した型は </a:t>
            </a:r>
            <a:r>
              <a:rPr lang="en-US" altLang="ja-JP" sz="900" kern="1200" dirty="0" smtClean="0">
                <a:solidFill>
                  <a:schemeClr val="tx1"/>
                </a:solidFill>
                <a:effectLst/>
                <a:latin typeface="+mn-lt"/>
              </a:rPr>
              <a:t>ABI </a:t>
            </a:r>
            <a:r>
              <a:rPr lang="ja-JP" altLang="en-US" sz="900" kern="1200" dirty="0" smtClean="0">
                <a:solidFill>
                  <a:schemeClr val="tx1"/>
                </a:solidFill>
                <a:effectLst/>
                <a:latin typeface="+mn-lt"/>
              </a:rPr>
              <a:t>セーフ、クロス言語です。他言語を利用するには、</a:t>
            </a:r>
            <a:r>
              <a:rPr lang="en-US" altLang="ja-JP" sz="900" kern="1200" dirty="0" smtClean="0">
                <a:solidFill>
                  <a:schemeClr val="tx1"/>
                </a:solidFill>
                <a:effectLst/>
                <a:latin typeface="+mn-lt"/>
              </a:rPr>
              <a:t>^ </a:t>
            </a:r>
            <a:r>
              <a:rPr lang="ja-JP" altLang="en-US" sz="900" kern="1200" dirty="0" smtClean="0">
                <a:solidFill>
                  <a:schemeClr val="tx1"/>
                </a:solidFill>
                <a:effectLst/>
                <a:latin typeface="+mn-lt"/>
              </a:rPr>
              <a:t>と </a:t>
            </a:r>
            <a:r>
              <a:rPr lang="en-US" altLang="ja-JP" sz="900" kern="1200" dirty="0" smtClean="0">
                <a:solidFill>
                  <a:schemeClr val="tx1"/>
                </a:solidFill>
                <a:effectLst/>
                <a:latin typeface="+mn-lt"/>
              </a:rPr>
              <a:t>ref new </a:t>
            </a:r>
            <a:r>
              <a:rPr lang="ja-JP" altLang="en-US" sz="900" kern="1200" dirty="0" smtClean="0">
                <a:solidFill>
                  <a:schemeClr val="tx1"/>
                </a:solidFill>
                <a:effectLst/>
                <a:latin typeface="+mn-lt"/>
              </a:rPr>
              <a:t>の使い方を学習するだけです。</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366404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の歴史、最新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のネイティブなマネージ コードはクリーン、安全、高速であること、外部との接続についてお話ししました。</a:t>
            </a:r>
            <a:endParaRPr lang="ja-JP" altLang="en-US" dirty="0">
              <a:latin typeface="+mn-lt"/>
            </a:endParaRPr>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53625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900" kern="1200" dirty="0" smtClean="0">
                <a:solidFill>
                  <a:schemeClr val="tx1"/>
                </a:solidFill>
                <a:effectLst/>
                <a:latin typeface="+mn-lt"/>
              </a:rPr>
              <a:t>総括しましょう。業界全体、そしてマイクロソフトでも </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に対する関心が高まっており、マイクロソフトは </a:t>
            </a:r>
            <a:r>
              <a:rPr lang="en-US" altLang="ja-JP" sz="900" kern="1200" dirty="0" smtClean="0">
                <a:solidFill>
                  <a:schemeClr val="tx1"/>
                </a:solidFill>
                <a:effectLst/>
                <a:latin typeface="+mn-lt"/>
              </a:rPr>
              <a:t>Windows 8 </a:t>
            </a:r>
            <a:r>
              <a:rPr lang="ja-JP" altLang="en-US" sz="900" kern="1200" dirty="0" smtClean="0">
                <a:solidFill>
                  <a:schemeClr val="tx1"/>
                </a:solidFill>
                <a:effectLst/>
                <a:latin typeface="+mn-lt"/>
              </a:rPr>
              <a:t>向けの新しいプログラミング モデルを実現する取り組みを新たにしています。その目指す所は、</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から画期的なタブレット アプリケーションやモバイル アプリケーションへのアクセス、</a:t>
            </a:r>
            <a:r>
              <a:rPr lang="en-US" altLang="ja-JP" sz="900" kern="1200" dirty="0" smtClean="0">
                <a:solidFill>
                  <a:schemeClr val="tx1"/>
                </a:solidFill>
                <a:effectLst/>
                <a:latin typeface="+mn-lt"/>
              </a:rPr>
              <a:t>C++ AMP </a:t>
            </a:r>
            <a:r>
              <a:rPr lang="ja-JP" altLang="en-US" sz="900" kern="1200" dirty="0" smtClean="0">
                <a:solidFill>
                  <a:schemeClr val="tx1"/>
                </a:solidFill>
                <a:effectLst/>
                <a:latin typeface="+mn-lt"/>
              </a:rPr>
              <a:t>やその他のテクノロジによる </a:t>
            </a:r>
            <a:r>
              <a:rPr lang="en-US" altLang="ja-JP" sz="900" kern="1200" dirty="0" smtClean="0">
                <a:solidFill>
                  <a:schemeClr val="tx1"/>
                </a:solidFill>
                <a:effectLst/>
                <a:latin typeface="+mn-lt"/>
              </a:rPr>
              <a:t>CPU </a:t>
            </a:r>
            <a:r>
              <a:rPr lang="ja-JP" altLang="en-US" sz="900" kern="1200" dirty="0" smtClean="0">
                <a:solidFill>
                  <a:schemeClr val="tx1"/>
                </a:solidFill>
                <a:effectLst/>
                <a:latin typeface="+mn-lt"/>
              </a:rPr>
              <a:t>や </a:t>
            </a:r>
            <a:r>
              <a:rPr lang="en-US" altLang="ja-JP" sz="900" kern="1200" dirty="0" smtClean="0">
                <a:solidFill>
                  <a:schemeClr val="tx1"/>
                </a:solidFill>
                <a:effectLst/>
                <a:latin typeface="+mn-lt"/>
              </a:rPr>
              <a:t>GPU </a:t>
            </a:r>
            <a:r>
              <a:rPr lang="ja-JP" altLang="en-US" sz="900" kern="1200" dirty="0" smtClean="0">
                <a:solidFill>
                  <a:schemeClr val="tx1"/>
                </a:solidFill>
                <a:effectLst/>
                <a:latin typeface="+mn-lt"/>
              </a:rPr>
              <a:t>のフル活用であり、このテクノロジは今回皆さんに提供されたタブレットに組み込まれています。さらに、パワーとパフォーマンスの優れた言語による </a:t>
            </a:r>
            <a:r>
              <a:rPr lang="en-US" altLang="ja-JP" sz="900" kern="1200" dirty="0" smtClean="0">
                <a:solidFill>
                  <a:schemeClr val="tx1"/>
                </a:solidFill>
                <a:effectLst/>
                <a:latin typeface="+mn-lt"/>
              </a:rPr>
              <a:t>Windows 8 </a:t>
            </a:r>
            <a:r>
              <a:rPr lang="ja-JP" altLang="en-US" sz="900" kern="1200" dirty="0" smtClean="0">
                <a:solidFill>
                  <a:schemeClr val="tx1"/>
                </a:solidFill>
                <a:effectLst/>
                <a:latin typeface="+mn-lt"/>
              </a:rPr>
              <a:t>のハードウェア機能の最大限活用、そして </a:t>
            </a:r>
            <a:r>
              <a:rPr lang="en-US" altLang="ja-JP" sz="900" kern="1200" dirty="0" smtClean="0">
                <a:solidFill>
                  <a:schemeClr val="tx1"/>
                </a:solidFill>
                <a:effectLst/>
                <a:latin typeface="+mn-lt"/>
              </a:rPr>
              <a:t>Visual C++ </a:t>
            </a:r>
            <a:r>
              <a:rPr lang="ja-JP" altLang="en-US" sz="900" kern="1200" dirty="0" smtClean="0">
                <a:solidFill>
                  <a:schemeClr val="tx1"/>
                </a:solidFill>
                <a:effectLst/>
                <a:latin typeface="+mn-lt"/>
              </a:rPr>
              <a:t>では初めての </a:t>
            </a:r>
            <a:r>
              <a:rPr lang="en-US" altLang="ja-JP" sz="900" kern="1200" dirty="0" smtClean="0">
                <a:solidFill>
                  <a:schemeClr val="tx1"/>
                </a:solidFill>
                <a:effectLst/>
                <a:latin typeface="+mn-lt"/>
              </a:rPr>
              <a:t>ARM </a:t>
            </a:r>
            <a:r>
              <a:rPr lang="ja-JP" altLang="en-US" sz="900" kern="1200" dirty="0" smtClean="0">
                <a:solidFill>
                  <a:schemeClr val="tx1"/>
                </a:solidFill>
                <a:effectLst/>
                <a:latin typeface="+mn-lt"/>
              </a:rPr>
              <a:t>対応です。以上が、</a:t>
            </a:r>
            <a:r>
              <a:rPr lang="en-US" altLang="ja-JP" sz="900" kern="1200" dirty="0" smtClean="0">
                <a:solidFill>
                  <a:schemeClr val="tx1"/>
                </a:solidFill>
                <a:effectLst/>
                <a:latin typeface="+mn-lt"/>
              </a:rPr>
              <a:t>Windows </a:t>
            </a:r>
            <a:r>
              <a:rPr lang="ja-JP" altLang="en-US" sz="900" kern="1200" dirty="0" smtClean="0">
                <a:solidFill>
                  <a:schemeClr val="tx1"/>
                </a:solidFill>
                <a:effectLst/>
                <a:latin typeface="+mn-lt"/>
              </a:rPr>
              <a:t>のパワーとパフォーマンスを備えたツール </a:t>
            </a:r>
            <a:r>
              <a:rPr lang="en-US" altLang="ja-JP" sz="900" kern="1200" dirty="0" smtClean="0">
                <a:solidFill>
                  <a:schemeClr val="tx1"/>
                </a:solidFill>
                <a:effectLst/>
                <a:latin typeface="+mn-lt"/>
              </a:rPr>
              <a:t>Visual C++ </a:t>
            </a:r>
            <a:r>
              <a:rPr lang="ja-JP" altLang="en-US" sz="900" kern="1200" dirty="0" smtClean="0">
                <a:solidFill>
                  <a:schemeClr val="tx1"/>
                </a:solidFill>
                <a:effectLst/>
                <a:latin typeface="+mn-lt"/>
              </a:rPr>
              <a:t>です。</a:t>
            </a:r>
            <a:endParaRPr lang="ja-JP" altLang="en-US" dirty="0" smtClean="0">
              <a:latin typeface="+mn-lt"/>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492707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kern="1200" dirty="0" smtClean="0">
                <a:solidFill>
                  <a:schemeClr val="tx1"/>
                </a:solidFill>
                <a:effectLst/>
                <a:latin typeface="+mn-lt"/>
              </a:rPr>
              <a:t>さらに詳しい情報を知りたい方は、既に終了したセッションもこれから行われるセッションも、すべてオンデマンドで提供する予定ですので、ぜひ視聴していただければと思います。特に、「</a:t>
            </a:r>
            <a:r>
              <a:rPr lang="en-US" altLang="ja-JP" sz="900" kern="1200" dirty="0" smtClean="0">
                <a:solidFill>
                  <a:schemeClr val="tx1"/>
                </a:solidFill>
                <a:effectLst/>
                <a:latin typeface="+mn-lt"/>
              </a:rPr>
              <a:t>Using the Windows Runtime from C++</a:t>
            </a:r>
            <a:r>
              <a:rPr lang="ja-JP" altLang="en-US" sz="900" kern="1200" dirty="0" smtClean="0">
                <a:solidFill>
                  <a:schemeClr val="tx1"/>
                </a:solidFill>
                <a:effectLst/>
                <a:latin typeface="+mn-lt"/>
              </a:rPr>
              <a:t>」というセッションや </a:t>
            </a:r>
            <a:r>
              <a:rPr lang="en-US" altLang="ja-JP" sz="900" kern="1200" dirty="0" smtClean="0">
                <a:solidFill>
                  <a:schemeClr val="tx1"/>
                </a:solidFill>
                <a:effectLst/>
                <a:latin typeface="+mn-lt"/>
              </a:rPr>
              <a:t>Metro </a:t>
            </a:r>
            <a:r>
              <a:rPr lang="ja-JP" altLang="en-US" sz="900" kern="1200" dirty="0" smtClean="0">
                <a:solidFill>
                  <a:schemeClr val="tx1"/>
                </a:solidFill>
                <a:effectLst/>
                <a:latin typeface="+mn-lt"/>
              </a:rPr>
              <a:t>スタイル アプリケーション関連、</a:t>
            </a:r>
            <a:r>
              <a:rPr lang="en-US" altLang="ja-JP" sz="900" kern="1200" dirty="0" smtClean="0">
                <a:solidFill>
                  <a:schemeClr val="tx1"/>
                </a:solidFill>
                <a:effectLst/>
                <a:latin typeface="+mn-lt"/>
              </a:rPr>
              <a:t>GPU </a:t>
            </a:r>
            <a:r>
              <a:rPr lang="ja-JP" altLang="en-US" sz="900" kern="1200" dirty="0" smtClean="0">
                <a:solidFill>
                  <a:schemeClr val="tx1"/>
                </a:solidFill>
                <a:effectLst/>
                <a:latin typeface="+mn-lt"/>
              </a:rPr>
              <a:t>コンピューティング関連のセッションをご覧になってください。</a:t>
            </a:r>
            <a:r>
              <a:rPr lang="en-US" altLang="ja-JP" sz="900" kern="1200" dirty="0" smtClean="0">
                <a:solidFill>
                  <a:schemeClr val="tx1"/>
                </a:solidFill>
                <a:effectLst/>
                <a:latin typeface="+mn-lt"/>
              </a:rPr>
              <a:t>Channel 9 </a:t>
            </a:r>
            <a:r>
              <a:rPr lang="ja-JP" altLang="en-US" sz="900" kern="1200" dirty="0" smtClean="0">
                <a:solidFill>
                  <a:schemeClr val="tx1"/>
                </a:solidFill>
                <a:effectLst/>
                <a:latin typeface="+mn-lt"/>
              </a:rPr>
              <a:t>では、</a:t>
            </a:r>
            <a:r>
              <a:rPr lang="en-US" altLang="ja-JP" sz="900" kern="1200" dirty="0" smtClean="0">
                <a:solidFill>
                  <a:schemeClr val="tx1"/>
                </a:solidFill>
                <a:effectLst/>
                <a:latin typeface="+mn-lt"/>
              </a:rPr>
              <a:t>BUILD </a:t>
            </a:r>
            <a:r>
              <a:rPr lang="ja-JP" altLang="en-US" sz="900" kern="1200" dirty="0" smtClean="0">
                <a:solidFill>
                  <a:schemeClr val="tx1"/>
                </a:solidFill>
                <a:effectLst/>
                <a:latin typeface="+mn-lt"/>
              </a:rPr>
              <a:t>以外の関連セッションを視聴できます。</a:t>
            </a:r>
            <a:r>
              <a:rPr lang="en-US" altLang="ja-JP" sz="900" kern="1200" dirty="0" smtClean="0">
                <a:solidFill>
                  <a:schemeClr val="tx1"/>
                </a:solidFill>
                <a:effectLst/>
                <a:latin typeface="+mn-lt"/>
              </a:rPr>
              <a:t>C++ </a:t>
            </a:r>
            <a:r>
              <a:rPr lang="ja-JP" altLang="en-US" sz="900" kern="1200" dirty="0" err="1" smtClean="0">
                <a:solidFill>
                  <a:schemeClr val="tx1"/>
                </a:solidFill>
                <a:effectLst/>
                <a:latin typeface="+mn-lt"/>
              </a:rPr>
              <a:t>への</a:t>
            </a:r>
            <a:r>
              <a:rPr lang="ja-JP" altLang="en-US" sz="900" kern="1200" dirty="0" smtClean="0">
                <a:solidFill>
                  <a:schemeClr val="tx1"/>
                </a:solidFill>
                <a:effectLst/>
                <a:latin typeface="+mn-lt"/>
              </a:rPr>
              <a:t>回帰、</a:t>
            </a:r>
            <a:r>
              <a:rPr lang="en-US" altLang="ja-JP" sz="900" kern="1200" dirty="0" smtClean="0">
                <a:solidFill>
                  <a:schemeClr val="tx1"/>
                </a:solidFill>
                <a:effectLst/>
                <a:latin typeface="+mn-lt"/>
              </a:rPr>
              <a:t>Metro </a:t>
            </a:r>
            <a:r>
              <a:rPr lang="ja-JP" altLang="en-US" sz="900" kern="1200" dirty="0" smtClean="0">
                <a:solidFill>
                  <a:schemeClr val="tx1"/>
                </a:solidFill>
                <a:effectLst/>
                <a:latin typeface="+mn-lt"/>
              </a:rPr>
              <a:t>スタイル アプリケーション、内部処理などの役に立つ情報をたくさんご用意しています。</a:t>
            </a:r>
            <a:r>
              <a:rPr lang="en-US" altLang="ja-JP" sz="900" kern="1200" dirty="0" smtClean="0">
                <a:solidFill>
                  <a:schemeClr val="tx1"/>
                </a:solidFill>
                <a:effectLst/>
                <a:latin typeface="+mn-lt"/>
              </a:rPr>
              <a:t>C++ </a:t>
            </a:r>
            <a:r>
              <a:rPr lang="ja-JP" altLang="en-US" sz="900" kern="1200" dirty="0" smtClean="0">
                <a:solidFill>
                  <a:schemeClr val="tx1"/>
                </a:solidFill>
                <a:effectLst/>
                <a:latin typeface="+mn-lt"/>
              </a:rPr>
              <a:t>では以上のすべてを、クリーン、安全、高速に利用できます。一度試せば、きっと満足していただけるはずです。</a:t>
            </a:r>
          </a:p>
          <a:p>
            <a:r>
              <a:rPr lang="ja-JP" altLang="en-US" sz="900" kern="1200" dirty="0" smtClean="0">
                <a:solidFill>
                  <a:schemeClr val="tx1"/>
                </a:solidFill>
                <a:effectLst/>
                <a:latin typeface="+mn-lt"/>
              </a:rPr>
              <a:t> </a:t>
            </a:r>
          </a:p>
          <a:p>
            <a:r>
              <a:rPr lang="ja-JP" altLang="en-US" sz="900" kern="1200" dirty="0" smtClean="0">
                <a:solidFill>
                  <a:schemeClr val="tx1"/>
                </a:solidFill>
                <a:effectLst/>
                <a:latin typeface="+mn-lt"/>
              </a:rPr>
              <a:t>ご清聴ありがとうございました。引き続きカンファレンスをお楽しみください。</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973543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869707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387573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65E4A723-7B1C-4931-BA81-1A8D52A495B9}" type="datetime1">
              <a:rPr lang="ja-JP" altLang="en-US" smtClean="0"/>
              <a:t>2011/11/14</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20739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ja-JP" altLang="en-US" sz="900" kern="1200" dirty="0" smtClean="0">
                <a:solidFill>
                  <a:schemeClr val="tx1"/>
                </a:solidFill>
                <a:effectLst/>
                <a:latin typeface="Segoe UI Light" pitchFamily="34" charset="0"/>
                <a:ea typeface="メイリオ" pitchFamily="50" charset="-128"/>
                <a:cs typeface="メイリオ" pitchFamily="50" charset="-128"/>
              </a:rPr>
              <a:t>では、移植性標準適合の </a:t>
            </a:r>
            <a:r>
              <a:rPr lang="en-US" altLang="ja-JP" sz="900" kern="1200" dirty="0" smtClean="0">
                <a:solidFill>
                  <a:schemeClr val="tx1"/>
                </a:solidFill>
                <a:effectLst/>
                <a:latin typeface="Segoe UI Light" pitchFamily="34" charset="0"/>
                <a:ea typeface="メイリオ" pitchFamily="50" charset="-128"/>
                <a:cs typeface="メイリオ" pitchFamily="50" charset="-128"/>
              </a:rPr>
              <a:t>ISO C++ </a:t>
            </a:r>
            <a:r>
              <a:rPr lang="ja-JP" altLang="en-US" sz="900" kern="1200" dirty="0" smtClean="0">
                <a:solidFill>
                  <a:schemeClr val="tx1"/>
                </a:solidFill>
                <a:effectLst/>
                <a:latin typeface="Segoe UI Light" pitchFamily="34" charset="0"/>
                <a:ea typeface="メイリオ" pitchFamily="50" charset="-128"/>
                <a:cs typeface="メイリオ" pitchFamily="50" charset="-128"/>
              </a:rPr>
              <a:t>コードや最新の </a:t>
            </a:r>
            <a:r>
              <a:rPr lang="en-US" altLang="ja-JP" sz="900" kern="1200" dirty="0" smtClean="0">
                <a:solidFill>
                  <a:schemeClr val="tx1"/>
                </a:solidFill>
                <a:effectLst/>
                <a:latin typeface="Segoe UI Light" pitchFamily="34" charset="0"/>
                <a:ea typeface="メイリオ" pitchFamily="50" charset="-128"/>
                <a:cs typeface="メイリオ" pitchFamily="50" charset="-128"/>
              </a:rPr>
              <a:t>C++ </a:t>
            </a:r>
            <a:r>
              <a:rPr lang="ja-JP" altLang="en-US" sz="900" kern="1200" dirty="0" smtClean="0">
                <a:solidFill>
                  <a:schemeClr val="tx1"/>
                </a:solidFill>
                <a:effectLst/>
                <a:latin typeface="Segoe UI Light" pitchFamily="34" charset="0"/>
                <a:ea typeface="メイリオ" pitchFamily="50" charset="-128"/>
                <a:cs typeface="メイリオ" pitchFamily="50" charset="-128"/>
              </a:rPr>
              <a:t>コードがいかに安全で、クリーンで、高速であるかについてお話ししましょう。最新の </a:t>
            </a:r>
            <a:r>
              <a:rPr lang="en-US" altLang="ja-JP" sz="900" kern="1200" dirty="0" smtClean="0">
                <a:solidFill>
                  <a:schemeClr val="tx1"/>
                </a:solidFill>
                <a:effectLst/>
                <a:latin typeface="Segoe UI Light" pitchFamily="34" charset="0"/>
                <a:ea typeface="メイリオ" pitchFamily="50" charset="-128"/>
                <a:cs typeface="メイリオ" pitchFamily="50" charset="-128"/>
              </a:rPr>
              <a:t>C++ </a:t>
            </a:r>
            <a:r>
              <a:rPr lang="ja-JP" altLang="en-US" sz="900" kern="1200" dirty="0" smtClean="0">
                <a:solidFill>
                  <a:schemeClr val="tx1"/>
                </a:solidFill>
                <a:effectLst/>
                <a:latin typeface="Segoe UI Light" pitchFamily="34" charset="0"/>
                <a:ea typeface="メイリオ" pitchFamily="50" charset="-128"/>
                <a:cs typeface="メイリオ" pitchFamily="50" charset="-128"/>
              </a:rPr>
              <a:t>がそのように捉えられる理由について説明し、最後のいくつかのスライドで、</a:t>
            </a:r>
            <a:r>
              <a:rPr lang="en-US" altLang="ja-JP" sz="900" kern="1200" dirty="0" smtClean="0">
                <a:solidFill>
                  <a:schemeClr val="tx1"/>
                </a:solidFill>
                <a:effectLst/>
                <a:latin typeface="Segoe UI Light" pitchFamily="34" charset="0"/>
                <a:ea typeface="メイリオ" pitchFamily="50" charset="-128"/>
                <a:cs typeface="メイリオ" pitchFamily="50" charset="-128"/>
              </a:rPr>
              <a:t>C++ </a:t>
            </a:r>
            <a:r>
              <a:rPr lang="ja-JP" altLang="en-US" sz="900" kern="1200" dirty="0" smtClean="0">
                <a:solidFill>
                  <a:schemeClr val="tx1"/>
                </a:solidFill>
                <a:effectLst/>
                <a:latin typeface="Segoe UI Light" pitchFamily="34" charset="0"/>
                <a:ea typeface="メイリオ" pitchFamily="50" charset="-128"/>
                <a:cs typeface="メイリオ" pitchFamily="50" charset="-128"/>
              </a:rPr>
              <a:t>以外の言語や別のコンパイラでコンパイルされた </a:t>
            </a:r>
            <a:r>
              <a:rPr lang="en-US" altLang="ja-JP" sz="900" kern="1200" dirty="0" smtClean="0">
                <a:solidFill>
                  <a:schemeClr val="tx1"/>
                </a:solidFill>
                <a:effectLst/>
                <a:latin typeface="Segoe UI Light" pitchFamily="34" charset="0"/>
                <a:ea typeface="メイリオ" pitchFamily="50" charset="-128"/>
                <a:cs typeface="メイリオ" pitchFamily="50" charset="-128"/>
              </a:rPr>
              <a:t>C++ </a:t>
            </a:r>
            <a:r>
              <a:rPr lang="ja-JP" altLang="en-US" sz="900" kern="1200" dirty="0" smtClean="0">
                <a:solidFill>
                  <a:schemeClr val="tx1"/>
                </a:solidFill>
                <a:effectLst/>
                <a:latin typeface="Segoe UI Light" pitchFamily="34" charset="0"/>
                <a:ea typeface="メイリオ" pitchFamily="50" charset="-128"/>
                <a:cs typeface="メイリオ" pitchFamily="50" charset="-128"/>
              </a:rPr>
              <a:t>コードと接続する方法について説明します。</a:t>
            </a:r>
            <a:endParaRPr lang="ja-JP" altLang="en-US" dirty="0">
              <a:latin typeface="Segoe UI Light" pitchFamily="34" charset="0"/>
              <a:ea typeface="メイリオ" pitchFamily="50" charset="-128"/>
              <a:cs typeface="メイリオ" pitchFamily="50" charset="-128"/>
            </a:endParaRPr>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kern="1200" dirty="0" smtClean="0">
                <a:solidFill>
                  <a:schemeClr val="tx1"/>
                </a:solidFill>
                <a:effectLst/>
                <a:latin typeface="Segoe UI Light" pitchFamily="34" charset="0"/>
                <a:ea typeface="メイリオ" pitchFamily="50" charset="-128"/>
                <a:cs typeface="メイリオ" pitchFamily="50" charset="-128"/>
              </a:rPr>
              <a:t>まずこのセッションの動機を説明します。業界では大きな変化が起きています。ネイティブ コード、そして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コードがルネサンスのごとく勢いを取り戻しつつあります。その大きな理由は、パフォーマンスの重要性が再び高まっていることです。パフォーマンスはこの </a:t>
            </a:r>
            <a:r>
              <a:rPr lang="en-US" altLang="ja-JP" kern="1200" dirty="0" smtClean="0">
                <a:solidFill>
                  <a:schemeClr val="tx1"/>
                </a:solidFill>
                <a:effectLst/>
                <a:latin typeface="Segoe UI Light" pitchFamily="34" charset="0"/>
                <a:ea typeface="メイリオ" pitchFamily="50" charset="-128"/>
                <a:cs typeface="メイリオ" pitchFamily="50" charset="-128"/>
              </a:rPr>
              <a:t>10 </a:t>
            </a:r>
            <a:r>
              <a:rPr lang="ja-JP" altLang="en-US" kern="1200" dirty="0" smtClean="0">
                <a:solidFill>
                  <a:schemeClr val="tx1"/>
                </a:solidFill>
                <a:effectLst/>
                <a:latin typeface="Segoe UI Light" pitchFamily="34" charset="0"/>
                <a:ea typeface="メイリオ" pitchFamily="50" charset="-128"/>
                <a:cs typeface="メイリオ" pitchFamily="50" charset="-128"/>
              </a:rPr>
              <a:t>～ </a:t>
            </a:r>
            <a:r>
              <a:rPr lang="en-US" altLang="ja-JP" kern="1200" dirty="0" smtClean="0">
                <a:solidFill>
                  <a:schemeClr val="tx1"/>
                </a:solidFill>
                <a:effectLst/>
                <a:latin typeface="Segoe UI Light" pitchFamily="34" charset="0"/>
                <a:ea typeface="メイリオ" pitchFamily="50" charset="-128"/>
                <a:cs typeface="メイリオ" pitchFamily="50" charset="-128"/>
              </a:rPr>
              <a:t>15 </a:t>
            </a:r>
            <a:r>
              <a:rPr lang="ja-JP" altLang="en-US" kern="1200" dirty="0" smtClean="0">
                <a:solidFill>
                  <a:schemeClr val="tx1"/>
                </a:solidFill>
                <a:effectLst/>
                <a:latin typeface="Segoe UI Light" pitchFamily="34" charset="0"/>
                <a:ea typeface="メイリオ" pitchFamily="50" charset="-128"/>
                <a:cs typeface="メイリオ" pitchFamily="50" charset="-128"/>
              </a:rPr>
              <a:t>年間を除き、コンピューティングの歴史上最も重要な要素とされてきました。その流れが今戻りつつあります。この </a:t>
            </a:r>
            <a:r>
              <a:rPr lang="en-US" altLang="ja-JP" kern="1200" dirty="0" smtClean="0">
                <a:solidFill>
                  <a:schemeClr val="tx1"/>
                </a:solidFill>
                <a:effectLst/>
                <a:latin typeface="Segoe UI Light" pitchFamily="34" charset="0"/>
                <a:ea typeface="メイリオ" pitchFamily="50" charset="-128"/>
                <a:cs typeface="メイリオ" pitchFamily="50" charset="-128"/>
              </a:rPr>
              <a:t>10 </a:t>
            </a:r>
            <a:r>
              <a:rPr lang="ja-JP" altLang="en-US" kern="1200" dirty="0" smtClean="0">
                <a:solidFill>
                  <a:schemeClr val="tx1"/>
                </a:solidFill>
                <a:effectLst/>
                <a:latin typeface="Segoe UI Light" pitchFamily="34" charset="0"/>
                <a:ea typeface="メイリオ" pitchFamily="50" charset="-128"/>
                <a:cs typeface="メイリオ" pitchFamily="50" charset="-128"/>
              </a:rPr>
              <a:t>～ </a:t>
            </a:r>
            <a:r>
              <a:rPr lang="en-US" altLang="ja-JP" kern="1200" dirty="0" smtClean="0">
                <a:solidFill>
                  <a:schemeClr val="tx1"/>
                </a:solidFill>
                <a:effectLst/>
                <a:latin typeface="Segoe UI Light" pitchFamily="34" charset="0"/>
                <a:ea typeface="メイリオ" pitchFamily="50" charset="-128"/>
                <a:cs typeface="メイリオ" pitchFamily="50" charset="-128"/>
              </a:rPr>
              <a:t>15 </a:t>
            </a:r>
            <a:r>
              <a:rPr lang="ja-JP" altLang="en-US" kern="1200" dirty="0" smtClean="0">
                <a:solidFill>
                  <a:schemeClr val="tx1"/>
                </a:solidFill>
                <a:effectLst/>
                <a:latin typeface="Segoe UI Light" pitchFamily="34" charset="0"/>
                <a:ea typeface="メイリオ" pitchFamily="50" charset="-128"/>
                <a:cs typeface="メイリオ" pitchFamily="50" charset="-128"/>
              </a:rPr>
              <a:t>年間はというと、コンピューターのパフォーマンスが右肩上がりの状況がずっと続いていたので、特に大きく手を加えていませんでした。</a:t>
            </a:r>
            <a:r>
              <a:rPr lang="en-US" altLang="ja-JP" kern="1200" dirty="0" smtClean="0">
                <a:solidFill>
                  <a:schemeClr val="tx1"/>
                </a:solidFill>
                <a:effectLst/>
                <a:latin typeface="Segoe UI Light" pitchFamily="34" charset="0"/>
                <a:ea typeface="メイリオ" pitchFamily="50" charset="-128"/>
                <a:cs typeface="メイリオ" pitchFamily="50" charset="-128"/>
              </a:rPr>
              <a:t>WIMP </a:t>
            </a:r>
            <a:r>
              <a:rPr lang="ja-JP" altLang="en-US" kern="1200" dirty="0" smtClean="0">
                <a:solidFill>
                  <a:schemeClr val="tx1"/>
                </a:solidFill>
                <a:effectLst/>
                <a:latin typeface="Segoe UI Light" pitchFamily="34" charset="0"/>
                <a:ea typeface="メイリオ" pitchFamily="50" charset="-128"/>
                <a:cs typeface="メイリオ" pitchFamily="50" charset="-128"/>
              </a:rPr>
              <a:t>インターフェイス、すなわちウィンドウ、ポインター、マウス、そしてメニューやアイコンなどの登場によって、業界は </a:t>
            </a:r>
            <a:r>
              <a:rPr lang="en-US" altLang="ja-JP" kern="1200" dirty="0" smtClean="0">
                <a:solidFill>
                  <a:schemeClr val="tx1"/>
                </a:solidFill>
                <a:effectLst/>
                <a:latin typeface="Segoe UI Light" pitchFamily="34" charset="0"/>
                <a:ea typeface="メイリオ" pitchFamily="50" charset="-128"/>
                <a:cs typeface="メイリオ" pitchFamily="50" charset="-128"/>
              </a:rPr>
              <a:t>15 </a:t>
            </a:r>
            <a:r>
              <a:rPr lang="ja-JP" altLang="en-US" kern="1200" dirty="0" smtClean="0">
                <a:solidFill>
                  <a:schemeClr val="tx1"/>
                </a:solidFill>
                <a:effectLst/>
                <a:latin typeface="Segoe UI Light" pitchFamily="34" charset="0"/>
                <a:ea typeface="メイリオ" pitchFamily="50" charset="-128"/>
                <a:cs typeface="メイリオ" pitchFamily="50" charset="-128"/>
              </a:rPr>
              <a:t>年も好況が続きました。近年では、多くのリソースを必要とするアプリケーションや </a:t>
            </a:r>
            <a:r>
              <a:rPr lang="en-US" altLang="ja-JP" kern="1200" dirty="0" err="1" smtClean="0">
                <a:solidFill>
                  <a:schemeClr val="tx1"/>
                </a:solidFill>
                <a:effectLst/>
                <a:latin typeface="Segoe UI Light" pitchFamily="34" charset="0"/>
                <a:ea typeface="メイリオ" pitchFamily="50" charset="-128"/>
                <a:cs typeface="メイリオ" pitchFamily="50" charset="-128"/>
              </a:rPr>
              <a:t>Kinect</a:t>
            </a:r>
            <a:r>
              <a:rPr lang="ja-JP" altLang="en-US" kern="1200" dirty="0" err="1" smtClean="0">
                <a:solidFill>
                  <a:schemeClr val="tx1"/>
                </a:solidFill>
                <a:effectLst/>
                <a:latin typeface="Segoe UI Light" pitchFamily="34" charset="0"/>
                <a:ea typeface="メイリオ" pitchFamily="50" charset="-128"/>
                <a:cs typeface="メイリオ" pitchFamily="50" charset="-128"/>
              </a:rPr>
              <a:t>、</a:t>
            </a:r>
            <a:r>
              <a:rPr lang="ja-JP" altLang="en-US" kern="1200" dirty="0" smtClean="0">
                <a:solidFill>
                  <a:schemeClr val="tx1"/>
                </a:solidFill>
                <a:effectLst/>
                <a:latin typeface="Segoe UI Light" pitchFamily="34" charset="0"/>
                <a:ea typeface="メイリオ" pitchFamily="50" charset="-128"/>
                <a:cs typeface="メイリオ" pitchFamily="50" charset="-128"/>
              </a:rPr>
              <a:t>センサーが登場しました。さらに </a:t>
            </a:r>
            <a:r>
              <a:rPr lang="en-US" altLang="ja-JP" kern="1200" dirty="0" smtClean="0">
                <a:solidFill>
                  <a:schemeClr val="tx1"/>
                </a:solidFill>
                <a:effectLst/>
                <a:latin typeface="Segoe UI Light" pitchFamily="34" charset="0"/>
                <a:ea typeface="メイリオ" pitchFamily="50" charset="-128"/>
                <a:cs typeface="メイリオ" pitchFamily="50" charset="-128"/>
              </a:rPr>
              <a:t>Metro </a:t>
            </a:r>
            <a:r>
              <a:rPr lang="ja-JP" altLang="en-US" kern="1200" dirty="0" smtClean="0">
                <a:solidFill>
                  <a:schemeClr val="tx1"/>
                </a:solidFill>
                <a:effectLst/>
                <a:latin typeface="Segoe UI Light" pitchFamily="34" charset="0"/>
                <a:ea typeface="メイリオ" pitchFamily="50" charset="-128"/>
                <a:cs typeface="メイリオ" pitchFamily="50" charset="-128"/>
              </a:rPr>
              <a:t>アプリケーションの登場によって、高度なエクスペリエンスに対する要求がさらに高まる一方、ハードウェアの小型化によるモバイル化が進んでいます。データ センターにはハードウェアがたくさんあるのだろうと思っている方もいるかもしれません。確かにそうですが、データ センターのコストの </a:t>
            </a:r>
            <a:r>
              <a:rPr lang="en-US" altLang="ja-JP" kern="1200" dirty="0" smtClean="0">
                <a:solidFill>
                  <a:schemeClr val="tx1"/>
                </a:solidFill>
                <a:effectLst/>
                <a:latin typeface="Segoe UI Light" pitchFamily="34" charset="0"/>
                <a:ea typeface="メイリオ" pitchFamily="50" charset="-128"/>
                <a:cs typeface="メイリオ" pitchFamily="50" charset="-128"/>
              </a:rPr>
              <a:t>88% </a:t>
            </a:r>
            <a:r>
              <a:rPr lang="ja-JP" altLang="en-US" kern="1200" dirty="0" smtClean="0">
                <a:solidFill>
                  <a:schemeClr val="tx1"/>
                </a:solidFill>
                <a:effectLst/>
                <a:latin typeface="Segoe UI Light" pitchFamily="34" charset="0"/>
                <a:ea typeface="メイリオ" pitchFamily="50" charset="-128"/>
                <a:cs typeface="メイリオ" pitchFamily="50" charset="-128"/>
              </a:rPr>
              <a:t>は、配電や電力消費、サーバーによるものです。マシンの台数を半減できれば、データ センターのコストも </a:t>
            </a:r>
            <a:r>
              <a:rPr lang="en-US" altLang="ja-JP" kern="1200" dirty="0" smtClean="0">
                <a:solidFill>
                  <a:schemeClr val="tx1"/>
                </a:solidFill>
                <a:effectLst/>
                <a:latin typeface="Segoe UI Light" pitchFamily="34" charset="0"/>
                <a:ea typeface="メイリオ" pitchFamily="50" charset="-128"/>
                <a:cs typeface="メイリオ" pitchFamily="50" charset="-128"/>
              </a:rPr>
              <a:t>44% </a:t>
            </a:r>
            <a:r>
              <a:rPr lang="ja-JP" altLang="en-US" kern="1200" dirty="0" smtClean="0">
                <a:solidFill>
                  <a:schemeClr val="tx1"/>
                </a:solidFill>
                <a:effectLst/>
                <a:latin typeface="Segoe UI Light" pitchFamily="34" charset="0"/>
                <a:ea typeface="メイリオ" pitchFamily="50" charset="-128"/>
                <a:cs typeface="メイリオ" pitchFamily="50" charset="-128"/>
              </a:rPr>
              <a:t>に半減できます。安全なコード、高速なコードを作成することも重要で、その効率は最適化するだけの価値があります。こうした理由から、マイクロソフトの関係者や開発者、そして業界全体で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err="1" smtClean="0">
                <a:solidFill>
                  <a:schemeClr val="tx1"/>
                </a:solidFill>
                <a:effectLst/>
                <a:latin typeface="Segoe UI Light" pitchFamily="34" charset="0"/>
                <a:ea typeface="メイリオ" pitchFamily="50" charset="-128"/>
                <a:cs typeface="メイリオ" pitchFamily="50" charset="-128"/>
              </a:rPr>
              <a:t>への</a:t>
            </a:r>
            <a:r>
              <a:rPr lang="ja-JP" altLang="en-US" kern="1200" dirty="0" smtClean="0">
                <a:solidFill>
                  <a:schemeClr val="tx1"/>
                </a:solidFill>
                <a:effectLst/>
                <a:latin typeface="Segoe UI Light" pitchFamily="34" charset="0"/>
                <a:ea typeface="メイリオ" pitchFamily="50" charset="-128"/>
                <a:cs typeface="メイリオ" pitchFamily="50" charset="-128"/>
              </a:rPr>
              <a:t>回帰が起こっているのですが、時にそれが申し訳ないことであるかのように振る舞う人もいます。「高速だから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で開発したんだ。マゾって呼ばれても仕方ないな」という風に。何も言っていただかなくて結構ですが、私自身もマゾかもしれないです。</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は高速でクリーンですからね。次にその記述方法をお見せします。</a:t>
            </a:r>
          </a:p>
          <a:p>
            <a:r>
              <a:rPr lang="ja-JP" altLang="en-US" kern="1200" dirty="0" smtClean="0">
                <a:solidFill>
                  <a:schemeClr val="tx1"/>
                </a:solidFill>
                <a:effectLst/>
                <a:latin typeface="Segoe UI Light" pitchFamily="34" charset="0"/>
                <a:ea typeface="メイリオ" pitchFamily="50" charset="-128"/>
                <a:cs typeface="メイリオ" pitchFamily="50" charset="-128"/>
              </a:rPr>
              <a:t> </a:t>
            </a:r>
          </a:p>
          <a:p>
            <a:r>
              <a:rPr lang="ja-JP" altLang="en-US" kern="1200" dirty="0" smtClean="0">
                <a:solidFill>
                  <a:schemeClr val="tx1"/>
                </a:solidFill>
                <a:effectLst/>
                <a:latin typeface="Segoe UI Light" pitchFamily="34" charset="0"/>
                <a:ea typeface="メイリオ" pitchFamily="50" charset="-128"/>
                <a:cs typeface="メイリオ" pitchFamily="50" charset="-128"/>
              </a:rPr>
              <a:t>プログラミングの経験があるという前提で話を進めます。そもそもこれは開発者向けのカンファレンスなのですが、</a:t>
            </a:r>
            <a:r>
              <a:rPr lang="en-US" altLang="ja-JP" kern="1200" dirty="0" smtClean="0">
                <a:solidFill>
                  <a:schemeClr val="tx1"/>
                </a:solidFill>
                <a:effectLst/>
                <a:latin typeface="Segoe UI Light" pitchFamily="34" charset="0"/>
                <a:ea typeface="メイリオ" pitchFamily="50" charset="-128"/>
                <a:cs typeface="メイリオ" pitchFamily="50" charset="-128"/>
              </a:rPr>
              <a:t>Web </a:t>
            </a:r>
            <a:r>
              <a:rPr lang="ja-JP" altLang="en-US" kern="1200" dirty="0" smtClean="0">
                <a:solidFill>
                  <a:schemeClr val="tx1"/>
                </a:solidFill>
                <a:effectLst/>
                <a:latin typeface="Segoe UI Light" pitchFamily="34" charset="0"/>
                <a:ea typeface="メイリオ" pitchFamily="50" charset="-128"/>
                <a:cs typeface="メイリオ" pitchFamily="50" charset="-128"/>
              </a:rPr>
              <a:t>関連の方にもたくさん参加いただいています。ありがとうございます。ですので、</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に限らず、皆さんがソフトウェア開発者かソフトウェア開発の知識をお持ちであるという前提で話を進めます。プログラミング経験があることが前提ですが、</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をご存知の方にはいくつかの点について、これまでのやり方を変更してもらう必要があります。ポイントは、最新の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では、クリーンで、安全で、高速なコードを洗練された方法で記述できるという点です。</a:t>
            </a:r>
            <a:endParaRPr kumimoji="1" lang="ja-JP" altLang="en-US" dirty="0">
              <a:latin typeface="Segoe UI Light" pitchFamily="34" charset="0"/>
              <a:ea typeface="メイリオ" pitchFamily="50" charset="-128"/>
              <a:cs typeface="メイリオ" pitchFamily="50" charset="-128"/>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30785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399"/>
            <a:ext cx="5486400" cy="4341813"/>
          </a:xfrm>
        </p:spPr>
        <p:txBody>
          <a:bodyPr>
            <a:noAutofit/>
          </a:bodyPr>
          <a:lstStyle/>
          <a:p>
            <a:r>
              <a:rPr lang="ja-JP" altLang="en-US" kern="1200" dirty="0" smtClean="0">
                <a:solidFill>
                  <a:schemeClr val="tx1"/>
                </a:solidFill>
                <a:effectLst/>
                <a:latin typeface="Segoe UI Light" pitchFamily="34" charset="0"/>
                <a:ea typeface="メイリオ" pitchFamily="50" charset="-128"/>
                <a:cs typeface="メイリオ" pitchFamily="50" charset="-128"/>
              </a:rPr>
              <a:t>コードを見ていく前に、</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の考え方について説明します。</a:t>
            </a:r>
            <a:r>
              <a:rPr lang="en-US" altLang="ja-JP" kern="1200" dirty="0" smtClean="0">
                <a:solidFill>
                  <a:schemeClr val="tx1"/>
                </a:solidFill>
                <a:effectLst/>
                <a:latin typeface="Segoe UI Light" pitchFamily="34" charset="0"/>
                <a:ea typeface="メイリオ" pitchFamily="50" charset="-128"/>
                <a:cs typeface="メイリオ" pitchFamily="50" charset="-128"/>
              </a:rPr>
              <a:t>1970 </a:t>
            </a:r>
            <a:r>
              <a:rPr lang="ja-JP" altLang="en-US" kern="1200" dirty="0" smtClean="0">
                <a:solidFill>
                  <a:schemeClr val="tx1"/>
                </a:solidFill>
                <a:effectLst/>
                <a:latin typeface="Segoe UI Light" pitchFamily="34" charset="0"/>
                <a:ea typeface="メイリオ" pitchFamily="50" charset="-128"/>
                <a:cs typeface="メイリオ" pitchFamily="50" charset="-128"/>
              </a:rPr>
              <a:t>年前後に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言語が登場し、効率性に優れたハードウェア寄りの移植性の高い言語を使用できるようになりました。その </a:t>
            </a:r>
            <a:r>
              <a:rPr lang="en-US" altLang="ja-JP" kern="1200" dirty="0" smtClean="0">
                <a:solidFill>
                  <a:schemeClr val="tx1"/>
                </a:solidFill>
                <a:effectLst/>
                <a:latin typeface="Segoe UI Light" pitchFamily="34" charset="0"/>
                <a:ea typeface="メイリオ" pitchFamily="50" charset="-128"/>
                <a:cs typeface="メイリオ" pitchFamily="50" charset="-128"/>
              </a:rPr>
              <a:t>10 </a:t>
            </a:r>
            <a:r>
              <a:rPr lang="ja-JP" altLang="en-US" kern="1200" dirty="0" smtClean="0">
                <a:solidFill>
                  <a:schemeClr val="tx1"/>
                </a:solidFill>
                <a:effectLst/>
                <a:latin typeface="Segoe UI Light" pitchFamily="34" charset="0"/>
                <a:ea typeface="メイリオ" pitchFamily="50" charset="-128"/>
                <a:cs typeface="メイリオ" pitchFamily="50" charset="-128"/>
              </a:rPr>
              <a:t>年後には </a:t>
            </a:r>
            <a:r>
              <a:rPr lang="en-US" altLang="ja-JP" kern="1200" dirty="0" err="1" smtClean="0">
                <a:solidFill>
                  <a:schemeClr val="tx1"/>
                </a:solidFill>
                <a:effectLst/>
                <a:latin typeface="Segoe UI Light" pitchFamily="34" charset="0"/>
                <a:ea typeface="メイリオ" pitchFamily="50" charset="-128"/>
                <a:cs typeface="メイリオ" pitchFamily="50" charset="-128"/>
              </a:rPr>
              <a:t>Bjarne</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により、効率性、移植性、強力な抽象化という、開発者に必要なすべてが揃った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が発表されました。強力な抽象化、タイプセーフなオブジェクト コード、タイプセーフな汎用コード。優れたモデル化能力、特化されたテンプレート、その他の機能を、制御性と効率性を犠牲にすることなく利用できます。コードとメモリの完全な制御、特にメモリやレイアウトの厳密な制御は、マルチコア マシンにとってきわめて重要です。不正な共有やピンポンなどの問題が存在するからです。キャッシュ ラインは好ましくないので回避する必要があります。また、パフォーマンスが重要なメモリ内でポインターを追いかけるデータ構造が発生するのを防ぎ、対応する必要があります。一部の言語ではそうした対応は非常に困難で、言語と格闘していかなければなりません。しかし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では既定で対応可能で、メモリやデータのレイアウトを完全に制御できます。</a:t>
            </a:r>
          </a:p>
          <a:p>
            <a:r>
              <a:rPr lang="ja-JP" altLang="en-US" kern="1200" dirty="0" smtClean="0">
                <a:solidFill>
                  <a:schemeClr val="tx1"/>
                </a:solidFill>
                <a:effectLst/>
                <a:latin typeface="Segoe UI Light" pitchFamily="34" charset="0"/>
                <a:ea typeface="メイリオ" pitchFamily="50" charset="-128"/>
                <a:cs typeface="メイリオ" pitchFamily="50" charset="-128"/>
              </a:rPr>
              <a:t> </a:t>
            </a:r>
          </a:p>
          <a:p>
            <a:r>
              <a:rPr lang="ja-JP" altLang="en-US" kern="1200" dirty="0" smtClean="0">
                <a:solidFill>
                  <a:schemeClr val="tx1"/>
                </a:solidFill>
                <a:effectLst/>
                <a:latin typeface="Segoe UI Light" pitchFamily="34" charset="0"/>
                <a:ea typeface="メイリオ" pitchFamily="50" charset="-128"/>
                <a:cs typeface="メイリオ" pitchFamily="50" charset="-128"/>
              </a:rPr>
              <a:t>同時に、従量課金のような効率性も手に入ります。細かい調整が必要な場合、ボンネットを開いていつでも内部機構を自分の手で変更することができます。そしてボンネットを閉じれば、クリーンで簡単に利用できます。これは実際にお見せします。使用していないものに対するコストは発生しません。昨年 </a:t>
            </a:r>
            <a:r>
              <a:rPr lang="en-US" altLang="ja-JP" kern="1200" dirty="0" smtClean="0">
                <a:solidFill>
                  <a:schemeClr val="tx1"/>
                </a:solidFill>
                <a:effectLst/>
                <a:latin typeface="Segoe UI Light" pitchFamily="34" charset="0"/>
                <a:ea typeface="メイリオ" pitchFamily="50" charset="-128"/>
                <a:cs typeface="メイリオ" pitchFamily="50" charset="-128"/>
              </a:rPr>
              <a:t>1 </a:t>
            </a:r>
            <a:r>
              <a:rPr lang="ja-JP" altLang="en-US" kern="1200" dirty="0" smtClean="0">
                <a:solidFill>
                  <a:schemeClr val="tx1"/>
                </a:solidFill>
                <a:effectLst/>
                <a:latin typeface="Segoe UI Light" pitchFamily="34" charset="0"/>
                <a:ea typeface="メイリオ" pitchFamily="50" charset="-128"/>
                <a:cs typeface="メイリオ" pitchFamily="50" charset="-128"/>
              </a:rPr>
              <a:t>年間 </a:t>
            </a:r>
            <a:r>
              <a:rPr lang="en-US" altLang="ja-JP" kern="1200" dirty="0" smtClean="0">
                <a:solidFill>
                  <a:schemeClr val="tx1"/>
                </a:solidFill>
                <a:effectLst/>
                <a:latin typeface="Segoe UI Light" pitchFamily="34" charset="0"/>
                <a:ea typeface="メイリオ" pitchFamily="50" charset="-128"/>
                <a:cs typeface="メイリオ" pitchFamily="50" charset="-128"/>
              </a:rPr>
              <a:t>Facebook </a:t>
            </a:r>
            <a:r>
              <a:rPr lang="ja-JP" altLang="en-US" kern="1200" dirty="0" smtClean="0">
                <a:solidFill>
                  <a:schemeClr val="tx1"/>
                </a:solidFill>
                <a:effectLst/>
                <a:latin typeface="Segoe UI Light" pitchFamily="34" charset="0"/>
                <a:ea typeface="メイリオ" pitchFamily="50" charset="-128"/>
                <a:cs typeface="メイリオ" pitchFamily="50" charset="-128"/>
              </a:rPr>
              <a:t>で研究員を努めた、友人の </a:t>
            </a:r>
            <a:r>
              <a:rPr lang="en-US" altLang="ja-JP" kern="1200" dirty="0" smtClean="0">
                <a:solidFill>
                  <a:schemeClr val="tx1"/>
                </a:solidFill>
                <a:effectLst/>
                <a:latin typeface="Segoe UI Light" pitchFamily="34" charset="0"/>
                <a:ea typeface="メイリオ" pitchFamily="50" charset="-128"/>
                <a:cs typeface="メイリオ" pitchFamily="50" charset="-128"/>
              </a:rPr>
              <a:t>Andrei </a:t>
            </a:r>
            <a:r>
              <a:rPr lang="en-US" altLang="ja-JP" kern="1200" dirty="0" err="1" smtClean="0">
                <a:solidFill>
                  <a:schemeClr val="tx1"/>
                </a:solidFill>
                <a:effectLst/>
                <a:latin typeface="Segoe UI Light" pitchFamily="34" charset="0"/>
                <a:ea typeface="メイリオ" pitchFamily="50" charset="-128"/>
                <a:cs typeface="メイリオ" pitchFamily="50" charset="-128"/>
              </a:rPr>
              <a:t>Alexandrescu</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r>
              <a:rPr lang="ja-JP" altLang="en-US" kern="1200" dirty="0" smtClean="0">
                <a:solidFill>
                  <a:schemeClr val="tx1"/>
                </a:solidFill>
                <a:effectLst/>
                <a:latin typeface="Segoe UI Light" pitchFamily="34" charset="0"/>
                <a:ea typeface="メイリオ" pitchFamily="50" charset="-128"/>
                <a:cs typeface="メイリオ" pitchFamily="50" charset="-128"/>
              </a:rPr>
              <a:t>の発言を紹介します。</a:t>
            </a:r>
            <a:r>
              <a:rPr lang="en-US" altLang="ja-JP" kern="1200" dirty="0" smtClean="0">
                <a:solidFill>
                  <a:schemeClr val="tx1"/>
                </a:solidFill>
                <a:effectLst/>
                <a:latin typeface="Segoe UI Light" pitchFamily="34" charset="0"/>
                <a:ea typeface="メイリオ" pitchFamily="50" charset="-128"/>
                <a:cs typeface="メイリオ" pitchFamily="50" charset="-128"/>
              </a:rPr>
              <a:t>Andrei </a:t>
            </a:r>
            <a:r>
              <a:rPr lang="ja-JP" altLang="en-US" kern="1200" dirty="0" smtClean="0">
                <a:solidFill>
                  <a:schemeClr val="tx1"/>
                </a:solidFill>
                <a:effectLst/>
                <a:latin typeface="Segoe UI Light" pitchFamily="34" charset="0"/>
                <a:ea typeface="メイリオ" pitchFamily="50" charset="-128"/>
                <a:cs typeface="メイリオ" pitchFamily="50" charset="-128"/>
              </a:rPr>
              <a:t>は中規模のデータ セットに詳しいのですが、彼の発言は </a:t>
            </a:r>
            <a:r>
              <a:rPr lang="en-US" altLang="ja-JP" kern="1200" dirty="0" smtClean="0">
                <a:solidFill>
                  <a:schemeClr val="tx1"/>
                </a:solidFill>
                <a:effectLst/>
                <a:latin typeface="Segoe UI Light" pitchFamily="34" charset="0"/>
                <a:ea typeface="メイリオ" pitchFamily="50" charset="-128"/>
                <a:cs typeface="メイリオ" pitchFamily="50" charset="-128"/>
              </a:rPr>
              <a:t>Google </a:t>
            </a:r>
            <a:r>
              <a:rPr lang="ja-JP" altLang="en-US" kern="1200" dirty="0" smtClean="0">
                <a:solidFill>
                  <a:schemeClr val="tx1"/>
                </a:solidFill>
                <a:effectLst/>
                <a:latin typeface="Segoe UI Light" pitchFamily="34" charset="0"/>
                <a:ea typeface="メイリオ" pitchFamily="50" charset="-128"/>
                <a:cs typeface="メイリオ" pitchFamily="50" charset="-128"/>
              </a:rPr>
              <a:t>やマイクロソフトが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コードにどれだけ重点的に投資しているかということや、</a:t>
            </a:r>
            <a:r>
              <a:rPr lang="en-US" altLang="ja-JP" kern="1200" dirty="0" smtClean="0">
                <a:solidFill>
                  <a:schemeClr val="tx1"/>
                </a:solidFill>
                <a:effectLst/>
                <a:latin typeface="Segoe UI Light" pitchFamily="34" charset="0"/>
                <a:ea typeface="メイリオ" pitchFamily="50" charset="-128"/>
                <a:cs typeface="メイリオ" pitchFamily="50" charset="-128"/>
              </a:rPr>
              <a:t>Facebook </a:t>
            </a:r>
            <a:r>
              <a:rPr lang="ja-JP" altLang="en-US" kern="1200" dirty="0" smtClean="0">
                <a:solidFill>
                  <a:schemeClr val="tx1"/>
                </a:solidFill>
                <a:effectLst/>
                <a:latin typeface="Segoe UI Light" pitchFamily="34" charset="0"/>
                <a:ea typeface="メイリオ" pitchFamily="50" charset="-128"/>
                <a:cs typeface="メイリオ" pitchFamily="50" charset="-128"/>
              </a:rPr>
              <a:t>が今では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を基盤としているということに共通していると思います。「</a:t>
            </a:r>
            <a:r>
              <a:rPr lang="en-US" altLang="ja-JP" kern="1200" dirty="0" smtClean="0">
                <a:solidFill>
                  <a:schemeClr val="tx1"/>
                </a:solidFill>
                <a:effectLst/>
                <a:latin typeface="Segoe UI Light" pitchFamily="34" charset="0"/>
                <a:ea typeface="メイリオ" pitchFamily="50" charset="-128"/>
                <a:cs typeface="メイリオ" pitchFamily="50" charset="-128"/>
              </a:rPr>
              <a:t>Facebook </a:t>
            </a:r>
            <a:r>
              <a:rPr lang="ja-JP" altLang="en-US" kern="1200" dirty="0" smtClean="0">
                <a:solidFill>
                  <a:schemeClr val="tx1"/>
                </a:solidFill>
                <a:effectLst/>
                <a:latin typeface="Segoe UI Light" pitchFamily="34" charset="0"/>
                <a:ea typeface="メイリオ" pitchFamily="50" charset="-128"/>
                <a:cs typeface="メイリオ" pitchFamily="50" charset="-128"/>
              </a:rPr>
              <a:t>では、</a:t>
            </a:r>
            <a:r>
              <a:rPr lang="en-US" altLang="ja-JP" kern="1200" dirty="0" smtClean="0">
                <a:solidFill>
                  <a:schemeClr val="tx1"/>
                </a:solidFill>
                <a:effectLst/>
                <a:latin typeface="Segoe UI Light" pitchFamily="34" charset="0"/>
                <a:ea typeface="メイリオ" pitchFamily="50" charset="-128"/>
                <a:cs typeface="メイリオ" pitchFamily="50" charset="-128"/>
              </a:rPr>
              <a:t>『</a:t>
            </a:r>
            <a:r>
              <a:rPr lang="ja-JP" altLang="en-US" kern="1200" dirty="0" smtClean="0">
                <a:solidFill>
                  <a:schemeClr val="tx1"/>
                </a:solidFill>
                <a:effectLst/>
                <a:latin typeface="Segoe UI Light" pitchFamily="34" charset="0"/>
                <a:ea typeface="メイリオ" pitchFamily="50" charset="-128"/>
                <a:cs typeface="メイリオ" pitchFamily="50" charset="-128"/>
              </a:rPr>
              <a:t>合理的に記述された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コードは高速である</a:t>
            </a:r>
            <a:r>
              <a:rPr lang="en-US" altLang="ja-JP" kern="1200" dirty="0" smtClean="0">
                <a:solidFill>
                  <a:schemeClr val="tx1"/>
                </a:solidFill>
                <a:effectLst/>
                <a:latin typeface="Segoe UI Light" pitchFamily="34" charset="0"/>
                <a:ea typeface="メイリオ" pitchFamily="50" charset="-128"/>
                <a:cs typeface="メイリオ" pitchFamily="50" charset="-128"/>
              </a:rPr>
              <a:t>』</a:t>
            </a:r>
            <a:r>
              <a:rPr lang="ja-JP" altLang="en-US" kern="1200" dirty="0" smtClean="0">
                <a:solidFill>
                  <a:schemeClr val="tx1"/>
                </a:solidFill>
                <a:effectLst/>
                <a:latin typeface="Segoe UI Light" pitchFamily="34" charset="0"/>
                <a:ea typeface="メイリオ" pitchFamily="50" charset="-128"/>
                <a:cs typeface="メイリオ" pitchFamily="50" charset="-128"/>
              </a:rPr>
              <a:t>と認識されています」。使用していないものに対して、コストは発生しないからですね。この発言の背景には多大な努力があったということを、彼は自身や友人の経験から語っています。努力と言うのは、彼らが </a:t>
            </a:r>
            <a:r>
              <a:rPr lang="en-US" altLang="ja-JP" kern="1200" dirty="0" smtClean="0">
                <a:solidFill>
                  <a:schemeClr val="tx1"/>
                </a:solidFill>
                <a:effectLst/>
                <a:latin typeface="Segoe UI Light" pitchFamily="34" charset="0"/>
                <a:ea typeface="メイリオ" pitchFamily="50" charset="-128"/>
                <a:cs typeface="メイリオ" pitchFamily="50" charset="-128"/>
              </a:rPr>
              <a:t>PHP </a:t>
            </a:r>
            <a:r>
              <a:rPr lang="ja-JP" altLang="en-US" kern="1200" dirty="0" smtClean="0">
                <a:solidFill>
                  <a:schemeClr val="tx1"/>
                </a:solidFill>
                <a:effectLst/>
                <a:latin typeface="Segoe UI Light" pitchFamily="34" charset="0"/>
                <a:ea typeface="メイリオ" pitchFamily="50" charset="-128"/>
                <a:cs typeface="メイリオ" pitchFamily="50" charset="-128"/>
              </a:rPr>
              <a:t>や </a:t>
            </a:r>
            <a:r>
              <a:rPr lang="en-US" altLang="ja-JP" kern="1200" dirty="0" smtClean="0">
                <a:solidFill>
                  <a:schemeClr val="tx1"/>
                </a:solidFill>
                <a:effectLst/>
                <a:latin typeface="Segoe UI Light" pitchFamily="34" charset="0"/>
                <a:ea typeface="メイリオ" pitchFamily="50" charset="-128"/>
                <a:cs typeface="メイリオ" pitchFamily="50" charset="-128"/>
              </a:rPr>
              <a:t>Java </a:t>
            </a:r>
            <a:r>
              <a:rPr lang="ja-JP" altLang="en-US" kern="1200" dirty="0" smtClean="0">
                <a:solidFill>
                  <a:schemeClr val="tx1"/>
                </a:solidFill>
                <a:effectLst/>
                <a:latin typeface="Segoe UI Light" pitchFamily="34" charset="0"/>
                <a:ea typeface="メイリオ" pitchFamily="50" charset="-128"/>
                <a:cs typeface="メイリオ" pitchFamily="50" charset="-128"/>
              </a:rPr>
              <a:t>コードの最適化に費やした努力です。「</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は他言語と比べて記述が複雑ですが、効率的なコードを書くのはずっと簡単です」。皆さんはこの意見に賛成ですか</a:t>
            </a:r>
            <a:r>
              <a:rPr lang="en-US" altLang="ja-JP" kern="1200" dirty="0" smtClean="0">
                <a:solidFill>
                  <a:schemeClr val="tx1"/>
                </a:solidFill>
                <a:effectLst/>
                <a:latin typeface="Segoe UI Light" pitchFamily="34" charset="0"/>
                <a:ea typeface="メイリオ" pitchFamily="50" charset="-128"/>
                <a:cs typeface="メイリオ" pitchFamily="50" charset="-128"/>
              </a:rPr>
              <a:t>? </a:t>
            </a:r>
          </a:p>
          <a:p>
            <a:r>
              <a:rPr lang="ja-JP" altLang="en-US" kern="1200" dirty="0" smtClean="0">
                <a:solidFill>
                  <a:schemeClr val="tx1"/>
                </a:solidFill>
                <a:effectLst/>
                <a:latin typeface="Segoe UI Light" pitchFamily="34" charset="0"/>
                <a:ea typeface="メイリオ" pitchFamily="50" charset="-128"/>
                <a:cs typeface="メイリオ" pitchFamily="50" charset="-128"/>
              </a:rPr>
              <a:t> </a:t>
            </a:r>
          </a:p>
          <a:p>
            <a:r>
              <a:rPr lang="ja-JP" altLang="en-US" kern="1200" dirty="0" smtClean="0">
                <a:solidFill>
                  <a:schemeClr val="tx1"/>
                </a:solidFill>
                <a:effectLst/>
                <a:latin typeface="Segoe UI Light" pitchFamily="34" charset="0"/>
                <a:ea typeface="メイリオ" pitchFamily="50" charset="-128"/>
                <a:cs typeface="メイリオ" pitchFamily="50" charset="-128"/>
              </a:rPr>
              <a:t>拍手が聞こえますね。皆さん賛成のようです。このセッションを視聴している </a:t>
            </a:r>
            <a:r>
              <a:rPr lang="en-US" altLang="ja-JP" kern="1200" dirty="0" smtClean="0">
                <a:solidFill>
                  <a:schemeClr val="tx1"/>
                </a:solidFill>
                <a:effectLst/>
                <a:latin typeface="Segoe UI Light" pitchFamily="34" charset="0"/>
                <a:ea typeface="メイリオ" pitchFamily="50" charset="-128"/>
                <a:cs typeface="メイリオ" pitchFamily="50" charset="-128"/>
              </a:rPr>
              <a:t>Java </a:t>
            </a:r>
            <a:r>
              <a:rPr lang="ja-JP" altLang="en-US" kern="1200" dirty="0" smtClean="0">
                <a:solidFill>
                  <a:schemeClr val="tx1"/>
                </a:solidFill>
                <a:effectLst/>
                <a:latin typeface="Segoe UI Light" pitchFamily="34" charset="0"/>
                <a:ea typeface="メイリオ" pitchFamily="50" charset="-128"/>
                <a:cs typeface="メイリオ" pitchFamily="50" charset="-128"/>
              </a:rPr>
              <a:t>開発者たちにも皆さんの反応を聞いてほしいのです。「</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はどこまでパフォーマンス一筋なんだ」と思われてしまうかもしれませんが、私たちは排他的ではなく、</a:t>
            </a:r>
            <a:r>
              <a:rPr lang="en-US" altLang="ja-JP" kern="1200" dirty="0" smtClean="0">
                <a:solidFill>
                  <a:schemeClr val="tx1"/>
                </a:solidFill>
                <a:effectLst/>
                <a:latin typeface="Segoe UI Light" pitchFamily="34" charset="0"/>
                <a:ea typeface="メイリオ" pitchFamily="50" charset="-128"/>
                <a:cs typeface="メイリオ" pitchFamily="50" charset="-128"/>
              </a:rPr>
              <a:t>Java </a:t>
            </a:r>
            <a:r>
              <a:rPr lang="ja-JP" altLang="en-US" kern="1200" dirty="0" smtClean="0">
                <a:solidFill>
                  <a:schemeClr val="tx1"/>
                </a:solidFill>
                <a:effectLst/>
                <a:latin typeface="Segoe UI Light" pitchFamily="34" charset="0"/>
                <a:ea typeface="メイリオ" pitchFamily="50" charset="-128"/>
                <a:cs typeface="メイリオ" pitchFamily="50" charset="-128"/>
              </a:rPr>
              <a:t>を批判しているのでもありません。</a:t>
            </a:r>
            <a:r>
              <a:rPr lang="en-US" altLang="ja-JP" kern="1200" dirty="0" smtClean="0">
                <a:solidFill>
                  <a:schemeClr val="tx1"/>
                </a:solidFill>
                <a:effectLst/>
                <a:latin typeface="Segoe UI Light" pitchFamily="34" charset="0"/>
                <a:ea typeface="メイリオ" pitchFamily="50" charset="-128"/>
                <a:cs typeface="メイリオ" pitchFamily="50" charset="-128"/>
              </a:rPr>
              <a:t>Java </a:t>
            </a:r>
            <a:r>
              <a:rPr lang="ja-JP" altLang="en-US" kern="1200" dirty="0" smtClean="0">
                <a:solidFill>
                  <a:schemeClr val="tx1"/>
                </a:solidFill>
                <a:effectLst/>
                <a:latin typeface="Segoe UI Light" pitchFamily="34" charset="0"/>
                <a:ea typeface="メイリオ" pitchFamily="50" charset="-128"/>
                <a:cs typeface="メイリオ" pitchFamily="50" charset="-128"/>
              </a:rPr>
              <a:t>には </a:t>
            </a:r>
            <a:r>
              <a:rPr lang="en-US" altLang="ja-JP" kern="1200" dirty="0" smtClean="0">
                <a:solidFill>
                  <a:schemeClr val="tx1"/>
                </a:solidFill>
                <a:effectLst/>
                <a:latin typeface="Segoe UI Light" pitchFamily="34" charset="0"/>
                <a:ea typeface="メイリオ" pitchFamily="50" charset="-128"/>
                <a:cs typeface="メイリオ" pitchFamily="50" charset="-128"/>
              </a:rPr>
              <a:t>Java </a:t>
            </a:r>
            <a:r>
              <a:rPr lang="ja-JP" altLang="en-US" kern="1200" dirty="0" smtClean="0">
                <a:solidFill>
                  <a:schemeClr val="tx1"/>
                </a:solidFill>
                <a:effectLst/>
                <a:latin typeface="Segoe UI Light" pitchFamily="34" charset="0"/>
                <a:ea typeface="メイリオ" pitchFamily="50" charset="-128"/>
                <a:cs typeface="メイリオ" pitchFamily="50" charset="-128"/>
              </a:rPr>
              <a:t>の利点があります。</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は素晴らしいマネージ言語です。おそらく最高のマネージ言語で、プログラムの最適化や生産性という点で優れています。パフォーマンス、制御、効率のための最適化は </a:t>
            </a:r>
            <a:r>
              <a:rPr lang="en-US" altLang="ja-JP" kern="1200" dirty="0" smtClean="0">
                <a:solidFill>
                  <a:schemeClr val="tx1"/>
                </a:solidFill>
                <a:effectLst/>
                <a:latin typeface="Segoe UI Light" pitchFamily="34" charset="0"/>
                <a:ea typeface="メイリオ" pitchFamily="50" charset="-128"/>
                <a:cs typeface="メイリオ" pitchFamily="50" charset="-128"/>
              </a:rPr>
              <a:t>C++ </a:t>
            </a:r>
            <a:r>
              <a:rPr lang="ja-JP" altLang="en-US" kern="1200" dirty="0" smtClean="0">
                <a:solidFill>
                  <a:schemeClr val="tx1"/>
                </a:solidFill>
                <a:effectLst/>
                <a:latin typeface="Segoe UI Light" pitchFamily="34" charset="0"/>
                <a:ea typeface="メイリオ" pitchFamily="50" charset="-128"/>
                <a:cs typeface="メイリオ" pitchFamily="50" charset="-128"/>
              </a:rPr>
              <a:t>の得意とするところで、コストもかかりません。両方を活用できますし、むしろ活用すべきです。</a:t>
            </a:r>
            <a:r>
              <a:rPr lang="en-US" altLang="ja-JP" kern="1200" dirty="0" smtClean="0">
                <a:solidFill>
                  <a:schemeClr val="tx1"/>
                </a:solidFill>
                <a:effectLst/>
                <a:latin typeface="Segoe UI Light" pitchFamily="34" charset="0"/>
                <a:ea typeface="メイリオ" pitchFamily="50" charset="-128"/>
                <a:cs typeface="メイリオ" pitchFamily="50" charset="-128"/>
              </a:rPr>
              <a:t>HTML</a:t>
            </a:r>
            <a:r>
              <a:rPr lang="ja-JP" altLang="en-US" kern="1200" dirty="0" err="1" smtClean="0">
                <a:solidFill>
                  <a:schemeClr val="tx1"/>
                </a:solidFill>
                <a:effectLst/>
                <a:latin typeface="Segoe UI Light" pitchFamily="34" charset="0"/>
                <a:ea typeface="メイリオ" pitchFamily="50" charset="-128"/>
                <a:cs typeface="メイリオ" pitchFamily="50" charset="-128"/>
              </a:rPr>
              <a:t>、</a:t>
            </a:r>
            <a:r>
              <a:rPr lang="en-US" altLang="ja-JP" kern="1200" dirty="0" smtClean="0">
                <a:solidFill>
                  <a:schemeClr val="tx1"/>
                </a:solidFill>
                <a:effectLst/>
                <a:latin typeface="Segoe UI Light" pitchFamily="34" charset="0"/>
                <a:ea typeface="メイリオ" pitchFamily="50" charset="-128"/>
                <a:cs typeface="メイリオ" pitchFamily="50" charset="-128"/>
              </a:rPr>
              <a:t>XAML</a:t>
            </a:r>
            <a:r>
              <a:rPr lang="ja-JP" altLang="en-US" kern="1200" dirty="0" err="1" smtClean="0">
                <a:solidFill>
                  <a:schemeClr val="tx1"/>
                </a:solidFill>
                <a:effectLst/>
                <a:latin typeface="Segoe UI Light" pitchFamily="34" charset="0"/>
                <a:ea typeface="メイリオ" pitchFamily="50" charset="-128"/>
                <a:cs typeface="メイリオ" pitchFamily="50" charset="-128"/>
              </a:rPr>
              <a:t>、</a:t>
            </a:r>
            <a:r>
              <a:rPr lang="en-US" altLang="ja-JP" kern="1200" dirty="0" smtClean="0">
                <a:solidFill>
                  <a:schemeClr val="tx1"/>
                </a:solidFill>
                <a:effectLst/>
                <a:latin typeface="Segoe UI Light" pitchFamily="34" charset="0"/>
                <a:ea typeface="メイリオ" pitchFamily="50" charset="-128"/>
                <a:cs typeface="メイリオ" pitchFamily="50" charset="-128"/>
              </a:rPr>
              <a:t>JavaScript </a:t>
            </a:r>
            <a:r>
              <a:rPr lang="ja-JP" altLang="en-US" kern="1200" dirty="0" smtClean="0">
                <a:solidFill>
                  <a:schemeClr val="tx1"/>
                </a:solidFill>
                <a:effectLst/>
                <a:latin typeface="Segoe UI Light" pitchFamily="34" charset="0"/>
                <a:ea typeface="メイリオ" pitchFamily="50" charset="-128"/>
                <a:cs typeface="メイリオ" pitchFamily="50" charset="-128"/>
              </a:rPr>
              <a:t>という組み合わせはどうでしょう。どれも良い言語です。これが、このカンファレンスの要点です。</a:t>
            </a:r>
            <a:endParaRPr kumimoji="1" lang="ja-JP" altLang="en-US" dirty="0">
              <a:latin typeface="Segoe UI Light" pitchFamily="34" charset="0"/>
              <a:ea typeface="メイリオ" pitchFamily="50" charset="-128"/>
              <a:cs typeface="メイリオ" pitchFamily="50" charset="-128"/>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17965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ja-JP" altLang="en-US" sz="900" kern="1200" dirty="0" smtClean="0">
                <a:solidFill>
                  <a:schemeClr val="tx1"/>
                </a:solidFill>
                <a:effectLst/>
                <a:latin typeface="Segoe UI Light" pitchFamily="34" charset="0"/>
                <a:ea typeface="メイリオ" pitchFamily="50" charset="-128"/>
                <a:cs typeface="メイリオ" pitchFamily="50" charset="-128"/>
              </a:rPr>
              <a:t>では、この最新の </a:t>
            </a:r>
            <a:r>
              <a:rPr lang="en-US" altLang="ja-JP" sz="900" kern="1200" dirty="0" smtClean="0">
                <a:solidFill>
                  <a:schemeClr val="tx1"/>
                </a:solidFill>
                <a:effectLst/>
                <a:latin typeface="Segoe UI Light" pitchFamily="34" charset="0"/>
                <a:ea typeface="メイリオ" pitchFamily="50" charset="-128"/>
                <a:cs typeface="メイリオ" pitchFamily="50" charset="-128"/>
              </a:rPr>
              <a:t>C++ </a:t>
            </a:r>
            <a:r>
              <a:rPr lang="ja-JP" altLang="en-US" sz="900" kern="1200" dirty="0" smtClean="0">
                <a:solidFill>
                  <a:schemeClr val="tx1"/>
                </a:solidFill>
                <a:effectLst/>
                <a:latin typeface="Segoe UI Light" pitchFamily="34" charset="0"/>
                <a:ea typeface="メイリオ" pitchFamily="50" charset="-128"/>
                <a:cs typeface="メイリオ" pitchFamily="50" charset="-128"/>
              </a:rPr>
              <a:t>とその内容について説明していきます。</a:t>
            </a:r>
            <a:endParaRPr lang="ja-JP" altLang="en-US" dirty="0">
              <a:latin typeface="Segoe UI Light" pitchFamily="34" charset="0"/>
              <a:ea typeface="メイリオ" pitchFamily="50" charset="-128"/>
              <a:cs typeface="メイリオ" pitchFamily="50" charset="-128"/>
            </a:endParaRPr>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kern="1200" dirty="0" smtClean="0">
                <a:solidFill>
                  <a:schemeClr val="tx1"/>
                </a:solidFill>
                <a:effectLst/>
                <a:latin typeface="+mn-lt"/>
                <a:ea typeface="メイリオ" pitchFamily="50" charset="-128"/>
                <a:cs typeface="メイリオ" pitchFamily="50" charset="-128"/>
              </a:rPr>
              <a:t>過去に </a:t>
            </a:r>
            <a:r>
              <a:rPr lang="en-US" altLang="ja-JP" kern="1200" dirty="0" smtClean="0">
                <a:solidFill>
                  <a:schemeClr val="tx1"/>
                </a:solidFill>
                <a:effectLst/>
                <a:latin typeface="+mn-lt"/>
                <a:ea typeface="メイリオ" pitchFamily="50" charset="-128"/>
                <a:cs typeface="メイリオ" pitchFamily="50" charset="-128"/>
              </a:rPr>
              <a:t>C++ </a:t>
            </a:r>
            <a:r>
              <a:rPr lang="ja-JP" altLang="en-US" kern="1200" dirty="0" smtClean="0">
                <a:solidFill>
                  <a:schemeClr val="tx1"/>
                </a:solidFill>
                <a:effectLst/>
                <a:latin typeface="+mn-lt"/>
                <a:ea typeface="メイリオ" pitchFamily="50" charset="-128"/>
                <a:cs typeface="メイリオ" pitchFamily="50" charset="-128"/>
              </a:rPr>
              <a:t>に触れたことのある方は、左側のコードに見覚えがあると思います。</a:t>
            </a:r>
            <a:r>
              <a:rPr lang="en-US" altLang="ja-JP" kern="1200" dirty="0" smtClean="0">
                <a:solidFill>
                  <a:schemeClr val="tx1"/>
                </a:solidFill>
                <a:effectLst/>
                <a:latin typeface="+mn-lt"/>
                <a:ea typeface="メイリオ" pitchFamily="50" charset="-128"/>
                <a:cs typeface="メイリオ" pitchFamily="50" charset="-128"/>
              </a:rPr>
              <a:t>new circle</a:t>
            </a:r>
            <a:r>
              <a:rPr lang="ja-JP" altLang="en-US" kern="1200" dirty="0" err="1" smtClean="0">
                <a:solidFill>
                  <a:schemeClr val="tx1"/>
                </a:solidFill>
                <a:effectLst/>
                <a:latin typeface="+mn-lt"/>
                <a:ea typeface="メイリオ" pitchFamily="50" charset="-128"/>
                <a:cs typeface="メイリオ" pitchFamily="50" charset="-128"/>
              </a:rPr>
              <a:t>、</a:t>
            </a:r>
            <a:r>
              <a:rPr lang="en-US" altLang="ja-JP" kern="1200" dirty="0" smtClean="0">
                <a:solidFill>
                  <a:schemeClr val="tx1"/>
                </a:solidFill>
                <a:effectLst/>
                <a:latin typeface="+mn-lt"/>
                <a:ea typeface="メイリオ" pitchFamily="50" charset="-128"/>
                <a:cs typeface="メイリオ" pitchFamily="50" charset="-128"/>
              </a:rPr>
              <a:t>vector &lt;shape*&gt; </a:t>
            </a:r>
            <a:r>
              <a:rPr lang="ja-JP" altLang="en-US" kern="1200" dirty="0" smtClean="0">
                <a:solidFill>
                  <a:schemeClr val="tx1"/>
                </a:solidFill>
                <a:effectLst/>
                <a:latin typeface="+mn-lt"/>
                <a:ea typeface="メイリオ" pitchFamily="50" charset="-128"/>
                <a:cs typeface="メイリオ" pitchFamily="50" charset="-128"/>
              </a:rPr>
              <a:t>を作成、抽象インターフェイス、</a:t>
            </a:r>
            <a:r>
              <a:rPr lang="en-US" altLang="ja-JP" kern="1200" dirty="0" smtClean="0">
                <a:solidFill>
                  <a:schemeClr val="tx1"/>
                </a:solidFill>
                <a:effectLst/>
                <a:latin typeface="+mn-lt"/>
                <a:ea typeface="メイリオ" pitchFamily="50" charset="-128"/>
                <a:cs typeface="メイリオ" pitchFamily="50" charset="-128"/>
              </a:rPr>
              <a:t>for </a:t>
            </a:r>
            <a:r>
              <a:rPr lang="ja-JP" altLang="en-US" kern="1200" dirty="0" smtClean="0">
                <a:solidFill>
                  <a:schemeClr val="tx1"/>
                </a:solidFill>
                <a:effectLst/>
                <a:latin typeface="+mn-lt"/>
                <a:ea typeface="メイリオ" pitchFamily="50" charset="-128"/>
                <a:cs typeface="メイリオ" pitchFamily="50" charset="-128"/>
              </a:rPr>
              <a:t>ループでは各 </a:t>
            </a:r>
            <a:r>
              <a:rPr lang="en-US" altLang="ja-JP" kern="1200" dirty="0" smtClean="0">
                <a:solidFill>
                  <a:schemeClr val="tx1"/>
                </a:solidFill>
                <a:effectLst/>
                <a:latin typeface="+mn-lt"/>
                <a:ea typeface="メイリオ" pitchFamily="50" charset="-128"/>
                <a:cs typeface="メイリオ" pitchFamily="50" charset="-128"/>
              </a:rPr>
              <a:t>shape </a:t>
            </a:r>
            <a:r>
              <a:rPr lang="ja-JP" altLang="en-US" kern="1200" dirty="0" smtClean="0">
                <a:solidFill>
                  <a:schemeClr val="tx1"/>
                </a:solidFill>
                <a:effectLst/>
                <a:latin typeface="+mn-lt"/>
                <a:ea typeface="メイリオ" pitchFamily="50" charset="-128"/>
                <a:cs typeface="メイリオ" pitchFamily="50" charset="-128"/>
              </a:rPr>
              <a:t>についてポインターが非 </a:t>
            </a:r>
            <a:r>
              <a:rPr lang="en-US" altLang="ja-JP" kern="1200" dirty="0" smtClean="0">
                <a:solidFill>
                  <a:schemeClr val="tx1"/>
                </a:solidFill>
                <a:effectLst/>
                <a:latin typeface="+mn-lt"/>
                <a:ea typeface="メイリオ" pitchFamily="50" charset="-128"/>
                <a:cs typeface="メイリオ" pitchFamily="50" charset="-128"/>
              </a:rPr>
              <a:t>null </a:t>
            </a:r>
            <a:r>
              <a:rPr lang="ja-JP" altLang="en-US" kern="1200" dirty="0" smtClean="0">
                <a:solidFill>
                  <a:schemeClr val="tx1"/>
                </a:solidFill>
                <a:effectLst/>
                <a:latin typeface="+mn-lt"/>
                <a:ea typeface="メイリオ" pitchFamily="50" charset="-128"/>
                <a:cs typeface="メイリオ" pitchFamily="50" charset="-128"/>
              </a:rPr>
              <a:t>かつマッチするかどうかを調べます。オーバーロードした等価比較演算子を使用し、それからベクター内のすべての </a:t>
            </a:r>
            <a:r>
              <a:rPr lang="en-US" altLang="ja-JP" kern="1200" dirty="0" smtClean="0">
                <a:solidFill>
                  <a:schemeClr val="tx1"/>
                </a:solidFill>
                <a:effectLst/>
                <a:latin typeface="+mn-lt"/>
                <a:ea typeface="メイリオ" pitchFamily="50" charset="-128"/>
                <a:cs typeface="メイリオ" pitchFamily="50" charset="-128"/>
              </a:rPr>
              <a:t>shape </a:t>
            </a:r>
            <a:r>
              <a:rPr lang="ja-JP" altLang="en-US" kern="1200" dirty="0" err="1" smtClean="0">
                <a:solidFill>
                  <a:schemeClr val="tx1"/>
                </a:solidFill>
                <a:effectLst/>
                <a:latin typeface="+mn-lt"/>
                <a:ea typeface="メイリオ" pitchFamily="50" charset="-128"/>
                <a:cs typeface="メイリオ" pitchFamily="50" charset="-128"/>
              </a:rPr>
              <a:t>を削</a:t>
            </a:r>
            <a:r>
              <a:rPr lang="ja-JP" altLang="en-US" kern="1200" dirty="0" smtClean="0">
                <a:solidFill>
                  <a:schemeClr val="tx1"/>
                </a:solidFill>
                <a:effectLst/>
                <a:latin typeface="+mn-lt"/>
                <a:ea typeface="メイリオ" pitchFamily="50" charset="-128"/>
                <a:cs typeface="メイリオ" pitchFamily="50" charset="-128"/>
              </a:rPr>
              <a:t>除します。ベクターはポインターを所有しないからです。削除しないと、リークが発生します。そして作成した </a:t>
            </a:r>
            <a:r>
              <a:rPr lang="en-US" altLang="ja-JP" kern="1200" dirty="0" smtClean="0">
                <a:solidFill>
                  <a:schemeClr val="tx1"/>
                </a:solidFill>
                <a:effectLst/>
                <a:latin typeface="+mn-lt"/>
                <a:ea typeface="メイリオ" pitchFamily="50" charset="-128"/>
                <a:cs typeface="メイリオ" pitchFamily="50" charset="-128"/>
              </a:rPr>
              <a:t>circle </a:t>
            </a:r>
            <a:r>
              <a:rPr lang="ja-JP" altLang="en-US" kern="1200" dirty="0" err="1" smtClean="0">
                <a:solidFill>
                  <a:schemeClr val="tx1"/>
                </a:solidFill>
                <a:effectLst/>
                <a:latin typeface="+mn-lt"/>
                <a:ea typeface="メイリオ" pitchFamily="50" charset="-128"/>
                <a:cs typeface="メイリオ" pitchFamily="50" charset="-128"/>
              </a:rPr>
              <a:t>を削</a:t>
            </a:r>
            <a:r>
              <a:rPr lang="ja-JP" altLang="en-US" kern="1200" dirty="0" smtClean="0">
                <a:solidFill>
                  <a:schemeClr val="tx1"/>
                </a:solidFill>
                <a:effectLst/>
                <a:latin typeface="+mn-lt"/>
                <a:ea typeface="メイリオ" pitchFamily="50" charset="-128"/>
                <a:cs typeface="メイリオ" pitchFamily="50" charset="-128"/>
              </a:rPr>
              <a:t>除します。このコードは同じ関数内にはないと仮定しましょう。その場合、</a:t>
            </a:r>
            <a:r>
              <a:rPr lang="en-US" altLang="ja-JP" kern="1200" dirty="0" smtClean="0">
                <a:solidFill>
                  <a:schemeClr val="tx1"/>
                </a:solidFill>
                <a:effectLst/>
                <a:latin typeface="+mn-lt"/>
                <a:ea typeface="メイリオ" pitchFamily="50" charset="-128"/>
                <a:cs typeface="メイリオ" pitchFamily="50" charset="-128"/>
              </a:rPr>
              <a:t>new </a:t>
            </a:r>
            <a:r>
              <a:rPr lang="ja-JP" altLang="en-US" kern="1200" dirty="0" smtClean="0">
                <a:solidFill>
                  <a:schemeClr val="tx1"/>
                </a:solidFill>
                <a:effectLst/>
                <a:latin typeface="+mn-lt"/>
                <a:ea typeface="メイリオ" pitchFamily="50" charset="-128"/>
                <a:cs typeface="メイリオ" pitchFamily="50" charset="-128"/>
              </a:rPr>
              <a:t>と </a:t>
            </a:r>
            <a:r>
              <a:rPr lang="en-US" altLang="ja-JP" kern="1200" dirty="0" smtClean="0">
                <a:solidFill>
                  <a:schemeClr val="tx1"/>
                </a:solidFill>
                <a:effectLst/>
                <a:latin typeface="+mn-lt"/>
                <a:ea typeface="メイリオ" pitchFamily="50" charset="-128"/>
                <a:cs typeface="メイリオ" pitchFamily="50" charset="-128"/>
              </a:rPr>
              <a:t>delete </a:t>
            </a:r>
            <a:r>
              <a:rPr lang="ja-JP" altLang="en-US" kern="1200" dirty="0" smtClean="0">
                <a:solidFill>
                  <a:schemeClr val="tx1"/>
                </a:solidFill>
                <a:effectLst/>
                <a:latin typeface="+mn-lt"/>
                <a:ea typeface="メイリオ" pitchFamily="50" charset="-128"/>
                <a:cs typeface="メイリオ" pitchFamily="50" charset="-128"/>
              </a:rPr>
              <a:t>を実行しなければなりません。しかし、</a:t>
            </a:r>
            <a:r>
              <a:rPr lang="en-US" altLang="ja-JP" kern="1200" dirty="0" smtClean="0">
                <a:solidFill>
                  <a:schemeClr val="tx1"/>
                </a:solidFill>
                <a:effectLst/>
                <a:latin typeface="+mn-lt"/>
                <a:ea typeface="メイリオ" pitchFamily="50" charset="-128"/>
                <a:cs typeface="メイリオ" pitchFamily="50" charset="-128"/>
              </a:rPr>
              <a:t>C </a:t>
            </a:r>
            <a:r>
              <a:rPr lang="ja-JP" altLang="en-US" kern="1200" dirty="0" smtClean="0">
                <a:solidFill>
                  <a:schemeClr val="tx1"/>
                </a:solidFill>
                <a:effectLst/>
                <a:latin typeface="+mn-lt"/>
                <a:ea typeface="メイリオ" pitchFamily="50" charset="-128"/>
                <a:cs typeface="メイリオ" pitchFamily="50" charset="-128"/>
              </a:rPr>
              <a:t>言語でクラスを利用する場合のように同じ関数内にあっても、</a:t>
            </a:r>
            <a:r>
              <a:rPr lang="en-US" altLang="ja-JP" kern="1200" dirty="0" smtClean="0">
                <a:solidFill>
                  <a:schemeClr val="tx1"/>
                </a:solidFill>
                <a:effectLst/>
                <a:latin typeface="+mn-lt"/>
                <a:ea typeface="メイリオ" pitchFamily="50" charset="-128"/>
                <a:cs typeface="メイリオ" pitchFamily="50" charset="-128"/>
              </a:rPr>
              <a:t>new </a:t>
            </a:r>
            <a:r>
              <a:rPr lang="ja-JP" altLang="en-US" kern="1200" dirty="0" smtClean="0">
                <a:solidFill>
                  <a:schemeClr val="tx1"/>
                </a:solidFill>
                <a:effectLst/>
                <a:latin typeface="+mn-lt"/>
                <a:ea typeface="メイリオ" pitchFamily="50" charset="-128"/>
                <a:cs typeface="メイリオ" pitchFamily="50" charset="-128"/>
              </a:rPr>
              <a:t>と </a:t>
            </a:r>
            <a:r>
              <a:rPr lang="en-US" altLang="ja-JP" kern="1200" dirty="0" smtClean="0">
                <a:solidFill>
                  <a:schemeClr val="tx1"/>
                </a:solidFill>
                <a:effectLst/>
                <a:latin typeface="+mn-lt"/>
                <a:ea typeface="メイリオ" pitchFamily="50" charset="-128"/>
                <a:cs typeface="メイリオ" pitchFamily="50" charset="-128"/>
              </a:rPr>
              <a:t>delete </a:t>
            </a:r>
            <a:r>
              <a:rPr lang="ja-JP" altLang="en-US" kern="1200" dirty="0" smtClean="0">
                <a:solidFill>
                  <a:schemeClr val="tx1"/>
                </a:solidFill>
                <a:effectLst/>
                <a:latin typeface="+mn-lt"/>
                <a:ea typeface="メイリオ" pitchFamily="50" charset="-128"/>
                <a:cs typeface="メイリオ" pitchFamily="50" charset="-128"/>
              </a:rPr>
              <a:t>を実行しなければなりません。私たちは </a:t>
            </a:r>
            <a:r>
              <a:rPr lang="en-US" altLang="ja-JP" kern="1200" dirty="0" smtClean="0">
                <a:solidFill>
                  <a:schemeClr val="tx1"/>
                </a:solidFill>
                <a:effectLst/>
                <a:latin typeface="+mn-lt"/>
                <a:ea typeface="メイリオ" pitchFamily="50" charset="-128"/>
                <a:cs typeface="メイリオ" pitchFamily="50" charset="-128"/>
              </a:rPr>
              <a:t>STL </a:t>
            </a:r>
            <a:r>
              <a:rPr lang="ja-JP" altLang="en-US" kern="1200" dirty="0" smtClean="0">
                <a:solidFill>
                  <a:schemeClr val="tx1"/>
                </a:solidFill>
                <a:effectLst/>
                <a:latin typeface="+mn-lt"/>
                <a:ea typeface="メイリオ" pitchFamily="50" charset="-128"/>
                <a:cs typeface="メイリオ" pitchFamily="50" charset="-128"/>
              </a:rPr>
              <a:t>などを使用していますが、ここでは手動での管理を行っています。</a:t>
            </a:r>
          </a:p>
          <a:p>
            <a:r>
              <a:rPr lang="ja-JP" altLang="en-US" kern="1200" dirty="0" smtClean="0">
                <a:solidFill>
                  <a:schemeClr val="tx1"/>
                </a:solidFill>
                <a:effectLst/>
                <a:latin typeface="+mn-lt"/>
                <a:ea typeface="メイリオ" pitchFamily="50" charset="-128"/>
                <a:cs typeface="メイリオ" pitchFamily="50" charset="-128"/>
              </a:rPr>
              <a:t> </a:t>
            </a:r>
          </a:p>
          <a:p>
            <a:r>
              <a:rPr lang="ja-JP" altLang="en-US" kern="1200" dirty="0" smtClean="0">
                <a:solidFill>
                  <a:schemeClr val="tx1"/>
                </a:solidFill>
                <a:effectLst/>
                <a:latin typeface="+mn-lt"/>
                <a:ea typeface="メイリオ" pitchFamily="50" charset="-128"/>
                <a:cs typeface="メイリオ" pitchFamily="50" charset="-128"/>
              </a:rPr>
              <a:t>左側のコードについてもう </a:t>
            </a:r>
            <a:r>
              <a:rPr lang="en-US" altLang="ja-JP" kern="1200" dirty="0" smtClean="0">
                <a:solidFill>
                  <a:schemeClr val="tx1"/>
                </a:solidFill>
                <a:effectLst/>
                <a:latin typeface="+mn-lt"/>
                <a:ea typeface="メイリオ" pitchFamily="50" charset="-128"/>
                <a:cs typeface="メイリオ" pitchFamily="50" charset="-128"/>
              </a:rPr>
              <a:t>1 </a:t>
            </a:r>
            <a:r>
              <a:rPr lang="ja-JP" altLang="en-US" kern="1200" dirty="0" smtClean="0">
                <a:solidFill>
                  <a:schemeClr val="tx1"/>
                </a:solidFill>
                <a:effectLst/>
                <a:latin typeface="+mn-lt"/>
                <a:ea typeface="メイリオ" pitchFamily="50" charset="-128"/>
                <a:cs typeface="メイリオ" pitchFamily="50" charset="-128"/>
              </a:rPr>
              <a:t>つ指摘したいことがあります。左側のコードは不完全で、右側のコードよりも長くなっています。その理由を説明します。こうした同じコードを記述する際、指先から自然に記述できるようにしたいと考えるものです。これからお見せするコードはすべて </a:t>
            </a:r>
            <a:r>
              <a:rPr lang="en-US" altLang="ja-JP" kern="1200" dirty="0" smtClean="0">
                <a:solidFill>
                  <a:schemeClr val="tx1"/>
                </a:solidFill>
                <a:effectLst/>
                <a:latin typeface="+mn-lt"/>
                <a:ea typeface="メイリオ" pitchFamily="50" charset="-128"/>
                <a:cs typeface="メイリオ" pitchFamily="50" charset="-128"/>
              </a:rPr>
              <a:t>Visual Studio </a:t>
            </a:r>
            <a:r>
              <a:rPr lang="ja-JP" altLang="en-US" kern="1200" dirty="0" smtClean="0">
                <a:solidFill>
                  <a:schemeClr val="tx1"/>
                </a:solidFill>
                <a:effectLst/>
                <a:latin typeface="+mn-lt"/>
                <a:ea typeface="メイリオ" pitchFamily="50" charset="-128"/>
                <a:cs typeface="メイリオ" pitchFamily="50" charset="-128"/>
              </a:rPr>
              <a:t>で動作します。</a:t>
            </a:r>
            <a:r>
              <a:rPr lang="en-US" altLang="ja-JP" kern="1200" dirty="0" smtClean="0">
                <a:solidFill>
                  <a:schemeClr val="tx1"/>
                </a:solidFill>
                <a:effectLst/>
                <a:latin typeface="+mn-lt"/>
                <a:ea typeface="メイリオ" pitchFamily="50" charset="-128"/>
                <a:cs typeface="メイリオ" pitchFamily="50" charset="-128"/>
              </a:rPr>
              <a:t>Visual C++ </a:t>
            </a:r>
            <a:r>
              <a:rPr lang="ja-JP" altLang="en-US" kern="1200" dirty="0" smtClean="0">
                <a:solidFill>
                  <a:schemeClr val="tx1"/>
                </a:solidFill>
                <a:effectLst/>
                <a:latin typeface="+mn-lt"/>
                <a:ea typeface="メイリオ" pitchFamily="50" charset="-128"/>
                <a:cs typeface="メイリオ" pitchFamily="50" charset="-128"/>
              </a:rPr>
              <a:t>によってそれが可能になります。</a:t>
            </a:r>
            <a:r>
              <a:rPr lang="en-US" altLang="ja-JP" kern="1200" dirty="0" err="1" smtClean="0">
                <a:solidFill>
                  <a:schemeClr val="tx1"/>
                </a:solidFill>
                <a:effectLst/>
                <a:latin typeface="+mn-lt"/>
                <a:ea typeface="メイリオ" pitchFamily="50" charset="-128"/>
                <a:cs typeface="メイリオ" pitchFamily="50" charset="-128"/>
              </a:rPr>
              <a:t>WinRT</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の最後の文字を除いて、標準準拠の </a:t>
            </a:r>
            <a:r>
              <a:rPr lang="en-US" altLang="ja-JP" kern="1200" dirty="0" smtClean="0">
                <a:solidFill>
                  <a:schemeClr val="tx1"/>
                </a:solidFill>
                <a:effectLst/>
                <a:latin typeface="+mn-lt"/>
                <a:ea typeface="メイリオ" pitchFamily="50" charset="-128"/>
                <a:cs typeface="メイリオ" pitchFamily="50" charset="-128"/>
              </a:rPr>
              <a:t>ISO C++ </a:t>
            </a:r>
            <a:r>
              <a:rPr lang="ja-JP" altLang="en-US" kern="1200" dirty="0" smtClean="0">
                <a:solidFill>
                  <a:schemeClr val="tx1"/>
                </a:solidFill>
                <a:effectLst/>
                <a:latin typeface="+mn-lt"/>
                <a:ea typeface="メイリオ" pitchFamily="50" charset="-128"/>
                <a:cs typeface="メイリオ" pitchFamily="50" charset="-128"/>
              </a:rPr>
              <a:t>コードです。</a:t>
            </a:r>
            <a:r>
              <a:rPr lang="en-US" altLang="ja-JP" kern="1200" dirty="0" smtClean="0">
                <a:solidFill>
                  <a:schemeClr val="tx1"/>
                </a:solidFill>
                <a:effectLst/>
                <a:latin typeface="+mn-lt"/>
                <a:ea typeface="メイリオ" pitchFamily="50" charset="-128"/>
                <a:cs typeface="メイリオ" pitchFamily="50" charset="-128"/>
              </a:rPr>
              <a:t>auto </a:t>
            </a:r>
            <a:r>
              <a:rPr lang="ja-JP" altLang="en-US" kern="1200" dirty="0" smtClean="0">
                <a:solidFill>
                  <a:schemeClr val="tx1"/>
                </a:solidFill>
                <a:effectLst/>
                <a:latin typeface="+mn-lt"/>
                <a:ea typeface="メイリオ" pitchFamily="50" charset="-128"/>
                <a:cs typeface="メイリオ" pitchFamily="50" charset="-128"/>
              </a:rPr>
              <a:t>を使用すれば、型の数を減らせます。もう一度言いましょう。神経質になっている人もいますが、これはコンパイラ用のシンタクティック シュガーで、型を吐き出します。型が何だか知っているのです。たとえば、「何とか </a:t>
            </a:r>
            <a:r>
              <a:rPr lang="en-US" altLang="ja-JP" kern="1200" dirty="0" smtClean="0">
                <a:solidFill>
                  <a:schemeClr val="tx1"/>
                </a:solidFill>
                <a:effectLst/>
                <a:latin typeface="+mn-lt"/>
                <a:ea typeface="メイリオ" pitchFamily="50" charset="-128"/>
                <a:cs typeface="メイリオ" pitchFamily="50" charset="-128"/>
              </a:rPr>
              <a:t>P = </a:t>
            </a:r>
            <a:r>
              <a:rPr lang="ja-JP" altLang="en-US" kern="1200" dirty="0" smtClean="0">
                <a:solidFill>
                  <a:schemeClr val="tx1"/>
                </a:solidFill>
                <a:effectLst/>
                <a:latin typeface="+mn-lt"/>
                <a:ea typeface="メイリオ" pitchFamily="50" charset="-128"/>
                <a:cs typeface="メイリオ" pitchFamily="50" charset="-128"/>
              </a:rPr>
              <a:t>何とか」と記述した場合に、コンパイラが「</a:t>
            </a:r>
            <a:r>
              <a:rPr lang="en-US" altLang="ja-JP" kern="1200" dirty="0" smtClean="0">
                <a:solidFill>
                  <a:schemeClr val="tx1"/>
                </a:solidFill>
                <a:effectLst/>
                <a:latin typeface="+mn-lt"/>
                <a:ea typeface="メイリオ" pitchFamily="50" charset="-128"/>
                <a:cs typeface="メイリオ" pitchFamily="50" charset="-128"/>
              </a:rPr>
              <a:t>『</a:t>
            </a:r>
            <a:r>
              <a:rPr lang="ja-JP" altLang="en-US" kern="1200" dirty="0" smtClean="0">
                <a:solidFill>
                  <a:schemeClr val="tx1"/>
                </a:solidFill>
                <a:effectLst/>
                <a:latin typeface="+mn-lt"/>
                <a:ea typeface="メイリオ" pitchFamily="50" charset="-128"/>
                <a:cs typeface="メイリオ" pitchFamily="50" charset="-128"/>
              </a:rPr>
              <a:t>何とか</a:t>
            </a:r>
            <a:r>
              <a:rPr lang="en-US" altLang="ja-JP" kern="1200" dirty="0" smtClean="0">
                <a:solidFill>
                  <a:schemeClr val="tx1"/>
                </a:solidFill>
                <a:effectLst/>
                <a:latin typeface="+mn-lt"/>
                <a:ea typeface="メイリオ" pitchFamily="50" charset="-128"/>
                <a:cs typeface="メイリオ" pitchFamily="50" charset="-128"/>
              </a:rPr>
              <a:t>』</a:t>
            </a:r>
            <a:r>
              <a:rPr lang="ja-JP" altLang="en-US" kern="1200" dirty="0" smtClean="0">
                <a:solidFill>
                  <a:schemeClr val="tx1"/>
                </a:solidFill>
                <a:effectLst/>
                <a:latin typeface="+mn-lt"/>
                <a:ea typeface="メイリオ" pitchFamily="50" charset="-128"/>
                <a:cs typeface="メイリオ" pitchFamily="50" charset="-128"/>
              </a:rPr>
              <a:t>ではなく正確に入力してください」と返してきたら、「それならなぜ代わりに記述してくれないんだ</a:t>
            </a:r>
            <a:r>
              <a:rPr lang="en-US" altLang="ja-JP" kern="1200" dirty="0" smtClean="0">
                <a:solidFill>
                  <a:schemeClr val="tx1"/>
                </a:solidFill>
                <a:effectLst/>
                <a:latin typeface="+mn-lt"/>
                <a:ea typeface="メイリオ" pitchFamily="50" charset="-128"/>
                <a:cs typeface="メイリオ" pitchFamily="50" charset="-128"/>
              </a:rPr>
              <a:t>!</a:t>
            </a:r>
            <a:r>
              <a:rPr lang="ja-JP" altLang="en-US" kern="1200" dirty="0" smtClean="0">
                <a:solidFill>
                  <a:schemeClr val="tx1"/>
                </a:solidFill>
                <a:effectLst/>
                <a:latin typeface="+mn-lt"/>
                <a:ea typeface="メイリオ" pitchFamily="50" charset="-128"/>
                <a:cs typeface="メイリオ" pitchFamily="50" charset="-128"/>
              </a:rPr>
              <a:t>」と思うでしょう。しかし、コンパイラが返すエラー メッセージにこう書かれていたら気分がよくありません。「正確にはこう記述すべきだったのに。さあ記述し直して」。いかにも </a:t>
            </a:r>
            <a:r>
              <a:rPr lang="en-US" altLang="ja-JP" kern="1200" dirty="0" smtClean="0">
                <a:solidFill>
                  <a:schemeClr val="tx1"/>
                </a:solidFill>
                <a:effectLst/>
                <a:latin typeface="+mn-lt"/>
                <a:ea typeface="メイリオ" pitchFamily="50" charset="-128"/>
                <a:cs typeface="メイリオ" pitchFamily="50" charset="-128"/>
              </a:rPr>
              <a:t>90 </a:t>
            </a:r>
            <a:r>
              <a:rPr lang="ja-JP" altLang="en-US" kern="1200" dirty="0" smtClean="0">
                <a:solidFill>
                  <a:schemeClr val="tx1"/>
                </a:solidFill>
                <a:effectLst/>
                <a:latin typeface="+mn-lt"/>
                <a:ea typeface="メイリオ" pitchFamily="50" charset="-128"/>
                <a:cs typeface="メイリオ" pitchFamily="50" charset="-128"/>
              </a:rPr>
              <a:t>年代という感じです。</a:t>
            </a:r>
          </a:p>
          <a:p>
            <a:r>
              <a:rPr lang="ja-JP" altLang="en-US" kern="1200" dirty="0" smtClean="0">
                <a:solidFill>
                  <a:schemeClr val="tx1"/>
                </a:solidFill>
                <a:effectLst/>
                <a:latin typeface="+mn-lt"/>
                <a:ea typeface="メイリオ" pitchFamily="50" charset="-128"/>
                <a:cs typeface="メイリオ" pitchFamily="50" charset="-128"/>
              </a:rPr>
              <a:t> </a:t>
            </a:r>
          </a:p>
          <a:p>
            <a:r>
              <a:rPr lang="ja-JP" altLang="en-US" kern="1200" dirty="0" smtClean="0">
                <a:solidFill>
                  <a:schemeClr val="tx1"/>
                </a:solidFill>
                <a:effectLst/>
                <a:latin typeface="+mn-lt"/>
                <a:ea typeface="メイリオ" pitchFamily="50" charset="-128"/>
                <a:cs typeface="メイリオ" pitchFamily="50" charset="-128"/>
              </a:rPr>
              <a:t>とにかく、</a:t>
            </a:r>
            <a:r>
              <a:rPr lang="en-US" altLang="ja-JP" kern="1200" dirty="0" smtClean="0">
                <a:solidFill>
                  <a:schemeClr val="tx1"/>
                </a:solidFill>
                <a:effectLst/>
                <a:latin typeface="+mn-lt"/>
                <a:ea typeface="メイリオ" pitchFamily="50" charset="-128"/>
                <a:cs typeface="メイリオ" pitchFamily="50" charset="-128"/>
              </a:rPr>
              <a:t>auto </a:t>
            </a:r>
            <a:r>
              <a:rPr lang="ja-JP" altLang="en-US" kern="1200" dirty="0" smtClean="0">
                <a:solidFill>
                  <a:schemeClr val="tx1"/>
                </a:solidFill>
                <a:effectLst/>
                <a:latin typeface="+mn-lt"/>
                <a:ea typeface="メイリオ" pitchFamily="50" charset="-128"/>
                <a:cs typeface="メイリオ" pitchFamily="50" charset="-128"/>
              </a:rPr>
              <a:t>は </a:t>
            </a:r>
            <a:r>
              <a:rPr lang="en-US" altLang="ja-JP" kern="1200" dirty="0" smtClean="0">
                <a:solidFill>
                  <a:schemeClr val="tx1"/>
                </a:solidFill>
                <a:effectLst/>
                <a:latin typeface="+mn-lt"/>
                <a:ea typeface="メイリオ" pitchFamily="50" charset="-128"/>
                <a:cs typeface="メイリオ" pitchFamily="50" charset="-128"/>
              </a:rPr>
              <a:t>C# </a:t>
            </a:r>
            <a:r>
              <a:rPr lang="ja-JP" altLang="en-US" kern="1200" dirty="0" smtClean="0">
                <a:solidFill>
                  <a:schemeClr val="tx1"/>
                </a:solidFill>
                <a:effectLst/>
                <a:latin typeface="+mn-lt"/>
                <a:ea typeface="メイリオ" pitchFamily="50" charset="-128"/>
                <a:cs typeface="メイリオ" pitchFamily="50" charset="-128"/>
              </a:rPr>
              <a:t>の </a:t>
            </a:r>
            <a:r>
              <a:rPr lang="en-US" altLang="ja-JP" kern="1200" dirty="0" err="1" smtClean="0">
                <a:solidFill>
                  <a:schemeClr val="tx1"/>
                </a:solidFill>
                <a:effectLst/>
                <a:latin typeface="+mn-lt"/>
                <a:ea typeface="メイリオ" pitchFamily="50" charset="-128"/>
                <a:cs typeface="メイリオ" pitchFamily="50" charset="-128"/>
              </a:rPr>
              <a:t>var</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err="1" smtClean="0">
                <a:solidFill>
                  <a:schemeClr val="tx1"/>
                </a:solidFill>
                <a:effectLst/>
                <a:latin typeface="+mn-lt"/>
                <a:ea typeface="メイリオ" pitchFamily="50" charset="-128"/>
                <a:cs typeface="メイリオ" pitchFamily="50" charset="-128"/>
              </a:rPr>
              <a:t>のような</a:t>
            </a:r>
            <a:r>
              <a:rPr lang="ja-JP" altLang="en-US" kern="1200" dirty="0" smtClean="0">
                <a:solidFill>
                  <a:schemeClr val="tx1"/>
                </a:solidFill>
                <a:effectLst/>
                <a:latin typeface="+mn-lt"/>
                <a:ea typeface="メイリオ" pitchFamily="50" charset="-128"/>
                <a:cs typeface="メイリオ" pitchFamily="50" charset="-128"/>
              </a:rPr>
              <a:t>もので、これを</a:t>
            </a:r>
            <a:r>
              <a:rPr lang="ja-JP" altLang="en-US" kern="1200" smtClean="0">
                <a:solidFill>
                  <a:schemeClr val="tx1"/>
                </a:solidFill>
                <a:effectLst/>
                <a:latin typeface="+mn-lt"/>
                <a:ea typeface="メイリオ" pitchFamily="50" charset="-128"/>
                <a:cs typeface="メイリオ" pitchFamily="50" charset="-128"/>
              </a:rPr>
              <a:t>使って他言語のように型</a:t>
            </a:r>
            <a:r>
              <a:rPr lang="ja-JP" altLang="en-US" kern="1200" dirty="0" smtClean="0">
                <a:solidFill>
                  <a:schemeClr val="tx1"/>
                </a:solidFill>
                <a:effectLst/>
                <a:latin typeface="+mn-lt"/>
                <a:ea typeface="メイリオ" pitchFamily="50" charset="-128"/>
                <a:cs typeface="メイリオ" pitchFamily="50" charset="-128"/>
              </a:rPr>
              <a:t>の数を減らすことができます。些細な機能ですが、とにかく便利なのでぜひ活用してください。ここでは </a:t>
            </a:r>
            <a:r>
              <a:rPr lang="en-US" altLang="ja-JP" kern="1200" dirty="0" smtClean="0">
                <a:solidFill>
                  <a:schemeClr val="tx1"/>
                </a:solidFill>
                <a:effectLst/>
                <a:latin typeface="+mn-lt"/>
                <a:ea typeface="メイリオ" pitchFamily="50" charset="-128"/>
                <a:cs typeface="メイリオ" pitchFamily="50" charset="-128"/>
              </a:rPr>
              <a:t>new </a:t>
            </a:r>
            <a:r>
              <a:rPr lang="ja-JP" altLang="en-US" kern="1200" dirty="0" smtClean="0">
                <a:solidFill>
                  <a:schemeClr val="tx1"/>
                </a:solidFill>
                <a:effectLst/>
                <a:latin typeface="+mn-lt"/>
                <a:ea typeface="メイリオ" pitchFamily="50" charset="-128"/>
                <a:cs typeface="メイリオ" pitchFamily="50" charset="-128"/>
              </a:rPr>
              <a:t>ではなく、</a:t>
            </a:r>
            <a:r>
              <a:rPr lang="en-US" altLang="ja-JP" kern="1200" dirty="0" err="1" smtClean="0">
                <a:solidFill>
                  <a:schemeClr val="tx1"/>
                </a:solidFill>
                <a:effectLst/>
                <a:latin typeface="+mn-lt"/>
                <a:ea typeface="メイリオ" pitchFamily="50" charset="-128"/>
                <a:cs typeface="メイリオ" pitchFamily="50" charset="-128"/>
              </a:rPr>
              <a:t>make_shared</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を使用しています。型を減らす </a:t>
            </a:r>
            <a:r>
              <a:rPr lang="en-US" altLang="ja-JP" kern="1200" dirty="0" smtClean="0">
                <a:solidFill>
                  <a:schemeClr val="tx1"/>
                </a:solidFill>
                <a:effectLst/>
                <a:latin typeface="+mn-lt"/>
                <a:ea typeface="メイリオ" pitchFamily="50" charset="-128"/>
                <a:cs typeface="メイリオ" pitchFamily="50" charset="-128"/>
              </a:rPr>
              <a:t>auto </a:t>
            </a:r>
            <a:r>
              <a:rPr lang="ja-JP" altLang="en-US" kern="1200" dirty="0" smtClean="0">
                <a:solidFill>
                  <a:schemeClr val="tx1"/>
                </a:solidFill>
                <a:effectLst/>
                <a:latin typeface="+mn-lt"/>
                <a:ea typeface="メイリオ" pitchFamily="50" charset="-128"/>
                <a:cs typeface="メイリオ" pitchFamily="50" charset="-128"/>
              </a:rPr>
              <a:t>について話しましたが、</a:t>
            </a:r>
            <a:r>
              <a:rPr lang="en-US" altLang="ja-JP" kern="1200" dirty="0" smtClean="0">
                <a:solidFill>
                  <a:schemeClr val="tx1"/>
                </a:solidFill>
                <a:effectLst/>
                <a:latin typeface="+mn-lt"/>
                <a:ea typeface="メイリオ" pitchFamily="50" charset="-128"/>
                <a:cs typeface="メイリオ" pitchFamily="50" charset="-128"/>
              </a:rPr>
              <a:t>new </a:t>
            </a:r>
            <a:r>
              <a:rPr lang="ja-JP" altLang="en-US" kern="1200" dirty="0" smtClean="0">
                <a:solidFill>
                  <a:schemeClr val="tx1"/>
                </a:solidFill>
                <a:effectLst/>
                <a:latin typeface="+mn-lt"/>
                <a:ea typeface="メイリオ" pitchFamily="50" charset="-128"/>
                <a:cs typeface="メイリオ" pitchFamily="50" charset="-128"/>
              </a:rPr>
              <a:t>の代わりに </a:t>
            </a:r>
            <a:r>
              <a:rPr lang="en-US" altLang="ja-JP" kern="1200" dirty="0" err="1" smtClean="0">
                <a:solidFill>
                  <a:schemeClr val="tx1"/>
                </a:solidFill>
                <a:effectLst/>
                <a:latin typeface="+mn-lt"/>
                <a:ea typeface="メイリオ" pitchFamily="50" charset="-128"/>
                <a:cs typeface="メイリオ" pitchFamily="50" charset="-128"/>
              </a:rPr>
              <a:t>make_shared</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を既定のアロケーターとして使用してください。</a:t>
            </a:r>
            <a:r>
              <a:rPr lang="en-US" altLang="ja-JP" kern="1200" dirty="0" err="1" smtClean="0">
                <a:solidFill>
                  <a:schemeClr val="tx1"/>
                </a:solidFill>
                <a:effectLst/>
                <a:latin typeface="+mn-lt"/>
                <a:ea typeface="メイリオ" pitchFamily="50" charset="-128"/>
                <a:cs typeface="メイリオ" pitchFamily="50" charset="-128"/>
              </a:rPr>
              <a:t>unique_ptr</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のもう </a:t>
            </a:r>
            <a:r>
              <a:rPr lang="en-US" altLang="ja-JP" kern="1200" dirty="0" smtClean="0">
                <a:solidFill>
                  <a:schemeClr val="tx1"/>
                </a:solidFill>
                <a:effectLst/>
                <a:latin typeface="+mn-lt"/>
                <a:ea typeface="メイリオ" pitchFamily="50" charset="-128"/>
                <a:cs typeface="メイリオ" pitchFamily="50" charset="-128"/>
              </a:rPr>
              <a:t>1 </a:t>
            </a:r>
            <a:r>
              <a:rPr lang="ja-JP" altLang="en-US" kern="1200" dirty="0" err="1" smtClean="0">
                <a:solidFill>
                  <a:schemeClr val="tx1"/>
                </a:solidFill>
                <a:effectLst/>
                <a:latin typeface="+mn-lt"/>
                <a:ea typeface="メイリオ" pitchFamily="50" charset="-128"/>
                <a:cs typeface="メイリオ" pitchFamily="50" charset="-128"/>
              </a:rPr>
              <a:t>つの</a:t>
            </a:r>
            <a:r>
              <a:rPr lang="ja-JP" altLang="en-US" kern="1200" dirty="0" smtClean="0">
                <a:solidFill>
                  <a:schemeClr val="tx1"/>
                </a:solidFill>
                <a:effectLst/>
                <a:latin typeface="+mn-lt"/>
                <a:ea typeface="メイリオ" pitchFamily="50" charset="-128"/>
                <a:cs typeface="メイリオ" pitchFamily="50" charset="-128"/>
              </a:rPr>
              <a:t>使用法についてお話しします。ただし、ヒープの割り当てが必要な場合は、既定で参照カウント式のスマート ポインターを使用してください。ほとんどの方は既にご存知だと思います。コード内の一部のオブジェクトまたは全体に、参照カウント式のスマート ポインターを使用している方はどのくらいいますか</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素晴らしい。標準ライブラリにもあるので、プロジェクトごと、ライブラリごとに異なるものを使用する必要はありません。共有ポインターがあるのでそれを使いましょう。</a:t>
            </a:r>
          </a:p>
          <a:p>
            <a:r>
              <a:rPr lang="ja-JP" altLang="en-US" kern="1200" dirty="0" smtClean="0">
                <a:solidFill>
                  <a:schemeClr val="tx1"/>
                </a:solidFill>
                <a:effectLst/>
                <a:latin typeface="+mn-lt"/>
                <a:ea typeface="メイリオ" pitchFamily="50" charset="-128"/>
                <a:cs typeface="メイリオ" pitchFamily="50" charset="-128"/>
              </a:rPr>
              <a:t> </a:t>
            </a:r>
          </a:p>
          <a:p>
            <a:r>
              <a:rPr lang="ja-JP" altLang="en-US" kern="1200" dirty="0" smtClean="0">
                <a:solidFill>
                  <a:schemeClr val="tx1"/>
                </a:solidFill>
                <a:effectLst/>
                <a:latin typeface="+mn-lt"/>
                <a:ea typeface="メイリオ" pitchFamily="50" charset="-128"/>
                <a:cs typeface="メイリオ" pitchFamily="50" charset="-128"/>
              </a:rPr>
              <a:t>ポインターのベクターがありますが、共有ポインターのベクターなので、ベクターをクリーンアップする必要はありません。共有ポインターのベクターとすることで、ポインターが指すオブジェクトを所有させることができます。インタラクションを使用していますが、問題ありません。つまり </a:t>
            </a:r>
            <a:r>
              <a:rPr lang="en-US" altLang="ja-JP" kern="1200" dirty="0" smtClean="0">
                <a:solidFill>
                  <a:schemeClr val="tx1"/>
                </a:solidFill>
                <a:effectLst/>
                <a:latin typeface="+mn-lt"/>
                <a:ea typeface="メイリオ" pitchFamily="50" charset="-128"/>
                <a:cs typeface="メイリオ" pitchFamily="50" charset="-128"/>
              </a:rPr>
              <a:t>circle </a:t>
            </a:r>
            <a:r>
              <a:rPr lang="ja-JP" altLang="en-US" kern="1200" dirty="0" smtClean="0">
                <a:solidFill>
                  <a:schemeClr val="tx1"/>
                </a:solidFill>
                <a:effectLst/>
                <a:latin typeface="+mn-lt"/>
                <a:ea typeface="メイリオ" pitchFamily="50" charset="-128"/>
                <a:cs typeface="メイリオ" pitchFamily="50" charset="-128"/>
              </a:rPr>
              <a:t>も、ベクターに読み込んだ </a:t>
            </a:r>
            <a:r>
              <a:rPr lang="en-US" altLang="ja-JP" kern="1200" dirty="0" smtClean="0">
                <a:solidFill>
                  <a:schemeClr val="tx1"/>
                </a:solidFill>
                <a:effectLst/>
                <a:latin typeface="+mn-lt"/>
                <a:ea typeface="メイリオ" pitchFamily="50" charset="-128"/>
                <a:cs typeface="メイリオ" pitchFamily="50" charset="-128"/>
              </a:rPr>
              <a:t>shape</a:t>
            </a:r>
            <a:r>
              <a:rPr lang="ja-JP" altLang="en-US" kern="1200" dirty="0" smtClean="0">
                <a:solidFill>
                  <a:schemeClr val="tx1"/>
                </a:solidFill>
                <a:effectLst/>
                <a:latin typeface="+mn-lt"/>
                <a:ea typeface="メイリオ" pitchFamily="50" charset="-128"/>
                <a:cs typeface="メイリオ" pitchFamily="50" charset="-128"/>
              </a:rPr>
              <a:t>も、すべて削除する必要はありません。有効期間は自動管理されます。</a:t>
            </a:r>
            <a:r>
              <a:rPr lang="en-US" altLang="ja-JP" kern="1200" dirty="0" smtClean="0">
                <a:solidFill>
                  <a:schemeClr val="tx1"/>
                </a:solidFill>
                <a:effectLst/>
                <a:latin typeface="+mn-lt"/>
                <a:ea typeface="メイリオ" pitchFamily="50" charset="-128"/>
                <a:cs typeface="メイリオ" pitchFamily="50" charset="-128"/>
              </a:rPr>
              <a:t>delete </a:t>
            </a:r>
            <a:r>
              <a:rPr lang="ja-JP" altLang="en-US" kern="1200" dirty="0" smtClean="0">
                <a:solidFill>
                  <a:schemeClr val="tx1"/>
                </a:solidFill>
                <a:effectLst/>
                <a:latin typeface="+mn-lt"/>
                <a:ea typeface="メイリオ" pitchFamily="50" charset="-128"/>
                <a:cs typeface="メイリオ" pitchFamily="50" charset="-128"/>
              </a:rPr>
              <a:t>を記述することはおそらく二度とないでしょう。このコードは例外安全ですが、左側のコードは違います。例外が発生すると、すべてを手動でクリーンアップしようという努力もむなしく、すべてがリークします。左側のコードの長さは右側のおよそ </a:t>
            </a:r>
            <a:r>
              <a:rPr lang="en-US" altLang="ja-JP" kern="1200" dirty="0" smtClean="0">
                <a:solidFill>
                  <a:schemeClr val="tx1"/>
                </a:solidFill>
                <a:effectLst/>
                <a:latin typeface="+mn-lt"/>
                <a:ea typeface="メイリオ" pitchFamily="50" charset="-128"/>
                <a:cs typeface="メイリオ" pitchFamily="50" charset="-128"/>
              </a:rPr>
              <a:t>2 </a:t>
            </a:r>
            <a:r>
              <a:rPr lang="ja-JP" altLang="en-US" kern="1200" dirty="0" smtClean="0">
                <a:solidFill>
                  <a:schemeClr val="tx1"/>
                </a:solidFill>
                <a:effectLst/>
                <a:latin typeface="+mn-lt"/>
                <a:ea typeface="メイリオ" pitchFamily="50" charset="-128"/>
                <a:cs typeface="メイリオ" pitchFamily="50" charset="-128"/>
              </a:rPr>
              <a:t>倍で、制御フロー パスの数に応じてさらに長くなる可能性があります。</a:t>
            </a: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70244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2587" y="4343400"/>
            <a:ext cx="6092825" cy="4114800"/>
          </a:xfrm>
        </p:spPr>
        <p:txBody>
          <a:bodyPr>
            <a:noAutofit/>
          </a:bodyPr>
          <a:lstStyle/>
          <a:p>
            <a:r>
              <a:rPr lang="ja-JP" altLang="en-US" kern="1200" dirty="0" smtClean="0">
                <a:solidFill>
                  <a:schemeClr val="tx1"/>
                </a:solidFill>
                <a:effectLst/>
                <a:latin typeface="+mn-lt"/>
                <a:ea typeface="メイリオ" pitchFamily="50" charset="-128"/>
                <a:cs typeface="メイリオ" pitchFamily="50" charset="-128"/>
              </a:rPr>
              <a:t>この時点で </a:t>
            </a:r>
            <a:r>
              <a:rPr lang="en-US" altLang="ja-JP" kern="1200" dirty="0" smtClean="0">
                <a:solidFill>
                  <a:schemeClr val="tx1"/>
                </a:solidFill>
                <a:effectLst/>
                <a:latin typeface="+mn-lt"/>
                <a:ea typeface="メイリオ" pitchFamily="50" charset="-128"/>
                <a:cs typeface="メイリオ" pitchFamily="50" charset="-128"/>
              </a:rPr>
              <a:t>Scott Meyers </a:t>
            </a:r>
            <a:r>
              <a:rPr lang="ja-JP" altLang="en-US" kern="1200" dirty="0" smtClean="0">
                <a:solidFill>
                  <a:schemeClr val="tx1"/>
                </a:solidFill>
                <a:effectLst/>
                <a:latin typeface="+mn-lt"/>
                <a:ea typeface="メイリオ" pitchFamily="50" charset="-128"/>
                <a:cs typeface="メイリオ" pitchFamily="50" charset="-128"/>
              </a:rPr>
              <a:t>ならば、「よい </a:t>
            </a:r>
            <a:r>
              <a:rPr lang="en-US" altLang="ja-JP" kern="1200" dirty="0" smtClean="0">
                <a:solidFill>
                  <a:schemeClr val="tx1"/>
                </a:solidFill>
                <a:effectLst/>
                <a:latin typeface="+mn-lt"/>
                <a:ea typeface="メイリオ" pitchFamily="50" charset="-128"/>
                <a:cs typeface="メイリオ" pitchFamily="50" charset="-128"/>
              </a:rPr>
              <a:t>1 </a:t>
            </a:r>
            <a:r>
              <a:rPr lang="ja-JP" altLang="en-US" kern="1200" dirty="0" smtClean="0">
                <a:solidFill>
                  <a:schemeClr val="tx1"/>
                </a:solidFill>
                <a:effectLst/>
                <a:latin typeface="+mn-lt"/>
                <a:ea typeface="メイリオ" pitchFamily="50" charset="-128"/>
                <a:cs typeface="メイリオ" pitchFamily="50" charset="-128"/>
              </a:rPr>
              <a:t>日を」と言うところでしょう。幸い、最新の </a:t>
            </a:r>
            <a:r>
              <a:rPr lang="en-US" altLang="ja-JP" kern="1200" dirty="0" smtClean="0">
                <a:solidFill>
                  <a:schemeClr val="tx1"/>
                </a:solidFill>
                <a:effectLst/>
                <a:latin typeface="+mn-lt"/>
                <a:ea typeface="メイリオ" pitchFamily="50" charset="-128"/>
                <a:cs typeface="メイリオ" pitchFamily="50" charset="-128"/>
              </a:rPr>
              <a:t>C++ </a:t>
            </a:r>
            <a:r>
              <a:rPr lang="ja-JP" altLang="en-US" kern="1200" dirty="0" smtClean="0">
                <a:solidFill>
                  <a:schemeClr val="tx1"/>
                </a:solidFill>
                <a:effectLst/>
                <a:latin typeface="+mn-lt"/>
                <a:ea typeface="メイリオ" pitchFamily="50" charset="-128"/>
                <a:cs typeface="メイリオ" pitchFamily="50" charset="-128"/>
              </a:rPr>
              <a:t>コードでは一切該当しないので、おかげでご機嫌な </a:t>
            </a:r>
            <a:r>
              <a:rPr lang="en-US" altLang="ja-JP" kern="1200" dirty="0" smtClean="0">
                <a:solidFill>
                  <a:schemeClr val="tx1"/>
                </a:solidFill>
                <a:effectLst/>
                <a:latin typeface="+mn-lt"/>
                <a:ea typeface="メイリオ" pitchFamily="50" charset="-128"/>
                <a:cs typeface="メイリオ" pitchFamily="50" charset="-128"/>
              </a:rPr>
              <a:t>1 </a:t>
            </a:r>
            <a:r>
              <a:rPr lang="ja-JP" altLang="en-US" kern="1200" dirty="0" smtClean="0">
                <a:solidFill>
                  <a:schemeClr val="tx1"/>
                </a:solidFill>
                <a:effectLst/>
                <a:latin typeface="+mn-lt"/>
                <a:ea typeface="メイリオ" pitchFamily="50" charset="-128"/>
                <a:cs typeface="メイリオ" pitchFamily="50" charset="-128"/>
              </a:rPr>
              <a:t>日を過ごせます。</a:t>
            </a:r>
            <a:r>
              <a:rPr lang="en-US" altLang="ja-JP" kern="1200" dirty="0" smtClean="0">
                <a:solidFill>
                  <a:schemeClr val="tx1"/>
                </a:solidFill>
                <a:effectLst/>
                <a:latin typeface="+mn-lt"/>
                <a:ea typeface="メイリオ" pitchFamily="50" charset="-128"/>
                <a:cs typeface="メイリオ" pitchFamily="50" charset="-128"/>
              </a:rPr>
              <a:t>C++ </a:t>
            </a:r>
            <a:r>
              <a:rPr lang="ja-JP" altLang="en-US" kern="1200" dirty="0" smtClean="0">
                <a:solidFill>
                  <a:schemeClr val="tx1"/>
                </a:solidFill>
                <a:effectLst/>
                <a:latin typeface="+mn-lt"/>
                <a:ea typeface="メイリオ" pitchFamily="50" charset="-128"/>
                <a:cs typeface="メイリオ" pitchFamily="50" charset="-128"/>
              </a:rPr>
              <a:t>では自動メモリ管理が行われ、既定で例外安全ではない、例外安全は難しいと考えている方に朗報です。それはもう過去の話で、私たちは夢から覚め、あらゆる他の言語と同様に、クリーンで、シンプルで、安全なコードが使える現実の世界にいるのです。ところで、</a:t>
            </a:r>
            <a:r>
              <a:rPr lang="en-US" altLang="ja-JP" kern="1200" dirty="0" smtClean="0">
                <a:solidFill>
                  <a:schemeClr val="tx1"/>
                </a:solidFill>
                <a:effectLst/>
                <a:latin typeface="+mn-lt"/>
                <a:ea typeface="メイリオ" pitchFamily="50" charset="-128"/>
                <a:cs typeface="メイリオ" pitchFamily="50" charset="-128"/>
              </a:rPr>
              <a:t>for </a:t>
            </a:r>
            <a:r>
              <a:rPr lang="ja-JP" altLang="en-US" kern="1200" dirty="0" smtClean="0">
                <a:solidFill>
                  <a:schemeClr val="tx1"/>
                </a:solidFill>
                <a:effectLst/>
                <a:latin typeface="+mn-lt"/>
                <a:ea typeface="メイリオ" pitchFamily="50" charset="-128"/>
                <a:cs typeface="メイリオ" pitchFamily="50" charset="-128"/>
              </a:rPr>
              <a:t>ループの代わりに </a:t>
            </a:r>
            <a:r>
              <a:rPr lang="en-US" altLang="ja-JP" kern="1200" dirty="0" smtClean="0">
                <a:solidFill>
                  <a:schemeClr val="tx1"/>
                </a:solidFill>
                <a:effectLst/>
                <a:latin typeface="+mn-lt"/>
                <a:ea typeface="メイリオ" pitchFamily="50" charset="-128"/>
                <a:cs typeface="メイリオ" pitchFamily="50" charset="-128"/>
              </a:rPr>
              <a:t>STL </a:t>
            </a:r>
            <a:r>
              <a:rPr lang="ja-JP" altLang="en-US" kern="1200" dirty="0" smtClean="0">
                <a:solidFill>
                  <a:schemeClr val="tx1"/>
                </a:solidFill>
                <a:effectLst/>
                <a:latin typeface="+mn-lt"/>
                <a:ea typeface="メイリオ" pitchFamily="50" charset="-128"/>
                <a:cs typeface="メイリオ" pitchFamily="50" charset="-128"/>
              </a:rPr>
              <a:t>アルゴリズムを使用しています。そして、ラムダ関数を使用しています。</a:t>
            </a:r>
            <a:r>
              <a:rPr lang="en-US" altLang="ja-JP" kern="1200" dirty="0" smtClean="0">
                <a:solidFill>
                  <a:schemeClr val="tx1"/>
                </a:solidFill>
                <a:effectLst/>
                <a:latin typeface="+mn-lt"/>
                <a:ea typeface="メイリオ" pitchFamily="50" charset="-128"/>
                <a:cs typeface="メイリオ" pitchFamily="50" charset="-128"/>
              </a:rPr>
              <a:t>begin (</a:t>
            </a:r>
            <a:r>
              <a:rPr lang="en-US" altLang="ja-JP" kern="1200" dirty="0" err="1" smtClean="0">
                <a:solidFill>
                  <a:schemeClr val="tx1"/>
                </a:solidFill>
                <a:effectLst/>
                <a:latin typeface="+mn-lt"/>
                <a:ea typeface="メイリオ" pitchFamily="50" charset="-128"/>
                <a:cs typeface="メイリオ" pitchFamily="50" charset="-128"/>
              </a:rPr>
              <a:t>vw</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から </a:t>
            </a:r>
            <a:r>
              <a:rPr lang="en-US" altLang="ja-JP" kern="1200" dirty="0" smtClean="0">
                <a:solidFill>
                  <a:schemeClr val="tx1"/>
                </a:solidFill>
                <a:effectLst/>
                <a:latin typeface="+mn-lt"/>
                <a:ea typeface="メイリオ" pitchFamily="50" charset="-128"/>
                <a:cs typeface="メイリオ" pitchFamily="50" charset="-128"/>
              </a:rPr>
              <a:t>end (</a:t>
            </a:r>
            <a:r>
              <a:rPr lang="en-US" altLang="ja-JP" kern="1200" dirty="0" err="1" smtClean="0">
                <a:solidFill>
                  <a:schemeClr val="tx1"/>
                </a:solidFill>
                <a:effectLst/>
                <a:latin typeface="+mn-lt"/>
                <a:ea typeface="メイリオ" pitchFamily="50" charset="-128"/>
                <a:cs typeface="メイリオ" pitchFamily="50" charset="-128"/>
              </a:rPr>
              <a:t>vw</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err="1" smtClean="0">
                <a:solidFill>
                  <a:schemeClr val="tx1"/>
                </a:solidFill>
                <a:effectLst/>
                <a:latin typeface="+mn-lt"/>
                <a:ea typeface="メイリオ" pitchFamily="50" charset="-128"/>
                <a:cs typeface="メイリオ" pitchFamily="50" charset="-128"/>
              </a:rPr>
              <a:t>まで</a:t>
            </a:r>
            <a:r>
              <a:rPr lang="ja-JP" altLang="en-US" kern="1200" dirty="0" smtClean="0">
                <a:solidFill>
                  <a:schemeClr val="tx1"/>
                </a:solidFill>
                <a:effectLst/>
                <a:latin typeface="+mn-lt"/>
                <a:ea typeface="メイリオ" pitchFamily="50" charset="-128"/>
                <a:cs typeface="メイリオ" pitchFamily="50" charset="-128"/>
              </a:rPr>
              <a:t>このラムダで反復処理しました。ラムダの構文は改善され続けていますが、現在でも十分に便利です。つまり関数オブジェクトは、</a:t>
            </a:r>
            <a:r>
              <a:rPr lang="en-US" altLang="ja-JP" kern="1200" dirty="0" smtClean="0">
                <a:solidFill>
                  <a:schemeClr val="tx1"/>
                </a:solidFill>
                <a:effectLst/>
                <a:latin typeface="+mn-lt"/>
                <a:ea typeface="メイリオ" pitchFamily="50" charset="-128"/>
                <a:cs typeface="メイリオ" pitchFamily="50" charset="-128"/>
              </a:rPr>
              <a:t>Java </a:t>
            </a:r>
            <a:r>
              <a:rPr lang="ja-JP" altLang="en-US" kern="1200" dirty="0" smtClean="0">
                <a:solidFill>
                  <a:schemeClr val="tx1"/>
                </a:solidFill>
                <a:effectLst/>
                <a:latin typeface="+mn-lt"/>
                <a:ea typeface="メイリオ" pitchFamily="50" charset="-128"/>
                <a:cs typeface="メイリオ" pitchFamily="50" charset="-128"/>
              </a:rPr>
              <a:t>の関数や </a:t>
            </a:r>
            <a:r>
              <a:rPr lang="en-US" altLang="ja-JP" kern="1200" dirty="0" smtClean="0">
                <a:solidFill>
                  <a:schemeClr val="tx1"/>
                </a:solidFill>
                <a:effectLst/>
                <a:latin typeface="+mn-lt"/>
                <a:ea typeface="メイリオ" pitchFamily="50" charset="-128"/>
                <a:cs typeface="メイリオ" pitchFamily="50" charset="-128"/>
              </a:rPr>
              <a:t>C# </a:t>
            </a:r>
            <a:r>
              <a:rPr lang="ja-JP" altLang="en-US" kern="1200" dirty="0" smtClean="0">
                <a:solidFill>
                  <a:schemeClr val="tx1"/>
                </a:solidFill>
                <a:effectLst/>
                <a:latin typeface="+mn-lt"/>
                <a:ea typeface="メイリオ" pitchFamily="50" charset="-128"/>
                <a:cs typeface="メイリオ" pitchFamily="50" charset="-128"/>
              </a:rPr>
              <a:t>の匿名デリゲートやラムダ関数のようにその場で記述できます。これは非常に便利です。</a:t>
            </a:r>
          </a:p>
          <a:p>
            <a:r>
              <a:rPr lang="ja-JP" altLang="en-US" kern="1200" dirty="0" smtClean="0">
                <a:solidFill>
                  <a:schemeClr val="tx1"/>
                </a:solidFill>
                <a:effectLst/>
                <a:latin typeface="+mn-lt"/>
                <a:ea typeface="メイリオ" pitchFamily="50" charset="-128"/>
                <a:cs typeface="メイリオ" pitchFamily="50" charset="-128"/>
              </a:rPr>
              <a:t> </a:t>
            </a:r>
          </a:p>
          <a:p>
            <a:r>
              <a:rPr lang="en-US" altLang="ja-JP" kern="1200" dirty="0" smtClean="0">
                <a:solidFill>
                  <a:schemeClr val="tx1"/>
                </a:solidFill>
                <a:effectLst/>
                <a:latin typeface="+mn-lt"/>
                <a:ea typeface="メイリオ" pitchFamily="50" charset="-128"/>
                <a:cs typeface="メイリオ" pitchFamily="50" charset="-128"/>
              </a:rPr>
              <a:t>STL </a:t>
            </a:r>
            <a:r>
              <a:rPr lang="ja-JP" altLang="en-US" kern="1200" dirty="0" smtClean="0">
                <a:solidFill>
                  <a:schemeClr val="tx1"/>
                </a:solidFill>
                <a:effectLst/>
                <a:latin typeface="+mn-lt"/>
                <a:ea typeface="メイリオ" pitchFamily="50" charset="-128"/>
                <a:cs typeface="メイリオ" pitchFamily="50" charset="-128"/>
              </a:rPr>
              <a:t>アルゴリズムや新しく作成した関数の引数を反復子にすれば、新しい組み込みループとほぼ同等の性能になります。これはかなり強力です。言語を拡張したい人は今がそのチャンスです。</a:t>
            </a:r>
            <a:r>
              <a:rPr lang="en-US" altLang="ja-JP" kern="1200" dirty="0" smtClean="0">
                <a:solidFill>
                  <a:schemeClr val="tx1"/>
                </a:solidFill>
                <a:effectLst/>
                <a:latin typeface="+mn-lt"/>
                <a:ea typeface="メイリオ" pitchFamily="50" charset="-128"/>
                <a:cs typeface="メイリオ" pitchFamily="50" charset="-128"/>
              </a:rPr>
              <a:t>STL </a:t>
            </a:r>
            <a:r>
              <a:rPr lang="ja-JP" altLang="en-US" kern="1200" dirty="0" smtClean="0">
                <a:solidFill>
                  <a:schemeClr val="tx1"/>
                </a:solidFill>
                <a:effectLst/>
                <a:latin typeface="+mn-lt"/>
                <a:ea typeface="メイリオ" pitchFamily="50" charset="-128"/>
                <a:cs typeface="メイリオ" pitchFamily="50" charset="-128"/>
              </a:rPr>
              <a:t>は格段に使いやすくなります。</a:t>
            </a:r>
            <a:r>
              <a:rPr lang="en-US" altLang="ja-JP" kern="1200" dirty="0" smtClean="0">
                <a:solidFill>
                  <a:schemeClr val="tx1"/>
                </a:solidFill>
                <a:effectLst/>
                <a:latin typeface="+mn-lt"/>
                <a:ea typeface="メイリオ" pitchFamily="50" charset="-128"/>
                <a:cs typeface="メイリオ" pitchFamily="50" charset="-128"/>
              </a:rPr>
              <a:t>"</a:t>
            </a:r>
            <a:r>
              <a:rPr lang="en-US" altLang="ja-JP" kern="1200" dirty="0" err="1" smtClean="0">
                <a:solidFill>
                  <a:schemeClr val="tx1"/>
                </a:solidFill>
                <a:effectLst/>
                <a:latin typeface="+mn-lt"/>
                <a:ea typeface="メイリオ" pitchFamily="50" charset="-128"/>
                <a:cs typeface="メイリオ" pitchFamily="50" charset="-128"/>
              </a:rPr>
              <a:t>for_each</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については後で取り上げますが、ここでも説明します。左側のコードを解析するコンパイラの観点から見ると、中ほどに </a:t>
            </a:r>
            <a:r>
              <a:rPr lang="en-US" altLang="ja-JP" kern="1200" dirty="0" smtClean="0">
                <a:solidFill>
                  <a:schemeClr val="tx1"/>
                </a:solidFill>
                <a:effectLst/>
                <a:latin typeface="+mn-lt"/>
                <a:ea typeface="メイリオ" pitchFamily="50" charset="-128"/>
                <a:cs typeface="メイリオ" pitchFamily="50" charset="-128"/>
              </a:rPr>
              <a:t>"for" </a:t>
            </a:r>
            <a:r>
              <a:rPr lang="ja-JP" altLang="en-US" kern="1200" dirty="0" smtClean="0">
                <a:solidFill>
                  <a:schemeClr val="tx1"/>
                </a:solidFill>
                <a:effectLst/>
                <a:latin typeface="+mn-lt"/>
                <a:ea typeface="メイリオ" pitchFamily="50" charset="-128"/>
                <a:cs typeface="メイリオ" pitchFamily="50" charset="-128"/>
              </a:rPr>
              <a:t>があり、「</a:t>
            </a:r>
            <a:r>
              <a:rPr lang="en-US" altLang="ja-JP" kern="1200" dirty="0" smtClean="0">
                <a:solidFill>
                  <a:schemeClr val="tx1"/>
                </a:solidFill>
                <a:effectLst/>
                <a:latin typeface="+mn-lt"/>
                <a:ea typeface="メイリオ" pitchFamily="50" charset="-128"/>
                <a:cs typeface="メイリオ" pitchFamily="50" charset="-128"/>
              </a:rPr>
              <a:t>for (vector …</a:t>
            </a:r>
            <a:r>
              <a:rPr lang="ja-JP" altLang="en-US" kern="1200" dirty="0" smtClean="0">
                <a:solidFill>
                  <a:schemeClr val="tx1"/>
                </a:solidFill>
                <a:effectLst/>
                <a:latin typeface="+mn-lt"/>
                <a:ea typeface="メイリオ" pitchFamily="50" charset="-128"/>
                <a:cs typeface="メイリオ" pitchFamily="50" charset="-128"/>
              </a:rPr>
              <a:t>」と記述されていますが、これ以上は見ていく気になりません。次のトークンまで見る必要もありません。</a:t>
            </a:r>
            <a:r>
              <a:rPr lang="en-US" altLang="ja-JP" kern="1200" dirty="0" smtClean="0">
                <a:solidFill>
                  <a:schemeClr val="tx1"/>
                </a:solidFill>
                <a:effectLst/>
                <a:latin typeface="+mn-lt"/>
                <a:ea typeface="メイリオ" pitchFamily="50" charset="-128"/>
                <a:cs typeface="メイリオ" pitchFamily="50" charset="-128"/>
              </a:rPr>
              <a:t>"for" </a:t>
            </a:r>
            <a:r>
              <a:rPr lang="ja-JP" altLang="en-US" kern="1200" dirty="0" smtClean="0">
                <a:solidFill>
                  <a:schemeClr val="tx1"/>
                </a:solidFill>
                <a:effectLst/>
                <a:latin typeface="+mn-lt"/>
                <a:ea typeface="メイリオ" pitchFamily="50" charset="-128"/>
                <a:cs typeface="メイリオ" pitchFamily="50" charset="-128"/>
              </a:rPr>
              <a:t>を見て、何がわかりますか</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ループですね。そして</a:t>
            </a:r>
            <a:r>
              <a:rPr lang="en-US" altLang="ja-JP" kern="1200" dirty="0" smtClean="0">
                <a:solidFill>
                  <a:schemeClr val="tx1"/>
                </a:solidFill>
                <a:effectLst/>
                <a:latin typeface="+mn-lt"/>
                <a:ea typeface="メイリオ" pitchFamily="50" charset="-128"/>
                <a:cs typeface="メイリオ" pitchFamily="50" charset="-128"/>
              </a:rPr>
              <a:t>…? </a:t>
            </a:r>
          </a:p>
          <a:p>
            <a:r>
              <a:rPr lang="ja-JP" altLang="en-US" kern="1200" dirty="0" smtClean="0">
                <a:solidFill>
                  <a:schemeClr val="tx1"/>
                </a:solidFill>
                <a:effectLst/>
                <a:latin typeface="+mn-lt"/>
                <a:ea typeface="メイリオ" pitchFamily="50" charset="-128"/>
                <a:cs typeface="メイリオ" pitchFamily="50" charset="-128"/>
              </a:rPr>
              <a:t> </a:t>
            </a:r>
          </a:p>
          <a:p>
            <a:r>
              <a:rPr lang="ja-JP" altLang="en-US" kern="1200" dirty="0" smtClean="0">
                <a:solidFill>
                  <a:schemeClr val="tx1"/>
                </a:solidFill>
                <a:effectLst/>
                <a:latin typeface="+mn-lt"/>
                <a:ea typeface="メイリオ" pitchFamily="50" charset="-128"/>
                <a:cs typeface="メイリオ" pitchFamily="50" charset="-128"/>
              </a:rPr>
              <a:t>ループです。次は何ですか</a:t>
            </a:r>
            <a:r>
              <a:rPr lang="en-US" altLang="ja-JP" kern="1200" dirty="0" smtClean="0">
                <a:solidFill>
                  <a:schemeClr val="tx1"/>
                </a:solidFill>
                <a:effectLst/>
                <a:latin typeface="+mn-lt"/>
                <a:ea typeface="メイリオ" pitchFamily="50" charset="-128"/>
                <a:cs typeface="メイリオ" pitchFamily="50" charset="-128"/>
              </a:rPr>
              <a:t>? "for" </a:t>
            </a:r>
            <a:r>
              <a:rPr lang="ja-JP" altLang="en-US" kern="1200" dirty="0" smtClean="0">
                <a:solidFill>
                  <a:schemeClr val="tx1"/>
                </a:solidFill>
                <a:effectLst/>
                <a:latin typeface="+mn-lt"/>
                <a:ea typeface="メイリオ" pitchFamily="50" charset="-128"/>
                <a:cs typeface="メイリオ" pitchFamily="50" charset="-128"/>
              </a:rPr>
              <a:t>を見るとその右側にある「</a:t>
            </a:r>
            <a:r>
              <a:rPr lang="en-US" altLang="ja-JP" kern="1200" dirty="0" smtClean="0">
                <a:solidFill>
                  <a:schemeClr val="tx1"/>
                </a:solidFill>
                <a:effectLst/>
                <a:latin typeface="+mn-lt"/>
                <a:ea typeface="メイリオ" pitchFamily="50" charset="-128"/>
                <a:cs typeface="メイリオ" pitchFamily="50" charset="-128"/>
              </a:rPr>
              <a:t>= begin</a:t>
            </a:r>
            <a:r>
              <a:rPr lang="ja-JP" altLang="en-US" kern="1200" dirty="0" smtClean="0">
                <a:solidFill>
                  <a:schemeClr val="tx1"/>
                </a:solidFill>
                <a:effectLst/>
                <a:latin typeface="+mn-lt"/>
                <a:ea typeface="メイリオ" pitchFamily="50" charset="-128"/>
                <a:cs typeface="メイリオ" pitchFamily="50" charset="-128"/>
              </a:rPr>
              <a:t>」と「</a:t>
            </a:r>
            <a:r>
              <a:rPr lang="en-US" altLang="ja-JP" kern="1200" dirty="0" smtClean="0">
                <a:solidFill>
                  <a:schemeClr val="tx1"/>
                </a:solidFill>
                <a:effectLst/>
                <a:latin typeface="+mn-lt"/>
                <a:ea typeface="メイリオ" pitchFamily="50" charset="-128"/>
                <a:cs typeface="メイリオ" pitchFamily="50" charset="-128"/>
              </a:rPr>
              <a:t>!=</a:t>
            </a:r>
            <a:r>
              <a:rPr lang="ja-JP" altLang="en-US" kern="1200" dirty="0" smtClean="0">
                <a:solidFill>
                  <a:schemeClr val="tx1"/>
                </a:solidFill>
                <a:effectLst/>
                <a:latin typeface="+mn-lt"/>
                <a:ea typeface="メイリオ" pitchFamily="50" charset="-128"/>
                <a:cs typeface="メイリオ" pitchFamily="50" charset="-128"/>
              </a:rPr>
              <a:t>」と「</a:t>
            </a:r>
            <a:r>
              <a:rPr lang="en-US" altLang="ja-JP" kern="1200" dirty="0" smtClean="0">
                <a:solidFill>
                  <a:schemeClr val="tx1"/>
                </a:solidFill>
                <a:effectLst/>
                <a:latin typeface="+mn-lt"/>
                <a:ea typeface="メイリオ" pitchFamily="50" charset="-128"/>
                <a:cs typeface="メイリオ" pitchFamily="50" charset="-128"/>
              </a:rPr>
              <a:t>end</a:t>
            </a:r>
            <a:r>
              <a:rPr lang="ja-JP" altLang="en-US" kern="1200" dirty="0" smtClean="0">
                <a:solidFill>
                  <a:schemeClr val="tx1"/>
                </a:solidFill>
                <a:effectLst/>
                <a:latin typeface="+mn-lt"/>
                <a:ea typeface="メイリオ" pitchFamily="50" charset="-128"/>
                <a:cs typeface="メイリオ" pitchFamily="50" charset="-128"/>
              </a:rPr>
              <a:t>」と「</a:t>
            </a:r>
            <a:r>
              <a:rPr lang="en-US" altLang="ja-JP" kern="1200" dirty="0" smtClean="0">
                <a:solidFill>
                  <a:schemeClr val="tx1"/>
                </a:solidFill>
                <a:effectLst/>
                <a:latin typeface="+mn-lt"/>
                <a:ea typeface="メイリオ" pitchFamily="50" charset="-128"/>
                <a:cs typeface="メイリオ" pitchFamily="50" charset="-128"/>
              </a:rPr>
              <a:t>++</a:t>
            </a:r>
            <a:r>
              <a:rPr lang="ja-JP" altLang="en-US" kern="1200" dirty="0" smtClean="0">
                <a:solidFill>
                  <a:schemeClr val="tx1"/>
                </a:solidFill>
                <a:effectLst/>
                <a:latin typeface="+mn-lt"/>
                <a:ea typeface="メイリオ" pitchFamily="50" charset="-128"/>
                <a:cs typeface="メイリオ" pitchFamily="50" charset="-128"/>
              </a:rPr>
              <a:t>」とが視界に入るので、どんな処理が行われるかわかります。予想が外れた方はどのくらいいますか</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視界は当てになりませんね。ループ制御変数が関数本体で変更されています。</a:t>
            </a:r>
            <a:r>
              <a:rPr lang="en-US" altLang="ja-JP" kern="1200" dirty="0" smtClean="0">
                <a:solidFill>
                  <a:schemeClr val="tx1"/>
                </a:solidFill>
                <a:effectLst/>
                <a:latin typeface="+mn-lt"/>
                <a:ea typeface="メイリオ" pitchFamily="50" charset="-128"/>
                <a:cs typeface="メイリオ" pitchFamily="50" charset="-128"/>
              </a:rPr>
              <a:t>for </a:t>
            </a:r>
            <a:r>
              <a:rPr lang="ja-JP" altLang="en-US" kern="1200" dirty="0" smtClean="0">
                <a:solidFill>
                  <a:schemeClr val="tx1"/>
                </a:solidFill>
                <a:effectLst/>
                <a:latin typeface="+mn-lt"/>
                <a:ea typeface="メイリオ" pitchFamily="50" charset="-128"/>
                <a:cs typeface="メイリオ" pitchFamily="50" charset="-128"/>
              </a:rPr>
              <a:t>だとループ処理が実行されるとしかわからないので、解析して実際にどのような処理が行われるのかを確かめる必要があります。</a:t>
            </a:r>
          </a:p>
          <a:p>
            <a:r>
              <a:rPr lang="ja-JP" altLang="en-US" kern="1200" dirty="0" smtClean="0">
                <a:solidFill>
                  <a:schemeClr val="tx1"/>
                </a:solidFill>
                <a:effectLst/>
                <a:latin typeface="+mn-lt"/>
                <a:ea typeface="メイリオ" pitchFamily="50" charset="-128"/>
                <a:cs typeface="メイリオ" pitchFamily="50" charset="-128"/>
              </a:rPr>
              <a:t> </a:t>
            </a:r>
          </a:p>
          <a:p>
            <a:r>
              <a:rPr lang="ja-JP" altLang="en-US" kern="1200" dirty="0" smtClean="0">
                <a:solidFill>
                  <a:schemeClr val="tx1"/>
                </a:solidFill>
                <a:effectLst/>
                <a:latin typeface="+mn-lt"/>
                <a:ea typeface="メイリオ" pitchFamily="50" charset="-128"/>
                <a:cs typeface="メイリオ" pitchFamily="50" charset="-128"/>
              </a:rPr>
              <a:t>右側では、角括弧の前に </a:t>
            </a:r>
            <a:r>
              <a:rPr lang="en-US" altLang="ja-JP" kern="1200" dirty="0" err="1" smtClean="0">
                <a:solidFill>
                  <a:schemeClr val="tx1"/>
                </a:solidFill>
                <a:effectLst/>
                <a:latin typeface="+mn-lt"/>
                <a:ea typeface="メイリオ" pitchFamily="50" charset="-128"/>
                <a:cs typeface="メイリオ" pitchFamily="50" charset="-128"/>
              </a:rPr>
              <a:t>for_each</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が見えます。ここから何がわかりますか</a:t>
            </a:r>
            <a:r>
              <a:rPr lang="en-US" altLang="ja-JP" kern="1200" dirty="0" smtClean="0">
                <a:solidFill>
                  <a:schemeClr val="tx1"/>
                </a:solidFill>
                <a:effectLst/>
                <a:latin typeface="+mn-lt"/>
                <a:ea typeface="メイリオ" pitchFamily="50" charset="-128"/>
                <a:cs typeface="メイリオ" pitchFamily="50" charset="-128"/>
              </a:rPr>
              <a:t>? </a:t>
            </a:r>
            <a:r>
              <a:rPr lang="ja-JP" altLang="en-US" kern="1200" dirty="0" smtClean="0">
                <a:solidFill>
                  <a:schemeClr val="tx1"/>
                </a:solidFill>
                <a:effectLst/>
                <a:latin typeface="+mn-lt"/>
                <a:ea typeface="メイリオ" pitchFamily="50" charset="-128"/>
                <a:cs typeface="メイリオ" pitchFamily="50" charset="-128"/>
              </a:rPr>
              <a:t>これはループ処理であり、反復処理であり、各要素に </a:t>
            </a:r>
            <a:r>
              <a:rPr lang="en-US" altLang="ja-JP" kern="1200" dirty="0" smtClean="0">
                <a:solidFill>
                  <a:schemeClr val="tx1"/>
                </a:solidFill>
                <a:effectLst/>
                <a:latin typeface="+mn-lt"/>
                <a:ea typeface="メイリオ" pitchFamily="50" charset="-128"/>
                <a:cs typeface="メイリオ" pitchFamily="50" charset="-128"/>
              </a:rPr>
              <a:t>1 </a:t>
            </a:r>
            <a:r>
              <a:rPr lang="ja-JP" altLang="en-US" kern="1200" dirty="0" smtClean="0">
                <a:solidFill>
                  <a:schemeClr val="tx1"/>
                </a:solidFill>
                <a:effectLst/>
                <a:latin typeface="+mn-lt"/>
                <a:ea typeface="メイリオ" pitchFamily="50" charset="-128"/>
                <a:cs typeface="メイリオ" pitchFamily="50" charset="-128"/>
              </a:rPr>
              <a:t>回ずつ特定の順序でアクセスします。その後の処理は見てもいません。高いレベルの抽象化であり、これらすべての </a:t>
            </a:r>
            <a:r>
              <a:rPr lang="en-US" altLang="ja-JP" kern="1200" dirty="0" smtClean="0">
                <a:solidFill>
                  <a:schemeClr val="tx1"/>
                </a:solidFill>
                <a:effectLst/>
                <a:latin typeface="+mn-lt"/>
                <a:ea typeface="メイリオ" pitchFamily="50" charset="-128"/>
                <a:cs typeface="メイリオ" pitchFamily="50" charset="-128"/>
              </a:rPr>
              <a:t>STL </a:t>
            </a:r>
            <a:r>
              <a:rPr lang="ja-JP" altLang="en-US" kern="1200" dirty="0" smtClean="0">
                <a:solidFill>
                  <a:schemeClr val="tx1"/>
                </a:solidFill>
                <a:effectLst/>
                <a:latin typeface="+mn-lt"/>
                <a:ea typeface="メイリオ" pitchFamily="50" charset="-128"/>
                <a:cs typeface="メイリオ" pitchFamily="50" charset="-128"/>
              </a:rPr>
              <a:t>アルゴリズムは既に </a:t>
            </a:r>
            <a:r>
              <a:rPr lang="en-US" altLang="ja-JP" kern="1200" dirty="0" smtClean="0">
                <a:solidFill>
                  <a:schemeClr val="tx1"/>
                </a:solidFill>
                <a:effectLst/>
                <a:latin typeface="+mn-lt"/>
                <a:ea typeface="メイリオ" pitchFamily="50" charset="-128"/>
                <a:cs typeface="メイリオ" pitchFamily="50" charset="-128"/>
              </a:rPr>
              <a:t>15 </a:t>
            </a:r>
            <a:r>
              <a:rPr lang="ja-JP" altLang="en-US" kern="1200" dirty="0" smtClean="0">
                <a:solidFill>
                  <a:schemeClr val="tx1"/>
                </a:solidFill>
                <a:effectLst/>
                <a:latin typeface="+mn-lt"/>
                <a:ea typeface="メイリオ" pitchFamily="50" charset="-128"/>
                <a:cs typeface="メイリオ" pitchFamily="50" charset="-128"/>
              </a:rPr>
              <a:t>年来標準の一部となっています。ラムダ関数は </a:t>
            </a:r>
            <a:r>
              <a:rPr lang="en-US" altLang="ja-JP" kern="1200" dirty="0" smtClean="0">
                <a:solidFill>
                  <a:schemeClr val="tx1"/>
                </a:solidFill>
                <a:effectLst/>
                <a:latin typeface="+mn-lt"/>
                <a:ea typeface="メイリオ" pitchFamily="50" charset="-128"/>
                <a:cs typeface="メイリオ" pitchFamily="50" charset="-128"/>
              </a:rPr>
              <a:t>10 </a:t>
            </a:r>
            <a:r>
              <a:rPr lang="ja-JP" altLang="en-US" kern="1200" dirty="0" smtClean="0">
                <a:solidFill>
                  <a:schemeClr val="tx1"/>
                </a:solidFill>
                <a:effectLst/>
                <a:latin typeface="+mn-lt"/>
                <a:ea typeface="メイリオ" pitchFamily="50" charset="-128"/>
                <a:cs typeface="メイリオ" pitchFamily="50" charset="-128"/>
              </a:rPr>
              <a:t>倍から </a:t>
            </a:r>
            <a:r>
              <a:rPr lang="en-US" altLang="ja-JP" kern="1200" dirty="0" smtClean="0">
                <a:solidFill>
                  <a:schemeClr val="tx1"/>
                </a:solidFill>
                <a:effectLst/>
                <a:latin typeface="+mn-lt"/>
                <a:ea typeface="メイリオ" pitchFamily="50" charset="-128"/>
                <a:cs typeface="メイリオ" pitchFamily="50" charset="-128"/>
              </a:rPr>
              <a:t>100 </a:t>
            </a:r>
            <a:r>
              <a:rPr lang="ja-JP" altLang="en-US" kern="1200" dirty="0" smtClean="0">
                <a:solidFill>
                  <a:schemeClr val="tx1"/>
                </a:solidFill>
                <a:effectLst/>
                <a:latin typeface="+mn-lt"/>
                <a:ea typeface="メイリオ" pitchFamily="50" charset="-128"/>
                <a:cs typeface="メイリオ" pitchFamily="50" charset="-128"/>
              </a:rPr>
              <a:t>倍使いやすくなっているからです。これは決して誇張ではありません。</a:t>
            </a:r>
            <a:r>
              <a:rPr lang="en-US" altLang="ja-JP" kern="1200" dirty="0" smtClean="0">
                <a:solidFill>
                  <a:schemeClr val="tx1"/>
                </a:solidFill>
                <a:effectLst/>
                <a:latin typeface="+mn-lt"/>
                <a:ea typeface="メイリオ" pitchFamily="50" charset="-128"/>
                <a:cs typeface="メイリオ" pitchFamily="50" charset="-128"/>
              </a:rPr>
              <a:t>Scott Meyers </a:t>
            </a:r>
            <a:r>
              <a:rPr lang="ja-JP" altLang="en-US" kern="1200" dirty="0" smtClean="0">
                <a:solidFill>
                  <a:schemeClr val="tx1"/>
                </a:solidFill>
                <a:effectLst/>
                <a:latin typeface="+mn-lt"/>
                <a:ea typeface="メイリオ" pitchFamily="50" charset="-128"/>
                <a:cs typeface="メイリオ" pitchFamily="50" charset="-128"/>
              </a:rPr>
              <a:t>他が </a:t>
            </a:r>
            <a:r>
              <a:rPr lang="en-US" altLang="ja-JP" kern="1200" dirty="0" smtClean="0">
                <a:solidFill>
                  <a:schemeClr val="tx1"/>
                </a:solidFill>
                <a:effectLst/>
                <a:latin typeface="+mn-lt"/>
                <a:ea typeface="メイリオ" pitchFamily="50" charset="-128"/>
                <a:cs typeface="メイリオ" pitchFamily="50" charset="-128"/>
              </a:rPr>
              <a:t>『Effective STL』 </a:t>
            </a:r>
            <a:r>
              <a:rPr lang="ja-JP" altLang="en-US" kern="1200" dirty="0" smtClean="0">
                <a:solidFill>
                  <a:schemeClr val="tx1"/>
                </a:solidFill>
                <a:effectLst/>
                <a:latin typeface="+mn-lt"/>
                <a:ea typeface="メイリオ" pitchFamily="50" charset="-128"/>
                <a:cs typeface="メイリオ" pitchFamily="50" charset="-128"/>
              </a:rPr>
              <a:t>などの著書で、ハンドコードのループよりもアルゴリズム コールの方が好ましい、アルゴリズム コールは難しすぎるだけだ、と長らく言い続けているからです。良い忠告ですが、それに従うのは不便すぎました。今では便利になり、最新の </a:t>
            </a:r>
            <a:r>
              <a:rPr lang="en-US" altLang="ja-JP" kern="1200" dirty="0" smtClean="0">
                <a:solidFill>
                  <a:schemeClr val="tx1"/>
                </a:solidFill>
                <a:effectLst/>
                <a:latin typeface="+mn-lt"/>
                <a:ea typeface="メイリオ" pitchFamily="50" charset="-128"/>
                <a:cs typeface="メイリオ" pitchFamily="50" charset="-128"/>
              </a:rPr>
              <a:t>C++ </a:t>
            </a:r>
            <a:r>
              <a:rPr lang="ja-JP" altLang="en-US" kern="1200" dirty="0" smtClean="0">
                <a:solidFill>
                  <a:schemeClr val="tx1"/>
                </a:solidFill>
                <a:effectLst/>
                <a:latin typeface="+mn-lt"/>
                <a:ea typeface="メイリオ" pitchFamily="50" charset="-128"/>
                <a:cs typeface="メイリオ" pitchFamily="50" charset="-128"/>
              </a:rPr>
              <a:t>コードとなっています。では次に、標準ライブラリのその他の機能をいくつか見ていきましょう。</a:t>
            </a:r>
            <a:endParaRPr kumimoji="1" lang="ja-JP" altLang="en-US" dirty="0">
              <a:latin typeface="+mn-lt"/>
              <a:ea typeface="メイリオ" pitchFamily="50" charset="-128"/>
              <a:cs typeface="メイリオ" pitchFamily="50" charset="-128"/>
            </a:endParaRPr>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702441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accent1"/>
                    </a:gs>
                    <a:gs pos="86000">
                      <a:schemeClr val="accent1"/>
                    </a:gs>
                  </a:gsLst>
                  <a:lin ang="5400000" scaled="0"/>
                </a:gradFill>
                <a:effectLst/>
                <a:latin typeface="Segoe UI"/>
                <a:cs typeface="Segoe UI"/>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dirty="0">
              <a:solidFill>
                <a:srgbClr val="464653"/>
              </a:solidFill>
            </a:endParaRPr>
          </a:p>
        </p:txBody>
      </p:sp>
      <p:sp>
        <p:nvSpPr>
          <p:cNvPr id="8" name="Footer Placeholder 7"/>
          <p:cNvSpPr>
            <a:spLocks noGrp="1"/>
          </p:cNvSpPr>
          <p:nvPr>
            <p:ph type="ftr" sz="quarter" idx="11"/>
          </p:nvPr>
        </p:nvSpPr>
        <p:spPr/>
        <p:txBody>
          <a:bodyPr/>
          <a:lstStyle/>
          <a:p>
            <a:endParaRPr lang="en-US" dirty="0">
              <a:solidFill>
                <a:srgbClr val="464653"/>
              </a:solidFill>
            </a:endParaRPr>
          </a:p>
        </p:txBody>
      </p:sp>
      <p:sp>
        <p:nvSpPr>
          <p:cNvPr id="9" name="Slide Number Placeholder 8"/>
          <p:cNvSpPr>
            <a:spLocks noGrp="1"/>
          </p:cNvSpPr>
          <p:nvPr>
            <p:ph type="sldNum" sz="quarter" idx="12"/>
          </p:nvPr>
        </p:nvSpPr>
        <p:spPr/>
        <p:txBody>
          <a:bodyPr/>
          <a:lstStyle/>
          <a:p>
            <a:fld id="{25708C90-7C07-431C-983F-E97A77ADBCD5}"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9454787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solidFill>
                <a:srgbClr val="464653"/>
              </a:solidFill>
            </a:endParaRPr>
          </a:p>
        </p:txBody>
      </p:sp>
      <p:sp>
        <p:nvSpPr>
          <p:cNvPr id="4" name="Footer Placeholder 3"/>
          <p:cNvSpPr>
            <a:spLocks noGrp="1"/>
          </p:cNvSpPr>
          <p:nvPr>
            <p:ph type="ftr" sz="quarter" idx="11"/>
          </p:nvPr>
        </p:nvSpPr>
        <p:spPr/>
        <p:txBody>
          <a:bodyPr/>
          <a:lstStyle/>
          <a:p>
            <a:endParaRPr lang="en-US" dirty="0">
              <a:solidFill>
                <a:srgbClr val="464653"/>
              </a:solidFill>
            </a:endParaRPr>
          </a:p>
        </p:txBody>
      </p:sp>
      <p:sp>
        <p:nvSpPr>
          <p:cNvPr id="5" name="Slide Number Placeholder 4"/>
          <p:cNvSpPr>
            <a:spLocks noGrp="1"/>
          </p:cNvSpPr>
          <p:nvPr>
            <p:ph type="sldNum" sz="quarter" idx="12"/>
          </p:nvPr>
        </p:nvSpPr>
        <p:spPr/>
        <p:txBody>
          <a:bodyPr/>
          <a:lstStyle/>
          <a:p>
            <a:fld id="{732A5653-3AD0-4086-90D0-C8C05C905D0B}"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0" y="6447444"/>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23130445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dirty="0">
              <a:solidFill>
                <a:srgbClr val="464653"/>
              </a:solidFill>
            </a:endParaRPr>
          </a:p>
        </p:txBody>
      </p:sp>
      <p:sp>
        <p:nvSpPr>
          <p:cNvPr id="4" name="Slide Number Placeholder 3"/>
          <p:cNvSpPr>
            <a:spLocks noGrp="1"/>
          </p:cNvSpPr>
          <p:nvPr>
            <p:ph type="sldNum" sz="quarter" idx="12"/>
          </p:nvPr>
        </p:nvSpPr>
        <p:spPr/>
        <p:txBody>
          <a:bodyPr/>
          <a:lstStyle/>
          <a:p>
            <a:fld id="{DFC766F3-8576-4750-B295-C6FA71381CF9}"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1"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charset="0"/>
            </a:endParaRPr>
          </a:p>
        </p:txBody>
      </p:sp>
      <p:sp>
        <p:nvSpPr>
          <p:cNvPr id="6" name="Isosceles Triangle 5"/>
          <p:cNvSpPr>
            <a:spLocks noChangeAspect="1"/>
          </p:cNvSpPr>
          <p:nvPr/>
        </p:nvSpPr>
        <p:spPr>
          <a:xfrm rot="5400000">
            <a:off x="590430" y="6447444"/>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07026175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Bo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78629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04"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0604" y="1219201"/>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0CF39BC6-F6B6-4ACC-8857-3A8DF534C858}"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1"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charset="0"/>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charset="0"/>
            </a:endParaRPr>
          </a:p>
        </p:txBody>
      </p:sp>
      <p:sp>
        <p:nvSpPr>
          <p:cNvPr id="9" name="Isosceles Triangle 8"/>
          <p:cNvSpPr>
            <a:spLocks noChangeAspect="1"/>
          </p:cNvSpPr>
          <p:nvPr/>
        </p:nvSpPr>
        <p:spPr>
          <a:xfrm rot="5400000">
            <a:off x="590430" y="6447444"/>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921416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441"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9441"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DDE9EC"/>
              </a:solidFill>
            </a:endParaRPr>
          </a:p>
        </p:txBody>
      </p:sp>
      <p:sp>
        <p:nvSpPr>
          <p:cNvPr id="6" name="Footer Placeholder 5"/>
          <p:cNvSpPr>
            <a:spLocks noGrp="1"/>
          </p:cNvSpPr>
          <p:nvPr>
            <p:ph type="ftr" sz="quarter" idx="11"/>
          </p:nvPr>
        </p:nvSpPr>
        <p:spPr/>
        <p:txBody>
          <a:bodyPr/>
          <a:lstStyle/>
          <a:p>
            <a:endParaRPr lang="en-US" dirty="0">
              <a:solidFill>
                <a:srgbClr val="DDE9EC"/>
              </a:solidFill>
            </a:endParaRPr>
          </a:p>
        </p:txBody>
      </p:sp>
      <p:sp>
        <p:nvSpPr>
          <p:cNvPr id="7" name="Slide Number Placeholder 6"/>
          <p:cNvSpPr>
            <a:spLocks noGrp="1"/>
          </p:cNvSpPr>
          <p:nvPr>
            <p:ph type="sldNum" sz="quarter" idx="12"/>
          </p:nvPr>
        </p:nvSpPr>
        <p:spPr/>
        <p:txBody>
          <a:bodyPr/>
          <a:lstStyle/>
          <a:p>
            <a:fld id="{3B1ACB1D-D769-40D7-BCF7-E98A377CBE35}"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1"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white"/>
              </a:solidFill>
              <a:latin typeface="Arial" charset="0"/>
            </a:endParaRPr>
          </a:p>
        </p:txBody>
      </p:sp>
      <p:sp>
        <p:nvSpPr>
          <p:cNvPr id="9" name="Isosceles Triangle 8"/>
          <p:cNvSpPr>
            <a:spLocks noChangeAspect="1"/>
          </p:cNvSpPr>
          <p:nvPr/>
        </p:nvSpPr>
        <p:spPr>
          <a:xfrm rot="5400000">
            <a:off x="590430" y="6447444"/>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10" name="Rectangle 9"/>
          <p:cNvSpPr/>
          <p:nvPr/>
        </p:nvSpPr>
        <p:spPr>
          <a:xfrm>
            <a:off x="609441"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90561"/>
      </p:ext>
    </p:extLst>
  </p:cSld>
  <p:clrMapOvr>
    <a:overrideClrMapping bg1="dk1" tx1="lt1" bg2="dk2" tx2="lt2" accent1="accent1" accent2="accent2" accent3="accent3" accent4="accent4" accent5="accent5" accent6="accent6" hlink="hlink" folHlink="folHlink"/>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975215679"/>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30252971"/>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59628864"/>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399745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09512068"/>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668878"/>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85512775"/>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30360"/>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289171"/>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1069224"/>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34515728"/>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94476742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03281061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0272573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58509313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70651333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1752142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1087669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11/14/2011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11/14/2011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11/14/2011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9"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177"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endParaRPr lang="en-US" dirty="0">
              <a:solidFill>
                <a:srgbClr val="464653"/>
              </a:solidFill>
            </a:endParaRPr>
          </a:p>
        </p:txBody>
      </p:sp>
      <p:sp>
        <p:nvSpPr>
          <p:cNvPr id="29" name="Slide Number Placeholder 28"/>
          <p:cNvSpPr>
            <a:spLocks noGrp="1"/>
          </p:cNvSpPr>
          <p:nvPr>
            <p:ph type="sldNum" sz="quarter" idx="12"/>
          </p:nvPr>
        </p:nvSpPr>
        <p:spPr>
          <a:xfrm>
            <a:off x="1621114" y="6355080"/>
            <a:ext cx="1625177" cy="365760"/>
          </a:xfrm>
        </p:spPr>
        <p:txBody>
          <a:bodyPr/>
          <a:lstStyle/>
          <a:p>
            <a:fld id="{867D2357-0CAC-406B-B69F-CEEE12A3DAE7}"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22" name="Rectangle 21"/>
          <p:cNvSpPr/>
          <p:nvPr/>
        </p:nvSpPr>
        <p:spPr>
          <a:xfrm>
            <a:off x="1206186"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76186506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EF99ED19-9042-4804-81A9-A8DA8FB10A43}"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1" y="1219200"/>
            <a:ext cx="10969943" cy="5105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95415674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Roadmap">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none"/>
        </p:style>
        <p:txBody>
          <a:bodyPr/>
          <a:lstStyle>
            <a:lvl1pPr>
              <a:defRPr>
                <a:solidFill>
                  <a:schemeClr val="bg1">
                    <a:lumMod val="8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EF99ED19-9042-4804-81A9-A8DA8FB10A43}"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1" y="1219200"/>
            <a:ext cx="10969943" cy="5105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13684018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0"/>
            <a:ext cx="9141619"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B5656F8C-6801-4A3A-ABD9-D5113ED9EF59}"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658623702"/>
      </p:ext>
    </p:extLst>
  </p:cSld>
  <p:clrMapOvr>
    <a:overrideClrMapping bg1="dk1" tx1="lt1" bg2="dk2" tx2="lt2" accent1="accent1" accent2="accent2" accent3="accent3" accent4="accent4" accent5="accent5" accent6="accent6" hlink="hlink" folHlink="folHlink"/>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F621DCD-F3FC-4C68-9E29-5DAC775E9709}"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942999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8.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image" Target="../media/image1.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theme" Target="../theme/theme9.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8" r:id="rId14"/>
    <p:sldLayoutId id="2147483729"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1" y="152400"/>
            <a:ext cx="10969943"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441" y="1219200"/>
            <a:ext cx="10969943" cy="5105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8532178"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fontAlgn="base">
              <a:spcBef>
                <a:spcPct val="0"/>
              </a:spcBef>
              <a:spcAft>
                <a:spcPct val="0"/>
              </a:spcAft>
            </a:pPr>
            <a:endParaRPr lang="en-US" dirty="0">
              <a:solidFill>
                <a:srgbClr val="464653"/>
              </a:solidFill>
              <a:latin typeface="Arial" charset="0"/>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fontAlgn="base">
              <a:spcBef>
                <a:spcPct val="0"/>
              </a:spcBef>
              <a:spcAft>
                <a:spcPct val="0"/>
              </a:spcAft>
            </a:pPr>
            <a:endParaRPr lang="en-US" dirty="0">
              <a:solidFill>
                <a:srgbClr val="464653"/>
              </a:solidFill>
              <a:latin typeface="Arial" charset="0"/>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fontAlgn="base">
              <a:spcBef>
                <a:spcPct val="0"/>
              </a:spcBef>
              <a:spcAft>
                <a:spcPct val="0"/>
              </a:spcAft>
            </a:pPr>
            <a:fld id="{E6A6B793-0EA8-4034-9BCA-8042D3BD00B8}" type="slidenum">
              <a:rPr lang="en-US" smtClean="0">
                <a:solidFill>
                  <a:srgbClr val="464653"/>
                </a:solidFill>
                <a:latin typeface="Arial" charset="0"/>
              </a:rPr>
              <a:pPr defTabSz="914400" fontAlgn="base">
                <a:spcBef>
                  <a:spcPct val="0"/>
                </a:spcBef>
                <a:spcAft>
                  <a:spcPct val="0"/>
                </a:spcAft>
              </a:pPr>
              <a:t>‹#›</a:t>
            </a:fld>
            <a:endParaRPr lang="en-US" dirty="0">
              <a:solidFill>
                <a:srgbClr val="464653"/>
              </a:solidFill>
              <a:latin typeface="Arial" charset="0"/>
            </a:endParaRPr>
          </a:p>
        </p:txBody>
      </p:sp>
      <p:sp>
        <p:nvSpPr>
          <p:cNvPr id="28" name="Straight Connector 27"/>
          <p:cNvSpPr>
            <a:spLocks noChangeShapeType="1"/>
          </p:cNvSpPr>
          <p:nvPr/>
        </p:nvSpPr>
        <p:spPr bwMode="auto">
          <a:xfrm>
            <a:off x="609441"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charset="0"/>
            </a:endParaRPr>
          </a:p>
        </p:txBody>
      </p:sp>
      <p:sp>
        <p:nvSpPr>
          <p:cNvPr id="29" name="Straight Connector 28"/>
          <p:cNvSpPr>
            <a:spLocks noChangeShapeType="1"/>
          </p:cNvSpPr>
          <p:nvPr/>
        </p:nvSpPr>
        <p:spPr bwMode="auto">
          <a:xfrm>
            <a:off x="609441"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charset="0"/>
            </a:endParaRPr>
          </a:p>
        </p:txBody>
      </p:sp>
      <p:sp>
        <p:nvSpPr>
          <p:cNvPr id="10" name="Isosceles Triangle 9"/>
          <p:cNvSpPr>
            <a:spLocks noChangeAspect="1"/>
          </p:cNvSpPr>
          <p:nvPr/>
        </p:nvSpPr>
        <p:spPr>
          <a:xfrm rot="5400000">
            <a:off x="590430" y="6447444"/>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28102293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7224597"/>
      </p:ext>
    </p:extLst>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bldw.in/SessionFeedbac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wmf"/><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96.xml"/><Relationship Id="rId6" Type="http://schemas.openxmlformats.org/officeDocument/2006/relationships/image" Target="../media/image20.wmf"/><Relationship Id="rId5" Type="http://schemas.microsoft.com/office/2007/relationships/hdphoto" Target="../media/hdphoto1.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858802"/>
            <a:ext cx="8268629" cy="3875901"/>
          </a:xfrm>
        </p:spPr>
        <p:txBody>
          <a:bodyPr/>
          <a:lstStyle/>
          <a:p>
            <a:pPr algn="l" defTabSz="914400">
              <a:lnSpc>
                <a:spcPct val="90000"/>
              </a:lnSpc>
              <a:spcBef>
                <a:spcPct val="0"/>
              </a:spcBef>
              <a:buNone/>
            </a:pPr>
            <a:r>
              <a:rPr lang="en-US" altLang="ja-JP" sz="36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Writing modern C++ code: </a:t>
            </a:r>
            <a:br>
              <a:rPr lang="en-US" altLang="ja-JP" sz="36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br>
            <a:r>
              <a:rPr lang="en-US" altLang="ja-JP" sz="36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how C++ has evolved over the years</a:t>
            </a:r>
            <a:br>
              <a:rPr lang="en-US" altLang="ja-JP" sz="36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br>
            <a:r>
              <a:rPr lang="en-US" altLang="ja-JP" sz="10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
            </a:r>
            <a:br>
              <a:rPr lang="en-US" altLang="ja-JP" sz="10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br>
            <a:r>
              <a:rPr lang="ja-JP" altLang="en-US" sz="54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最新の </a:t>
            </a:r>
            <a:r>
              <a:rPr lang="en-US" altLang="ja-JP" sz="54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C++ </a:t>
            </a:r>
            <a:r>
              <a:rPr lang="ja-JP" altLang="en-US" sz="54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コードの記述</a:t>
            </a:r>
            <a:r>
              <a:rPr lang="en-US" altLang="ja-JP" sz="54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 </a:t>
            </a:r>
            <a:r>
              <a:rPr lang="ja-JP" altLang="en-US" sz="54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進化した </a:t>
            </a:r>
            <a:r>
              <a:rPr lang="en-US" altLang="ja-JP" sz="5400" b="0" i="0" spc="-100" baseline="0" dirty="0" smtClean="0">
                <a:ln w="3175">
                  <a:noFill/>
                </a:ln>
                <a:gradFill flip="none" rotWithShape="1">
                  <a:gsLst>
                    <a:gs pos="0">
                      <a:schemeClr val="bg2"/>
                    </a:gs>
                    <a:gs pos="86000">
                      <a:schemeClr val="bg2"/>
                    </a:gs>
                  </a:gsLst>
                  <a:lin ang="5400000" scaled="0"/>
                  <a:tileRect/>
                </a:gradFill>
                <a:effectLst/>
                <a:latin typeface="Segoe UI Semibold"/>
                <a:ea typeface="+mn-ea"/>
                <a:cs typeface="Arial"/>
              </a:rPr>
              <a:t>C++</a:t>
            </a:r>
            <a:endParaRPr lang="en-US" altLang="ja-JP" sz="5400" b="0" i="0" spc="-100" baseline="0" dirty="0">
              <a:ln w="3175">
                <a:noFill/>
              </a:ln>
              <a:gradFill flip="none" rotWithShape="1">
                <a:gsLst>
                  <a:gs pos="0">
                    <a:schemeClr val="bg2"/>
                  </a:gs>
                  <a:gs pos="86000">
                    <a:schemeClr val="bg2"/>
                  </a:gs>
                </a:gsLst>
                <a:lin ang="5400000" scaled="0"/>
                <a:tileRect/>
              </a:gradFill>
              <a:effectLst/>
              <a:latin typeface="Segoe UI Semibold"/>
              <a:ea typeface="+mn-ea"/>
              <a:cs typeface="Arial"/>
            </a:endParaRPr>
          </a:p>
        </p:txBody>
      </p:sp>
      <p:sp>
        <p:nvSpPr>
          <p:cNvPr id="3" name="Subtitle 2"/>
          <p:cNvSpPr>
            <a:spLocks noGrp="1"/>
          </p:cNvSpPr>
          <p:nvPr>
            <p:ph type="subTitle" idx="1"/>
          </p:nvPr>
        </p:nvSpPr>
        <p:spPr>
          <a:xfrm>
            <a:off x="969964" y="4846322"/>
            <a:ext cx="6840536" cy="1432558"/>
          </a:xfrm>
        </p:spPr>
        <p:txBody>
          <a:bodyPr/>
          <a:lstStyle/>
          <a:p>
            <a:pPr marL="0" indent="0" algn="l">
              <a:lnSpc>
                <a:spcPct val="90000"/>
              </a:lnSpc>
              <a:spcBef>
                <a:spcPts val="0"/>
              </a:spcBef>
              <a:buNone/>
            </a:pPr>
            <a:r>
              <a:rPr lang="en-US" altLang="ja-JP" b="0" i="0" dirty="0" smtClean="0">
                <a:gradFill>
                  <a:gsLst>
                    <a:gs pos="0">
                      <a:schemeClr val="accent1"/>
                    </a:gs>
                    <a:gs pos="86000">
                      <a:schemeClr val="accent1"/>
                    </a:gs>
                  </a:gsLst>
                  <a:lin ang="5400000" scaled="0"/>
                </a:gradFill>
                <a:latin typeface="Segoe UI Semibold"/>
              </a:rPr>
              <a:t>Herb Sutter</a:t>
            </a:r>
          </a:p>
          <a:p>
            <a:pPr marL="0" indent="0" algn="l">
              <a:lnSpc>
                <a:spcPct val="90000"/>
              </a:lnSpc>
              <a:spcBef>
                <a:spcPts val="0"/>
              </a:spcBef>
              <a:buNone/>
            </a:pPr>
            <a:r>
              <a:rPr lang="en-US" altLang="ja-JP" b="0" i="0" smtClean="0">
                <a:gradFill>
                  <a:gsLst>
                    <a:gs pos="0">
                      <a:schemeClr val="accent1"/>
                    </a:gs>
                    <a:gs pos="86000">
                      <a:schemeClr val="accent1"/>
                    </a:gs>
                  </a:gsLst>
                  <a:lin ang="5400000" scaled="0"/>
                </a:gradFill>
              </a:rPr>
              <a:t>Partner Architect</a:t>
            </a:r>
          </a:p>
          <a:p>
            <a:pPr marL="0" indent="0" algn="l">
              <a:lnSpc>
                <a:spcPct val="90000"/>
              </a:lnSpc>
              <a:spcBef>
                <a:spcPts val="0"/>
              </a:spcBef>
              <a:buNone/>
            </a:pPr>
            <a:r>
              <a:rPr lang="en-US" altLang="ja-JP" b="0" i="0" dirty="0" smtClean="0">
                <a:gradFill>
                  <a:gsLst>
                    <a:gs pos="0">
                      <a:schemeClr val="accent1"/>
                    </a:gs>
                    <a:gs pos="86000">
                      <a:schemeClr val="accent1"/>
                    </a:gs>
                  </a:gsLst>
                  <a:lin ang="5400000" scaled="0"/>
                </a:gradFill>
              </a:rPr>
              <a:t>Microsoft Corporation</a:t>
            </a:r>
            <a:endParaRPr lang="ja-JP" altLang="en-US" dirty="0"/>
          </a:p>
        </p:txBody>
      </p:sp>
      <p:sp>
        <p:nvSpPr>
          <p:cNvPr id="9" name="Text Placeholder 8"/>
          <p:cNvSpPr>
            <a:spLocks noGrp="1"/>
          </p:cNvSpPr>
          <p:nvPr>
            <p:ph type="body" sz="quarter" idx="10"/>
          </p:nvPr>
        </p:nvSpPr>
        <p:spPr/>
        <p:txBody>
          <a:bodyPr/>
          <a:lstStyle/>
          <a:p>
            <a:pPr marL="0" indent="0" algn="l" defTabSz="914400">
              <a:spcBef>
                <a:spcPct val="20000"/>
              </a:spcBef>
              <a:buNone/>
            </a:pPr>
            <a:r>
              <a:rPr lang="en-US" altLang="ja-JP" sz="2000" b="0" i="0" baseline="0" smtClean="0">
                <a:gradFill>
                  <a:gsLst>
                    <a:gs pos="0">
                      <a:schemeClr val="bg2"/>
                    </a:gs>
                    <a:gs pos="86000">
                      <a:schemeClr val="bg2"/>
                    </a:gs>
                  </a:gsLst>
                  <a:lin ang="5400000" scaled="0"/>
                </a:gradFill>
                <a:latin typeface="Segoe UI Light"/>
                <a:ea typeface="+mn-ea"/>
                <a:cs typeface="+mn-cs"/>
              </a:rPr>
              <a:t>TOOL-835T</a:t>
            </a:r>
            <a:endParaRPr lang="en-US" altLang="ja-JP" sz="2000" b="0" i="0" baseline="0">
              <a:gradFill>
                <a:gsLst>
                  <a:gs pos="0">
                    <a:schemeClr val="bg2"/>
                  </a:gs>
                  <a:gs pos="86000">
                    <a:schemeClr val="bg2"/>
                  </a:gs>
                </a:gsLst>
                <a:lin ang="5400000" scaled="0"/>
              </a:gradFill>
              <a:latin typeface="Segoe UI Light"/>
              <a:ea typeface="+mn-ea"/>
              <a:cs typeface="+mn-cs"/>
            </a:endParaRP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3558533" y="782817"/>
            <a:ext cx="5071760" cy="5134337"/>
            <a:chOff x="10130625" y="393987"/>
            <a:chExt cx="1630375" cy="1650492"/>
          </a:xfrm>
        </p:grpSpPr>
        <p:pic>
          <p:nvPicPr>
            <p:cNvPr id="1026" name="Picture 2" descr="C:\Users\hsutter.REDMOND\AppData\Local\Microsoft\Windows\Temporary Internet Files\Content.IE5\AIXPB1PR\MC90003018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625" y="393987"/>
              <a:ext cx="1630375" cy="1650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8641459">
              <a:off x="10155283" y="900792"/>
              <a:ext cx="1611458" cy="648046"/>
            </a:xfrm>
            <a:prstGeom prst="rect">
              <a:avLst/>
            </a:prstGeom>
            <a:noFill/>
          </p:spPr>
          <p:txBody>
            <a:bodyPr wrap="none" rtlCol="0">
              <a:spAutoFit/>
            </a:bodyPr>
            <a:lstStyle/>
            <a:p>
              <a:pPr algn="l" defTabSz="914400">
                <a:buNone/>
              </a:pPr>
              <a:r>
                <a:rPr lang="en-US" altLang="ja-JP" sz="12500" b="1" i="0" smtClean="0">
                  <a:ln w="57150">
                    <a:solidFill>
                      <a:srgbClr val="FF0000"/>
                    </a:solidFill>
                  </a:ln>
                  <a:solidFill>
                    <a:sysClr val="windowText" lastClr="000000"/>
                  </a:solidFill>
                  <a:latin typeface="Calibri"/>
                </a:rPr>
                <a:t>DELETE</a:t>
              </a:r>
              <a:endParaRPr lang="ja-JP" altLang="en-US" sz="12500" b="1">
                <a:ln w="57150">
                  <a:solidFill>
                    <a:srgbClr val="FF0000"/>
                  </a:solidFill>
                </a:ln>
                <a:solidFill>
                  <a:sysClr val="windowText" lastClr="000000"/>
                </a:solidFill>
              </a:endParaRPr>
            </a:p>
          </p:txBody>
        </p:sp>
      </p:grpSp>
    </p:spTree>
    <p:extLst>
      <p:ext uri="{BB962C8B-B14F-4D97-AF65-F5344CB8AC3E}">
        <p14:creationId xmlns:p14="http://schemas.microsoft.com/office/powerpoint/2010/main" val="24968193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l" defTabSz="914400">
              <a:spcBef>
                <a:spcPct val="0"/>
              </a:spcBef>
              <a:buNone/>
            </a:pPr>
            <a:r>
              <a:rPr lang="ja-JP" altLang="en-US" sz="3200" b="0" i="0" dirty="0" smtClean="0">
                <a:solidFill>
                  <a:srgbClr val="464653"/>
                </a:solidFill>
                <a:latin typeface="Bookman Old Style"/>
              </a:rPr>
              <a:t>素晴らしいものは、変わらない</a:t>
            </a:r>
            <a:r>
              <a:rPr lang="en-US" altLang="ja-JP" sz="3200" b="0" i="0" dirty="0" smtClean="0">
                <a:solidFill>
                  <a:srgbClr val="464653"/>
                </a:solidFill>
                <a:latin typeface="Bookman Old Style"/>
              </a:rPr>
              <a:t>: </a:t>
            </a:r>
            <a:br>
              <a:rPr lang="en-US" altLang="ja-JP" sz="3200" b="0" i="0" dirty="0" smtClean="0">
                <a:solidFill>
                  <a:srgbClr val="464653"/>
                </a:solidFill>
                <a:latin typeface="Bookman Old Style"/>
              </a:rPr>
            </a:br>
            <a:r>
              <a:rPr lang="en-US" altLang="ja-JP" sz="3200" b="0" i="0" dirty="0" smtClean="0">
                <a:solidFill>
                  <a:srgbClr val="464653"/>
                </a:solidFill>
                <a:latin typeface="Bookman Old Style"/>
              </a:rPr>
              <a:t>	</a:t>
            </a:r>
            <a:r>
              <a:rPr lang="ja-JP" altLang="en-US" sz="3200" b="1" i="0" dirty="0" smtClean="0">
                <a:solidFill>
                  <a:srgbClr val="464653"/>
                </a:solidFill>
                <a:latin typeface="Bookman Old Style"/>
              </a:rPr>
              <a:t>自動有効期間 </a:t>
            </a:r>
            <a:r>
              <a:rPr lang="en-US" altLang="ja-JP" sz="3200" b="0" i="0" dirty="0" smtClean="0">
                <a:solidFill>
                  <a:srgbClr val="464653"/>
                </a:solidFill>
                <a:latin typeface="Bookman Old Style"/>
              </a:rPr>
              <a:t>= </a:t>
            </a:r>
            <a:r>
              <a:rPr lang="ja-JP" altLang="en-US" sz="3200" b="0" i="0" dirty="0" smtClean="0">
                <a:solidFill>
                  <a:srgbClr val="464653"/>
                </a:solidFill>
                <a:latin typeface="Bookman Old Style"/>
              </a:rPr>
              <a:t>効率 </a:t>
            </a:r>
            <a:r>
              <a:rPr lang="en-US" altLang="ja-JP" sz="3200" b="0" i="0" dirty="0" smtClean="0">
                <a:solidFill>
                  <a:srgbClr val="464653"/>
                </a:solidFill>
                <a:latin typeface="Bookman Old Style"/>
              </a:rPr>
              <a:t>+ </a:t>
            </a:r>
            <a:r>
              <a:rPr lang="ja-JP" altLang="en-US" sz="3200" b="0" i="0" dirty="0" smtClean="0">
                <a:solidFill>
                  <a:srgbClr val="464653"/>
                </a:solidFill>
                <a:latin typeface="Bookman Old Style"/>
              </a:rPr>
              <a:t>例外安全</a:t>
            </a:r>
            <a:endParaRPr lang="ja-JP" altLang="en-US" dirty="0"/>
          </a:p>
        </p:txBody>
      </p:sp>
      <p:sp>
        <p:nvSpPr>
          <p:cNvPr id="8" name="Content Placeholder 7"/>
          <p:cNvSpPr>
            <a:spLocks noGrp="1"/>
          </p:cNvSpPr>
          <p:nvPr>
            <p:ph sz="quarter" idx="1"/>
          </p:nvPr>
        </p:nvSpPr>
        <p:spPr/>
        <p:txBody>
          <a:bodyPr>
            <a:normAutofit/>
          </a:bodyPr>
          <a:lstStyle/>
          <a:p>
            <a:pPr marL="0" indent="0" algn="l" defTabSz="914400">
              <a:spcBef>
                <a:spcPts val="600"/>
              </a:spcBef>
              <a:buNone/>
            </a:pPr>
            <a:endParaRPr lang="ja-JP" altLang="en-US" sz="2200" dirty="0" smtClean="0">
              <a:solidFill>
                <a:srgbClr val="0070C0"/>
              </a:solidFill>
            </a:endParaRPr>
          </a:p>
          <a:p>
            <a:pPr marL="0" indent="0" algn="l" defTabSz="914400">
              <a:spcBef>
                <a:spcPts val="600"/>
              </a:spcBef>
              <a:buNone/>
            </a:pPr>
            <a:r>
              <a:rPr lang="en-US" altLang="ja-JP" sz="2200" b="0" i="0" dirty="0" smtClean="0">
                <a:solidFill>
                  <a:srgbClr val="0070C0"/>
                </a:solidFill>
                <a:latin typeface="Calibri"/>
              </a:rPr>
              <a:t>class widget {</a:t>
            </a:r>
          </a:p>
          <a:p>
            <a:pPr marL="0" indent="0" algn="l" defTabSz="914400">
              <a:spcBef>
                <a:spcPts val="600"/>
              </a:spcBef>
              <a:buNone/>
            </a:pPr>
            <a:r>
              <a:rPr lang="en-US" altLang="ja-JP" sz="2200" b="0" i="0" dirty="0" smtClean="0">
                <a:solidFill>
                  <a:srgbClr val="0070C0"/>
                </a:solidFill>
                <a:latin typeface="Calibri"/>
              </a:rPr>
              <a:t>private:</a:t>
            </a:r>
            <a:br>
              <a:rPr lang="en-US" altLang="ja-JP" sz="2200" b="0" i="0" dirty="0" smtClean="0">
                <a:solidFill>
                  <a:srgbClr val="0070C0"/>
                </a:solidFill>
                <a:latin typeface="Calibri"/>
              </a:rPr>
            </a:br>
            <a:r>
              <a:rPr lang="ja-JP" altLang="en-US" sz="2200" b="1" i="0" dirty="0" smtClean="0">
                <a:solidFill>
                  <a:srgbClr val="0070C0"/>
                </a:solidFill>
                <a:latin typeface="Calibri"/>
              </a:rPr>
              <a:t>  </a:t>
            </a:r>
            <a:r>
              <a:rPr lang="en-US" altLang="ja-JP" sz="2200" b="1" i="0" dirty="0" smtClean="0">
                <a:solidFill>
                  <a:srgbClr val="0070C0"/>
                </a:solidFill>
                <a:latin typeface="Calibri"/>
              </a:rPr>
              <a:t>gadget g;</a:t>
            </a:r>
          </a:p>
          <a:p>
            <a:pPr marL="0" indent="0" algn="l" defTabSz="914400">
              <a:spcBef>
                <a:spcPts val="600"/>
              </a:spcBef>
              <a:buNone/>
            </a:pPr>
            <a:r>
              <a:rPr lang="en-US" altLang="ja-JP" sz="2200" b="0" i="0" dirty="0" smtClean="0">
                <a:solidFill>
                  <a:srgbClr val="0070C0"/>
                </a:solidFill>
                <a:latin typeface="Calibri"/>
              </a:rPr>
              <a:t>public:</a:t>
            </a:r>
            <a:br>
              <a:rPr lang="en-US" altLang="ja-JP" sz="2200" b="0" i="0" dirty="0" smtClean="0">
                <a:solidFill>
                  <a:srgbClr val="0070C0"/>
                </a:solidFill>
                <a:latin typeface="Calibri"/>
              </a:rPr>
            </a:br>
            <a:r>
              <a:rPr lang="en-US" altLang="ja-JP" sz="2200" b="0" i="0" dirty="0" smtClean="0">
                <a:solidFill>
                  <a:srgbClr val="0070C0"/>
                </a:solidFill>
                <a:latin typeface="Calibri"/>
              </a:rPr>
              <a:t>  void draw();</a:t>
            </a:r>
            <a:br>
              <a:rPr lang="en-US" altLang="ja-JP" sz="2200" b="0" i="0" dirty="0" smtClean="0">
                <a:solidFill>
                  <a:srgbClr val="0070C0"/>
                </a:solidFill>
                <a:latin typeface="Calibri"/>
              </a:rPr>
            </a:br>
            <a:r>
              <a:rPr lang="en-US" altLang="ja-JP" sz="2200" b="0" i="0" dirty="0" smtClean="0">
                <a:solidFill>
                  <a:srgbClr val="0070C0"/>
                </a:solidFill>
                <a:latin typeface="Calibri"/>
              </a:rPr>
              <a:t>};</a:t>
            </a:r>
            <a:endParaRPr lang="ja-JP" altLang="en-US" sz="2200" dirty="0">
              <a:solidFill>
                <a:srgbClr val="0070C0"/>
              </a:solidFill>
            </a:endParaRPr>
          </a:p>
        </p:txBody>
      </p:sp>
      <p:sp>
        <p:nvSpPr>
          <p:cNvPr id="9" name="Content Placeholder 8"/>
          <p:cNvSpPr>
            <a:spLocks noGrp="1"/>
          </p:cNvSpPr>
          <p:nvPr>
            <p:ph sz="quarter" idx="2"/>
          </p:nvPr>
        </p:nvSpPr>
        <p:spPr/>
        <p:txBody>
          <a:bodyPr>
            <a:normAutofit/>
          </a:bodyPr>
          <a:lstStyle/>
          <a:p>
            <a:pPr marL="0" indent="0" algn="l" defTabSz="914400">
              <a:spcBef>
                <a:spcPts val="600"/>
              </a:spcBef>
              <a:buNone/>
            </a:pPr>
            <a:endParaRPr lang="ja-JP" altLang="en-US" sz="2200" dirty="0" smtClean="0">
              <a:solidFill>
                <a:srgbClr val="0070C0"/>
              </a:solidFill>
            </a:endParaRPr>
          </a:p>
          <a:p>
            <a:pPr marL="0" indent="0" algn="l" defTabSz="914400">
              <a:spcBef>
                <a:spcPts val="600"/>
              </a:spcBef>
              <a:buNone/>
            </a:pPr>
            <a:r>
              <a:rPr lang="en-US" altLang="ja-JP" sz="2200" b="0" i="0" dirty="0" smtClean="0">
                <a:solidFill>
                  <a:srgbClr val="0070C0"/>
                </a:solidFill>
                <a:latin typeface="Calibri"/>
              </a:rPr>
              <a:t>void f() {</a:t>
            </a:r>
            <a:br>
              <a:rPr lang="en-US" altLang="ja-JP" sz="2200" b="0" i="0" dirty="0" smtClean="0">
                <a:solidFill>
                  <a:srgbClr val="0070C0"/>
                </a:solidFill>
                <a:latin typeface="Calibri"/>
              </a:rPr>
            </a:br>
            <a:r>
              <a:rPr lang="ja-JP" altLang="en-US" sz="2200" b="1" i="0" dirty="0" smtClean="0">
                <a:solidFill>
                  <a:srgbClr val="0070C0"/>
                </a:solidFill>
                <a:latin typeface="Calibri"/>
              </a:rPr>
              <a:t>  </a:t>
            </a:r>
            <a:r>
              <a:rPr lang="en-US" altLang="ja-JP" sz="2200" b="1" i="0" dirty="0" smtClean="0">
                <a:solidFill>
                  <a:srgbClr val="0070C0"/>
                </a:solidFill>
                <a:latin typeface="Calibri"/>
              </a:rPr>
              <a:t>widget w;</a:t>
            </a:r>
            <a:br>
              <a:rPr lang="en-US" altLang="ja-JP" sz="2200" b="1" i="0" dirty="0" smtClean="0">
                <a:solidFill>
                  <a:srgbClr val="0070C0"/>
                </a:solidFill>
                <a:latin typeface="Calibri"/>
              </a:rPr>
            </a:br>
            <a:r>
              <a:rPr lang="ja-JP" altLang="en-US" sz="2200" b="0" i="0" dirty="0" smtClean="0">
                <a:solidFill>
                  <a:srgbClr val="0070C0"/>
                </a:solidFill>
                <a:latin typeface="Calibri"/>
              </a:rPr>
              <a:t>  </a:t>
            </a:r>
            <a:r>
              <a:rPr lang="en-US" altLang="ja-JP" sz="2200" b="0" i="0" dirty="0" smtClean="0">
                <a:solidFill>
                  <a:srgbClr val="0070C0"/>
                </a:solidFill>
                <a:latin typeface="Calibri"/>
              </a:rPr>
              <a:t>:::</a:t>
            </a:r>
          </a:p>
          <a:p>
            <a:pPr marL="0" indent="0" algn="l" defTabSz="914400">
              <a:spcBef>
                <a:spcPts val="600"/>
              </a:spcBef>
              <a:buNone/>
            </a:pPr>
            <a:r>
              <a:rPr lang="en-US" altLang="ja-JP" sz="2200" b="0" i="0" dirty="0" smtClean="0">
                <a:solidFill>
                  <a:srgbClr val="0070C0"/>
                </a:solidFill>
                <a:latin typeface="Calibri"/>
              </a:rPr>
              <a:t>  </a:t>
            </a:r>
            <a:r>
              <a:rPr lang="en-US" altLang="ja-JP" sz="2200" b="0" i="0" dirty="0" err="1" smtClean="0">
                <a:solidFill>
                  <a:srgbClr val="0070C0"/>
                </a:solidFill>
                <a:latin typeface="Calibri"/>
              </a:rPr>
              <a:t>w.draw</a:t>
            </a:r>
            <a:r>
              <a:rPr lang="en-US" altLang="ja-JP" sz="2200" b="0" i="0" dirty="0" smtClean="0">
                <a:solidFill>
                  <a:srgbClr val="0070C0"/>
                </a:solidFill>
                <a:latin typeface="Calibri"/>
              </a:rPr>
              <a:t>();</a:t>
            </a:r>
          </a:p>
          <a:p>
            <a:pPr marL="0" indent="0" algn="l" defTabSz="914400">
              <a:spcBef>
                <a:spcPts val="600"/>
              </a:spcBef>
              <a:buNone/>
            </a:pPr>
            <a:r>
              <a:rPr lang="en-US" altLang="ja-JP" sz="2200" b="0" i="0" dirty="0" smtClean="0">
                <a:solidFill>
                  <a:srgbClr val="0070C0"/>
                </a:solidFill>
                <a:latin typeface="Calibri"/>
              </a:rPr>
              <a:t>  :::</a:t>
            </a:r>
          </a:p>
          <a:p>
            <a:pPr marL="0" indent="0" algn="l" defTabSz="914400">
              <a:spcBef>
                <a:spcPts val="600"/>
              </a:spcBef>
              <a:buNone/>
            </a:pPr>
            <a:r>
              <a:rPr lang="en-US" altLang="ja-JP" sz="2200" b="0" i="0" dirty="0" smtClean="0">
                <a:solidFill>
                  <a:srgbClr val="0070C0"/>
                </a:solidFill>
                <a:latin typeface="Calibri"/>
              </a:rPr>
              <a:t>}</a:t>
            </a:r>
            <a:endParaRPr lang="ja-JP" altLang="en-US" sz="2200" dirty="0">
              <a:solidFill>
                <a:srgbClr val="0070C0"/>
              </a:solidFill>
            </a:endParaRPr>
          </a:p>
        </p:txBody>
      </p:sp>
      <p:sp>
        <p:nvSpPr>
          <p:cNvPr id="10" name="Line Callout 1 9"/>
          <p:cNvSpPr/>
          <p:nvPr/>
        </p:nvSpPr>
        <p:spPr>
          <a:xfrm>
            <a:off x="2970582" y="2104664"/>
            <a:ext cx="2774898" cy="1737868"/>
          </a:xfrm>
          <a:prstGeom prst="borderCallout1">
            <a:avLst>
              <a:gd name="adj1" fmla="val 25636"/>
              <a:gd name="adj2" fmla="val -1190"/>
              <a:gd name="adj3" fmla="val 28546"/>
              <a:gd name="adj4" fmla="val -3594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有効期間は自動的に</a:t>
            </a:r>
            <a:r>
              <a:rPr lang="en-US" altLang="ja-JP" b="0" i="0" dirty="0" smtClean="0">
                <a:solidFill>
                  <a:schemeClr val="lt1"/>
                </a:solidFill>
                <a:latin typeface="Calibri"/>
                <a:ea typeface="+mn-ea"/>
                <a:cs typeface="+mn-cs"/>
              </a:rPr>
              <a:t/>
            </a:r>
            <a:br>
              <a:rPr lang="en-US" altLang="ja-JP" b="0" i="0" dirty="0" smtClean="0">
                <a:solidFill>
                  <a:schemeClr val="lt1"/>
                </a:solidFill>
                <a:latin typeface="Calibri"/>
                <a:ea typeface="+mn-ea"/>
                <a:cs typeface="+mn-cs"/>
              </a:rPr>
            </a:br>
            <a:r>
              <a:rPr lang="ja-JP" altLang="en-US" b="0" i="0" dirty="0" smtClean="0">
                <a:solidFill>
                  <a:schemeClr val="lt1"/>
                </a:solidFill>
                <a:latin typeface="Calibri"/>
                <a:ea typeface="+mn-ea"/>
                <a:cs typeface="+mn-cs"/>
              </a:rPr>
              <a:t>格納先のオブジェクトに結び付けられる</a:t>
            </a:r>
          </a:p>
          <a:p>
            <a:pPr algn="ctr" defTabSz="914400">
              <a:spcBef>
                <a:spcPts val="600"/>
              </a:spcBef>
              <a:buNone/>
            </a:pPr>
            <a:r>
              <a:rPr lang="ja-JP" altLang="en-US" b="0" i="0" dirty="0" smtClean="0">
                <a:solidFill>
                  <a:schemeClr val="lt1"/>
                </a:solidFill>
                <a:latin typeface="Calibri"/>
                <a:ea typeface="+mn-ea"/>
                <a:cs typeface="+mn-cs"/>
              </a:rPr>
              <a:t>リークなし、例外安全</a:t>
            </a:r>
            <a:endParaRPr lang="ja-JP" altLang="en-US" b="0" i="0" dirty="0">
              <a:solidFill>
                <a:schemeClr val="lt1"/>
              </a:solidFill>
              <a:latin typeface="Calibri"/>
              <a:ea typeface="+mn-ea"/>
              <a:cs typeface="+mn-cs"/>
            </a:endParaRPr>
          </a:p>
        </p:txBody>
      </p:sp>
      <p:sp>
        <p:nvSpPr>
          <p:cNvPr id="11" name="Line Callout 1 10"/>
          <p:cNvSpPr/>
          <p:nvPr/>
        </p:nvSpPr>
        <p:spPr>
          <a:xfrm>
            <a:off x="8702040" y="1702435"/>
            <a:ext cx="3322320" cy="1463713"/>
          </a:xfrm>
          <a:prstGeom prst="borderCallout1">
            <a:avLst>
              <a:gd name="adj1" fmla="val 25636"/>
              <a:gd name="adj2" fmla="val -1190"/>
              <a:gd name="adj3" fmla="val 31688"/>
              <a:gd name="adj4" fmla="val -3312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有効期間は自動的に</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スコープに結び付けられる</a:t>
            </a:r>
          </a:p>
          <a:p>
            <a:pPr algn="ctr" defTabSz="914400">
              <a:spcBef>
                <a:spcPts val="600"/>
              </a:spcBef>
              <a:buNone/>
            </a:pPr>
            <a:r>
              <a:rPr lang="en-US" altLang="ja-JP" dirty="0">
                <a:latin typeface="Calibri" pitchFamily="34" charset="0"/>
                <a:cs typeface="Calibri" pitchFamily="34" charset="0"/>
              </a:rPr>
              <a:t>w </a:t>
            </a:r>
            <a:r>
              <a:rPr lang="ja-JP" altLang="en-US" dirty="0">
                <a:latin typeface="Calibri" pitchFamily="34" charset="0"/>
                <a:cs typeface="Calibri" pitchFamily="34" charset="0"/>
              </a:rPr>
              <a:t>を生成 </a:t>
            </a:r>
            <a:r>
              <a:rPr lang="en-US" altLang="ja-JP" dirty="0">
                <a:latin typeface="Calibri" pitchFamily="34" charset="0"/>
                <a:cs typeface="Calibri" pitchFamily="34" charset="0"/>
              </a:rPr>
              <a:t>(gadget </a:t>
            </a:r>
            <a:r>
              <a:rPr lang="ja-JP" altLang="en-US" dirty="0">
                <a:latin typeface="Calibri" pitchFamily="34" charset="0"/>
                <a:cs typeface="Calibri" pitchFamily="34" charset="0"/>
              </a:rPr>
              <a:t>メンバーの </a:t>
            </a:r>
            <a:r>
              <a:rPr lang="en-US" altLang="ja-JP" dirty="0" err="1">
                <a:latin typeface="Calibri" pitchFamily="34" charset="0"/>
                <a:cs typeface="Calibri" pitchFamily="34" charset="0"/>
              </a:rPr>
              <a:t>w.g</a:t>
            </a:r>
            <a:r>
              <a:rPr lang="en-US" altLang="ja-JP" dirty="0">
                <a:latin typeface="Calibri" pitchFamily="34" charset="0"/>
                <a:cs typeface="Calibri" pitchFamily="34" charset="0"/>
              </a:rPr>
              <a:t> </a:t>
            </a:r>
            <a:r>
              <a:rPr lang="ja-JP" altLang="en-US" dirty="0">
                <a:latin typeface="Calibri" pitchFamily="34" charset="0"/>
                <a:cs typeface="Calibri" pitchFamily="34" charset="0"/>
              </a:rPr>
              <a:t>も含む</a:t>
            </a:r>
            <a:r>
              <a:rPr lang="en-US" altLang="ja-JP" dirty="0">
                <a:latin typeface="Calibri" pitchFamily="34" charset="0"/>
                <a:cs typeface="Calibri" pitchFamily="34" charset="0"/>
              </a:rPr>
              <a:t>)</a:t>
            </a:r>
            <a:endParaRPr lang="ja-JP" altLang="en-US" b="0" i="0" dirty="0">
              <a:solidFill>
                <a:schemeClr val="lt1"/>
              </a:solidFill>
              <a:latin typeface="Calibri" pitchFamily="34" charset="0"/>
              <a:cs typeface="Calibri" pitchFamily="34" charset="0"/>
            </a:endParaRPr>
          </a:p>
        </p:txBody>
      </p:sp>
      <p:sp>
        <p:nvSpPr>
          <p:cNvPr id="12" name="Line Callout 1 11"/>
          <p:cNvSpPr/>
          <p:nvPr/>
        </p:nvSpPr>
        <p:spPr>
          <a:xfrm>
            <a:off x="7537442" y="3305886"/>
            <a:ext cx="2750631" cy="1235290"/>
          </a:xfrm>
          <a:prstGeom prst="borderCallout1">
            <a:avLst>
              <a:gd name="adj1" fmla="val 25636"/>
              <a:gd name="adj2" fmla="val -1190"/>
              <a:gd name="adj3" fmla="val 36056"/>
              <a:gd name="adj4" fmla="val -4002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0" i="0" dirty="0" smtClean="0">
                <a:solidFill>
                  <a:schemeClr val="lt1"/>
                </a:solidFill>
                <a:latin typeface="Calibri"/>
              </a:rPr>
              <a:t>w </a:t>
            </a:r>
            <a:r>
              <a:rPr lang="ja-JP" altLang="en-US" b="0" i="0" dirty="0" smtClean="0">
                <a:solidFill>
                  <a:schemeClr val="lt1"/>
                </a:solidFill>
                <a:latin typeface="Calibri"/>
              </a:rPr>
              <a:t>と </a:t>
            </a:r>
            <a:r>
              <a:rPr lang="en-US" altLang="ja-JP" b="0" i="0" dirty="0" err="1" smtClean="0">
                <a:solidFill>
                  <a:schemeClr val="lt1"/>
                </a:solidFill>
                <a:latin typeface="Calibri"/>
              </a:rPr>
              <a:t>w.g</a:t>
            </a:r>
            <a:r>
              <a:rPr lang="en-US" altLang="ja-JP" b="0" i="0" dirty="0" smtClean="0">
                <a:solidFill>
                  <a:schemeClr val="lt1"/>
                </a:solidFill>
                <a:latin typeface="Calibri"/>
              </a:rPr>
              <a:t> </a:t>
            </a:r>
            <a:r>
              <a:rPr lang="ja-JP" altLang="en-US" b="0" i="0" dirty="0" smtClean="0">
                <a:solidFill>
                  <a:schemeClr val="lt1"/>
                </a:solidFill>
                <a:latin typeface="Calibri"/>
              </a:rPr>
              <a:t>を自動的に</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破棄</a:t>
            </a:r>
            <a:r>
              <a:rPr lang="en-US" altLang="ja-JP" b="0" i="0" dirty="0" smtClean="0">
                <a:solidFill>
                  <a:schemeClr val="lt1"/>
                </a:solidFill>
                <a:latin typeface="Calibri"/>
              </a:rPr>
              <a:t>/</a:t>
            </a:r>
            <a:r>
              <a:rPr lang="ja-JP" altLang="en-US" b="0" i="0" dirty="0" smtClean="0">
                <a:solidFill>
                  <a:schemeClr val="lt1"/>
                </a:solidFill>
                <a:latin typeface="Calibri"/>
              </a:rPr>
              <a:t>解放</a:t>
            </a:r>
            <a:endParaRPr lang="ja-JP" altLang="en-US" dirty="0"/>
          </a:p>
        </p:txBody>
      </p:sp>
      <p:sp>
        <p:nvSpPr>
          <p:cNvPr id="13" name="Line Callout 1 12"/>
          <p:cNvSpPr/>
          <p:nvPr/>
        </p:nvSpPr>
        <p:spPr>
          <a:xfrm>
            <a:off x="7537443" y="4665872"/>
            <a:ext cx="2750631" cy="1488040"/>
          </a:xfrm>
          <a:prstGeom prst="borderCallout1">
            <a:avLst>
              <a:gd name="adj1" fmla="val 25636"/>
              <a:gd name="adj2" fmla="val -1190"/>
              <a:gd name="adj3" fmla="val -61172"/>
              <a:gd name="adj4" fmla="val -40400"/>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自動的に例外安全 </a:t>
            </a:r>
            <a:r>
              <a:rPr lang="en-US" altLang="ja-JP" b="0" i="0" dirty="0" smtClean="0">
                <a:solidFill>
                  <a:schemeClr val="lt1"/>
                </a:solidFill>
                <a:latin typeface="Calibri"/>
                <a:ea typeface="+mn-ea"/>
                <a:cs typeface="+mn-cs"/>
              </a:rPr>
              <a:t/>
            </a:r>
            <a:br>
              <a:rPr lang="en-US" altLang="ja-JP" b="0" i="0" dirty="0" smtClean="0">
                <a:solidFill>
                  <a:schemeClr val="lt1"/>
                </a:solidFill>
                <a:latin typeface="Calibri"/>
                <a:ea typeface="+mn-ea"/>
                <a:cs typeface="+mn-cs"/>
              </a:rPr>
            </a:br>
            <a:r>
              <a:rPr lang="ja-JP" altLang="en-US" sz="2000" b="0" i="0" dirty="0" smtClean="0">
                <a:solidFill>
                  <a:schemeClr val="lt1"/>
                </a:solidFill>
                <a:latin typeface="Calibri"/>
                <a:ea typeface="+mn-ea"/>
                <a:cs typeface="+mn-cs"/>
              </a:rPr>
              <a:t>“</a:t>
            </a:r>
            <a:r>
              <a:rPr lang="en-US" altLang="ja-JP" sz="2000" b="0" i="0" dirty="0" smtClean="0">
                <a:solidFill>
                  <a:schemeClr val="lt1"/>
                </a:solidFill>
                <a:latin typeface="Calibri"/>
                <a:ea typeface="+mn-ea"/>
                <a:cs typeface="+mn-cs"/>
              </a:rPr>
              <a:t>finally {</a:t>
            </a:r>
            <a:br>
              <a:rPr lang="en-US" altLang="ja-JP" sz="2000" b="0" i="0" dirty="0" smtClean="0">
                <a:solidFill>
                  <a:schemeClr val="lt1"/>
                </a:solidFill>
                <a:latin typeface="Calibri"/>
                <a:ea typeface="+mn-ea"/>
                <a:cs typeface="+mn-cs"/>
              </a:rPr>
            </a:br>
            <a:r>
              <a:rPr lang="en-US" altLang="ja-JP" sz="2000" b="0" i="0" dirty="0" smtClean="0">
                <a:solidFill>
                  <a:schemeClr val="lt1"/>
                </a:solidFill>
                <a:latin typeface="Calibri"/>
                <a:ea typeface="+mn-ea"/>
                <a:cs typeface="+mn-cs"/>
              </a:rPr>
              <a:t> </a:t>
            </a:r>
            <a:r>
              <a:rPr lang="en-US" altLang="ja-JP" sz="2000" b="0" i="0" dirty="0" err="1" smtClean="0">
                <a:solidFill>
                  <a:schemeClr val="lt1"/>
                </a:solidFill>
                <a:latin typeface="Calibri"/>
                <a:ea typeface="+mn-ea"/>
                <a:cs typeface="+mn-cs"/>
              </a:rPr>
              <a:t>w.dispose</a:t>
            </a:r>
            <a:r>
              <a:rPr lang="en-US" altLang="ja-JP" sz="2000" b="0" i="0" dirty="0" smtClean="0">
                <a:solidFill>
                  <a:schemeClr val="lt1"/>
                </a:solidFill>
                <a:latin typeface="Calibri"/>
                <a:ea typeface="+mn-ea"/>
                <a:cs typeface="+mn-cs"/>
              </a:rPr>
              <a:t>(); </a:t>
            </a:r>
            <a:r>
              <a:rPr lang="en-US" altLang="ja-JP" sz="2000" b="0" i="0" dirty="0" err="1" smtClean="0">
                <a:solidFill>
                  <a:schemeClr val="lt1"/>
                </a:solidFill>
                <a:latin typeface="Calibri"/>
                <a:ea typeface="+mn-ea"/>
                <a:cs typeface="+mn-cs"/>
              </a:rPr>
              <a:t>w.g.dispose</a:t>
            </a:r>
            <a:r>
              <a:rPr lang="en-US" altLang="ja-JP" sz="2000" b="0" i="0" dirty="0" smtClean="0">
                <a:solidFill>
                  <a:schemeClr val="lt1"/>
                </a:solidFill>
                <a:latin typeface="Calibri"/>
                <a:ea typeface="+mn-ea"/>
                <a:cs typeface="+mn-cs"/>
              </a:rPr>
              <a:t>(); }”</a:t>
            </a:r>
            <a:endParaRPr lang="ja-JP" altLang="en-US" sz="2000" b="0" i="0" dirty="0">
              <a:solidFill>
                <a:schemeClr val="lt1"/>
              </a:solidFill>
              <a:latin typeface="Calibri"/>
              <a:ea typeface="+mn-ea"/>
              <a:cs typeface="+mn-cs"/>
            </a:endParaRPr>
          </a:p>
        </p:txBody>
      </p:sp>
    </p:spTree>
    <p:extLst>
      <p:ext uri="{BB962C8B-B14F-4D97-AF65-F5344CB8AC3E}">
        <p14:creationId xmlns:p14="http://schemas.microsoft.com/office/powerpoint/2010/main" val="1968345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2077" y="228600"/>
            <a:ext cx="10969943" cy="914400"/>
          </a:xfrm>
        </p:spPr>
        <p:txBody>
          <a:bodyPr>
            <a:normAutofit/>
          </a:bodyPr>
          <a:lstStyle/>
          <a:p>
            <a:pPr algn="l" defTabSz="914400">
              <a:spcBef>
                <a:spcPct val="0"/>
              </a:spcBef>
              <a:buNone/>
            </a:pPr>
            <a:r>
              <a:rPr lang="ja-JP" altLang="en-US" b="0" i="0" spc="-100" dirty="0" smtClean="0">
                <a:solidFill>
                  <a:srgbClr val="464653"/>
                </a:solidFill>
                <a:latin typeface="Bookman Old Style"/>
              </a:rPr>
              <a:t>ヒープの有効期間</a:t>
            </a:r>
            <a:r>
              <a:rPr lang="en-US" altLang="ja-JP" b="0" i="0" spc="-100" dirty="0" smtClean="0">
                <a:solidFill>
                  <a:srgbClr val="464653"/>
                </a:solidFill>
                <a:latin typeface="Bookman Old Style"/>
              </a:rPr>
              <a:t>: </a:t>
            </a:r>
            <a:r>
              <a:rPr lang="ja-JP" altLang="en-US" b="0" i="0" spc="-100" dirty="0" smtClean="0">
                <a:solidFill>
                  <a:srgbClr val="464653"/>
                </a:solidFill>
                <a:latin typeface="Bookman Old Style"/>
              </a:rPr>
              <a:t>標準スマート ポインター</a:t>
            </a:r>
            <a:endParaRPr lang="ja-JP" altLang="en-US" spc="-100" dirty="0"/>
          </a:p>
        </p:txBody>
      </p:sp>
      <p:sp>
        <p:nvSpPr>
          <p:cNvPr id="8" name="Content Placeholder 7"/>
          <p:cNvSpPr>
            <a:spLocks noGrp="1"/>
          </p:cNvSpPr>
          <p:nvPr>
            <p:ph sz="quarter" idx="1"/>
          </p:nvPr>
        </p:nvSpPr>
        <p:spPr/>
        <p:txBody>
          <a:bodyPr>
            <a:normAutofit/>
          </a:bodyPr>
          <a:lstStyle/>
          <a:p>
            <a:pPr marL="0" indent="0" algn="l" defTabSz="914400">
              <a:spcBef>
                <a:spcPts val="600"/>
              </a:spcBef>
              <a:buNone/>
            </a:pPr>
            <a:r>
              <a:rPr lang="en-US" altLang="ja-JP" sz="2200" b="0" i="0" dirty="0" smtClean="0">
                <a:solidFill>
                  <a:srgbClr val="0070C0"/>
                </a:solidFill>
                <a:latin typeface="Calibri"/>
              </a:rPr>
              <a:t>class gadget;</a:t>
            </a:r>
          </a:p>
          <a:p>
            <a:pPr marL="0" indent="0" algn="l" defTabSz="914400">
              <a:spcBef>
                <a:spcPts val="1800"/>
              </a:spcBef>
              <a:buNone/>
            </a:pPr>
            <a:r>
              <a:rPr lang="en-US" altLang="ja-JP" sz="2200" b="0" i="0" dirty="0" smtClean="0">
                <a:solidFill>
                  <a:srgbClr val="0070C0"/>
                </a:solidFill>
                <a:latin typeface="Calibri"/>
              </a:rPr>
              <a:t>class widget {</a:t>
            </a:r>
            <a:br>
              <a:rPr lang="en-US" altLang="ja-JP" sz="2200" b="0" i="0" dirty="0" smtClean="0">
                <a:solidFill>
                  <a:srgbClr val="0070C0"/>
                </a:solidFill>
                <a:latin typeface="Calibri"/>
              </a:rPr>
            </a:br>
            <a:r>
              <a:rPr lang="en-US" altLang="ja-JP" sz="2200" b="0" i="0" dirty="0" smtClean="0">
                <a:solidFill>
                  <a:srgbClr val="0070C0"/>
                </a:solidFill>
                <a:latin typeface="Calibri"/>
              </a:rPr>
              <a:t>private:</a:t>
            </a:r>
            <a:br>
              <a:rPr lang="en-US" altLang="ja-JP" sz="2200" b="0" i="0" dirty="0" smtClean="0">
                <a:solidFill>
                  <a:srgbClr val="0070C0"/>
                </a:solidFill>
                <a:latin typeface="Calibri"/>
              </a:rPr>
            </a:br>
            <a:r>
              <a:rPr lang="ja-JP" altLang="en-US" sz="2200" b="1" i="0" dirty="0" smtClean="0">
                <a:solidFill>
                  <a:srgbClr val="0070C0"/>
                </a:solidFill>
                <a:latin typeface="Calibri"/>
              </a:rPr>
              <a:t>  </a:t>
            </a:r>
            <a:r>
              <a:rPr lang="en-US" altLang="ja-JP" sz="2200" b="1" i="0" dirty="0" err="1" smtClean="0">
                <a:solidFill>
                  <a:srgbClr val="0070C0"/>
                </a:solidFill>
                <a:latin typeface="Calibri"/>
              </a:rPr>
              <a:t>shared_ptr</a:t>
            </a:r>
            <a:r>
              <a:rPr lang="en-US" altLang="ja-JP" sz="2200" b="1" i="0" dirty="0" smtClean="0">
                <a:solidFill>
                  <a:srgbClr val="0070C0"/>
                </a:solidFill>
                <a:latin typeface="Calibri"/>
              </a:rPr>
              <a:t>&lt;gadget&gt; g;</a:t>
            </a:r>
            <a:br>
              <a:rPr lang="en-US" altLang="ja-JP" sz="2200" b="1" i="0" dirty="0" smtClean="0">
                <a:solidFill>
                  <a:srgbClr val="0070C0"/>
                </a:solidFill>
                <a:latin typeface="Calibri"/>
              </a:rPr>
            </a:br>
            <a:r>
              <a:rPr lang="en-US" altLang="ja-JP" sz="2200" b="0" i="0" dirty="0" smtClean="0">
                <a:solidFill>
                  <a:srgbClr val="0070C0"/>
                </a:solidFill>
                <a:latin typeface="Calibri"/>
              </a:rPr>
              <a:t>};</a:t>
            </a:r>
          </a:p>
          <a:p>
            <a:pPr marL="0" indent="0" algn="l" defTabSz="914400">
              <a:spcBef>
                <a:spcPts val="1800"/>
              </a:spcBef>
              <a:buNone/>
            </a:pPr>
            <a:r>
              <a:rPr lang="en-US" altLang="ja-JP" sz="2200" b="0" i="0" dirty="0" smtClean="0">
                <a:solidFill>
                  <a:srgbClr val="0070C0"/>
                </a:solidFill>
                <a:latin typeface="Calibri"/>
              </a:rPr>
              <a:t>class gadget {</a:t>
            </a:r>
            <a:br>
              <a:rPr lang="en-US" altLang="ja-JP" sz="2200" b="0" i="0" dirty="0" smtClean="0">
                <a:solidFill>
                  <a:srgbClr val="0070C0"/>
                </a:solidFill>
                <a:latin typeface="Calibri"/>
              </a:rPr>
            </a:br>
            <a:r>
              <a:rPr lang="en-US" altLang="ja-JP" sz="2200" b="0" i="0" dirty="0" smtClean="0">
                <a:solidFill>
                  <a:srgbClr val="0070C0"/>
                </a:solidFill>
                <a:latin typeface="Calibri"/>
              </a:rPr>
              <a:t>private:</a:t>
            </a:r>
            <a:br>
              <a:rPr lang="en-US" altLang="ja-JP" sz="2200" b="0" i="0" dirty="0" smtClean="0">
                <a:solidFill>
                  <a:srgbClr val="0070C0"/>
                </a:solidFill>
                <a:latin typeface="Calibri"/>
              </a:rPr>
            </a:br>
            <a:r>
              <a:rPr lang="ja-JP" altLang="en-US" sz="2200" b="1" i="0" dirty="0" smtClean="0">
                <a:solidFill>
                  <a:srgbClr val="0070C0"/>
                </a:solidFill>
                <a:latin typeface="Calibri"/>
              </a:rPr>
              <a:t>  </a:t>
            </a:r>
            <a:r>
              <a:rPr lang="en-US" altLang="ja-JP" sz="2200" b="1" i="0" dirty="0" err="1" smtClean="0">
                <a:solidFill>
                  <a:srgbClr val="0070C0"/>
                </a:solidFill>
                <a:latin typeface="Calibri"/>
              </a:rPr>
              <a:t>weak_ptr</a:t>
            </a:r>
            <a:r>
              <a:rPr lang="en-US" altLang="ja-JP" sz="2200" b="1" i="0" dirty="0" smtClean="0">
                <a:solidFill>
                  <a:srgbClr val="0070C0"/>
                </a:solidFill>
                <a:latin typeface="Calibri"/>
              </a:rPr>
              <a:t>&lt;widget&gt; w;</a:t>
            </a:r>
            <a:br>
              <a:rPr lang="en-US" altLang="ja-JP" sz="2200" b="1" i="0" dirty="0" smtClean="0">
                <a:solidFill>
                  <a:srgbClr val="0070C0"/>
                </a:solidFill>
                <a:latin typeface="Calibri"/>
              </a:rPr>
            </a:br>
            <a:r>
              <a:rPr lang="en-US" altLang="ja-JP" sz="2200" b="0" i="0" dirty="0" smtClean="0">
                <a:solidFill>
                  <a:srgbClr val="0070C0"/>
                </a:solidFill>
                <a:latin typeface="Calibri"/>
              </a:rPr>
              <a:t>};</a:t>
            </a:r>
            <a:endParaRPr lang="ja-JP" altLang="en-US" sz="2200" dirty="0">
              <a:solidFill>
                <a:srgbClr val="0070C0"/>
              </a:solidFill>
            </a:endParaRPr>
          </a:p>
        </p:txBody>
      </p:sp>
      <p:sp>
        <p:nvSpPr>
          <p:cNvPr id="9" name="Content Placeholder 8"/>
          <p:cNvSpPr>
            <a:spLocks noGrp="1"/>
          </p:cNvSpPr>
          <p:nvPr>
            <p:ph sz="quarter" idx="2"/>
          </p:nvPr>
        </p:nvSpPr>
        <p:spPr/>
        <p:txBody>
          <a:bodyPr>
            <a:normAutofit/>
          </a:bodyPr>
          <a:lstStyle/>
          <a:p>
            <a:pPr marL="0" indent="0" algn="l" defTabSz="914400">
              <a:spcBef>
                <a:spcPts val="600"/>
              </a:spcBef>
              <a:buNone/>
            </a:pPr>
            <a:r>
              <a:rPr lang="en-US" altLang="ja-JP" sz="2200" b="0" i="0" dirty="0" smtClean="0">
                <a:solidFill>
                  <a:srgbClr val="0070C0"/>
                </a:solidFill>
                <a:latin typeface="Calibri"/>
              </a:rPr>
              <a:t>class node {</a:t>
            </a:r>
            <a:br>
              <a:rPr lang="en-US" altLang="ja-JP" sz="2200" b="0" i="0" dirty="0" smtClean="0">
                <a:solidFill>
                  <a:srgbClr val="0070C0"/>
                </a:solidFill>
                <a:latin typeface="Calibri"/>
              </a:rPr>
            </a:br>
            <a:r>
              <a:rPr lang="en-US" altLang="ja-JP" sz="2200" b="0" i="0" dirty="0" smtClean="0">
                <a:solidFill>
                  <a:srgbClr val="0070C0"/>
                </a:solidFill>
                <a:latin typeface="Calibri"/>
              </a:rPr>
              <a:t>  vector&lt;</a:t>
            </a:r>
            <a:r>
              <a:rPr lang="en-US" altLang="ja-JP" sz="2200" b="1" i="0" dirty="0" err="1" smtClean="0">
                <a:solidFill>
                  <a:srgbClr val="0070C0"/>
                </a:solidFill>
                <a:latin typeface="Calibri"/>
              </a:rPr>
              <a:t>unique_ptr</a:t>
            </a:r>
            <a:r>
              <a:rPr lang="en-US" altLang="ja-JP" sz="2200" b="1" i="0" dirty="0" smtClean="0">
                <a:solidFill>
                  <a:srgbClr val="0070C0"/>
                </a:solidFill>
                <a:latin typeface="Calibri"/>
              </a:rPr>
              <a:t>&lt;node&gt;</a:t>
            </a:r>
            <a:r>
              <a:rPr lang="en-US" altLang="ja-JP" sz="2200" b="0" i="0" dirty="0" smtClean="0">
                <a:solidFill>
                  <a:srgbClr val="0070C0"/>
                </a:solidFill>
                <a:latin typeface="Calibri"/>
              </a:rPr>
              <a:t>&gt; children;</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1" i="0" dirty="0" smtClean="0">
                <a:solidFill>
                  <a:srgbClr val="0070C0"/>
                </a:solidFill>
                <a:latin typeface="Calibri"/>
              </a:rPr>
              <a:t>node* </a:t>
            </a:r>
            <a:r>
              <a:rPr lang="en-US" altLang="ja-JP" sz="2200" b="0" i="0" dirty="0" smtClean="0">
                <a:solidFill>
                  <a:srgbClr val="0070C0"/>
                </a:solidFill>
                <a:latin typeface="Calibri"/>
              </a:rPr>
              <a:t>parent;</a:t>
            </a:r>
            <a:br>
              <a:rPr lang="en-US" altLang="ja-JP" sz="2200" b="0" i="0" dirty="0" smtClean="0">
                <a:solidFill>
                  <a:srgbClr val="0070C0"/>
                </a:solidFill>
                <a:latin typeface="Calibri"/>
              </a:rPr>
            </a:br>
            <a:r>
              <a:rPr lang="en-US" altLang="ja-JP" sz="2200" b="0" i="0" dirty="0" smtClean="0">
                <a:solidFill>
                  <a:srgbClr val="0070C0"/>
                </a:solidFill>
                <a:latin typeface="Calibri"/>
              </a:rPr>
              <a:t>  :::</a:t>
            </a:r>
          </a:p>
          <a:p>
            <a:pPr marL="0" indent="0" algn="l" defTabSz="914400">
              <a:spcBef>
                <a:spcPts val="600"/>
              </a:spcBef>
              <a:buNone/>
            </a:pPr>
            <a:r>
              <a:rPr lang="en-US" altLang="ja-JP" sz="2200" b="0" i="0" dirty="0" smtClean="0">
                <a:solidFill>
                  <a:srgbClr val="0070C0"/>
                </a:solidFill>
                <a:latin typeface="Calibri"/>
              </a:rPr>
              <a:t>public:</a:t>
            </a:r>
            <a:br>
              <a:rPr lang="en-US" altLang="ja-JP" sz="2200" b="0" i="0" dirty="0" smtClean="0">
                <a:solidFill>
                  <a:srgbClr val="0070C0"/>
                </a:solidFill>
                <a:latin typeface="Calibri"/>
              </a:rPr>
            </a:br>
            <a:r>
              <a:rPr lang="en-US" altLang="ja-JP" sz="2200" b="0" i="0" dirty="0" smtClean="0">
                <a:solidFill>
                  <a:srgbClr val="0070C0"/>
                </a:solidFill>
                <a:latin typeface="Calibri"/>
              </a:rPr>
              <a:t>  node( node* parent_)</a:t>
            </a:r>
            <a:br>
              <a:rPr lang="en-US" altLang="ja-JP" sz="2200" b="0" i="0" dirty="0" smtClean="0">
                <a:solidFill>
                  <a:srgbClr val="0070C0"/>
                </a:solidFill>
                <a:latin typeface="Calibri"/>
              </a:rPr>
            </a:br>
            <a:r>
              <a:rPr lang="en-US" altLang="ja-JP" sz="2200" b="0" i="0" dirty="0" smtClean="0">
                <a:solidFill>
                  <a:srgbClr val="0070C0"/>
                </a:solidFill>
                <a:latin typeface="Calibri"/>
              </a:rPr>
              <a:t>    : parent(parent_)</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0" i="0" dirty="0" err="1" smtClean="0">
                <a:solidFill>
                  <a:srgbClr val="0070C0"/>
                </a:solidFill>
                <a:latin typeface="Calibri"/>
              </a:rPr>
              <a:t>children.push_back</a:t>
            </a:r>
            <a:r>
              <a:rPr lang="en-US" altLang="ja-JP" sz="2200" b="0" i="0" dirty="0" smtClean="0">
                <a:solidFill>
                  <a:srgbClr val="0070C0"/>
                </a:solidFill>
                <a:latin typeface="Calibri"/>
              </a:rPr>
              <a:t>( </a:t>
            </a:r>
            <a:r>
              <a:rPr lang="en-US" altLang="ja-JP" sz="2200" b="1" i="0" dirty="0" smtClean="0">
                <a:solidFill>
                  <a:srgbClr val="0070C0"/>
                </a:solidFill>
                <a:latin typeface="Calibri"/>
              </a:rPr>
              <a:t>new</a:t>
            </a:r>
            <a:r>
              <a:rPr lang="ja-JP" altLang="en-US" sz="2200" b="0" i="0" dirty="0" smtClean="0">
                <a:solidFill>
                  <a:srgbClr val="0070C0"/>
                </a:solidFill>
                <a:latin typeface="Calibri"/>
              </a:rPr>
              <a:t> </a:t>
            </a:r>
            <a:r>
              <a:rPr lang="en-US" altLang="ja-JP" sz="2200" b="0" i="0" dirty="0" smtClean="0">
                <a:solidFill>
                  <a:srgbClr val="0070C0"/>
                </a:solidFill>
                <a:latin typeface="Calibri"/>
              </a:rPr>
              <a:t>node(…) );</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a:t>
            </a:r>
            <a:endParaRPr lang="ja-JP" altLang="en-US" sz="2200" dirty="0">
              <a:solidFill>
                <a:srgbClr val="0070C0"/>
              </a:solidFill>
            </a:endParaRPr>
          </a:p>
        </p:txBody>
      </p:sp>
      <p:sp>
        <p:nvSpPr>
          <p:cNvPr id="10" name="Line Callout 1 9"/>
          <p:cNvSpPr/>
          <p:nvPr/>
        </p:nvSpPr>
        <p:spPr>
          <a:xfrm>
            <a:off x="3083599" y="1143000"/>
            <a:ext cx="2762399" cy="1435813"/>
          </a:xfrm>
          <a:prstGeom prst="borderCallout1">
            <a:avLst>
              <a:gd name="adj1" fmla="val 25636"/>
              <a:gd name="adj2" fmla="val -1190"/>
              <a:gd name="adj3" fmla="val 97329"/>
              <a:gd name="adj4" fmla="val -32732"/>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dirty="0" smtClean="0">
                <a:solidFill>
                  <a:schemeClr val="lt1"/>
                </a:solidFill>
                <a:latin typeface="Calibri"/>
              </a:rPr>
              <a:t>共有</a:t>
            </a:r>
          </a:p>
          <a:p>
            <a:pPr algn="ctr" defTabSz="914400">
              <a:spcBef>
                <a:spcPts val="600"/>
              </a:spcBef>
              <a:buNone/>
            </a:pPr>
            <a:r>
              <a:rPr lang="ja-JP" altLang="en-US" b="0" i="0" dirty="0" smtClean="0">
                <a:solidFill>
                  <a:schemeClr val="lt1"/>
                </a:solidFill>
                <a:latin typeface="Calibri"/>
              </a:rPr>
              <a:t>自動有効期間管理に</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よって </a:t>
            </a:r>
            <a:r>
              <a:rPr lang="en-US" altLang="ja-JP" b="0" i="0" dirty="0" smtClean="0">
                <a:solidFill>
                  <a:schemeClr val="lt1"/>
                </a:solidFill>
                <a:latin typeface="Calibri"/>
              </a:rPr>
              <a:t>gadget </a:t>
            </a:r>
            <a:r>
              <a:rPr lang="ja-JP" altLang="en-US" b="0" i="0" dirty="0" smtClean="0">
                <a:solidFill>
                  <a:schemeClr val="lt1"/>
                </a:solidFill>
                <a:latin typeface="Calibri"/>
              </a:rPr>
              <a:t>を所有</a:t>
            </a:r>
            <a:endParaRPr lang="ja-JP" altLang="en-US" dirty="0" smtClean="0"/>
          </a:p>
          <a:p>
            <a:pPr algn="ctr" defTabSz="914400">
              <a:spcBef>
                <a:spcPts val="600"/>
              </a:spcBef>
              <a:buNone/>
            </a:pPr>
            <a:r>
              <a:rPr lang="ja-JP" altLang="en-US" b="0" i="0" dirty="0" smtClean="0">
                <a:solidFill>
                  <a:schemeClr val="lt1"/>
                </a:solidFill>
                <a:latin typeface="Calibri"/>
              </a:rPr>
              <a:t>リークなし、例外安全</a:t>
            </a:r>
            <a:endParaRPr lang="ja-JP" altLang="en-US" dirty="0"/>
          </a:p>
        </p:txBody>
      </p:sp>
      <p:sp>
        <p:nvSpPr>
          <p:cNvPr id="11" name="Line Callout 1 10"/>
          <p:cNvSpPr/>
          <p:nvPr/>
        </p:nvSpPr>
        <p:spPr>
          <a:xfrm>
            <a:off x="3083599" y="3081416"/>
            <a:ext cx="2762399" cy="1033383"/>
          </a:xfrm>
          <a:prstGeom prst="borderCallout1">
            <a:avLst>
              <a:gd name="adj1" fmla="val 33647"/>
              <a:gd name="adj2" fmla="val -1523"/>
              <a:gd name="adj3" fmla="val 103425"/>
              <a:gd name="adj4" fmla="val -2945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参照カウントを</a:t>
            </a:r>
            <a:r>
              <a:rPr lang="en-US" altLang="ja-JP" b="0" i="0" dirty="0" smtClean="0">
                <a:solidFill>
                  <a:schemeClr val="lt1"/>
                </a:solidFill>
                <a:latin typeface="Calibri"/>
                <a:ea typeface="+mn-ea"/>
                <a:cs typeface="+mn-cs"/>
              </a:rPr>
              <a:t/>
            </a:r>
            <a:br>
              <a:rPr lang="en-US" altLang="ja-JP" b="0" i="0" dirty="0" smtClean="0">
                <a:solidFill>
                  <a:schemeClr val="lt1"/>
                </a:solidFill>
                <a:latin typeface="Calibri"/>
                <a:ea typeface="+mn-ea"/>
                <a:cs typeface="+mn-cs"/>
              </a:rPr>
            </a:br>
            <a:r>
              <a:rPr lang="ja-JP" altLang="en-US" b="0" i="0" dirty="0" smtClean="0">
                <a:solidFill>
                  <a:schemeClr val="lt1"/>
                </a:solidFill>
                <a:latin typeface="Calibri"/>
                <a:ea typeface="+mn-ea"/>
                <a:cs typeface="+mn-cs"/>
              </a:rPr>
              <a:t>行いたくない場合は </a:t>
            </a:r>
            <a:r>
              <a:rPr lang="en-US" altLang="ja-JP" b="0" i="0" dirty="0" err="1" smtClean="0">
                <a:solidFill>
                  <a:schemeClr val="lt1"/>
                </a:solidFill>
                <a:latin typeface="Calibri"/>
                <a:ea typeface="+mn-ea"/>
                <a:cs typeface="+mn-cs"/>
              </a:rPr>
              <a:t>weak_ptr</a:t>
            </a:r>
            <a:r>
              <a:rPr lang="en-US" altLang="ja-JP" b="0" i="0" dirty="0" smtClean="0">
                <a:solidFill>
                  <a:schemeClr val="lt1"/>
                </a:solidFill>
                <a:latin typeface="Calibri"/>
                <a:ea typeface="+mn-ea"/>
                <a:cs typeface="+mn-cs"/>
              </a:rPr>
              <a:t> </a:t>
            </a:r>
            <a:r>
              <a:rPr lang="ja-JP" altLang="en-US" b="0" i="0" dirty="0" smtClean="0">
                <a:solidFill>
                  <a:schemeClr val="lt1"/>
                </a:solidFill>
                <a:latin typeface="Calibri"/>
                <a:ea typeface="+mn-ea"/>
                <a:cs typeface="+mn-cs"/>
              </a:rPr>
              <a:t>を使用</a:t>
            </a:r>
            <a:endParaRPr lang="ja-JP" altLang="en-US" b="0" i="0" dirty="0">
              <a:solidFill>
                <a:schemeClr val="lt1"/>
              </a:solidFill>
              <a:latin typeface="Calibri"/>
              <a:ea typeface="+mn-ea"/>
              <a:cs typeface="+mn-cs"/>
            </a:endParaRPr>
          </a:p>
        </p:txBody>
      </p:sp>
      <p:sp>
        <p:nvSpPr>
          <p:cNvPr id="12" name="Line Callout 1 11"/>
          <p:cNvSpPr/>
          <p:nvPr/>
        </p:nvSpPr>
        <p:spPr>
          <a:xfrm>
            <a:off x="9448797" y="369870"/>
            <a:ext cx="2556362" cy="1166228"/>
          </a:xfrm>
          <a:prstGeom prst="borderCallout1">
            <a:avLst>
              <a:gd name="adj1" fmla="val 25636"/>
              <a:gd name="adj2" fmla="val -1190"/>
              <a:gd name="adj3" fmla="val 105713"/>
              <a:gd name="adj4" fmla="val -2583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dirty="0" smtClean="0">
                <a:solidFill>
                  <a:schemeClr val="lt1"/>
                </a:solidFill>
                <a:latin typeface="Calibri"/>
              </a:rPr>
              <a:t>単有</a:t>
            </a:r>
          </a:p>
          <a:p>
            <a:pPr algn="ctr" defTabSz="914400">
              <a:spcBef>
                <a:spcPts val="600"/>
              </a:spcBef>
              <a:buNone/>
            </a:pPr>
            <a:r>
              <a:rPr lang="en-US" altLang="ja-JP" b="0" i="0" dirty="0" smtClean="0">
                <a:solidFill>
                  <a:schemeClr val="lt1"/>
                </a:solidFill>
                <a:latin typeface="Calibri"/>
              </a:rPr>
              <a:t>node </a:t>
            </a:r>
            <a:r>
              <a:rPr lang="ja-JP" altLang="en-US" b="0" i="0" dirty="0" smtClean="0">
                <a:solidFill>
                  <a:schemeClr val="lt1"/>
                </a:solidFill>
                <a:latin typeface="Calibri"/>
              </a:rPr>
              <a:t>が子要素を</a:t>
            </a:r>
            <a:r>
              <a:rPr lang="ja-JP" altLang="en-US" b="1" i="0" dirty="0" smtClean="0">
                <a:solidFill>
                  <a:schemeClr val="lt1"/>
                </a:solidFill>
                <a:latin typeface="Calibri"/>
              </a:rPr>
              <a:t>所有</a:t>
            </a:r>
          </a:p>
          <a:p>
            <a:pPr algn="ctr" defTabSz="914400">
              <a:spcBef>
                <a:spcPts val="600"/>
              </a:spcBef>
              <a:buNone/>
            </a:pPr>
            <a:r>
              <a:rPr lang="ja-JP" altLang="en-US" b="0" i="0" dirty="0" smtClean="0">
                <a:solidFill>
                  <a:schemeClr val="lt1"/>
                </a:solidFill>
                <a:latin typeface="Calibri"/>
              </a:rPr>
              <a:t>リークなし、例外安全</a:t>
            </a:r>
            <a:endParaRPr lang="ja-JP" altLang="en-US" dirty="0"/>
          </a:p>
        </p:txBody>
      </p:sp>
      <p:sp>
        <p:nvSpPr>
          <p:cNvPr id="14" name="Line Callout 1 13"/>
          <p:cNvSpPr/>
          <p:nvPr/>
        </p:nvSpPr>
        <p:spPr>
          <a:xfrm>
            <a:off x="9419769" y="2146702"/>
            <a:ext cx="2556361" cy="760885"/>
          </a:xfrm>
          <a:prstGeom prst="borderCallout1">
            <a:avLst>
              <a:gd name="adj1" fmla="val 25636"/>
              <a:gd name="adj2" fmla="val -1190"/>
              <a:gd name="adj3" fmla="val -2233"/>
              <a:gd name="adj4" fmla="val -40969"/>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0" i="0" smtClean="0">
                <a:solidFill>
                  <a:schemeClr val="lt1"/>
                </a:solidFill>
                <a:latin typeface="Calibri"/>
              </a:rPr>
              <a:t>node </a:t>
            </a:r>
            <a:r>
              <a:rPr lang="ja-JP" altLang="en-US" b="0" i="0" smtClean="0">
                <a:solidFill>
                  <a:schemeClr val="lt1"/>
                </a:solidFill>
                <a:latin typeface="Calibri"/>
              </a:rPr>
              <a:t>は親を</a:t>
            </a:r>
            <a:r>
              <a:rPr lang="ja-JP" altLang="en-US" b="1" i="0" smtClean="0">
                <a:solidFill>
                  <a:schemeClr val="lt1"/>
                </a:solidFill>
                <a:latin typeface="Calibri"/>
              </a:rPr>
              <a:t>保持</a:t>
            </a:r>
            <a:endParaRPr lang="ja-JP" altLang="en-US"/>
          </a:p>
        </p:txBody>
      </p:sp>
      <p:sp>
        <p:nvSpPr>
          <p:cNvPr id="15" name="Line Callout 1 14"/>
          <p:cNvSpPr/>
          <p:nvPr/>
        </p:nvSpPr>
        <p:spPr>
          <a:xfrm>
            <a:off x="8620018" y="4829994"/>
            <a:ext cx="3239999" cy="1355051"/>
          </a:xfrm>
          <a:prstGeom prst="borderCallout1">
            <a:avLst>
              <a:gd name="adj1" fmla="val -3176"/>
              <a:gd name="adj2" fmla="val 33057"/>
              <a:gd name="adj3" fmla="val -28617"/>
              <a:gd name="adj4" fmla="val 2960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a:t>
            </a:r>
            <a:r>
              <a:rPr lang="en-US" altLang="ja-JP" b="0" i="0" dirty="0" smtClean="0">
                <a:solidFill>
                  <a:schemeClr val="lt1"/>
                </a:solidFill>
                <a:latin typeface="Calibri"/>
              </a:rPr>
              <a:t>new” </a:t>
            </a:r>
            <a:r>
              <a:rPr lang="ja-JP" altLang="en-US" b="0" i="0" dirty="0" smtClean="0">
                <a:solidFill>
                  <a:schemeClr val="lt1"/>
                </a:solidFill>
                <a:latin typeface="Calibri"/>
              </a:rPr>
              <a:t>はそれを所有する</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別のオブジェクト </a:t>
            </a:r>
            <a:r>
              <a:rPr lang="en-US" altLang="ja-JP" b="0" i="0" dirty="0" smtClean="0">
                <a:solidFill>
                  <a:schemeClr val="lt1"/>
                </a:solidFill>
                <a:latin typeface="Calibri"/>
              </a:rPr>
              <a:t/>
            </a:r>
            <a:br>
              <a:rPr lang="en-US" altLang="ja-JP" b="0" i="0" dirty="0" smtClean="0">
                <a:solidFill>
                  <a:schemeClr val="lt1"/>
                </a:solidFill>
                <a:latin typeface="Calibri"/>
              </a:rPr>
            </a:br>
            <a:r>
              <a:rPr lang="en-US" altLang="ja-JP" b="0" i="0" dirty="0" smtClean="0">
                <a:solidFill>
                  <a:schemeClr val="lt1"/>
                </a:solidFill>
                <a:latin typeface="Calibri"/>
              </a:rPr>
              <a:t>(</a:t>
            </a:r>
            <a:r>
              <a:rPr lang="ja-JP" altLang="en-US" b="0" i="0" dirty="0" smtClean="0">
                <a:solidFill>
                  <a:schemeClr val="lt1"/>
                </a:solidFill>
                <a:latin typeface="Calibri"/>
              </a:rPr>
              <a:t>通常は </a:t>
            </a:r>
            <a:r>
              <a:rPr lang="en-US" altLang="ja-JP" b="0" i="0" dirty="0" err="1" smtClean="0">
                <a:solidFill>
                  <a:schemeClr val="lt1"/>
                </a:solidFill>
                <a:latin typeface="Calibri"/>
              </a:rPr>
              <a:t>unique_ptr</a:t>
            </a:r>
            <a:r>
              <a:rPr lang="en-US" altLang="ja-JP" b="0" i="0" dirty="0" smtClean="0">
                <a:solidFill>
                  <a:schemeClr val="lt1"/>
                </a:solidFill>
                <a:latin typeface="Calibri"/>
              </a:rPr>
              <a:t>) </a:t>
            </a:r>
            <a:r>
              <a:rPr lang="ja-JP" altLang="en-US" b="0" i="0" dirty="0" smtClean="0">
                <a:solidFill>
                  <a:schemeClr val="lt1"/>
                </a:solidFill>
                <a:latin typeface="Calibri"/>
              </a:rPr>
              <a:t>を</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直ちに初期化</a:t>
            </a:r>
            <a:endParaRPr lang="ja-JP" altLang="en-US" dirty="0"/>
          </a:p>
        </p:txBody>
      </p:sp>
      <p:grpSp>
        <p:nvGrpSpPr>
          <p:cNvPr id="2" name="Group 1"/>
          <p:cNvGrpSpPr/>
          <p:nvPr/>
        </p:nvGrpSpPr>
        <p:grpSpPr>
          <a:xfrm>
            <a:off x="177800" y="5198725"/>
            <a:ext cx="6503827" cy="1477766"/>
            <a:chOff x="177800" y="5198725"/>
            <a:chExt cx="6503827" cy="1477766"/>
          </a:xfrm>
        </p:grpSpPr>
        <p:sp>
          <p:nvSpPr>
            <p:cNvPr id="16" name="Rectangle 15"/>
            <p:cNvSpPr/>
            <p:nvPr/>
          </p:nvSpPr>
          <p:spPr>
            <a:xfrm>
              <a:off x="825357" y="5198725"/>
              <a:ext cx="5856270" cy="14777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パフォーマンスの最適化が必要なとき、所有する * や </a:t>
              </a:r>
              <a:r>
                <a:rPr lang="en-US" altLang="ja-JP" b="0" i="0" dirty="0" smtClean="0">
                  <a:solidFill>
                    <a:schemeClr val="lt1"/>
                  </a:solidFill>
                  <a:latin typeface="Calibri"/>
                  <a:ea typeface="+mn-ea"/>
                  <a:cs typeface="+mn-cs"/>
                </a:rPr>
                <a:t>delete </a:t>
              </a:r>
              <a:r>
                <a:rPr lang="ja-JP" altLang="en-US" b="0" i="0" dirty="0" smtClean="0">
                  <a:solidFill>
                    <a:schemeClr val="lt1"/>
                  </a:solidFill>
                  <a:latin typeface="Calibri"/>
                  <a:ea typeface="+mn-ea"/>
                  <a:cs typeface="+mn-cs"/>
                </a:rPr>
                <a:t>を</a:t>
              </a:r>
              <a:r>
                <a:rPr lang="ja-JP" altLang="en-US" b="1" i="1" dirty="0" smtClean="0">
                  <a:solidFill>
                    <a:schemeClr val="lt1"/>
                  </a:solidFill>
                  <a:latin typeface="Calibri"/>
                  <a:ea typeface="+mn-ea"/>
                  <a:cs typeface="+mn-cs"/>
                </a:rPr>
                <a:t>カプセル化</a:t>
              </a:r>
              <a:r>
                <a:rPr lang="ja-JP" altLang="en-US" b="0" i="0" dirty="0" smtClean="0">
                  <a:solidFill>
                    <a:schemeClr val="lt1"/>
                  </a:solidFill>
                  <a:latin typeface="Calibri"/>
                  <a:ea typeface="+mn-ea"/>
                  <a:cs typeface="+mn-cs"/>
                </a:rPr>
                <a:t>して使用することを検討</a:t>
              </a:r>
              <a:r>
                <a:rPr lang="ja-JP" altLang="en-US" b="0" i="0" dirty="0" smtClean="0">
                  <a:solidFill>
                    <a:schemeClr val="tx1"/>
                  </a:solidFill>
                  <a:latin typeface="Calibri"/>
                  <a:ea typeface="+mn-ea"/>
                  <a:cs typeface="+mn-cs"/>
                </a:rPr>
                <a:t/>
              </a:r>
              <a:br>
                <a:rPr lang="ja-JP" altLang="en-US" b="0" i="0" dirty="0" smtClean="0">
                  <a:solidFill>
                    <a:schemeClr val="tx1"/>
                  </a:solidFill>
                  <a:latin typeface="Calibri"/>
                  <a:ea typeface="+mn-ea"/>
                  <a:cs typeface="+mn-cs"/>
                </a:rPr>
              </a:br>
              <a:r>
                <a:rPr lang="en-US" altLang="ja-JP" b="0" i="0" dirty="0" smtClean="0">
                  <a:solidFill>
                    <a:schemeClr val="lt1"/>
                  </a:solidFill>
                  <a:latin typeface="Calibri"/>
                  <a:ea typeface="+mn-ea"/>
                  <a:cs typeface="+mn-cs"/>
                </a:rPr>
                <a:t>(</a:t>
              </a:r>
              <a:r>
                <a:rPr lang="ja-JP" altLang="en-US" b="0" i="0" dirty="0" smtClean="0">
                  <a:solidFill>
                    <a:schemeClr val="lt1"/>
                  </a:solidFill>
                  <a:latin typeface="Calibri"/>
                  <a:ea typeface="+mn-ea"/>
                  <a:cs typeface="+mn-cs"/>
                </a:rPr>
                <a:t>隠しオブジェクトなど</a:t>
              </a:r>
              <a:r>
                <a:rPr lang="en-US" altLang="ja-JP" b="0" i="0" dirty="0" smtClean="0">
                  <a:solidFill>
                    <a:schemeClr val="lt1"/>
                  </a:solidFill>
                  <a:latin typeface="Calibri"/>
                  <a:ea typeface="+mn-ea"/>
                  <a:cs typeface="+mn-cs"/>
                </a:rPr>
                <a:t>)</a:t>
              </a:r>
            </a:p>
            <a:p>
              <a:pPr algn="ctr" defTabSz="914400">
                <a:spcBef>
                  <a:spcPts val="600"/>
                </a:spcBef>
                <a:buNone/>
              </a:pPr>
              <a:r>
                <a:rPr lang="ja-JP" altLang="en-US" b="0" i="0" dirty="0" smtClean="0">
                  <a:solidFill>
                    <a:schemeClr val="lt1"/>
                  </a:solidFill>
                  <a:latin typeface="Calibri"/>
                  <a:ea typeface="+mn-ea"/>
                  <a:cs typeface="+mn-cs"/>
                </a:rPr>
                <a:t>例</a:t>
              </a:r>
              <a:r>
                <a:rPr lang="en-US" altLang="ja-JP" b="0" i="0" dirty="0" smtClean="0">
                  <a:solidFill>
                    <a:schemeClr val="lt1"/>
                  </a:solidFill>
                  <a:latin typeface="Calibri"/>
                  <a:ea typeface="+mn-ea"/>
                  <a:cs typeface="+mn-cs"/>
                </a:rPr>
                <a:t>: </a:t>
              </a:r>
              <a:r>
                <a:rPr lang="ja-JP" altLang="en-US" b="0" i="0" dirty="0" smtClean="0">
                  <a:solidFill>
                    <a:schemeClr val="lt1"/>
                  </a:solidFill>
                  <a:latin typeface="Calibri"/>
                  <a:ea typeface="+mn-ea"/>
                  <a:cs typeface="+mn-cs"/>
                </a:rPr>
                <a:t>独自の低レベル データ構造を記述</a:t>
              </a:r>
              <a:endParaRPr lang="ja-JP" altLang="en-US" b="0" i="0" dirty="0">
                <a:solidFill>
                  <a:schemeClr val="lt1"/>
                </a:solidFill>
                <a:latin typeface="Calibri"/>
                <a:ea typeface="+mn-ea"/>
                <a:cs typeface="+mn-cs"/>
              </a:endParaRPr>
            </a:p>
          </p:txBody>
        </p:sp>
        <p:pic>
          <p:nvPicPr>
            <p:cNvPr id="1026" name="Picture 2" descr="C:\Users\hsutter.REDMOND\AppData\Local\Microsoft\Windows\Temporary Internet Files\Content.IE5\I3PYRK5W\MP900382977[1].jpg"/>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177800" y="5198725"/>
              <a:ext cx="635000" cy="1477766"/>
            </a:xfrm>
            <a:prstGeom prst="rect">
              <a:avLst/>
            </a:prstGeom>
            <a:noFill/>
            <a:ln w="12700">
              <a:solidFill>
                <a:schemeClr val="accent5">
                  <a:lumMod val="5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2764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2077" y="228600"/>
            <a:ext cx="10969943" cy="914400"/>
          </a:xfrm>
        </p:spPr>
        <p:txBody>
          <a:bodyPr>
            <a:normAutofit/>
          </a:bodyPr>
          <a:lstStyle/>
          <a:p>
            <a:pPr algn="l" defTabSz="914400">
              <a:spcBef>
                <a:spcPct val="0"/>
              </a:spcBef>
              <a:buNone/>
            </a:pPr>
            <a:r>
              <a:rPr lang="ja-JP" altLang="en-US" b="0" i="0" spc="-100" dirty="0" smtClean="0">
                <a:solidFill>
                  <a:srgbClr val="464653"/>
                </a:solidFill>
                <a:latin typeface="Bookman Old Style"/>
              </a:rPr>
              <a:t>ヒープの有効期間</a:t>
            </a:r>
            <a:r>
              <a:rPr lang="en-US" altLang="ja-JP" b="0" i="0" spc="-100" dirty="0" smtClean="0">
                <a:solidFill>
                  <a:srgbClr val="464653"/>
                </a:solidFill>
                <a:latin typeface="Bookman Old Style"/>
              </a:rPr>
              <a:t>: </a:t>
            </a:r>
            <a:r>
              <a:rPr lang="ja-JP" altLang="en-US" b="0" i="0" spc="-100" dirty="0" smtClean="0">
                <a:solidFill>
                  <a:srgbClr val="464653"/>
                </a:solidFill>
                <a:latin typeface="Bookman Old Style"/>
              </a:rPr>
              <a:t>標準スマート ポインター </a:t>
            </a:r>
            <a:r>
              <a:rPr lang="en-US" altLang="ja-JP" b="0" i="0" spc="-100" dirty="0" smtClean="0">
                <a:solidFill>
                  <a:srgbClr val="464653"/>
                </a:solidFill>
                <a:latin typeface="Bookman Old Style"/>
              </a:rPr>
              <a:t>(</a:t>
            </a:r>
            <a:r>
              <a:rPr lang="ja-JP" altLang="en-US" b="0" i="0" spc="-100" dirty="0" smtClean="0">
                <a:solidFill>
                  <a:srgbClr val="464653"/>
                </a:solidFill>
                <a:latin typeface="Bookman Old Style"/>
              </a:rPr>
              <a:t>続き</a:t>
            </a:r>
            <a:r>
              <a:rPr lang="en-US" altLang="ja-JP" b="0" i="0" spc="-100" dirty="0" smtClean="0">
                <a:solidFill>
                  <a:srgbClr val="464653"/>
                </a:solidFill>
                <a:latin typeface="Bookman Old Style"/>
              </a:rPr>
              <a:t>)</a:t>
            </a:r>
            <a:endParaRPr lang="ja-JP" altLang="en-US" spc="-100" dirty="0"/>
          </a:p>
        </p:txBody>
      </p:sp>
      <p:sp>
        <p:nvSpPr>
          <p:cNvPr id="8" name="Content Placeholder 7"/>
          <p:cNvSpPr>
            <a:spLocks noGrp="1"/>
          </p:cNvSpPr>
          <p:nvPr>
            <p:ph sz="quarter" idx="1"/>
          </p:nvPr>
        </p:nvSpPr>
        <p:spPr/>
        <p:txBody>
          <a:bodyPr>
            <a:normAutofit/>
          </a:bodyPr>
          <a:lstStyle/>
          <a:p>
            <a:pPr marL="0" indent="0" algn="l" defTabSz="914400">
              <a:spcBef>
                <a:spcPts val="600"/>
              </a:spcBef>
              <a:buNone/>
            </a:pPr>
            <a:r>
              <a:rPr lang="en-US" altLang="ja-JP" sz="2200" b="0" i="0" dirty="0" smtClean="0">
                <a:solidFill>
                  <a:srgbClr val="0070C0"/>
                </a:solidFill>
                <a:latin typeface="Calibri"/>
              </a:rPr>
              <a:t>class gadget;</a:t>
            </a:r>
          </a:p>
          <a:p>
            <a:pPr marL="0" indent="0" algn="l" defTabSz="914400">
              <a:spcBef>
                <a:spcPts val="1800"/>
              </a:spcBef>
              <a:buNone/>
            </a:pPr>
            <a:r>
              <a:rPr lang="en-US" altLang="ja-JP" sz="2200" b="0" i="0" dirty="0" smtClean="0">
                <a:solidFill>
                  <a:srgbClr val="0070C0"/>
                </a:solidFill>
                <a:latin typeface="Calibri"/>
              </a:rPr>
              <a:t>class widget {</a:t>
            </a:r>
            <a:br>
              <a:rPr lang="en-US" altLang="ja-JP" sz="2200" b="0" i="0" dirty="0" smtClean="0">
                <a:solidFill>
                  <a:srgbClr val="0070C0"/>
                </a:solidFill>
                <a:latin typeface="Calibri"/>
              </a:rPr>
            </a:br>
            <a:r>
              <a:rPr lang="en-US" altLang="ja-JP" sz="2200" b="0" i="0" dirty="0" smtClean="0">
                <a:solidFill>
                  <a:srgbClr val="0070C0"/>
                </a:solidFill>
                <a:latin typeface="Calibri"/>
              </a:rPr>
              <a:t>private:</a:t>
            </a:r>
            <a:br>
              <a:rPr lang="en-US" altLang="ja-JP" sz="2200" b="0" i="0" dirty="0" smtClean="0">
                <a:solidFill>
                  <a:srgbClr val="0070C0"/>
                </a:solidFill>
                <a:latin typeface="Calibri"/>
              </a:rPr>
            </a:br>
            <a:r>
              <a:rPr lang="ja-JP" altLang="en-US" sz="2200" b="1" i="0" dirty="0" smtClean="0">
                <a:solidFill>
                  <a:srgbClr val="0070C0"/>
                </a:solidFill>
                <a:latin typeface="Calibri"/>
              </a:rPr>
              <a:t>  </a:t>
            </a:r>
            <a:r>
              <a:rPr lang="en-US" altLang="ja-JP" sz="2200" b="1" i="0" dirty="0" err="1" smtClean="0">
                <a:solidFill>
                  <a:srgbClr val="0070C0"/>
                </a:solidFill>
                <a:latin typeface="Calibri"/>
              </a:rPr>
              <a:t>shared_ptr</a:t>
            </a:r>
            <a:r>
              <a:rPr lang="en-US" altLang="ja-JP" sz="2200" b="1" i="0" dirty="0" smtClean="0">
                <a:solidFill>
                  <a:srgbClr val="0070C0"/>
                </a:solidFill>
                <a:latin typeface="Calibri"/>
              </a:rPr>
              <a:t>&lt;gadget&gt; g;</a:t>
            </a:r>
            <a:br>
              <a:rPr lang="en-US" altLang="ja-JP" sz="2200" b="1" i="0" dirty="0" smtClean="0">
                <a:solidFill>
                  <a:srgbClr val="0070C0"/>
                </a:solidFill>
                <a:latin typeface="Calibri"/>
              </a:rPr>
            </a:br>
            <a:r>
              <a:rPr lang="en-US" altLang="ja-JP" sz="2200" b="0" i="0" dirty="0" smtClean="0">
                <a:solidFill>
                  <a:srgbClr val="0070C0"/>
                </a:solidFill>
                <a:latin typeface="Calibri"/>
              </a:rPr>
              <a:t>};</a:t>
            </a:r>
          </a:p>
          <a:p>
            <a:pPr marL="0" indent="0" algn="l" defTabSz="914400">
              <a:spcBef>
                <a:spcPts val="1800"/>
              </a:spcBef>
              <a:buNone/>
            </a:pPr>
            <a:r>
              <a:rPr lang="en-US" altLang="ja-JP" sz="2200" b="0" i="0" dirty="0" smtClean="0">
                <a:solidFill>
                  <a:srgbClr val="0070C0"/>
                </a:solidFill>
                <a:latin typeface="Calibri"/>
              </a:rPr>
              <a:t>class gadget {</a:t>
            </a:r>
            <a:br>
              <a:rPr lang="en-US" altLang="ja-JP" sz="2200" b="0" i="0" dirty="0" smtClean="0">
                <a:solidFill>
                  <a:srgbClr val="0070C0"/>
                </a:solidFill>
                <a:latin typeface="Calibri"/>
              </a:rPr>
            </a:br>
            <a:r>
              <a:rPr lang="en-US" altLang="ja-JP" sz="2200" b="0" i="0" dirty="0" smtClean="0">
                <a:solidFill>
                  <a:srgbClr val="0070C0"/>
                </a:solidFill>
                <a:latin typeface="Calibri"/>
              </a:rPr>
              <a:t>private:</a:t>
            </a:r>
            <a:br>
              <a:rPr lang="en-US" altLang="ja-JP" sz="2200" b="0" i="0" dirty="0" smtClean="0">
                <a:solidFill>
                  <a:srgbClr val="0070C0"/>
                </a:solidFill>
                <a:latin typeface="Calibri"/>
              </a:rPr>
            </a:br>
            <a:r>
              <a:rPr lang="ja-JP" altLang="en-US" sz="2200" b="1" i="0" dirty="0" smtClean="0">
                <a:solidFill>
                  <a:srgbClr val="0070C0"/>
                </a:solidFill>
                <a:latin typeface="Calibri"/>
              </a:rPr>
              <a:t>  </a:t>
            </a:r>
            <a:r>
              <a:rPr lang="en-US" altLang="ja-JP" sz="2200" b="1" i="0" dirty="0" err="1" smtClean="0">
                <a:solidFill>
                  <a:srgbClr val="0070C0"/>
                </a:solidFill>
                <a:latin typeface="Calibri"/>
              </a:rPr>
              <a:t>weak_ptr</a:t>
            </a:r>
            <a:r>
              <a:rPr lang="en-US" altLang="ja-JP" sz="2200" b="1" i="0" dirty="0" smtClean="0">
                <a:solidFill>
                  <a:srgbClr val="0070C0"/>
                </a:solidFill>
                <a:latin typeface="Calibri"/>
              </a:rPr>
              <a:t>&lt;widget&gt; w;</a:t>
            </a:r>
            <a:br>
              <a:rPr lang="en-US" altLang="ja-JP" sz="2200" b="1" i="0" dirty="0" smtClean="0">
                <a:solidFill>
                  <a:srgbClr val="0070C0"/>
                </a:solidFill>
                <a:latin typeface="Calibri"/>
              </a:rPr>
            </a:br>
            <a:r>
              <a:rPr lang="en-US" altLang="ja-JP" sz="2200" b="0" i="0" dirty="0" smtClean="0">
                <a:solidFill>
                  <a:srgbClr val="0070C0"/>
                </a:solidFill>
                <a:latin typeface="Calibri"/>
              </a:rPr>
              <a:t>};</a:t>
            </a:r>
            <a:endParaRPr lang="ja-JP" altLang="en-US" sz="2200" dirty="0">
              <a:solidFill>
                <a:srgbClr val="0070C0"/>
              </a:solidFill>
            </a:endParaRPr>
          </a:p>
        </p:txBody>
      </p:sp>
      <p:sp>
        <p:nvSpPr>
          <p:cNvPr id="9" name="Content Placeholder 8"/>
          <p:cNvSpPr>
            <a:spLocks noGrp="1"/>
          </p:cNvSpPr>
          <p:nvPr>
            <p:ph sz="quarter" idx="2"/>
          </p:nvPr>
        </p:nvSpPr>
        <p:spPr/>
        <p:txBody>
          <a:bodyPr>
            <a:normAutofit/>
          </a:bodyPr>
          <a:lstStyle/>
          <a:p>
            <a:pPr marL="0" indent="0" algn="l" defTabSz="914400">
              <a:spcBef>
                <a:spcPts val="600"/>
              </a:spcBef>
              <a:buNone/>
            </a:pPr>
            <a:r>
              <a:rPr lang="en-US" altLang="ja-JP" sz="2200" b="0" i="0" dirty="0" smtClean="0">
                <a:solidFill>
                  <a:srgbClr val="0070C0"/>
                </a:solidFill>
                <a:latin typeface="Calibri"/>
              </a:rPr>
              <a:t>class node {</a:t>
            </a:r>
            <a:br>
              <a:rPr lang="en-US" altLang="ja-JP" sz="2200" b="0" i="0" dirty="0" smtClean="0">
                <a:solidFill>
                  <a:srgbClr val="0070C0"/>
                </a:solidFill>
                <a:latin typeface="Calibri"/>
              </a:rPr>
            </a:br>
            <a:r>
              <a:rPr lang="en-US" altLang="ja-JP" sz="2200" b="0" i="0" dirty="0" smtClean="0">
                <a:solidFill>
                  <a:srgbClr val="0070C0"/>
                </a:solidFill>
                <a:latin typeface="Calibri"/>
              </a:rPr>
              <a:t>  vector&lt;</a:t>
            </a:r>
            <a:r>
              <a:rPr lang="en-US" altLang="ja-JP" sz="2200" b="1" i="0" dirty="0" err="1" smtClean="0">
                <a:solidFill>
                  <a:srgbClr val="0070C0"/>
                </a:solidFill>
                <a:latin typeface="Calibri"/>
              </a:rPr>
              <a:t>unique_ptr</a:t>
            </a:r>
            <a:r>
              <a:rPr lang="en-US" altLang="ja-JP" sz="2200" b="1" i="0" dirty="0" smtClean="0">
                <a:solidFill>
                  <a:srgbClr val="0070C0"/>
                </a:solidFill>
                <a:latin typeface="Calibri"/>
              </a:rPr>
              <a:t>&lt;node&gt;</a:t>
            </a:r>
            <a:r>
              <a:rPr lang="en-US" altLang="ja-JP" sz="2200" b="0" i="0" dirty="0" smtClean="0">
                <a:solidFill>
                  <a:srgbClr val="0070C0"/>
                </a:solidFill>
                <a:latin typeface="Calibri"/>
              </a:rPr>
              <a:t>&gt; children;</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1" i="0" dirty="0" smtClean="0">
                <a:solidFill>
                  <a:srgbClr val="0070C0"/>
                </a:solidFill>
                <a:latin typeface="Calibri"/>
              </a:rPr>
              <a:t>node* </a:t>
            </a:r>
            <a:r>
              <a:rPr lang="en-US" altLang="ja-JP" sz="2200" b="0" i="0" dirty="0" smtClean="0">
                <a:solidFill>
                  <a:srgbClr val="0070C0"/>
                </a:solidFill>
                <a:latin typeface="Calibri"/>
              </a:rPr>
              <a:t>parent;</a:t>
            </a:r>
            <a:br>
              <a:rPr lang="en-US" altLang="ja-JP" sz="2200" b="0" i="0" dirty="0" smtClean="0">
                <a:solidFill>
                  <a:srgbClr val="0070C0"/>
                </a:solidFill>
                <a:latin typeface="Calibri"/>
              </a:rPr>
            </a:br>
            <a:r>
              <a:rPr lang="en-US" altLang="ja-JP" sz="2200" b="0" i="0" dirty="0" smtClean="0">
                <a:solidFill>
                  <a:srgbClr val="0070C0"/>
                </a:solidFill>
                <a:latin typeface="Calibri"/>
              </a:rPr>
              <a:t>  :::</a:t>
            </a:r>
          </a:p>
          <a:p>
            <a:pPr marL="0" indent="0" algn="l" defTabSz="914400">
              <a:spcBef>
                <a:spcPts val="600"/>
              </a:spcBef>
              <a:buNone/>
            </a:pPr>
            <a:r>
              <a:rPr lang="en-US" altLang="ja-JP" sz="2200" b="0" i="0" dirty="0" smtClean="0">
                <a:solidFill>
                  <a:srgbClr val="0070C0"/>
                </a:solidFill>
                <a:latin typeface="Calibri"/>
              </a:rPr>
              <a:t>public:</a:t>
            </a:r>
            <a:br>
              <a:rPr lang="en-US" altLang="ja-JP" sz="2200" b="0" i="0" dirty="0" smtClean="0">
                <a:solidFill>
                  <a:srgbClr val="0070C0"/>
                </a:solidFill>
                <a:latin typeface="Calibri"/>
              </a:rPr>
            </a:br>
            <a:r>
              <a:rPr lang="en-US" altLang="ja-JP" sz="2200" b="0" i="0" dirty="0" smtClean="0">
                <a:solidFill>
                  <a:srgbClr val="0070C0"/>
                </a:solidFill>
                <a:latin typeface="Calibri"/>
              </a:rPr>
              <a:t>  node( node* parent_)</a:t>
            </a:r>
            <a:br>
              <a:rPr lang="en-US" altLang="ja-JP" sz="2200" b="0" i="0" dirty="0" smtClean="0">
                <a:solidFill>
                  <a:srgbClr val="0070C0"/>
                </a:solidFill>
                <a:latin typeface="Calibri"/>
              </a:rPr>
            </a:br>
            <a:r>
              <a:rPr lang="en-US" altLang="ja-JP" sz="2200" b="0" i="0" dirty="0" smtClean="0">
                <a:solidFill>
                  <a:srgbClr val="0070C0"/>
                </a:solidFill>
                <a:latin typeface="Calibri"/>
              </a:rPr>
              <a:t>    : parent(parent_)</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0" i="0" dirty="0" err="1" smtClean="0">
                <a:solidFill>
                  <a:srgbClr val="0070C0"/>
                </a:solidFill>
                <a:latin typeface="Calibri"/>
              </a:rPr>
              <a:t>children.push_back</a:t>
            </a:r>
            <a:r>
              <a:rPr lang="en-US" altLang="ja-JP" sz="2200" b="0" i="0" dirty="0" smtClean="0">
                <a:solidFill>
                  <a:srgbClr val="0070C0"/>
                </a:solidFill>
                <a:latin typeface="Calibri"/>
              </a:rPr>
              <a:t>( </a:t>
            </a:r>
            <a:r>
              <a:rPr lang="en-US" altLang="ja-JP" sz="2200" b="1" i="0" dirty="0" smtClean="0">
                <a:solidFill>
                  <a:srgbClr val="0070C0"/>
                </a:solidFill>
                <a:latin typeface="Calibri"/>
              </a:rPr>
              <a:t>new</a:t>
            </a:r>
            <a:r>
              <a:rPr lang="ja-JP" altLang="en-US" sz="2200" b="0" i="0" dirty="0" smtClean="0">
                <a:solidFill>
                  <a:srgbClr val="0070C0"/>
                </a:solidFill>
                <a:latin typeface="Calibri"/>
              </a:rPr>
              <a:t> </a:t>
            </a:r>
            <a:r>
              <a:rPr lang="en-US" altLang="ja-JP" sz="2200" b="0" i="0" dirty="0" smtClean="0">
                <a:solidFill>
                  <a:srgbClr val="0070C0"/>
                </a:solidFill>
                <a:latin typeface="Calibri"/>
              </a:rPr>
              <a:t>node(…) );</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a:t>
            </a:r>
            <a:endParaRPr lang="ja-JP" altLang="en-US" sz="2200" dirty="0">
              <a:solidFill>
                <a:srgbClr val="0070C0"/>
              </a:solidFill>
            </a:endParaRPr>
          </a:p>
        </p:txBody>
      </p:sp>
      <p:sp>
        <p:nvSpPr>
          <p:cNvPr id="10" name="Line Callout 1 9"/>
          <p:cNvSpPr/>
          <p:nvPr/>
        </p:nvSpPr>
        <p:spPr>
          <a:xfrm>
            <a:off x="3083599" y="1143000"/>
            <a:ext cx="2762399" cy="1435813"/>
          </a:xfrm>
          <a:prstGeom prst="borderCallout1">
            <a:avLst>
              <a:gd name="adj1" fmla="val 25636"/>
              <a:gd name="adj2" fmla="val -1190"/>
              <a:gd name="adj3" fmla="val 97329"/>
              <a:gd name="adj4" fmla="val -32732"/>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dirty="0" smtClean="0">
                <a:solidFill>
                  <a:schemeClr val="lt1"/>
                </a:solidFill>
                <a:latin typeface="Calibri"/>
              </a:rPr>
              <a:t>共有</a:t>
            </a:r>
          </a:p>
          <a:p>
            <a:pPr algn="ctr" defTabSz="914400">
              <a:spcBef>
                <a:spcPts val="600"/>
              </a:spcBef>
              <a:buNone/>
            </a:pPr>
            <a:r>
              <a:rPr lang="ja-JP" altLang="en-US" b="0" i="0" dirty="0" smtClean="0">
                <a:solidFill>
                  <a:schemeClr val="lt1"/>
                </a:solidFill>
                <a:latin typeface="Calibri"/>
              </a:rPr>
              <a:t>自動有効期間管理に</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よって </a:t>
            </a:r>
            <a:r>
              <a:rPr lang="en-US" altLang="ja-JP" b="0" i="0" dirty="0" smtClean="0">
                <a:solidFill>
                  <a:schemeClr val="lt1"/>
                </a:solidFill>
                <a:latin typeface="Calibri"/>
              </a:rPr>
              <a:t>gadget </a:t>
            </a:r>
            <a:r>
              <a:rPr lang="ja-JP" altLang="en-US" b="0" i="0" dirty="0" smtClean="0">
                <a:solidFill>
                  <a:schemeClr val="lt1"/>
                </a:solidFill>
                <a:latin typeface="Calibri"/>
              </a:rPr>
              <a:t>を所有</a:t>
            </a:r>
            <a:endParaRPr lang="ja-JP" altLang="en-US" dirty="0" smtClean="0"/>
          </a:p>
          <a:p>
            <a:pPr algn="ctr" defTabSz="914400">
              <a:spcBef>
                <a:spcPts val="600"/>
              </a:spcBef>
              <a:buNone/>
            </a:pPr>
            <a:r>
              <a:rPr lang="ja-JP" altLang="en-US" b="0" i="0" dirty="0" smtClean="0">
                <a:solidFill>
                  <a:schemeClr val="lt1"/>
                </a:solidFill>
                <a:latin typeface="Calibri"/>
              </a:rPr>
              <a:t>リークなし、例外安全</a:t>
            </a:r>
            <a:endParaRPr lang="ja-JP" altLang="en-US" dirty="0"/>
          </a:p>
        </p:txBody>
      </p:sp>
      <p:sp>
        <p:nvSpPr>
          <p:cNvPr id="11" name="Line Callout 1 10"/>
          <p:cNvSpPr/>
          <p:nvPr/>
        </p:nvSpPr>
        <p:spPr>
          <a:xfrm>
            <a:off x="3083599" y="3081416"/>
            <a:ext cx="2762399" cy="1033383"/>
          </a:xfrm>
          <a:prstGeom prst="borderCallout1">
            <a:avLst>
              <a:gd name="adj1" fmla="val 33647"/>
              <a:gd name="adj2" fmla="val -1523"/>
              <a:gd name="adj3" fmla="val 103425"/>
              <a:gd name="adj4" fmla="val -2945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参照カウントを</a:t>
            </a:r>
            <a:r>
              <a:rPr lang="en-US" altLang="ja-JP" b="0" i="0" dirty="0" smtClean="0">
                <a:solidFill>
                  <a:schemeClr val="lt1"/>
                </a:solidFill>
                <a:latin typeface="Calibri"/>
                <a:ea typeface="+mn-ea"/>
                <a:cs typeface="+mn-cs"/>
              </a:rPr>
              <a:t/>
            </a:r>
            <a:br>
              <a:rPr lang="en-US" altLang="ja-JP" b="0" i="0" dirty="0" smtClean="0">
                <a:solidFill>
                  <a:schemeClr val="lt1"/>
                </a:solidFill>
                <a:latin typeface="Calibri"/>
                <a:ea typeface="+mn-ea"/>
                <a:cs typeface="+mn-cs"/>
              </a:rPr>
            </a:br>
            <a:r>
              <a:rPr lang="ja-JP" altLang="en-US" b="0" i="0" dirty="0" smtClean="0">
                <a:solidFill>
                  <a:schemeClr val="lt1"/>
                </a:solidFill>
                <a:latin typeface="Calibri"/>
                <a:ea typeface="+mn-ea"/>
                <a:cs typeface="+mn-cs"/>
              </a:rPr>
              <a:t>行いたくない場合は </a:t>
            </a:r>
            <a:r>
              <a:rPr lang="en-US" altLang="ja-JP" b="0" i="0" dirty="0" err="1" smtClean="0">
                <a:solidFill>
                  <a:schemeClr val="lt1"/>
                </a:solidFill>
                <a:latin typeface="Calibri"/>
                <a:ea typeface="+mn-ea"/>
                <a:cs typeface="+mn-cs"/>
              </a:rPr>
              <a:t>weak_ptr</a:t>
            </a:r>
            <a:r>
              <a:rPr lang="en-US" altLang="ja-JP" b="0" i="0" dirty="0" smtClean="0">
                <a:solidFill>
                  <a:schemeClr val="lt1"/>
                </a:solidFill>
                <a:latin typeface="Calibri"/>
                <a:ea typeface="+mn-ea"/>
                <a:cs typeface="+mn-cs"/>
              </a:rPr>
              <a:t> </a:t>
            </a:r>
            <a:r>
              <a:rPr lang="ja-JP" altLang="en-US" b="0" i="0" dirty="0" smtClean="0">
                <a:solidFill>
                  <a:schemeClr val="lt1"/>
                </a:solidFill>
                <a:latin typeface="Calibri"/>
                <a:ea typeface="+mn-ea"/>
                <a:cs typeface="+mn-cs"/>
              </a:rPr>
              <a:t>を使用</a:t>
            </a:r>
            <a:endParaRPr lang="ja-JP" altLang="en-US" b="0" i="0" dirty="0">
              <a:solidFill>
                <a:schemeClr val="lt1"/>
              </a:solidFill>
              <a:latin typeface="Calibri"/>
              <a:ea typeface="+mn-ea"/>
              <a:cs typeface="+mn-cs"/>
            </a:endParaRPr>
          </a:p>
        </p:txBody>
      </p:sp>
      <p:sp>
        <p:nvSpPr>
          <p:cNvPr id="12" name="Line Callout 1 11"/>
          <p:cNvSpPr/>
          <p:nvPr/>
        </p:nvSpPr>
        <p:spPr>
          <a:xfrm>
            <a:off x="9448797" y="369870"/>
            <a:ext cx="2556362" cy="1166228"/>
          </a:xfrm>
          <a:prstGeom prst="borderCallout1">
            <a:avLst>
              <a:gd name="adj1" fmla="val 25636"/>
              <a:gd name="adj2" fmla="val -1190"/>
              <a:gd name="adj3" fmla="val 105713"/>
              <a:gd name="adj4" fmla="val -2583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dirty="0" smtClean="0">
                <a:solidFill>
                  <a:schemeClr val="lt1"/>
                </a:solidFill>
                <a:latin typeface="Calibri"/>
              </a:rPr>
              <a:t>単有</a:t>
            </a:r>
          </a:p>
          <a:p>
            <a:pPr algn="ctr" defTabSz="914400">
              <a:spcBef>
                <a:spcPts val="600"/>
              </a:spcBef>
              <a:buNone/>
            </a:pPr>
            <a:r>
              <a:rPr lang="en-US" altLang="ja-JP" b="0" i="0" dirty="0" smtClean="0">
                <a:solidFill>
                  <a:schemeClr val="lt1"/>
                </a:solidFill>
                <a:latin typeface="Calibri"/>
              </a:rPr>
              <a:t>node </a:t>
            </a:r>
            <a:r>
              <a:rPr lang="ja-JP" altLang="en-US" b="0" i="0" dirty="0" smtClean="0">
                <a:solidFill>
                  <a:schemeClr val="lt1"/>
                </a:solidFill>
                <a:latin typeface="Calibri"/>
              </a:rPr>
              <a:t>が子要素を</a:t>
            </a:r>
            <a:r>
              <a:rPr lang="ja-JP" altLang="en-US" b="1" i="0" dirty="0" smtClean="0">
                <a:solidFill>
                  <a:schemeClr val="lt1"/>
                </a:solidFill>
                <a:latin typeface="Calibri"/>
              </a:rPr>
              <a:t>所有</a:t>
            </a:r>
          </a:p>
          <a:p>
            <a:pPr algn="ctr" defTabSz="914400">
              <a:spcBef>
                <a:spcPts val="600"/>
              </a:spcBef>
              <a:buNone/>
            </a:pPr>
            <a:r>
              <a:rPr lang="ja-JP" altLang="en-US" b="0" i="0" dirty="0" smtClean="0">
                <a:solidFill>
                  <a:schemeClr val="lt1"/>
                </a:solidFill>
                <a:latin typeface="Calibri"/>
              </a:rPr>
              <a:t>リークなし、例外安全</a:t>
            </a:r>
            <a:endParaRPr lang="ja-JP" altLang="en-US" dirty="0"/>
          </a:p>
        </p:txBody>
      </p:sp>
      <p:sp>
        <p:nvSpPr>
          <p:cNvPr id="14" name="Line Callout 1 13"/>
          <p:cNvSpPr/>
          <p:nvPr/>
        </p:nvSpPr>
        <p:spPr>
          <a:xfrm>
            <a:off x="9419769" y="2146702"/>
            <a:ext cx="2556361" cy="760885"/>
          </a:xfrm>
          <a:prstGeom prst="borderCallout1">
            <a:avLst>
              <a:gd name="adj1" fmla="val 25636"/>
              <a:gd name="adj2" fmla="val -1190"/>
              <a:gd name="adj3" fmla="val -2233"/>
              <a:gd name="adj4" fmla="val -40969"/>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0" i="0" smtClean="0">
                <a:solidFill>
                  <a:schemeClr val="lt1"/>
                </a:solidFill>
                <a:latin typeface="Calibri"/>
              </a:rPr>
              <a:t>node </a:t>
            </a:r>
            <a:r>
              <a:rPr lang="ja-JP" altLang="en-US" b="0" i="0" smtClean="0">
                <a:solidFill>
                  <a:schemeClr val="lt1"/>
                </a:solidFill>
                <a:latin typeface="Calibri"/>
              </a:rPr>
              <a:t>は親を</a:t>
            </a:r>
            <a:r>
              <a:rPr lang="ja-JP" altLang="en-US" b="1" i="0" smtClean="0">
                <a:solidFill>
                  <a:schemeClr val="lt1"/>
                </a:solidFill>
                <a:latin typeface="Calibri"/>
              </a:rPr>
              <a:t>保持</a:t>
            </a:r>
            <a:endParaRPr lang="ja-JP" altLang="en-US"/>
          </a:p>
        </p:txBody>
      </p:sp>
      <p:sp>
        <p:nvSpPr>
          <p:cNvPr id="15" name="Line Callout 1 14"/>
          <p:cNvSpPr/>
          <p:nvPr/>
        </p:nvSpPr>
        <p:spPr>
          <a:xfrm>
            <a:off x="8620018" y="4829994"/>
            <a:ext cx="3239999" cy="1355051"/>
          </a:xfrm>
          <a:prstGeom prst="borderCallout1">
            <a:avLst>
              <a:gd name="adj1" fmla="val -3176"/>
              <a:gd name="adj2" fmla="val 33057"/>
              <a:gd name="adj3" fmla="val -28617"/>
              <a:gd name="adj4" fmla="val 2960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a:t>
            </a:r>
            <a:r>
              <a:rPr lang="en-US" altLang="ja-JP" b="0" i="0" dirty="0" smtClean="0">
                <a:solidFill>
                  <a:schemeClr val="lt1"/>
                </a:solidFill>
                <a:latin typeface="Calibri"/>
              </a:rPr>
              <a:t>new” </a:t>
            </a:r>
            <a:r>
              <a:rPr lang="ja-JP" altLang="en-US" b="0" i="0" dirty="0" smtClean="0">
                <a:solidFill>
                  <a:schemeClr val="lt1"/>
                </a:solidFill>
                <a:latin typeface="Calibri"/>
              </a:rPr>
              <a:t>はそれを所有する</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別のオブジェクト </a:t>
            </a:r>
            <a:r>
              <a:rPr lang="en-US" altLang="ja-JP" b="0" i="0" dirty="0" smtClean="0">
                <a:solidFill>
                  <a:schemeClr val="lt1"/>
                </a:solidFill>
                <a:latin typeface="Calibri"/>
              </a:rPr>
              <a:t/>
            </a:r>
            <a:br>
              <a:rPr lang="en-US" altLang="ja-JP" b="0" i="0" dirty="0" smtClean="0">
                <a:solidFill>
                  <a:schemeClr val="lt1"/>
                </a:solidFill>
                <a:latin typeface="Calibri"/>
              </a:rPr>
            </a:br>
            <a:r>
              <a:rPr lang="en-US" altLang="ja-JP" b="0" i="0" dirty="0" smtClean="0">
                <a:solidFill>
                  <a:schemeClr val="lt1"/>
                </a:solidFill>
                <a:latin typeface="Calibri"/>
              </a:rPr>
              <a:t>(</a:t>
            </a:r>
            <a:r>
              <a:rPr lang="ja-JP" altLang="en-US" b="0" i="0" dirty="0" smtClean="0">
                <a:solidFill>
                  <a:schemeClr val="lt1"/>
                </a:solidFill>
                <a:latin typeface="Calibri"/>
              </a:rPr>
              <a:t>通常は </a:t>
            </a:r>
            <a:r>
              <a:rPr lang="en-US" altLang="ja-JP" b="0" i="0" dirty="0" err="1" smtClean="0">
                <a:solidFill>
                  <a:schemeClr val="lt1"/>
                </a:solidFill>
                <a:latin typeface="Calibri"/>
              </a:rPr>
              <a:t>unique_ptr</a:t>
            </a:r>
            <a:r>
              <a:rPr lang="en-US" altLang="ja-JP" b="0" i="0" dirty="0" smtClean="0">
                <a:solidFill>
                  <a:schemeClr val="lt1"/>
                </a:solidFill>
                <a:latin typeface="Calibri"/>
              </a:rPr>
              <a:t>) </a:t>
            </a:r>
            <a:r>
              <a:rPr lang="ja-JP" altLang="en-US" b="0" i="0" dirty="0" smtClean="0">
                <a:solidFill>
                  <a:schemeClr val="lt1"/>
                </a:solidFill>
                <a:latin typeface="Calibri"/>
              </a:rPr>
              <a:t>を</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直ちに初期化</a:t>
            </a:r>
            <a:endParaRPr lang="ja-JP" altLang="en-US" dirty="0"/>
          </a:p>
        </p:txBody>
      </p:sp>
      <p:grpSp>
        <p:nvGrpSpPr>
          <p:cNvPr id="2" name="Group 1"/>
          <p:cNvGrpSpPr/>
          <p:nvPr/>
        </p:nvGrpSpPr>
        <p:grpSpPr>
          <a:xfrm>
            <a:off x="177800" y="5198725"/>
            <a:ext cx="6503827" cy="1477766"/>
            <a:chOff x="177800" y="5198725"/>
            <a:chExt cx="6503827" cy="1477766"/>
          </a:xfrm>
        </p:grpSpPr>
        <p:sp>
          <p:nvSpPr>
            <p:cNvPr id="16" name="Rectangle 15"/>
            <p:cNvSpPr/>
            <p:nvPr/>
          </p:nvSpPr>
          <p:spPr>
            <a:xfrm>
              <a:off x="825357" y="5198725"/>
              <a:ext cx="5856270" cy="14777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パフォーマンスの最適化が必要なとき、所有する * や </a:t>
              </a:r>
              <a:r>
                <a:rPr lang="en-US" altLang="ja-JP" b="0" i="0" dirty="0" smtClean="0">
                  <a:solidFill>
                    <a:schemeClr val="lt1"/>
                  </a:solidFill>
                  <a:latin typeface="Calibri"/>
                  <a:ea typeface="+mn-ea"/>
                  <a:cs typeface="+mn-cs"/>
                </a:rPr>
                <a:t>delete </a:t>
              </a:r>
              <a:r>
                <a:rPr lang="ja-JP" altLang="en-US" b="0" i="0" dirty="0" smtClean="0">
                  <a:solidFill>
                    <a:schemeClr val="lt1"/>
                  </a:solidFill>
                  <a:latin typeface="Calibri"/>
                  <a:ea typeface="+mn-ea"/>
                  <a:cs typeface="+mn-cs"/>
                </a:rPr>
                <a:t>を</a:t>
              </a:r>
              <a:r>
                <a:rPr lang="ja-JP" altLang="en-US" b="1" i="1" dirty="0" smtClean="0">
                  <a:solidFill>
                    <a:schemeClr val="lt1"/>
                  </a:solidFill>
                  <a:latin typeface="Calibri"/>
                  <a:ea typeface="+mn-ea"/>
                  <a:cs typeface="+mn-cs"/>
                </a:rPr>
                <a:t>カプセル化</a:t>
              </a:r>
              <a:r>
                <a:rPr lang="ja-JP" altLang="en-US" b="0" i="0" dirty="0" smtClean="0">
                  <a:solidFill>
                    <a:schemeClr val="lt1"/>
                  </a:solidFill>
                  <a:latin typeface="Calibri"/>
                  <a:ea typeface="+mn-ea"/>
                  <a:cs typeface="+mn-cs"/>
                </a:rPr>
                <a:t>して使用することを検討</a:t>
              </a:r>
              <a:r>
                <a:rPr lang="ja-JP" altLang="en-US" b="0" i="0" dirty="0" smtClean="0">
                  <a:solidFill>
                    <a:schemeClr val="tx1"/>
                  </a:solidFill>
                  <a:latin typeface="Calibri"/>
                  <a:ea typeface="+mn-ea"/>
                  <a:cs typeface="+mn-cs"/>
                </a:rPr>
                <a:t/>
              </a:r>
              <a:br>
                <a:rPr lang="ja-JP" altLang="en-US" b="0" i="0" dirty="0" smtClean="0">
                  <a:solidFill>
                    <a:schemeClr val="tx1"/>
                  </a:solidFill>
                  <a:latin typeface="Calibri"/>
                  <a:ea typeface="+mn-ea"/>
                  <a:cs typeface="+mn-cs"/>
                </a:rPr>
              </a:br>
              <a:r>
                <a:rPr lang="en-US" altLang="ja-JP" b="0" i="0" dirty="0" smtClean="0">
                  <a:solidFill>
                    <a:schemeClr val="lt1"/>
                  </a:solidFill>
                  <a:latin typeface="Calibri"/>
                  <a:ea typeface="+mn-ea"/>
                  <a:cs typeface="+mn-cs"/>
                </a:rPr>
                <a:t>(</a:t>
              </a:r>
              <a:r>
                <a:rPr lang="ja-JP" altLang="en-US" b="0" i="0" dirty="0" smtClean="0">
                  <a:solidFill>
                    <a:schemeClr val="lt1"/>
                  </a:solidFill>
                  <a:latin typeface="Calibri"/>
                  <a:ea typeface="+mn-ea"/>
                  <a:cs typeface="+mn-cs"/>
                </a:rPr>
                <a:t>隠しオブジェクトなど</a:t>
              </a:r>
              <a:r>
                <a:rPr lang="en-US" altLang="ja-JP" b="0" i="0" dirty="0" smtClean="0">
                  <a:solidFill>
                    <a:schemeClr val="lt1"/>
                  </a:solidFill>
                  <a:latin typeface="Calibri"/>
                  <a:ea typeface="+mn-ea"/>
                  <a:cs typeface="+mn-cs"/>
                </a:rPr>
                <a:t>)</a:t>
              </a:r>
            </a:p>
            <a:p>
              <a:pPr algn="ctr" defTabSz="914400">
                <a:spcBef>
                  <a:spcPts val="600"/>
                </a:spcBef>
                <a:buNone/>
              </a:pPr>
              <a:r>
                <a:rPr lang="ja-JP" altLang="en-US" b="0" i="0" dirty="0" smtClean="0">
                  <a:solidFill>
                    <a:schemeClr val="lt1"/>
                  </a:solidFill>
                  <a:latin typeface="Calibri"/>
                  <a:ea typeface="+mn-ea"/>
                  <a:cs typeface="+mn-cs"/>
                </a:rPr>
                <a:t>例</a:t>
              </a:r>
              <a:r>
                <a:rPr lang="en-US" altLang="ja-JP" b="0" i="0" dirty="0" smtClean="0">
                  <a:solidFill>
                    <a:schemeClr val="lt1"/>
                  </a:solidFill>
                  <a:latin typeface="Calibri"/>
                  <a:ea typeface="+mn-ea"/>
                  <a:cs typeface="+mn-cs"/>
                </a:rPr>
                <a:t>: </a:t>
              </a:r>
              <a:r>
                <a:rPr lang="ja-JP" altLang="en-US" b="0" i="0" dirty="0" smtClean="0">
                  <a:solidFill>
                    <a:schemeClr val="lt1"/>
                  </a:solidFill>
                  <a:latin typeface="Calibri"/>
                  <a:ea typeface="+mn-ea"/>
                  <a:cs typeface="+mn-cs"/>
                </a:rPr>
                <a:t>独自の低レベル データ構造を記述</a:t>
              </a:r>
              <a:endParaRPr lang="ja-JP" altLang="en-US" b="0" i="0" dirty="0">
                <a:solidFill>
                  <a:schemeClr val="lt1"/>
                </a:solidFill>
                <a:latin typeface="Calibri"/>
                <a:ea typeface="+mn-ea"/>
                <a:cs typeface="+mn-cs"/>
              </a:endParaRPr>
            </a:p>
          </p:txBody>
        </p:sp>
        <p:pic>
          <p:nvPicPr>
            <p:cNvPr id="1026" name="Picture 2" descr="C:\Users\hsutter.REDMOND\AppData\Local\Microsoft\Windows\Temporary Internet Files\Content.IE5\I3PYRK5W\MP900382977[1].jpg"/>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177800" y="5198725"/>
              <a:ext cx="635000" cy="1477766"/>
            </a:xfrm>
            <a:prstGeom prst="rect">
              <a:avLst/>
            </a:prstGeom>
            <a:noFill/>
            <a:ln w="12700">
              <a:solidFill>
                <a:schemeClr val="accent5">
                  <a:lumMod val="5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6980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P spid="11"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defTabSz="914400">
              <a:spcBef>
                <a:spcPct val="0"/>
              </a:spcBef>
              <a:buNone/>
            </a:pPr>
            <a:r>
              <a:rPr lang="ja-JP" altLang="en-US" sz="3200" b="0" i="0" dirty="0" smtClean="0">
                <a:solidFill>
                  <a:srgbClr val="464653"/>
                </a:solidFill>
                <a:latin typeface="Calibri"/>
              </a:rPr>
              <a:t>「</a:t>
            </a:r>
            <a:r>
              <a:rPr lang="en-US" altLang="ja-JP" sz="3200" b="0" i="0" dirty="0" smtClean="0">
                <a:solidFill>
                  <a:srgbClr val="464653"/>
                </a:solidFill>
                <a:latin typeface="Calibri"/>
              </a:rPr>
              <a:t>C++ </a:t>
            </a:r>
            <a:r>
              <a:rPr lang="ja-JP" altLang="en-US" sz="3200" b="0" i="0" dirty="0" smtClean="0">
                <a:solidFill>
                  <a:srgbClr val="464653"/>
                </a:solidFill>
                <a:latin typeface="Calibri"/>
              </a:rPr>
              <a:t>はガベージ コレクションに最も適した言語だ。</a:t>
            </a:r>
            <a:br>
              <a:rPr lang="ja-JP" altLang="en-US" sz="3200" b="0" i="0" dirty="0" smtClean="0">
                <a:solidFill>
                  <a:srgbClr val="464653"/>
                </a:solidFill>
                <a:latin typeface="Calibri"/>
              </a:rPr>
            </a:br>
            <a:r>
              <a:rPr lang="ja-JP" altLang="en-US" sz="3200" b="0" i="0" dirty="0" smtClean="0">
                <a:solidFill>
                  <a:srgbClr val="464653"/>
                </a:solidFill>
                <a:latin typeface="Calibri"/>
              </a:rPr>
              <a:t>その用があまりないのだから」</a:t>
            </a:r>
            <a:br>
              <a:rPr lang="ja-JP" altLang="en-US" sz="3200" b="0" i="0" dirty="0" smtClean="0">
                <a:solidFill>
                  <a:srgbClr val="464653"/>
                </a:solidFill>
                <a:latin typeface="Calibri"/>
              </a:rPr>
            </a:br>
            <a:r>
              <a:rPr lang="ja-JP" altLang="en-US" sz="3200" b="0" i="0" dirty="0" smtClean="0">
                <a:solidFill>
                  <a:srgbClr val="464653"/>
                </a:solidFill>
                <a:latin typeface="Calibri"/>
              </a:rPr>
              <a:t/>
            </a:r>
            <a:br>
              <a:rPr lang="ja-JP" altLang="en-US" sz="3200" b="0" i="0" dirty="0" smtClean="0">
                <a:solidFill>
                  <a:srgbClr val="464653"/>
                </a:solidFill>
                <a:latin typeface="Calibri"/>
              </a:rPr>
            </a:br>
            <a:r>
              <a:rPr lang="en-US" altLang="ja-JP" sz="3200" b="0" i="0" dirty="0" smtClean="0">
                <a:solidFill>
                  <a:srgbClr val="464653"/>
                </a:solidFill>
                <a:latin typeface="Calibri"/>
              </a:rPr>
              <a:t>— </a:t>
            </a:r>
            <a:r>
              <a:rPr lang="en-US" altLang="ja-JP" sz="3200" b="0" i="0" dirty="0" err="1" smtClean="0">
                <a:solidFill>
                  <a:srgbClr val="464653"/>
                </a:solidFill>
                <a:latin typeface="Calibri"/>
              </a:rPr>
              <a:t>Bjarne</a:t>
            </a:r>
            <a:r>
              <a:rPr lang="en-US" altLang="ja-JP" sz="3200" b="0" i="0" dirty="0" smtClean="0">
                <a:solidFill>
                  <a:srgbClr val="464653"/>
                </a:solidFill>
                <a:latin typeface="Calibri"/>
              </a:rPr>
              <a:t> </a:t>
            </a:r>
            <a:r>
              <a:rPr lang="en-US" altLang="ja-JP" sz="3200" b="0" i="0" dirty="0" err="1" smtClean="0">
                <a:solidFill>
                  <a:srgbClr val="464653"/>
                </a:solidFill>
                <a:latin typeface="Calibri"/>
              </a:rPr>
              <a:t>Stroustrup</a:t>
            </a:r>
            <a:endParaRPr lang="ja-JP" altLang="en-US" dirty="0">
              <a:latin typeface="+mn-lt"/>
            </a:endParaRPr>
          </a:p>
        </p:txBody>
      </p:sp>
    </p:spTree>
    <p:extLst>
      <p:ext uri="{BB962C8B-B14F-4D97-AF65-F5344CB8AC3E}">
        <p14:creationId xmlns:p14="http://schemas.microsoft.com/office/powerpoint/2010/main" val="12496543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defTabSz="914400">
              <a:spcBef>
                <a:spcPct val="0"/>
              </a:spcBef>
              <a:buNone/>
            </a:pPr>
            <a:r>
              <a:rPr lang="ja-JP" altLang="en-US" sz="3200" b="0" i="0" smtClean="0">
                <a:solidFill>
                  <a:srgbClr val="464653"/>
                </a:solidFill>
                <a:latin typeface="Bookman Old Style"/>
              </a:rPr>
              <a:t>コンテナー</a:t>
            </a:r>
            <a:endParaRPr lang="ja-JP" altLang="en-US"/>
          </a:p>
        </p:txBody>
      </p:sp>
      <p:sp>
        <p:nvSpPr>
          <p:cNvPr id="8" name="Content Placeholder 7"/>
          <p:cNvSpPr>
            <a:spLocks noGrp="1"/>
          </p:cNvSpPr>
          <p:nvPr>
            <p:ph sz="quarter" idx="1"/>
          </p:nvPr>
        </p:nvSpPr>
        <p:spPr/>
        <p:txBody>
          <a:bodyPr>
            <a:normAutofit/>
          </a:bodyPr>
          <a:lstStyle/>
          <a:p>
            <a:pPr marL="0" indent="0" algn="l" defTabSz="914400">
              <a:spcBef>
                <a:spcPts val="600"/>
              </a:spcBef>
              <a:buNone/>
            </a:pPr>
            <a:r>
              <a:rPr lang="en-US" altLang="ja-JP" sz="2200" b="1" i="0" smtClean="0">
                <a:solidFill>
                  <a:srgbClr val="0070C0"/>
                </a:solidFill>
                <a:latin typeface="Calibri"/>
              </a:rPr>
              <a:t>vector</a:t>
            </a:r>
            <a:r>
              <a:rPr lang="en-US" altLang="ja-JP" sz="2200" b="0" i="0" smtClean="0">
                <a:solidFill>
                  <a:srgbClr val="0070C0"/>
                </a:solidFill>
                <a:latin typeface="Calibri"/>
              </a:rPr>
              <a:t>&lt;string&gt; v;</a:t>
            </a:r>
            <a:br>
              <a:rPr lang="en-US" altLang="ja-JP" sz="2200" b="0" i="0" smtClean="0">
                <a:solidFill>
                  <a:srgbClr val="0070C0"/>
                </a:solidFill>
                <a:latin typeface="Calibri"/>
              </a:rPr>
            </a:br>
            <a:r>
              <a:rPr lang="en-US" altLang="ja-JP" sz="2200" b="0" i="0" smtClean="0">
                <a:solidFill>
                  <a:srgbClr val="0070C0"/>
                </a:solidFill>
                <a:latin typeface="Calibri"/>
              </a:rPr>
              <a:t>v.push_back( “Geddy Lee” );</a:t>
            </a:r>
          </a:p>
          <a:p>
            <a:pPr marL="0" indent="0" algn="l" defTabSz="914400">
              <a:spcBef>
                <a:spcPts val="600"/>
              </a:spcBef>
              <a:buNone/>
            </a:pPr>
            <a:endParaRPr lang="ja-JP" altLang="en-US" sz="2200" smtClean="0">
              <a:solidFill>
                <a:srgbClr val="0070C0"/>
              </a:solidFill>
            </a:endParaRPr>
          </a:p>
          <a:p>
            <a:pPr marL="0" indent="0" algn="l" defTabSz="914400">
              <a:spcBef>
                <a:spcPts val="600"/>
              </a:spcBef>
              <a:buNone/>
            </a:pPr>
            <a:endParaRPr lang="ja-JP" altLang="en-US" sz="2200" smtClean="0">
              <a:solidFill>
                <a:srgbClr val="0070C0"/>
              </a:solidFill>
            </a:endParaRPr>
          </a:p>
          <a:p>
            <a:pPr marL="0" indent="0" algn="l" defTabSz="914400">
              <a:spcBef>
                <a:spcPts val="600"/>
              </a:spcBef>
              <a:buNone/>
            </a:pPr>
            <a:endParaRPr lang="ja-JP" altLang="en-US" sz="2200" smtClean="0">
              <a:solidFill>
                <a:srgbClr val="0070C0"/>
              </a:solidFill>
            </a:endParaRPr>
          </a:p>
          <a:p>
            <a:pPr marL="0" indent="0" algn="l" defTabSz="914400">
              <a:spcBef>
                <a:spcPts val="600"/>
              </a:spcBef>
              <a:buNone/>
            </a:pPr>
            <a:endParaRPr lang="ja-JP" altLang="en-US" sz="2200" smtClean="0">
              <a:solidFill>
                <a:srgbClr val="0070C0"/>
              </a:solidFill>
            </a:endParaRPr>
          </a:p>
          <a:p>
            <a:pPr marL="0" indent="0" algn="l" defTabSz="914400">
              <a:spcBef>
                <a:spcPts val="600"/>
              </a:spcBef>
              <a:buNone/>
            </a:pPr>
            <a:endParaRPr lang="ja-JP" altLang="en-US" sz="2200" smtClean="0">
              <a:solidFill>
                <a:srgbClr val="0070C0"/>
              </a:solidFill>
            </a:endParaRPr>
          </a:p>
          <a:p>
            <a:pPr marL="0" indent="0" algn="l" defTabSz="914400">
              <a:spcBef>
                <a:spcPts val="600"/>
              </a:spcBef>
              <a:buNone/>
            </a:pPr>
            <a:r>
              <a:rPr lang="en-US" altLang="ja-JP" sz="2200" b="1" i="0" smtClean="0">
                <a:solidFill>
                  <a:srgbClr val="0070C0"/>
                </a:solidFill>
                <a:latin typeface="Calibri"/>
              </a:rPr>
              <a:t>array</a:t>
            </a:r>
            <a:r>
              <a:rPr lang="en-US" altLang="ja-JP" sz="2200" b="0" i="0" smtClean="0">
                <a:solidFill>
                  <a:srgbClr val="0070C0"/>
                </a:solidFill>
                <a:latin typeface="Calibri"/>
              </a:rPr>
              <a:t>&lt;string,50&gt; a;</a:t>
            </a:r>
            <a:endParaRPr lang="en-US" altLang="ja-JP" sz="2200" b="0" i="0">
              <a:solidFill>
                <a:srgbClr val="0070C0"/>
              </a:solidFill>
              <a:latin typeface="Calibri"/>
            </a:endParaRPr>
          </a:p>
        </p:txBody>
      </p:sp>
      <p:sp>
        <p:nvSpPr>
          <p:cNvPr id="9" name="Content Placeholder 8"/>
          <p:cNvSpPr>
            <a:spLocks noGrp="1"/>
          </p:cNvSpPr>
          <p:nvPr>
            <p:ph sz="quarter" idx="2"/>
          </p:nvPr>
        </p:nvSpPr>
        <p:spPr/>
        <p:txBody>
          <a:bodyPr>
            <a:normAutofit/>
          </a:bodyPr>
          <a:lstStyle/>
          <a:p>
            <a:pPr marL="0" indent="0" algn="l" defTabSz="914400">
              <a:lnSpc>
                <a:spcPts val="3000"/>
              </a:lnSpc>
              <a:spcBef>
                <a:spcPts val="600"/>
              </a:spcBef>
              <a:buNone/>
            </a:pPr>
            <a:r>
              <a:rPr lang="en-US" altLang="ja-JP" sz="2200" b="1" i="0" dirty="0" smtClean="0">
                <a:solidFill>
                  <a:srgbClr val="0070C0"/>
                </a:solidFill>
                <a:latin typeface="Calibri"/>
              </a:rPr>
              <a:t>map</a:t>
            </a:r>
            <a:r>
              <a:rPr lang="en-US" altLang="ja-JP" sz="2200" b="0" i="0" dirty="0" smtClean="0">
                <a:solidFill>
                  <a:srgbClr val="0070C0"/>
                </a:solidFill>
                <a:latin typeface="Calibri"/>
              </a:rPr>
              <a:t>&lt;string, string&gt; phone;</a:t>
            </a:r>
            <a:br>
              <a:rPr lang="en-US" altLang="ja-JP" sz="2200" b="0" i="0" dirty="0" smtClean="0">
                <a:solidFill>
                  <a:srgbClr val="0070C0"/>
                </a:solidFill>
                <a:latin typeface="Calibri"/>
              </a:rPr>
            </a:br>
            <a:r>
              <a:rPr lang="en-US" altLang="ja-JP" sz="2200" b="0" i="0" dirty="0" smtClean="0">
                <a:solidFill>
                  <a:srgbClr val="0070C0"/>
                </a:solidFill>
                <a:latin typeface="Calibri"/>
              </a:rPr>
              <a:t>phone[“Alex </a:t>
            </a:r>
            <a:r>
              <a:rPr lang="en-US" altLang="ja-JP" sz="2200" b="0" i="0" dirty="0" err="1" smtClean="0">
                <a:solidFill>
                  <a:srgbClr val="0070C0"/>
                </a:solidFill>
                <a:latin typeface="Calibri"/>
              </a:rPr>
              <a:t>Lifeson</a:t>
            </a:r>
            <a:r>
              <a:rPr lang="en-US" altLang="ja-JP" sz="2200" b="0" i="0" dirty="0" smtClean="0">
                <a:solidFill>
                  <a:srgbClr val="0070C0"/>
                </a:solidFill>
                <a:latin typeface="Calibri"/>
              </a:rPr>
              <a:t>”] = “+1 (416) 555-1212”;</a:t>
            </a:r>
          </a:p>
          <a:p>
            <a:pPr marL="0" indent="0" algn="l" defTabSz="914400">
              <a:lnSpc>
                <a:spcPts val="3000"/>
              </a:lnSpc>
              <a:spcBef>
                <a:spcPts val="1800"/>
              </a:spcBef>
              <a:buNone/>
            </a:pPr>
            <a:r>
              <a:rPr lang="en-US" altLang="ja-JP" sz="2200" b="1" i="0" dirty="0" err="1" smtClean="0">
                <a:solidFill>
                  <a:srgbClr val="0070C0"/>
                </a:solidFill>
                <a:latin typeface="Calibri"/>
              </a:rPr>
              <a:t>multimap</a:t>
            </a:r>
            <a:r>
              <a:rPr lang="en-US" altLang="ja-JP" sz="2200" b="0" i="0" dirty="0" smtClean="0">
                <a:solidFill>
                  <a:srgbClr val="0070C0"/>
                </a:solidFill>
                <a:latin typeface="Calibri"/>
              </a:rPr>
              <a:t>&lt;string, string&gt; phone;</a:t>
            </a:r>
            <a:br>
              <a:rPr lang="en-US" altLang="ja-JP" sz="2200" b="0" i="0" dirty="0" smtClean="0">
                <a:solidFill>
                  <a:srgbClr val="0070C0"/>
                </a:solidFill>
                <a:latin typeface="Calibri"/>
              </a:rPr>
            </a:br>
            <a:r>
              <a:rPr lang="en-US" altLang="ja-JP" sz="2200" b="0" i="0" dirty="0" smtClean="0">
                <a:solidFill>
                  <a:srgbClr val="0070C0"/>
                </a:solidFill>
                <a:latin typeface="Calibri"/>
              </a:rPr>
              <a:t>phone[“Neil </a:t>
            </a:r>
            <a:r>
              <a:rPr lang="en-US" altLang="ja-JP" sz="2200" b="0" i="0" dirty="0" err="1" smtClean="0">
                <a:solidFill>
                  <a:srgbClr val="0070C0"/>
                </a:solidFill>
                <a:latin typeface="Calibri"/>
              </a:rPr>
              <a:t>Peart</a:t>
            </a:r>
            <a:r>
              <a:rPr lang="en-US" altLang="ja-JP" sz="2200" b="0" i="0" dirty="0" smtClean="0">
                <a:solidFill>
                  <a:srgbClr val="0070C0"/>
                </a:solidFill>
                <a:latin typeface="Calibri"/>
              </a:rPr>
              <a:t>”] = “+1 (416) 555-1212”;</a:t>
            </a:r>
            <a:br>
              <a:rPr lang="en-US" altLang="ja-JP" sz="2200" b="0" i="0" dirty="0" smtClean="0">
                <a:solidFill>
                  <a:srgbClr val="0070C0"/>
                </a:solidFill>
                <a:latin typeface="Calibri"/>
              </a:rPr>
            </a:br>
            <a:r>
              <a:rPr lang="en-US" altLang="ja-JP" sz="2200" b="0" i="0" dirty="0" smtClean="0">
                <a:solidFill>
                  <a:srgbClr val="0070C0"/>
                </a:solidFill>
                <a:latin typeface="Calibri"/>
              </a:rPr>
              <a:t>phone[“Neil </a:t>
            </a:r>
            <a:r>
              <a:rPr lang="en-US" altLang="ja-JP" sz="2200" b="0" i="0" dirty="0" err="1" smtClean="0">
                <a:solidFill>
                  <a:srgbClr val="0070C0"/>
                </a:solidFill>
                <a:latin typeface="Calibri"/>
              </a:rPr>
              <a:t>Peart</a:t>
            </a:r>
            <a:r>
              <a:rPr lang="en-US" altLang="ja-JP" sz="2200" b="0" i="0" dirty="0" smtClean="0">
                <a:solidFill>
                  <a:srgbClr val="0070C0"/>
                </a:solidFill>
                <a:latin typeface="Calibri"/>
              </a:rPr>
              <a:t>”] = “+1 (905) 555-1234”;</a:t>
            </a:r>
            <a:endParaRPr lang="ja-JP" altLang="en-US" sz="2200" dirty="0" smtClean="0">
              <a:solidFill>
                <a:srgbClr val="0070C0"/>
              </a:solidFill>
            </a:endParaRPr>
          </a:p>
          <a:p>
            <a:pPr marL="0" indent="0" algn="l" defTabSz="914400">
              <a:lnSpc>
                <a:spcPts val="3000"/>
              </a:lnSpc>
              <a:spcBef>
                <a:spcPts val="3600"/>
              </a:spcBef>
              <a:buNone/>
            </a:pPr>
            <a:r>
              <a:rPr lang="en-US" altLang="ja-JP" sz="2200" b="1" i="0" dirty="0" err="1" smtClean="0">
                <a:solidFill>
                  <a:srgbClr val="0070C0"/>
                </a:solidFill>
                <a:latin typeface="Calibri"/>
              </a:rPr>
              <a:t>unordered_map</a:t>
            </a:r>
            <a:r>
              <a:rPr lang="en-US" altLang="ja-JP" sz="2200" b="0" i="0" dirty="0" smtClean="0">
                <a:solidFill>
                  <a:srgbClr val="0070C0"/>
                </a:solidFill>
                <a:latin typeface="Calibri"/>
              </a:rPr>
              <a:t>&lt;string, string&gt; phone;</a:t>
            </a:r>
            <a:br>
              <a:rPr lang="en-US" altLang="ja-JP" sz="2200" b="0" i="0" dirty="0" smtClean="0">
                <a:solidFill>
                  <a:srgbClr val="0070C0"/>
                </a:solidFill>
                <a:latin typeface="Calibri"/>
              </a:rPr>
            </a:br>
            <a:r>
              <a:rPr lang="en-US" altLang="ja-JP" sz="2200" b="0" i="0" dirty="0" smtClean="0">
                <a:solidFill>
                  <a:srgbClr val="0070C0"/>
                </a:solidFill>
                <a:latin typeface="Calibri"/>
              </a:rPr>
              <a:t>phone[“Alex </a:t>
            </a:r>
            <a:r>
              <a:rPr lang="en-US" altLang="ja-JP" sz="2200" b="0" i="0" dirty="0" err="1" smtClean="0">
                <a:solidFill>
                  <a:srgbClr val="0070C0"/>
                </a:solidFill>
                <a:latin typeface="Calibri"/>
              </a:rPr>
              <a:t>Lifeson</a:t>
            </a:r>
            <a:r>
              <a:rPr lang="en-US" altLang="ja-JP" sz="2200" b="0" i="0" dirty="0" smtClean="0">
                <a:solidFill>
                  <a:srgbClr val="0070C0"/>
                </a:solidFill>
                <a:latin typeface="Calibri"/>
              </a:rPr>
              <a:t>”] = “+1 (416) 555-1212”;</a:t>
            </a:r>
          </a:p>
          <a:p>
            <a:pPr marL="0" indent="0" algn="l" defTabSz="914400">
              <a:lnSpc>
                <a:spcPts val="3000"/>
              </a:lnSpc>
              <a:spcBef>
                <a:spcPts val="1800"/>
              </a:spcBef>
              <a:buNone/>
            </a:pPr>
            <a:r>
              <a:rPr lang="en-US" altLang="ja-JP" sz="2200" b="1" i="0" dirty="0" err="1" smtClean="0">
                <a:solidFill>
                  <a:srgbClr val="0070C0"/>
                </a:solidFill>
                <a:latin typeface="Calibri"/>
              </a:rPr>
              <a:t>unordered_multimap</a:t>
            </a:r>
            <a:r>
              <a:rPr lang="en-US" altLang="ja-JP" sz="2200" b="0" i="0" dirty="0" smtClean="0">
                <a:solidFill>
                  <a:srgbClr val="0070C0"/>
                </a:solidFill>
                <a:latin typeface="Calibri"/>
              </a:rPr>
              <a:t>&lt;string, string&gt; phone;</a:t>
            </a:r>
            <a:br>
              <a:rPr lang="en-US" altLang="ja-JP" sz="2200" b="0" i="0" dirty="0" smtClean="0">
                <a:solidFill>
                  <a:srgbClr val="0070C0"/>
                </a:solidFill>
                <a:latin typeface="Calibri"/>
              </a:rPr>
            </a:br>
            <a:r>
              <a:rPr lang="en-US" altLang="ja-JP" sz="2200" b="0" i="0" dirty="0" smtClean="0">
                <a:solidFill>
                  <a:srgbClr val="0070C0"/>
                </a:solidFill>
                <a:latin typeface="Calibri"/>
              </a:rPr>
              <a:t>phone[“Neil </a:t>
            </a:r>
            <a:r>
              <a:rPr lang="en-US" altLang="ja-JP" sz="2200" b="0" i="0" dirty="0" err="1" smtClean="0">
                <a:solidFill>
                  <a:srgbClr val="0070C0"/>
                </a:solidFill>
                <a:latin typeface="Calibri"/>
              </a:rPr>
              <a:t>Peart</a:t>
            </a:r>
            <a:r>
              <a:rPr lang="en-US" altLang="ja-JP" sz="2200" b="0" i="0" dirty="0" smtClean="0">
                <a:solidFill>
                  <a:srgbClr val="0070C0"/>
                </a:solidFill>
                <a:latin typeface="Calibri"/>
              </a:rPr>
              <a:t>”] = “+1 (416) 555-1212”;</a:t>
            </a:r>
            <a:br>
              <a:rPr lang="en-US" altLang="ja-JP" sz="2200" b="0" i="0" dirty="0" smtClean="0">
                <a:solidFill>
                  <a:srgbClr val="0070C0"/>
                </a:solidFill>
                <a:latin typeface="Calibri"/>
              </a:rPr>
            </a:br>
            <a:r>
              <a:rPr lang="en-US" altLang="ja-JP" sz="2200" b="0" i="0" dirty="0" smtClean="0">
                <a:solidFill>
                  <a:srgbClr val="0070C0"/>
                </a:solidFill>
                <a:latin typeface="Calibri"/>
              </a:rPr>
              <a:t>phone[“Neil </a:t>
            </a:r>
            <a:r>
              <a:rPr lang="en-US" altLang="ja-JP" sz="2200" b="0" i="0" dirty="0" err="1" smtClean="0">
                <a:solidFill>
                  <a:srgbClr val="0070C0"/>
                </a:solidFill>
                <a:latin typeface="Calibri"/>
              </a:rPr>
              <a:t>Peart</a:t>
            </a:r>
            <a:r>
              <a:rPr lang="en-US" altLang="ja-JP" sz="2200" b="0" i="0" dirty="0" smtClean="0">
                <a:solidFill>
                  <a:srgbClr val="0070C0"/>
                </a:solidFill>
                <a:latin typeface="Calibri"/>
              </a:rPr>
              <a:t>”] = “+1 (905) 555-1234”;</a:t>
            </a:r>
            <a:endParaRPr lang="ja-JP" altLang="en-US" sz="2200" dirty="0">
              <a:solidFill>
                <a:srgbClr val="0070C0"/>
              </a:solidFill>
            </a:endParaRPr>
          </a:p>
        </p:txBody>
      </p:sp>
      <p:sp>
        <p:nvSpPr>
          <p:cNvPr id="10" name="Line Callout 1 9"/>
          <p:cNvSpPr/>
          <p:nvPr/>
        </p:nvSpPr>
        <p:spPr>
          <a:xfrm>
            <a:off x="1756882" y="2167849"/>
            <a:ext cx="3889176" cy="1222625"/>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既定のコンテナー</a:t>
            </a:r>
            <a:r>
              <a:rPr lang="en-US" altLang="ja-JP" b="0" i="0" dirty="0" smtClean="0">
                <a:solidFill>
                  <a:schemeClr val="lt1"/>
                </a:solidFill>
                <a:latin typeface="Calibri"/>
                <a:ea typeface="+mn-ea"/>
                <a:cs typeface="+mn-cs"/>
              </a:rPr>
              <a:t>: </a:t>
            </a:r>
            <a:r>
              <a:rPr lang="ja-JP" altLang="en-US" b="1" i="0" dirty="0" smtClean="0">
                <a:solidFill>
                  <a:schemeClr val="lt1"/>
                </a:solidFill>
                <a:latin typeface="Calibri"/>
                <a:ea typeface="+mn-ea"/>
                <a:cs typeface="+mn-cs"/>
              </a:rPr>
              <a:t>ベクター</a:t>
            </a:r>
          </a:p>
          <a:p>
            <a:pPr algn="ctr" defTabSz="914400">
              <a:spcBef>
                <a:spcPts val="600"/>
              </a:spcBef>
              <a:buNone/>
            </a:pPr>
            <a:r>
              <a:rPr lang="ja-JP" altLang="en-US" b="0" i="0" dirty="0" smtClean="0">
                <a:solidFill>
                  <a:schemeClr val="lt1"/>
                </a:solidFill>
                <a:latin typeface="Calibri"/>
                <a:ea typeface="+mn-ea"/>
                <a:cs typeface="+mn-cs"/>
              </a:rPr>
              <a:t>コンパクトで効率的</a:t>
            </a:r>
            <a:r>
              <a:rPr lang="en-US" altLang="ja-JP" b="0" i="0" dirty="0" smtClean="0">
                <a:solidFill>
                  <a:schemeClr val="lt1"/>
                </a:solidFill>
                <a:latin typeface="Calibri"/>
                <a:ea typeface="+mn-ea"/>
                <a:cs typeface="+mn-cs"/>
              </a:rPr>
              <a:t>: </a:t>
            </a:r>
            <a:r>
              <a:rPr lang="ja-JP" altLang="en-US" b="0" i="0" dirty="0" smtClean="0">
                <a:solidFill>
                  <a:schemeClr val="lt1"/>
                </a:solidFill>
                <a:latin typeface="Calibri"/>
                <a:ea typeface="+mn-ea"/>
                <a:cs typeface="+mn-cs"/>
              </a:rPr>
              <a:t>キャッシュやプリフェッチャーに対応</a:t>
            </a:r>
            <a:endParaRPr lang="ja-JP" altLang="en-US" b="0" i="0" dirty="0">
              <a:solidFill>
                <a:schemeClr val="lt1"/>
              </a:solidFill>
              <a:latin typeface="Calibri"/>
              <a:ea typeface="+mn-ea"/>
              <a:cs typeface="+mn-cs"/>
            </a:endParaRPr>
          </a:p>
        </p:txBody>
      </p:sp>
      <p:sp>
        <p:nvSpPr>
          <p:cNvPr id="14" name="Line Callout 1 13"/>
          <p:cNvSpPr/>
          <p:nvPr/>
        </p:nvSpPr>
        <p:spPr>
          <a:xfrm>
            <a:off x="8273143" y="228601"/>
            <a:ext cx="3672114" cy="914400"/>
          </a:xfrm>
          <a:prstGeom prst="borderCallout1">
            <a:avLst>
              <a:gd name="adj1" fmla="val 25636"/>
              <a:gd name="adj2" fmla="val -1190"/>
              <a:gd name="adj3" fmla="val 113862"/>
              <a:gd name="adj4" fmla="val -11764"/>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ディクショナリ</a:t>
            </a:r>
            <a:r>
              <a:rPr lang="en-US" altLang="ja-JP" b="0" i="0" dirty="0" smtClean="0">
                <a:solidFill>
                  <a:schemeClr val="lt1"/>
                </a:solidFill>
                <a:latin typeface="Calibri"/>
              </a:rPr>
              <a:t>: </a:t>
            </a:r>
            <a:r>
              <a:rPr lang="en-US" altLang="ja-JP" b="1" i="0" dirty="0" smtClean="0">
                <a:solidFill>
                  <a:schemeClr val="lt1"/>
                </a:solidFill>
                <a:latin typeface="Calibri"/>
              </a:rPr>
              <a:t>map</a:t>
            </a:r>
            <a:r>
              <a:rPr lang="ja-JP" altLang="en-US" b="0" i="0" dirty="0" smtClean="0">
                <a:solidFill>
                  <a:schemeClr val="lt1"/>
                </a:solidFill>
                <a:latin typeface="Calibri"/>
              </a:rPr>
              <a:t> </a:t>
            </a:r>
            <a:r>
              <a:rPr lang="en-US" altLang="ja-JP" b="0" i="0" dirty="0" smtClean="0">
                <a:solidFill>
                  <a:schemeClr val="lt1"/>
                </a:solidFill>
                <a:latin typeface="Calibri"/>
              </a:rPr>
              <a:t>(</a:t>
            </a:r>
            <a:r>
              <a:rPr lang="ja-JP" altLang="en-US" b="0" i="0" dirty="0" smtClean="0">
                <a:solidFill>
                  <a:schemeClr val="lt1"/>
                </a:solidFill>
                <a:latin typeface="Calibri"/>
              </a:rPr>
              <a:t>ツリー</a:t>
            </a:r>
            <a:r>
              <a:rPr lang="en-US" altLang="ja-JP" b="0" i="0" dirty="0" smtClean="0">
                <a:solidFill>
                  <a:schemeClr val="lt1"/>
                </a:solidFill>
                <a:latin typeface="Calibri"/>
              </a:rPr>
              <a:t>) </a:t>
            </a:r>
            <a:br>
              <a:rPr lang="en-US" altLang="ja-JP" b="0" i="0" dirty="0" smtClean="0">
                <a:solidFill>
                  <a:schemeClr val="lt1"/>
                </a:solidFill>
                <a:latin typeface="Calibri"/>
              </a:rPr>
            </a:br>
            <a:r>
              <a:rPr lang="ja-JP" altLang="en-US" b="0" i="0" dirty="0" smtClean="0">
                <a:solidFill>
                  <a:schemeClr val="lt1"/>
                </a:solidFill>
                <a:latin typeface="Calibri"/>
              </a:rPr>
              <a:t>または </a:t>
            </a:r>
            <a:r>
              <a:rPr lang="en-US" altLang="ja-JP" b="1" i="0" dirty="0" err="1" smtClean="0">
                <a:solidFill>
                  <a:schemeClr val="lt1"/>
                </a:solidFill>
                <a:latin typeface="Calibri"/>
              </a:rPr>
              <a:t>unordered_map</a:t>
            </a:r>
            <a:r>
              <a:rPr lang="ja-JP" altLang="en-US" b="0" i="0" dirty="0" smtClean="0">
                <a:solidFill>
                  <a:schemeClr val="lt1"/>
                </a:solidFill>
                <a:latin typeface="Calibri"/>
              </a:rPr>
              <a:t> </a:t>
            </a:r>
            <a:r>
              <a:rPr lang="en-US" altLang="ja-JP" b="0" i="0" dirty="0" smtClean="0">
                <a:solidFill>
                  <a:schemeClr val="lt1"/>
                </a:solidFill>
                <a:latin typeface="Calibri"/>
              </a:rPr>
              <a:t>(</a:t>
            </a:r>
            <a:r>
              <a:rPr lang="ja-JP" altLang="en-US" b="0" i="0" dirty="0" smtClean="0">
                <a:solidFill>
                  <a:schemeClr val="lt1"/>
                </a:solidFill>
                <a:latin typeface="Calibri"/>
              </a:rPr>
              <a:t>ハッシュ</a:t>
            </a:r>
            <a:r>
              <a:rPr lang="en-US" altLang="ja-JP" b="0" i="0" dirty="0" smtClean="0">
                <a:solidFill>
                  <a:schemeClr val="lt1"/>
                </a:solidFill>
                <a:latin typeface="Calibri"/>
              </a:rPr>
              <a:t>)</a:t>
            </a:r>
            <a:endParaRPr lang="ja-JP" altLang="en-US" b="1" dirty="0" smtClean="0"/>
          </a:p>
        </p:txBody>
      </p:sp>
      <p:sp>
        <p:nvSpPr>
          <p:cNvPr id="15" name="Line Callout 1 14"/>
          <p:cNvSpPr/>
          <p:nvPr/>
        </p:nvSpPr>
        <p:spPr>
          <a:xfrm>
            <a:off x="1755171" y="4590803"/>
            <a:ext cx="3890887" cy="1222625"/>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固定サイズ ベクター</a:t>
            </a:r>
            <a:r>
              <a:rPr lang="en-US" altLang="ja-JP" b="0" i="0" dirty="0" smtClean="0">
                <a:solidFill>
                  <a:schemeClr val="lt1"/>
                </a:solidFill>
                <a:latin typeface="Calibri"/>
                <a:ea typeface="+mn-ea"/>
                <a:cs typeface="+mn-cs"/>
              </a:rPr>
              <a:t>: </a:t>
            </a:r>
            <a:r>
              <a:rPr lang="ja-JP" altLang="en-US" b="1" i="0" dirty="0" smtClean="0">
                <a:solidFill>
                  <a:schemeClr val="lt1"/>
                </a:solidFill>
                <a:latin typeface="Calibri"/>
                <a:ea typeface="+mn-ea"/>
                <a:cs typeface="+mn-cs"/>
              </a:rPr>
              <a:t>配列</a:t>
            </a:r>
          </a:p>
          <a:p>
            <a:pPr algn="ctr" defTabSz="914400">
              <a:spcBef>
                <a:spcPts val="600"/>
              </a:spcBef>
              <a:buNone/>
            </a:pPr>
            <a:r>
              <a:rPr lang="ja-JP" altLang="en-US" b="0" i="0" dirty="0" smtClean="0">
                <a:solidFill>
                  <a:schemeClr val="lt1"/>
                </a:solidFill>
                <a:latin typeface="Calibri"/>
                <a:ea typeface="+mn-ea"/>
                <a:cs typeface="+mn-cs"/>
              </a:rPr>
              <a:t>コンパクトで効率的</a:t>
            </a:r>
            <a:r>
              <a:rPr lang="en-US" altLang="ja-JP" b="0" i="0" dirty="0" smtClean="0">
                <a:solidFill>
                  <a:schemeClr val="lt1"/>
                </a:solidFill>
                <a:latin typeface="Calibri"/>
                <a:ea typeface="+mn-ea"/>
                <a:cs typeface="+mn-cs"/>
              </a:rPr>
              <a:t>: </a:t>
            </a:r>
            <a:r>
              <a:rPr lang="ja-JP" altLang="en-US" b="0" i="0" dirty="0" smtClean="0">
                <a:solidFill>
                  <a:schemeClr val="lt1"/>
                </a:solidFill>
                <a:latin typeface="Calibri"/>
                <a:ea typeface="+mn-ea"/>
                <a:cs typeface="+mn-cs"/>
              </a:rPr>
              <a:t>キャッシュやプリフェッチャーに対応</a:t>
            </a:r>
            <a:endParaRPr lang="ja-JP" altLang="en-US" b="0" i="0" dirty="0">
              <a:solidFill>
                <a:schemeClr val="lt1"/>
              </a:solidFill>
              <a:latin typeface="Calibri"/>
              <a:ea typeface="+mn-ea"/>
              <a:cs typeface="+mn-cs"/>
            </a:endParaRPr>
          </a:p>
        </p:txBody>
      </p:sp>
    </p:spTree>
    <p:extLst>
      <p:ext uri="{BB962C8B-B14F-4D97-AF65-F5344CB8AC3E}">
        <p14:creationId xmlns:p14="http://schemas.microsoft.com/office/powerpoint/2010/main" val="21027398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defTabSz="914400">
              <a:spcBef>
                <a:spcPct val="0"/>
              </a:spcBef>
              <a:buNone/>
            </a:pPr>
            <a:r>
              <a:rPr lang="ja-JP" altLang="en-US" sz="3200" b="0" i="0" dirty="0" smtClean="0">
                <a:solidFill>
                  <a:srgbClr val="464653"/>
                </a:solidFill>
                <a:latin typeface="Bookman Old Style"/>
              </a:rPr>
              <a:t>コンテナー </a:t>
            </a:r>
            <a:r>
              <a:rPr lang="en-US" altLang="ja-JP" sz="3200" b="0" i="0" dirty="0" smtClean="0">
                <a:solidFill>
                  <a:srgbClr val="464653"/>
                </a:solidFill>
                <a:latin typeface="Bookman Old Style"/>
              </a:rPr>
              <a:t>(</a:t>
            </a:r>
            <a:r>
              <a:rPr lang="ja-JP" altLang="en-US" sz="3200" b="0" i="0" dirty="0" smtClean="0">
                <a:solidFill>
                  <a:srgbClr val="464653"/>
                </a:solidFill>
                <a:latin typeface="Bookman Old Style"/>
              </a:rPr>
              <a:t>続き</a:t>
            </a:r>
            <a:r>
              <a:rPr lang="en-US" altLang="ja-JP" sz="3200" b="0" i="0" dirty="0" smtClean="0">
                <a:solidFill>
                  <a:srgbClr val="464653"/>
                </a:solidFill>
                <a:latin typeface="Bookman Old Style"/>
              </a:rPr>
              <a:t>)</a:t>
            </a:r>
            <a:endParaRPr lang="ja-JP" altLang="en-US" dirty="0"/>
          </a:p>
        </p:txBody>
      </p:sp>
      <p:sp>
        <p:nvSpPr>
          <p:cNvPr id="8" name="Content Placeholder 7"/>
          <p:cNvSpPr>
            <a:spLocks noGrp="1"/>
          </p:cNvSpPr>
          <p:nvPr>
            <p:ph sz="quarter" idx="1"/>
          </p:nvPr>
        </p:nvSpPr>
        <p:spPr/>
        <p:txBody>
          <a:bodyPr>
            <a:normAutofit/>
          </a:bodyPr>
          <a:lstStyle/>
          <a:p>
            <a:pPr marL="0" indent="0" algn="l" defTabSz="914400">
              <a:spcBef>
                <a:spcPts val="600"/>
              </a:spcBef>
              <a:buNone/>
            </a:pPr>
            <a:r>
              <a:rPr lang="en-US" altLang="ja-JP" sz="2200" b="1" i="0" smtClean="0">
                <a:solidFill>
                  <a:srgbClr val="0070C0"/>
                </a:solidFill>
                <a:latin typeface="Calibri"/>
              </a:rPr>
              <a:t>vector</a:t>
            </a:r>
            <a:r>
              <a:rPr lang="en-US" altLang="ja-JP" sz="2200" b="0" i="0" smtClean="0">
                <a:solidFill>
                  <a:srgbClr val="0070C0"/>
                </a:solidFill>
                <a:latin typeface="Calibri"/>
              </a:rPr>
              <a:t>&lt;string&gt; v;</a:t>
            </a:r>
            <a:br>
              <a:rPr lang="en-US" altLang="ja-JP" sz="2200" b="0" i="0" smtClean="0">
                <a:solidFill>
                  <a:srgbClr val="0070C0"/>
                </a:solidFill>
                <a:latin typeface="Calibri"/>
              </a:rPr>
            </a:br>
            <a:r>
              <a:rPr lang="en-US" altLang="ja-JP" sz="2200" b="0" i="0" smtClean="0">
                <a:solidFill>
                  <a:srgbClr val="0070C0"/>
                </a:solidFill>
                <a:latin typeface="Calibri"/>
              </a:rPr>
              <a:t>v.push_back( “Geddy Lee” );</a:t>
            </a:r>
          </a:p>
          <a:p>
            <a:pPr marL="0" indent="0" algn="l" defTabSz="914400">
              <a:spcBef>
                <a:spcPts val="600"/>
              </a:spcBef>
              <a:buNone/>
            </a:pPr>
            <a:endParaRPr lang="ja-JP" altLang="en-US" sz="2200" smtClean="0">
              <a:solidFill>
                <a:srgbClr val="0070C0"/>
              </a:solidFill>
            </a:endParaRPr>
          </a:p>
          <a:p>
            <a:pPr marL="0" indent="0" algn="l" defTabSz="914400">
              <a:spcBef>
                <a:spcPts val="600"/>
              </a:spcBef>
              <a:buNone/>
            </a:pPr>
            <a:endParaRPr lang="ja-JP" altLang="en-US" sz="2200" smtClean="0">
              <a:solidFill>
                <a:srgbClr val="0070C0"/>
              </a:solidFill>
            </a:endParaRPr>
          </a:p>
          <a:p>
            <a:pPr marL="0" indent="0" algn="l" defTabSz="914400">
              <a:spcBef>
                <a:spcPts val="600"/>
              </a:spcBef>
              <a:buNone/>
            </a:pPr>
            <a:endParaRPr lang="ja-JP" altLang="en-US" sz="2200" smtClean="0">
              <a:solidFill>
                <a:srgbClr val="0070C0"/>
              </a:solidFill>
            </a:endParaRPr>
          </a:p>
          <a:p>
            <a:pPr marL="0" indent="0" algn="l" defTabSz="914400">
              <a:spcBef>
                <a:spcPts val="600"/>
              </a:spcBef>
              <a:buNone/>
            </a:pPr>
            <a:endParaRPr lang="ja-JP" altLang="en-US" sz="2200" smtClean="0">
              <a:solidFill>
                <a:srgbClr val="0070C0"/>
              </a:solidFill>
            </a:endParaRPr>
          </a:p>
          <a:p>
            <a:pPr marL="0" indent="0" algn="l" defTabSz="914400">
              <a:spcBef>
                <a:spcPts val="600"/>
              </a:spcBef>
              <a:buNone/>
            </a:pPr>
            <a:endParaRPr lang="ja-JP" altLang="en-US" sz="2200" smtClean="0">
              <a:solidFill>
                <a:srgbClr val="0070C0"/>
              </a:solidFill>
            </a:endParaRPr>
          </a:p>
          <a:p>
            <a:pPr marL="0" indent="0" algn="l" defTabSz="914400">
              <a:spcBef>
                <a:spcPts val="600"/>
              </a:spcBef>
              <a:buNone/>
            </a:pPr>
            <a:r>
              <a:rPr lang="en-US" altLang="ja-JP" sz="2200" b="1" i="0" smtClean="0">
                <a:solidFill>
                  <a:srgbClr val="0070C0"/>
                </a:solidFill>
                <a:latin typeface="Calibri"/>
              </a:rPr>
              <a:t>array</a:t>
            </a:r>
            <a:r>
              <a:rPr lang="en-US" altLang="ja-JP" sz="2200" b="0" i="0" smtClean="0">
                <a:solidFill>
                  <a:srgbClr val="0070C0"/>
                </a:solidFill>
                <a:latin typeface="Calibri"/>
              </a:rPr>
              <a:t>&lt;string,50&gt; a;</a:t>
            </a:r>
            <a:endParaRPr lang="en-US" altLang="ja-JP" sz="2200" b="0" i="0">
              <a:solidFill>
                <a:srgbClr val="0070C0"/>
              </a:solidFill>
              <a:latin typeface="Calibri"/>
            </a:endParaRPr>
          </a:p>
        </p:txBody>
      </p:sp>
      <p:sp>
        <p:nvSpPr>
          <p:cNvPr id="9" name="Content Placeholder 8"/>
          <p:cNvSpPr>
            <a:spLocks noGrp="1"/>
          </p:cNvSpPr>
          <p:nvPr>
            <p:ph sz="quarter" idx="2"/>
          </p:nvPr>
        </p:nvSpPr>
        <p:spPr/>
        <p:txBody>
          <a:bodyPr>
            <a:normAutofit/>
          </a:bodyPr>
          <a:lstStyle/>
          <a:p>
            <a:pPr marL="0" indent="0" algn="l" defTabSz="914400">
              <a:lnSpc>
                <a:spcPts val="3000"/>
              </a:lnSpc>
              <a:spcBef>
                <a:spcPts val="600"/>
              </a:spcBef>
              <a:buNone/>
            </a:pPr>
            <a:r>
              <a:rPr lang="en-US" altLang="ja-JP" sz="2200" b="1" i="0" smtClean="0">
                <a:solidFill>
                  <a:srgbClr val="0070C0"/>
                </a:solidFill>
                <a:latin typeface="Calibri"/>
              </a:rPr>
              <a:t>map</a:t>
            </a:r>
            <a:r>
              <a:rPr lang="en-US" altLang="ja-JP" sz="2200" b="0" i="0" smtClean="0">
                <a:solidFill>
                  <a:srgbClr val="0070C0"/>
                </a:solidFill>
                <a:latin typeface="Calibri"/>
              </a:rPr>
              <a:t>&lt;string, string&gt; phone;</a:t>
            </a:r>
            <a:br>
              <a:rPr lang="en-US" altLang="ja-JP" sz="2200" b="0" i="0" smtClean="0">
                <a:solidFill>
                  <a:srgbClr val="0070C0"/>
                </a:solidFill>
                <a:latin typeface="Calibri"/>
              </a:rPr>
            </a:br>
            <a:r>
              <a:rPr lang="en-US" altLang="ja-JP" sz="2200" b="0" i="0" smtClean="0">
                <a:solidFill>
                  <a:srgbClr val="0070C0"/>
                </a:solidFill>
                <a:latin typeface="Calibri"/>
              </a:rPr>
              <a:t>phone[“Alex Lifeson”] = “+1 (416) 555-1212”;</a:t>
            </a:r>
          </a:p>
          <a:p>
            <a:pPr marL="0" indent="0" algn="l" defTabSz="914400">
              <a:lnSpc>
                <a:spcPts val="3000"/>
              </a:lnSpc>
              <a:spcBef>
                <a:spcPts val="1800"/>
              </a:spcBef>
              <a:buNone/>
            </a:pPr>
            <a:r>
              <a:rPr lang="en-US" altLang="ja-JP" sz="2200" b="1" i="0" smtClean="0">
                <a:solidFill>
                  <a:srgbClr val="0070C0"/>
                </a:solidFill>
                <a:latin typeface="Calibri"/>
              </a:rPr>
              <a:t>multimap</a:t>
            </a:r>
            <a:r>
              <a:rPr lang="en-US" altLang="ja-JP" sz="2200" b="0" i="0" smtClean="0">
                <a:solidFill>
                  <a:srgbClr val="0070C0"/>
                </a:solidFill>
                <a:latin typeface="Calibri"/>
              </a:rPr>
              <a:t>&lt;string, string&gt; phone;</a:t>
            </a:r>
            <a:br>
              <a:rPr lang="en-US" altLang="ja-JP" sz="2200" b="0" i="0" smtClean="0">
                <a:solidFill>
                  <a:srgbClr val="0070C0"/>
                </a:solidFill>
                <a:latin typeface="Calibri"/>
              </a:rPr>
            </a:br>
            <a:r>
              <a:rPr lang="en-US" altLang="ja-JP" sz="2200" b="0" i="0" smtClean="0">
                <a:solidFill>
                  <a:srgbClr val="0070C0"/>
                </a:solidFill>
                <a:latin typeface="Calibri"/>
              </a:rPr>
              <a:t>phone[“Neil Peart”] = “+1 (416) 555-1212”;</a:t>
            </a:r>
            <a:br>
              <a:rPr lang="en-US" altLang="ja-JP" sz="2200" b="0" i="0" smtClean="0">
                <a:solidFill>
                  <a:srgbClr val="0070C0"/>
                </a:solidFill>
                <a:latin typeface="Calibri"/>
              </a:rPr>
            </a:br>
            <a:r>
              <a:rPr lang="en-US" altLang="ja-JP" sz="2200" b="0" i="0" smtClean="0">
                <a:solidFill>
                  <a:srgbClr val="0070C0"/>
                </a:solidFill>
                <a:latin typeface="Calibri"/>
              </a:rPr>
              <a:t>phone[“Neil Peart”] = “+1 (905) 555-1234”;</a:t>
            </a:r>
            <a:endParaRPr lang="ja-JP" altLang="en-US" sz="2200" smtClean="0">
              <a:solidFill>
                <a:srgbClr val="0070C0"/>
              </a:solidFill>
            </a:endParaRPr>
          </a:p>
          <a:p>
            <a:pPr marL="0" indent="0" algn="l" defTabSz="914400">
              <a:lnSpc>
                <a:spcPts val="3000"/>
              </a:lnSpc>
              <a:spcBef>
                <a:spcPts val="3600"/>
              </a:spcBef>
              <a:buNone/>
            </a:pPr>
            <a:r>
              <a:rPr lang="en-US" altLang="ja-JP" sz="2200" b="1" i="0" smtClean="0">
                <a:solidFill>
                  <a:srgbClr val="0070C0"/>
                </a:solidFill>
                <a:latin typeface="Calibri"/>
              </a:rPr>
              <a:t>unordered_map</a:t>
            </a:r>
            <a:r>
              <a:rPr lang="en-US" altLang="ja-JP" sz="2200" b="0" i="0" smtClean="0">
                <a:solidFill>
                  <a:srgbClr val="0070C0"/>
                </a:solidFill>
                <a:latin typeface="Calibri"/>
              </a:rPr>
              <a:t>&lt;string, string&gt; phone;</a:t>
            </a:r>
            <a:br>
              <a:rPr lang="en-US" altLang="ja-JP" sz="2200" b="0" i="0" smtClean="0">
                <a:solidFill>
                  <a:srgbClr val="0070C0"/>
                </a:solidFill>
                <a:latin typeface="Calibri"/>
              </a:rPr>
            </a:br>
            <a:r>
              <a:rPr lang="en-US" altLang="ja-JP" sz="2200" b="0" i="0" smtClean="0">
                <a:solidFill>
                  <a:srgbClr val="0070C0"/>
                </a:solidFill>
                <a:latin typeface="Calibri"/>
              </a:rPr>
              <a:t>phone[“Alex Lifeson”] = “+1 (416) 555-1212”;</a:t>
            </a:r>
          </a:p>
          <a:p>
            <a:pPr marL="0" indent="0" algn="l" defTabSz="914400">
              <a:lnSpc>
                <a:spcPts val="3000"/>
              </a:lnSpc>
              <a:spcBef>
                <a:spcPts val="1800"/>
              </a:spcBef>
              <a:buNone/>
            </a:pPr>
            <a:r>
              <a:rPr lang="en-US" altLang="ja-JP" sz="2200" b="1" i="0" smtClean="0">
                <a:solidFill>
                  <a:srgbClr val="0070C0"/>
                </a:solidFill>
                <a:latin typeface="Calibri"/>
              </a:rPr>
              <a:t>unordered_multimap</a:t>
            </a:r>
            <a:r>
              <a:rPr lang="en-US" altLang="ja-JP" sz="2200" b="0" i="0" smtClean="0">
                <a:solidFill>
                  <a:srgbClr val="0070C0"/>
                </a:solidFill>
                <a:latin typeface="Calibri"/>
              </a:rPr>
              <a:t>&lt;string, string&gt; phone;</a:t>
            </a:r>
            <a:br>
              <a:rPr lang="en-US" altLang="ja-JP" sz="2200" b="0" i="0" smtClean="0">
                <a:solidFill>
                  <a:srgbClr val="0070C0"/>
                </a:solidFill>
                <a:latin typeface="Calibri"/>
              </a:rPr>
            </a:br>
            <a:r>
              <a:rPr lang="en-US" altLang="ja-JP" sz="2200" b="0" i="0" smtClean="0">
                <a:solidFill>
                  <a:srgbClr val="0070C0"/>
                </a:solidFill>
                <a:latin typeface="Calibri"/>
              </a:rPr>
              <a:t>phone[“Neil Peart”] = “+1 (416) 555-1212”;</a:t>
            </a:r>
            <a:br>
              <a:rPr lang="en-US" altLang="ja-JP" sz="2200" b="0" i="0" smtClean="0">
                <a:solidFill>
                  <a:srgbClr val="0070C0"/>
                </a:solidFill>
                <a:latin typeface="Calibri"/>
              </a:rPr>
            </a:br>
            <a:r>
              <a:rPr lang="en-US" altLang="ja-JP" sz="2200" b="0" i="0" smtClean="0">
                <a:solidFill>
                  <a:srgbClr val="0070C0"/>
                </a:solidFill>
                <a:latin typeface="Calibri"/>
              </a:rPr>
              <a:t>phone[“Neil Peart”] = “+1 (905) 555-1234”;</a:t>
            </a:r>
            <a:endParaRPr lang="ja-JP" altLang="en-US" sz="2200">
              <a:solidFill>
                <a:srgbClr val="0070C0"/>
              </a:solidFill>
            </a:endParaRPr>
          </a:p>
        </p:txBody>
      </p:sp>
      <p:sp>
        <p:nvSpPr>
          <p:cNvPr id="15" name="Line Callout 1 14"/>
          <p:cNvSpPr/>
          <p:nvPr/>
        </p:nvSpPr>
        <p:spPr>
          <a:xfrm>
            <a:off x="1755172" y="4590803"/>
            <a:ext cx="3890886" cy="1222625"/>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固定サイズ ベクター</a:t>
            </a:r>
            <a:r>
              <a:rPr lang="en-US" altLang="ja-JP" b="0" i="0" dirty="0" smtClean="0">
                <a:solidFill>
                  <a:schemeClr val="lt1"/>
                </a:solidFill>
                <a:latin typeface="Calibri"/>
                <a:ea typeface="+mn-ea"/>
                <a:cs typeface="+mn-cs"/>
              </a:rPr>
              <a:t>: </a:t>
            </a:r>
            <a:r>
              <a:rPr lang="ja-JP" altLang="en-US" b="1" i="0" dirty="0" smtClean="0">
                <a:solidFill>
                  <a:schemeClr val="lt1"/>
                </a:solidFill>
                <a:latin typeface="Calibri"/>
                <a:ea typeface="+mn-ea"/>
                <a:cs typeface="+mn-cs"/>
              </a:rPr>
              <a:t>配列</a:t>
            </a:r>
          </a:p>
          <a:p>
            <a:pPr algn="ctr" defTabSz="914400">
              <a:spcBef>
                <a:spcPts val="600"/>
              </a:spcBef>
              <a:buNone/>
            </a:pPr>
            <a:r>
              <a:rPr lang="ja-JP" altLang="en-US" b="0" i="0" dirty="0" smtClean="0">
                <a:solidFill>
                  <a:schemeClr val="lt1"/>
                </a:solidFill>
                <a:latin typeface="Calibri"/>
                <a:ea typeface="+mn-ea"/>
                <a:cs typeface="+mn-cs"/>
              </a:rPr>
              <a:t>コンパクトで効率的</a:t>
            </a:r>
            <a:r>
              <a:rPr lang="en-US" altLang="ja-JP" b="0" i="0" dirty="0" smtClean="0">
                <a:solidFill>
                  <a:schemeClr val="lt1"/>
                </a:solidFill>
                <a:latin typeface="Calibri"/>
                <a:ea typeface="+mn-ea"/>
                <a:cs typeface="+mn-cs"/>
              </a:rPr>
              <a:t>: </a:t>
            </a:r>
            <a:r>
              <a:rPr lang="ja-JP" altLang="en-US" b="0" i="0" dirty="0" smtClean="0">
                <a:solidFill>
                  <a:schemeClr val="lt1"/>
                </a:solidFill>
                <a:latin typeface="Calibri"/>
                <a:ea typeface="+mn-ea"/>
                <a:cs typeface="+mn-cs"/>
              </a:rPr>
              <a:t>キャッシュやプリフェッチャーに対応</a:t>
            </a:r>
            <a:endParaRPr lang="ja-JP" altLang="en-US" b="0" i="0" dirty="0">
              <a:solidFill>
                <a:schemeClr val="lt1"/>
              </a:solidFill>
              <a:latin typeface="Calibri"/>
              <a:ea typeface="+mn-ea"/>
              <a:cs typeface="+mn-cs"/>
            </a:endParaRPr>
          </a:p>
        </p:txBody>
      </p:sp>
      <p:sp>
        <p:nvSpPr>
          <p:cNvPr id="11" name="Line Callout 1 9"/>
          <p:cNvSpPr/>
          <p:nvPr/>
        </p:nvSpPr>
        <p:spPr>
          <a:xfrm>
            <a:off x="1756882" y="2167849"/>
            <a:ext cx="3889176" cy="1222625"/>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既定のコンテナー</a:t>
            </a:r>
            <a:r>
              <a:rPr lang="en-US" altLang="ja-JP" b="0" i="0" dirty="0" smtClean="0">
                <a:solidFill>
                  <a:schemeClr val="lt1"/>
                </a:solidFill>
                <a:latin typeface="Calibri"/>
                <a:ea typeface="+mn-ea"/>
                <a:cs typeface="+mn-cs"/>
              </a:rPr>
              <a:t>: </a:t>
            </a:r>
            <a:r>
              <a:rPr lang="ja-JP" altLang="en-US" b="1" i="0" dirty="0" smtClean="0">
                <a:solidFill>
                  <a:schemeClr val="lt1"/>
                </a:solidFill>
                <a:latin typeface="Calibri"/>
                <a:ea typeface="+mn-ea"/>
                <a:cs typeface="+mn-cs"/>
              </a:rPr>
              <a:t>ベクター</a:t>
            </a:r>
          </a:p>
          <a:p>
            <a:pPr algn="ctr" defTabSz="914400">
              <a:spcBef>
                <a:spcPts val="600"/>
              </a:spcBef>
              <a:buNone/>
            </a:pPr>
            <a:r>
              <a:rPr lang="ja-JP" altLang="en-US" b="0" i="0" dirty="0" smtClean="0">
                <a:solidFill>
                  <a:schemeClr val="lt1"/>
                </a:solidFill>
                <a:latin typeface="Calibri"/>
                <a:ea typeface="+mn-ea"/>
                <a:cs typeface="+mn-cs"/>
              </a:rPr>
              <a:t>コンパクトで効率的</a:t>
            </a:r>
            <a:r>
              <a:rPr lang="en-US" altLang="ja-JP" b="0" i="0" dirty="0" smtClean="0">
                <a:solidFill>
                  <a:schemeClr val="lt1"/>
                </a:solidFill>
                <a:latin typeface="Calibri"/>
                <a:ea typeface="+mn-ea"/>
                <a:cs typeface="+mn-cs"/>
              </a:rPr>
              <a:t>: </a:t>
            </a:r>
            <a:r>
              <a:rPr lang="ja-JP" altLang="en-US" b="0" i="0" dirty="0" smtClean="0">
                <a:solidFill>
                  <a:schemeClr val="lt1"/>
                </a:solidFill>
                <a:latin typeface="Calibri"/>
                <a:ea typeface="+mn-ea"/>
                <a:cs typeface="+mn-cs"/>
              </a:rPr>
              <a:t>キャッシュやプリフェッチャーに対応</a:t>
            </a:r>
            <a:endParaRPr lang="ja-JP" altLang="en-US" b="0" i="0" dirty="0">
              <a:solidFill>
                <a:schemeClr val="lt1"/>
              </a:solidFill>
              <a:latin typeface="Calibri"/>
              <a:ea typeface="+mn-ea"/>
              <a:cs typeface="+mn-cs"/>
            </a:endParaRPr>
          </a:p>
        </p:txBody>
      </p:sp>
      <p:sp>
        <p:nvSpPr>
          <p:cNvPr id="12" name="Line Callout 1 13"/>
          <p:cNvSpPr/>
          <p:nvPr/>
        </p:nvSpPr>
        <p:spPr>
          <a:xfrm>
            <a:off x="8273143" y="228601"/>
            <a:ext cx="3672114" cy="914400"/>
          </a:xfrm>
          <a:prstGeom prst="borderCallout1">
            <a:avLst>
              <a:gd name="adj1" fmla="val 25636"/>
              <a:gd name="adj2" fmla="val -1190"/>
              <a:gd name="adj3" fmla="val 113862"/>
              <a:gd name="adj4" fmla="val -11764"/>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ディクショナリ</a:t>
            </a:r>
            <a:r>
              <a:rPr lang="en-US" altLang="ja-JP" b="0" i="0" dirty="0" smtClean="0">
                <a:solidFill>
                  <a:schemeClr val="lt1"/>
                </a:solidFill>
                <a:latin typeface="Calibri"/>
              </a:rPr>
              <a:t>: </a:t>
            </a:r>
            <a:r>
              <a:rPr lang="en-US" altLang="ja-JP" b="1" i="0" dirty="0" smtClean="0">
                <a:solidFill>
                  <a:schemeClr val="lt1"/>
                </a:solidFill>
                <a:latin typeface="Calibri"/>
              </a:rPr>
              <a:t>map</a:t>
            </a:r>
            <a:r>
              <a:rPr lang="ja-JP" altLang="en-US" b="0" i="0" dirty="0" smtClean="0">
                <a:solidFill>
                  <a:schemeClr val="lt1"/>
                </a:solidFill>
                <a:latin typeface="Calibri"/>
              </a:rPr>
              <a:t> </a:t>
            </a:r>
            <a:r>
              <a:rPr lang="en-US" altLang="ja-JP" b="0" i="0" dirty="0" smtClean="0">
                <a:solidFill>
                  <a:schemeClr val="lt1"/>
                </a:solidFill>
                <a:latin typeface="Calibri"/>
              </a:rPr>
              <a:t>(</a:t>
            </a:r>
            <a:r>
              <a:rPr lang="ja-JP" altLang="en-US" b="0" i="0" dirty="0" smtClean="0">
                <a:solidFill>
                  <a:schemeClr val="lt1"/>
                </a:solidFill>
                <a:latin typeface="Calibri"/>
              </a:rPr>
              <a:t>ツリー</a:t>
            </a:r>
            <a:r>
              <a:rPr lang="en-US" altLang="ja-JP" b="0" i="0" dirty="0" smtClean="0">
                <a:solidFill>
                  <a:schemeClr val="lt1"/>
                </a:solidFill>
                <a:latin typeface="Calibri"/>
              </a:rPr>
              <a:t>) </a:t>
            </a:r>
            <a:br>
              <a:rPr lang="en-US" altLang="ja-JP" b="0" i="0" dirty="0" smtClean="0">
                <a:solidFill>
                  <a:schemeClr val="lt1"/>
                </a:solidFill>
                <a:latin typeface="Calibri"/>
              </a:rPr>
            </a:br>
            <a:r>
              <a:rPr lang="ja-JP" altLang="en-US" b="0" i="0" dirty="0" smtClean="0">
                <a:solidFill>
                  <a:schemeClr val="lt1"/>
                </a:solidFill>
                <a:latin typeface="Calibri"/>
              </a:rPr>
              <a:t>または </a:t>
            </a:r>
            <a:r>
              <a:rPr lang="en-US" altLang="ja-JP" b="1" i="0" dirty="0" err="1" smtClean="0">
                <a:solidFill>
                  <a:schemeClr val="lt1"/>
                </a:solidFill>
                <a:latin typeface="Calibri"/>
              </a:rPr>
              <a:t>unordered_map</a:t>
            </a:r>
            <a:r>
              <a:rPr lang="ja-JP" altLang="en-US" b="0" i="0" dirty="0" smtClean="0">
                <a:solidFill>
                  <a:schemeClr val="lt1"/>
                </a:solidFill>
                <a:latin typeface="Calibri"/>
              </a:rPr>
              <a:t> </a:t>
            </a:r>
            <a:r>
              <a:rPr lang="en-US" altLang="ja-JP" b="0" i="0" dirty="0" smtClean="0">
                <a:solidFill>
                  <a:schemeClr val="lt1"/>
                </a:solidFill>
                <a:latin typeface="Calibri"/>
              </a:rPr>
              <a:t>(</a:t>
            </a:r>
            <a:r>
              <a:rPr lang="ja-JP" altLang="en-US" b="0" i="0" dirty="0" smtClean="0">
                <a:solidFill>
                  <a:schemeClr val="lt1"/>
                </a:solidFill>
                <a:latin typeface="Calibri"/>
              </a:rPr>
              <a:t>ハッシュ</a:t>
            </a:r>
            <a:r>
              <a:rPr lang="en-US" altLang="ja-JP" b="0" i="0" dirty="0" smtClean="0">
                <a:solidFill>
                  <a:schemeClr val="lt1"/>
                </a:solidFill>
                <a:latin typeface="Calibri"/>
              </a:rPr>
              <a:t>)</a:t>
            </a:r>
            <a:endParaRPr lang="ja-JP" altLang="en-US" b="1" dirty="0" smtClean="0"/>
          </a:p>
        </p:txBody>
      </p:sp>
    </p:spTree>
    <p:extLst>
      <p:ext uri="{BB962C8B-B14F-4D97-AF65-F5344CB8AC3E}">
        <p14:creationId xmlns:p14="http://schemas.microsoft.com/office/powerpoint/2010/main" val="36765593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5"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ct val="0"/>
              </a:spcBef>
              <a:buNone/>
            </a:pPr>
            <a:r>
              <a:rPr lang="ja-JP" altLang="en-US" sz="3200" b="0" i="0" smtClean="0">
                <a:solidFill>
                  <a:srgbClr val="464653"/>
                </a:solidFill>
                <a:latin typeface="Bookman Old Style"/>
              </a:rPr>
              <a:t>ループ処理</a:t>
            </a:r>
            <a:endParaRPr lang="ja-JP" altLang="en-US"/>
          </a:p>
        </p:txBody>
      </p:sp>
      <p:sp>
        <p:nvSpPr>
          <p:cNvPr id="7" name="Text Placeholder 6"/>
          <p:cNvSpPr>
            <a:spLocks noGrp="1"/>
          </p:cNvSpPr>
          <p:nvPr>
            <p:ph type="body" idx="1"/>
          </p:nvPr>
        </p:nvSpPr>
        <p:spPr/>
        <p:txBody>
          <a:bodyPr/>
          <a:lstStyle/>
          <a:p>
            <a:pPr marL="0" indent="0" algn="l" defTabSz="914400">
              <a:spcBef>
                <a:spcPts val="600"/>
              </a:spcBef>
              <a:buNone/>
            </a:pPr>
            <a:r>
              <a:rPr lang="ja-JP" altLang="en-US" sz="2400" b="1" i="0" smtClean="0">
                <a:solidFill>
                  <a:srgbClr val="9FB8CD"/>
                </a:solidFill>
                <a:latin typeface="Calibri"/>
              </a:rPr>
              <a:t>以前</a:t>
            </a:r>
            <a:endParaRPr lang="ja-JP" altLang="en-US"/>
          </a:p>
        </p:txBody>
      </p:sp>
      <p:sp>
        <p:nvSpPr>
          <p:cNvPr id="8" name="Text Placeholder 7"/>
          <p:cNvSpPr>
            <a:spLocks noGrp="1"/>
          </p:cNvSpPr>
          <p:nvPr>
            <p:ph type="body" sz="half" idx="3"/>
          </p:nvPr>
        </p:nvSpPr>
        <p:spPr/>
        <p:txBody>
          <a:bodyPr/>
          <a:lstStyle/>
          <a:p>
            <a:pPr marL="0" indent="0" algn="l" defTabSz="914400">
              <a:spcBef>
                <a:spcPts val="600"/>
              </a:spcBef>
              <a:buNone/>
            </a:pPr>
            <a:r>
              <a:rPr lang="ja-JP" altLang="en-US" sz="2400" b="1" i="0" smtClean="0">
                <a:solidFill>
                  <a:srgbClr val="9FB8CD"/>
                </a:solidFill>
                <a:latin typeface="Calibri"/>
              </a:rPr>
              <a:t>現在</a:t>
            </a:r>
            <a:endParaRPr lang="ja-JP" altLang="en-US"/>
          </a:p>
        </p:txBody>
      </p:sp>
      <p:sp>
        <p:nvSpPr>
          <p:cNvPr id="5" name="Content Placeholder 4"/>
          <p:cNvSpPr>
            <a:spLocks noGrp="1"/>
          </p:cNvSpPr>
          <p:nvPr>
            <p:ph sz="quarter" idx="2"/>
          </p:nvPr>
        </p:nvSpPr>
        <p:spPr>
          <a:xfrm>
            <a:off x="609441" y="2133600"/>
            <a:ext cx="5383398" cy="4205056"/>
          </a:xfrm>
        </p:spPr>
        <p:txBody>
          <a:bodyPr>
            <a:normAutofit/>
          </a:bodyPr>
          <a:lstStyle/>
          <a:p>
            <a:pPr marL="0" indent="0" algn="l" defTabSz="914400">
              <a:spcBef>
                <a:spcPts val="600"/>
              </a:spcBef>
              <a:buNone/>
            </a:pPr>
            <a:r>
              <a:rPr lang="en-US" altLang="ja-JP" sz="2200" b="0" i="0" smtClean="0">
                <a:solidFill>
                  <a:schemeClr val="tx1">
                    <a:lumMod val="65000"/>
                    <a:lumOff val="35000"/>
                  </a:schemeClr>
                </a:solidFill>
                <a:latin typeface="Calibri"/>
              </a:rPr>
              <a:t>for( auto i = v.begin(); i != v.end(); ++i ) {</a:t>
            </a:r>
            <a:br>
              <a:rPr lang="en-US" altLang="ja-JP" sz="2200" b="0" i="0" smtClean="0">
                <a:solidFill>
                  <a:schemeClr val="tx1">
                    <a:lumMod val="65000"/>
                    <a:lumOff val="35000"/>
                  </a:schemeClr>
                </a:solidFill>
                <a:latin typeface="Calibri"/>
              </a:rPr>
            </a:br>
            <a:r>
              <a:rPr lang="en-US" altLang="ja-JP" sz="2200" b="0" i="0" smtClean="0">
                <a:solidFill>
                  <a:schemeClr val="tx1">
                    <a:lumMod val="65000"/>
                    <a:lumOff val="35000"/>
                  </a:schemeClr>
                </a:solidFill>
                <a:latin typeface="Calibri"/>
              </a:rPr>
              <a:t>  :::</a:t>
            </a:r>
            <a:br>
              <a:rPr lang="en-US" altLang="ja-JP" sz="2200" b="0" i="0" smtClean="0">
                <a:solidFill>
                  <a:schemeClr val="tx1">
                    <a:lumMod val="65000"/>
                    <a:lumOff val="35000"/>
                  </a:schemeClr>
                </a:solidFill>
                <a:latin typeface="Calibri"/>
              </a:rPr>
            </a:br>
            <a:r>
              <a:rPr lang="en-US" altLang="ja-JP" sz="2200" b="0" i="0" smtClean="0">
                <a:solidFill>
                  <a:schemeClr val="tx1">
                    <a:lumMod val="65000"/>
                    <a:lumOff val="35000"/>
                  </a:schemeClr>
                </a:solidFill>
                <a:latin typeface="Calibri"/>
              </a:rPr>
              <a:t>  :::</a:t>
            </a:r>
            <a:br>
              <a:rPr lang="en-US" altLang="ja-JP" sz="2200" b="0" i="0" smtClean="0">
                <a:solidFill>
                  <a:schemeClr val="tx1">
                    <a:lumMod val="65000"/>
                    <a:lumOff val="35000"/>
                  </a:schemeClr>
                </a:solidFill>
                <a:latin typeface="Calibri"/>
              </a:rPr>
            </a:br>
            <a:r>
              <a:rPr lang="en-US" altLang="ja-JP" sz="2200" b="0" i="0" smtClean="0">
                <a:solidFill>
                  <a:schemeClr val="tx1">
                    <a:lumMod val="65000"/>
                    <a:lumOff val="35000"/>
                  </a:schemeClr>
                </a:solidFill>
                <a:latin typeface="Calibri"/>
              </a:rPr>
              <a:t>  :::</a:t>
            </a:r>
            <a:br>
              <a:rPr lang="en-US" altLang="ja-JP" sz="2200" b="0" i="0" smtClean="0">
                <a:solidFill>
                  <a:schemeClr val="tx1">
                    <a:lumMod val="65000"/>
                    <a:lumOff val="35000"/>
                  </a:schemeClr>
                </a:solidFill>
                <a:latin typeface="Calibri"/>
              </a:rPr>
            </a:br>
            <a:r>
              <a:rPr lang="en-US" altLang="ja-JP" sz="2200" b="0" i="0" smtClean="0">
                <a:solidFill>
                  <a:schemeClr val="tx1">
                    <a:lumMod val="65000"/>
                    <a:lumOff val="35000"/>
                  </a:schemeClr>
                </a:solidFill>
                <a:latin typeface="Calibri"/>
              </a:rPr>
              <a:t>}</a:t>
            </a:r>
          </a:p>
          <a:p>
            <a:pPr marL="0" indent="0" algn="l" defTabSz="914400">
              <a:spcBef>
                <a:spcPts val="600"/>
              </a:spcBef>
              <a:buNone/>
            </a:pPr>
            <a:endParaRPr lang="ja-JP" altLang="en-US" sz="2200" smtClean="0">
              <a:solidFill>
                <a:schemeClr val="tx1">
                  <a:lumMod val="65000"/>
                  <a:lumOff val="35000"/>
                </a:schemeClr>
              </a:solidFill>
            </a:endParaRPr>
          </a:p>
          <a:p>
            <a:pPr marL="0" indent="0" algn="l" defTabSz="914400">
              <a:spcBef>
                <a:spcPts val="2400"/>
              </a:spcBef>
              <a:buNone/>
            </a:pPr>
            <a:r>
              <a:rPr lang="en-US" altLang="ja-JP" sz="2200" b="0" i="0" smtClean="0">
                <a:solidFill>
                  <a:schemeClr val="tx1">
                    <a:lumMod val="65000"/>
                    <a:lumOff val="35000"/>
                  </a:schemeClr>
                </a:solidFill>
                <a:latin typeface="Calibri"/>
              </a:rPr>
              <a:t>auto i = v.begin();</a:t>
            </a:r>
            <a:br>
              <a:rPr lang="en-US" altLang="ja-JP" sz="2200" b="0" i="0" smtClean="0">
                <a:solidFill>
                  <a:schemeClr val="tx1">
                    <a:lumMod val="65000"/>
                    <a:lumOff val="35000"/>
                  </a:schemeClr>
                </a:solidFill>
                <a:latin typeface="Calibri"/>
              </a:rPr>
            </a:br>
            <a:r>
              <a:rPr lang="en-US" altLang="ja-JP" sz="2200" b="0" i="0" smtClean="0">
                <a:solidFill>
                  <a:schemeClr val="tx1">
                    <a:lumMod val="65000"/>
                    <a:lumOff val="35000"/>
                  </a:schemeClr>
                </a:solidFill>
                <a:latin typeface="Calibri"/>
              </a:rPr>
              <a:t>for( ; i != v.end(); ++i ) {</a:t>
            </a:r>
            <a:br>
              <a:rPr lang="en-US" altLang="ja-JP" sz="2200" b="0" i="0" smtClean="0">
                <a:solidFill>
                  <a:schemeClr val="tx1">
                    <a:lumMod val="65000"/>
                    <a:lumOff val="35000"/>
                  </a:schemeClr>
                </a:solidFill>
                <a:latin typeface="Calibri"/>
              </a:rPr>
            </a:br>
            <a:r>
              <a:rPr lang="en-US" altLang="ja-JP" sz="2200" b="0" i="0" smtClean="0">
                <a:solidFill>
                  <a:schemeClr val="tx1">
                    <a:lumMod val="65000"/>
                    <a:lumOff val="35000"/>
                  </a:schemeClr>
                </a:solidFill>
                <a:latin typeface="Calibri"/>
              </a:rPr>
              <a:t>  if (*i &gt; x &amp;&amp; *i &lt; y) break;</a:t>
            </a:r>
            <a:br>
              <a:rPr lang="en-US" altLang="ja-JP" sz="2200" b="0" i="0" smtClean="0">
                <a:solidFill>
                  <a:schemeClr val="tx1">
                    <a:lumMod val="65000"/>
                    <a:lumOff val="35000"/>
                  </a:schemeClr>
                </a:solidFill>
                <a:latin typeface="Calibri"/>
              </a:rPr>
            </a:br>
            <a:r>
              <a:rPr lang="en-US" altLang="ja-JP" sz="2200" b="0" i="0" smtClean="0">
                <a:solidFill>
                  <a:schemeClr val="tx1">
                    <a:lumMod val="65000"/>
                    <a:lumOff val="35000"/>
                  </a:schemeClr>
                </a:solidFill>
                <a:latin typeface="Calibri"/>
              </a:rPr>
              <a:t>}</a:t>
            </a:r>
            <a:endParaRPr lang="en-US" altLang="ja-JP" sz="2200" b="0" i="0">
              <a:solidFill>
                <a:schemeClr val="tx1">
                  <a:lumMod val="65000"/>
                  <a:lumOff val="35000"/>
                </a:schemeClr>
              </a:solidFill>
              <a:latin typeface="Calibri"/>
            </a:endParaRPr>
          </a:p>
        </p:txBody>
      </p:sp>
      <p:sp>
        <p:nvSpPr>
          <p:cNvPr id="9" name="Content Placeholder 8"/>
          <p:cNvSpPr>
            <a:spLocks noGrp="1"/>
          </p:cNvSpPr>
          <p:nvPr>
            <p:ph sz="quarter" idx="4"/>
          </p:nvPr>
        </p:nvSpPr>
        <p:spPr>
          <a:xfrm>
            <a:off x="6195986" y="2133600"/>
            <a:ext cx="5383398" cy="4205056"/>
          </a:xfrm>
        </p:spPr>
        <p:txBody>
          <a:bodyPr>
            <a:normAutofit/>
          </a:bodyPr>
          <a:lstStyle/>
          <a:p>
            <a:pPr marL="0" indent="0" algn="l" defTabSz="914400">
              <a:spcBef>
                <a:spcPts val="600"/>
              </a:spcBef>
              <a:buNone/>
            </a:pPr>
            <a:r>
              <a:rPr lang="en-US" altLang="ja-JP" sz="2200" b="1" i="0" dirty="0" err="1" smtClean="0">
                <a:solidFill>
                  <a:srgbClr val="0070C0"/>
                </a:solidFill>
                <a:latin typeface="Calibri"/>
              </a:rPr>
              <a:t>for_each</a:t>
            </a:r>
            <a:r>
              <a:rPr lang="en-US" altLang="ja-JP" sz="2200" b="0" i="0" dirty="0" smtClean="0">
                <a:solidFill>
                  <a:srgbClr val="0070C0"/>
                </a:solidFill>
                <a:latin typeface="Calibri"/>
              </a:rPr>
              <a:t>( </a:t>
            </a:r>
            <a:r>
              <a:rPr lang="en-US" altLang="ja-JP" sz="2200" b="1" i="0" dirty="0" smtClean="0">
                <a:solidFill>
                  <a:srgbClr val="0070C0"/>
                </a:solidFill>
                <a:latin typeface="Calibri"/>
              </a:rPr>
              <a:t>begin(v), end(v)</a:t>
            </a:r>
            <a:r>
              <a:rPr lang="en-US" altLang="ja-JP" sz="2200" b="0" i="0" dirty="0" smtClean="0">
                <a:solidFill>
                  <a:srgbClr val="FADA7A">
                    <a:lumMod val="50000"/>
                  </a:srgbClr>
                </a:solidFill>
                <a:latin typeface="Calibri"/>
              </a:rPr>
              <a:t>, []( string&amp; s ) {</a:t>
            </a:r>
            <a:br>
              <a:rPr lang="en-US" altLang="ja-JP" sz="2200" b="0" i="0" dirty="0" smtClean="0">
                <a:solidFill>
                  <a:srgbClr val="FADA7A">
                    <a:lumMod val="50000"/>
                  </a:srgbClr>
                </a:solidFill>
                <a:latin typeface="Calibri"/>
              </a:rPr>
            </a:br>
            <a:r>
              <a:rPr lang="ja-JP" altLang="en-US" sz="2200" b="0" i="0" dirty="0" smtClean="0">
                <a:solidFill>
                  <a:srgbClr val="0070C0"/>
                </a:solidFill>
                <a:latin typeface="Calibri"/>
              </a:rPr>
              <a:t>  </a:t>
            </a:r>
            <a:r>
              <a:rPr lang="en-US" altLang="ja-JP" sz="2200" b="0" i="0" dirty="0" smtClean="0">
                <a:solidFill>
                  <a:srgbClr val="0070C0"/>
                </a:solidFill>
                <a:latin typeface="Calibri"/>
              </a:rPr>
              <a:t>:::</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FADA7A">
                    <a:lumMod val="50000"/>
                  </a:srgbClr>
                </a:solidFill>
                <a:latin typeface="Calibri"/>
              </a:rPr>
              <a:t>} </a:t>
            </a:r>
            <a:r>
              <a:rPr lang="en-US" altLang="ja-JP" sz="2200" b="0" i="0" dirty="0" smtClean="0">
                <a:solidFill>
                  <a:srgbClr val="0070C0"/>
                </a:solidFill>
                <a:latin typeface="Calibri"/>
              </a:rPr>
              <a:t>);</a:t>
            </a:r>
          </a:p>
          <a:p>
            <a:pPr marL="0" indent="0" algn="l" defTabSz="914400">
              <a:spcBef>
                <a:spcPts val="600"/>
              </a:spcBef>
              <a:buNone/>
            </a:pPr>
            <a:endParaRPr lang="ja-JP" altLang="en-US" sz="2200" dirty="0" smtClean="0">
              <a:solidFill>
                <a:srgbClr val="0070C0"/>
              </a:solidFill>
            </a:endParaRPr>
          </a:p>
          <a:p>
            <a:pPr marL="0" indent="0" algn="l" defTabSz="914400">
              <a:spcBef>
                <a:spcPts val="2400"/>
              </a:spcBef>
              <a:buNone/>
            </a:pPr>
            <a:r>
              <a:rPr lang="en-US" altLang="ja-JP" sz="2200" b="0" i="0" dirty="0" smtClean="0">
                <a:solidFill>
                  <a:srgbClr val="0070C0"/>
                </a:solidFill>
                <a:latin typeface="Calibri"/>
              </a:rPr>
              <a:t>auto </a:t>
            </a:r>
            <a:r>
              <a:rPr lang="en-US" altLang="ja-JP" sz="2200" b="0" i="0" dirty="0" err="1" smtClean="0">
                <a:solidFill>
                  <a:srgbClr val="0070C0"/>
                </a:solidFill>
                <a:latin typeface="Calibri"/>
              </a:rPr>
              <a:t>i</a:t>
            </a:r>
            <a:r>
              <a:rPr lang="en-US" altLang="ja-JP" sz="2200" b="0" i="0" dirty="0" smtClean="0">
                <a:solidFill>
                  <a:srgbClr val="0070C0"/>
                </a:solidFill>
                <a:latin typeface="Calibri"/>
              </a:rPr>
              <a:t> = </a:t>
            </a:r>
            <a:r>
              <a:rPr lang="en-US" altLang="ja-JP" sz="2200" b="1" i="0" dirty="0" err="1" smtClean="0">
                <a:solidFill>
                  <a:srgbClr val="0070C0"/>
                </a:solidFill>
                <a:latin typeface="Calibri"/>
              </a:rPr>
              <a:t>find_if</a:t>
            </a:r>
            <a:r>
              <a:rPr lang="en-US" altLang="ja-JP" sz="2200" b="0" i="0" dirty="0" smtClean="0">
                <a:solidFill>
                  <a:srgbClr val="0070C0"/>
                </a:solidFill>
                <a:latin typeface="Calibri"/>
              </a:rPr>
              <a:t>( </a:t>
            </a:r>
            <a:r>
              <a:rPr lang="en-US" altLang="ja-JP" sz="2200" b="1" i="0" dirty="0" smtClean="0">
                <a:solidFill>
                  <a:srgbClr val="0070C0"/>
                </a:solidFill>
                <a:latin typeface="Calibri"/>
              </a:rPr>
              <a:t>begin(v), end(v)</a:t>
            </a:r>
            <a:r>
              <a:rPr lang="en-US" altLang="ja-JP" sz="2200" b="0" i="0" dirty="0" smtClean="0">
                <a:solidFill>
                  <a:srgbClr val="0070C0"/>
                </a:solidFill>
                <a:latin typeface="Calibri"/>
              </a:rPr>
              <a:t>,</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0" i="0" dirty="0" smtClean="0">
                <a:solidFill>
                  <a:srgbClr val="FADA7A">
                    <a:lumMod val="50000"/>
                  </a:srgbClr>
                </a:solidFill>
                <a:latin typeface="Calibri"/>
              </a:rPr>
              <a:t>[=](</a:t>
            </a:r>
            <a:r>
              <a:rPr lang="en-US" altLang="ja-JP" sz="2200" b="0" i="0" dirty="0" err="1" smtClean="0">
                <a:solidFill>
                  <a:srgbClr val="FADA7A">
                    <a:lumMod val="50000"/>
                  </a:srgbClr>
                </a:solidFill>
                <a:latin typeface="Calibri"/>
              </a:rPr>
              <a:t>int</a:t>
            </a:r>
            <a:r>
              <a:rPr lang="en-US" altLang="ja-JP" sz="2200" b="0" i="0" dirty="0" smtClean="0">
                <a:solidFill>
                  <a:srgbClr val="FADA7A">
                    <a:lumMod val="50000"/>
                  </a:srgbClr>
                </a:solidFill>
                <a:latin typeface="Calibri"/>
              </a:rPr>
              <a:t> </a:t>
            </a:r>
            <a:r>
              <a:rPr lang="en-US" altLang="ja-JP" sz="2200" b="0" i="0" dirty="0" err="1" smtClean="0">
                <a:solidFill>
                  <a:srgbClr val="FADA7A">
                    <a:lumMod val="50000"/>
                  </a:srgbClr>
                </a:solidFill>
                <a:latin typeface="Calibri"/>
              </a:rPr>
              <a:t>i</a:t>
            </a:r>
            <a:r>
              <a:rPr lang="en-US" altLang="ja-JP" sz="2200" b="0" i="0" dirty="0" smtClean="0">
                <a:solidFill>
                  <a:srgbClr val="FADA7A">
                    <a:lumMod val="50000"/>
                  </a:srgbClr>
                </a:solidFill>
                <a:latin typeface="Calibri"/>
              </a:rPr>
              <a:t>) {</a:t>
            </a:r>
            <a:r>
              <a:rPr lang="ja-JP" altLang="en-US" sz="2200" b="0" i="0" dirty="0" smtClean="0">
                <a:solidFill>
                  <a:srgbClr val="0070C0"/>
                </a:solidFill>
                <a:latin typeface="Calibri"/>
              </a:rPr>
              <a:t> </a:t>
            </a:r>
            <a:r>
              <a:rPr lang="en-US" altLang="ja-JP" sz="2200" b="0" i="0" dirty="0" smtClean="0">
                <a:solidFill>
                  <a:srgbClr val="0070C0"/>
                </a:solidFill>
                <a:latin typeface="Calibri"/>
              </a:rPr>
              <a:t>return </a:t>
            </a:r>
            <a:r>
              <a:rPr lang="en-US" altLang="ja-JP" sz="2200" b="0" i="0" dirty="0" err="1" smtClean="0">
                <a:solidFill>
                  <a:srgbClr val="0070C0"/>
                </a:solidFill>
                <a:latin typeface="Calibri"/>
              </a:rPr>
              <a:t>i</a:t>
            </a:r>
            <a:r>
              <a:rPr lang="en-US" altLang="ja-JP" sz="2200" b="0" i="0" dirty="0" smtClean="0">
                <a:solidFill>
                  <a:srgbClr val="0070C0"/>
                </a:solidFill>
                <a:latin typeface="Calibri"/>
              </a:rPr>
              <a:t> &gt; x &amp;&amp; </a:t>
            </a:r>
            <a:r>
              <a:rPr lang="en-US" altLang="ja-JP" sz="2200" b="0" i="0" dirty="0" err="1" smtClean="0">
                <a:solidFill>
                  <a:srgbClr val="0070C0"/>
                </a:solidFill>
                <a:latin typeface="Calibri"/>
              </a:rPr>
              <a:t>i</a:t>
            </a:r>
            <a:r>
              <a:rPr lang="en-US" altLang="ja-JP" sz="2200" b="0" i="0" dirty="0" smtClean="0">
                <a:solidFill>
                  <a:srgbClr val="0070C0"/>
                </a:solidFill>
                <a:latin typeface="Calibri"/>
              </a:rPr>
              <a:t> &lt; y; </a:t>
            </a:r>
            <a:r>
              <a:rPr lang="en-US" altLang="ja-JP" sz="2200" b="0" i="0" dirty="0" smtClean="0">
                <a:solidFill>
                  <a:srgbClr val="FADA7A">
                    <a:lumMod val="50000"/>
                  </a:srgbClr>
                </a:solidFill>
                <a:latin typeface="Calibri"/>
              </a:rPr>
              <a:t>}</a:t>
            </a:r>
            <a:r>
              <a:rPr lang="ja-JP" altLang="en-US" sz="2200" b="0" i="0" dirty="0" smtClean="0">
                <a:solidFill>
                  <a:srgbClr val="0070C0"/>
                </a:solidFill>
                <a:latin typeface="Calibri"/>
              </a:rPr>
              <a:t>  </a:t>
            </a:r>
            <a:r>
              <a:rPr lang="en-US" altLang="ja-JP" sz="2200" b="0" i="0" dirty="0" smtClean="0">
                <a:solidFill>
                  <a:srgbClr val="0070C0"/>
                </a:solidFill>
                <a:latin typeface="Calibri"/>
              </a:rPr>
              <a:t>);</a:t>
            </a:r>
            <a:endParaRPr lang="en-US" altLang="ja-JP" sz="2200" b="0" i="0" dirty="0">
              <a:solidFill>
                <a:srgbClr val="0070C0"/>
              </a:solidFill>
              <a:latin typeface="Calibri"/>
            </a:endParaRPr>
          </a:p>
        </p:txBody>
      </p:sp>
      <p:sp>
        <p:nvSpPr>
          <p:cNvPr id="20" name="Line Callout 1 19"/>
          <p:cNvSpPr/>
          <p:nvPr/>
        </p:nvSpPr>
        <p:spPr>
          <a:xfrm>
            <a:off x="8712486" y="899598"/>
            <a:ext cx="3131171" cy="1081602"/>
          </a:xfrm>
          <a:prstGeom prst="borderCallout1">
            <a:avLst>
              <a:gd name="adj1" fmla="val 25636"/>
              <a:gd name="adj2" fmla="val -1190"/>
              <a:gd name="adj3" fmla="val 122141"/>
              <a:gd name="adj4" fmla="val -71044"/>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0" i="0" dirty="0" smtClean="0">
                <a:solidFill>
                  <a:schemeClr val="lt1"/>
                </a:solidFill>
                <a:latin typeface="Calibri"/>
              </a:rPr>
              <a:t>for/while/do </a:t>
            </a:r>
            <a:r>
              <a:rPr lang="en-US" altLang="ja-JP" dirty="0">
                <a:sym typeface="Symbol"/>
              </a:rPr>
              <a:t></a:t>
            </a:r>
            <a:r>
              <a:rPr lang="ja-JP" altLang="en-US" b="0" i="0" dirty="0" smtClean="0">
                <a:solidFill>
                  <a:schemeClr val="lt1"/>
                </a:solidFill>
                <a:latin typeface="Calibri"/>
              </a:rPr>
              <a:t> </a:t>
            </a:r>
            <a:r>
              <a:rPr lang="ja-JP" altLang="en-US" b="0" i="0" dirty="0" smtClean="0">
                <a:solidFill>
                  <a:schemeClr val="tx1"/>
                </a:solidFill>
                <a:latin typeface="Calibri"/>
              </a:rPr>
              <a:t/>
            </a:r>
            <a:br>
              <a:rPr lang="ja-JP" altLang="en-US" b="0" i="0" dirty="0" smtClean="0">
                <a:solidFill>
                  <a:schemeClr val="tx1"/>
                </a:solidFill>
                <a:latin typeface="Calibri"/>
              </a:rPr>
            </a:br>
            <a:r>
              <a:rPr lang="en-US" altLang="ja-JP" b="0" i="0" dirty="0" err="1" smtClean="0">
                <a:solidFill>
                  <a:schemeClr val="lt1"/>
                </a:solidFill>
                <a:latin typeface="Calibri"/>
              </a:rPr>
              <a:t>std</a:t>
            </a:r>
            <a:r>
              <a:rPr lang="en-US" altLang="ja-JP" b="0" i="0" dirty="0" smtClean="0">
                <a:solidFill>
                  <a:schemeClr val="lt1"/>
                </a:solidFill>
                <a:latin typeface="Calibri"/>
              </a:rPr>
              <a:t>::</a:t>
            </a:r>
            <a:r>
              <a:rPr lang="ja-JP" altLang="en-US" b="1" i="0" dirty="0" smtClean="0">
                <a:solidFill>
                  <a:schemeClr val="lt1"/>
                </a:solidFill>
                <a:latin typeface="Calibri"/>
              </a:rPr>
              <a:t>アルゴリズム</a:t>
            </a:r>
            <a:r>
              <a:rPr lang="ja-JP" altLang="en-US" b="0" i="0" dirty="0" smtClean="0">
                <a:solidFill>
                  <a:schemeClr val="lt1"/>
                </a:solidFill>
                <a:latin typeface="Calibri"/>
              </a:rPr>
              <a:t> </a:t>
            </a:r>
            <a:r>
              <a:rPr lang="ja-JP" altLang="en-US" b="0" i="0" dirty="0" smtClean="0">
                <a:solidFill>
                  <a:schemeClr val="tx1"/>
                </a:solidFill>
                <a:latin typeface="Calibri"/>
              </a:rPr>
              <a:t/>
            </a:r>
            <a:br>
              <a:rPr lang="ja-JP" altLang="en-US" b="0" i="0" dirty="0" smtClean="0">
                <a:solidFill>
                  <a:schemeClr val="tx1"/>
                </a:solidFill>
                <a:latin typeface="Calibri"/>
              </a:rPr>
            </a:br>
            <a:r>
              <a:rPr lang="en-US" altLang="ja-JP" b="0" i="0" dirty="0" smtClean="0">
                <a:solidFill>
                  <a:schemeClr val="lt1"/>
                </a:solidFill>
                <a:latin typeface="Calibri"/>
              </a:rPr>
              <a:t>[&amp;] </a:t>
            </a:r>
            <a:r>
              <a:rPr lang="ja-JP" altLang="en-US" b="1" i="0" dirty="0" smtClean="0">
                <a:solidFill>
                  <a:schemeClr val="lt1"/>
                </a:solidFill>
                <a:latin typeface="Calibri"/>
              </a:rPr>
              <a:t>ラムダ</a:t>
            </a:r>
            <a:r>
              <a:rPr lang="ja-JP" altLang="en-US" b="0" i="0" dirty="0" smtClean="0">
                <a:solidFill>
                  <a:schemeClr val="lt1"/>
                </a:solidFill>
                <a:latin typeface="Calibri"/>
              </a:rPr>
              <a:t>関数</a:t>
            </a:r>
            <a:endParaRPr lang="ja-JP" altLang="en-US" b="0" i="0" dirty="0">
              <a:solidFill>
                <a:schemeClr val="lt1"/>
              </a:solidFill>
              <a:latin typeface="Calibri"/>
            </a:endParaRPr>
          </a:p>
        </p:txBody>
      </p:sp>
      <p:sp>
        <p:nvSpPr>
          <p:cNvPr id="11" name="Line Callout 1 10"/>
          <p:cNvSpPr/>
          <p:nvPr/>
        </p:nvSpPr>
        <p:spPr>
          <a:xfrm>
            <a:off x="8219326" y="2580830"/>
            <a:ext cx="3624331" cy="614433"/>
          </a:xfrm>
          <a:prstGeom prst="borderCallout1">
            <a:avLst>
              <a:gd name="adj1" fmla="val 25636"/>
              <a:gd name="adj2" fmla="val -1190"/>
              <a:gd name="adj3" fmla="val -7046"/>
              <a:gd name="adj4" fmla="val -2630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1" i="0" dirty="0" err="1" smtClean="0">
                <a:solidFill>
                  <a:schemeClr val="lt1"/>
                </a:solidFill>
                <a:latin typeface="Calibri"/>
              </a:rPr>
              <a:t>for_each</a:t>
            </a:r>
            <a:r>
              <a:rPr lang="ja-JP" altLang="en-US" b="0" i="0" dirty="0" smtClean="0">
                <a:solidFill>
                  <a:schemeClr val="lt1"/>
                </a:solidFill>
                <a:latin typeface="Calibri"/>
              </a:rPr>
              <a:t> で各要素にアクセス</a:t>
            </a:r>
            <a:endParaRPr lang="ja-JP" altLang="en-US" dirty="0"/>
          </a:p>
        </p:txBody>
      </p:sp>
      <p:sp>
        <p:nvSpPr>
          <p:cNvPr id="12" name="Line Callout 1 11"/>
          <p:cNvSpPr/>
          <p:nvPr/>
        </p:nvSpPr>
        <p:spPr>
          <a:xfrm>
            <a:off x="8496728" y="3770904"/>
            <a:ext cx="3346929" cy="614433"/>
          </a:xfrm>
          <a:prstGeom prst="borderCallout1">
            <a:avLst>
              <a:gd name="adj1" fmla="val 67439"/>
              <a:gd name="adj2" fmla="val -1190"/>
              <a:gd name="adj3" fmla="val 126725"/>
              <a:gd name="adj4" fmla="val -2630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1" i="0" dirty="0" err="1" smtClean="0">
                <a:solidFill>
                  <a:schemeClr val="lt1"/>
                </a:solidFill>
                <a:latin typeface="Calibri"/>
              </a:rPr>
              <a:t>find_if</a:t>
            </a:r>
            <a:r>
              <a:rPr lang="en-US" altLang="ja-JP" b="1" i="0" dirty="0" smtClean="0">
                <a:solidFill>
                  <a:schemeClr val="lt1"/>
                </a:solidFill>
                <a:latin typeface="Calibri"/>
              </a:rPr>
              <a:t> </a:t>
            </a:r>
            <a:r>
              <a:rPr lang="ja-JP" altLang="en-US" b="0" i="0" dirty="0" smtClean="0">
                <a:solidFill>
                  <a:schemeClr val="lt1"/>
                </a:solidFill>
                <a:latin typeface="Calibri"/>
              </a:rPr>
              <a:t>で一致する要素を検索</a:t>
            </a:r>
            <a:endParaRPr lang="ja-JP" altLang="en-US" dirty="0"/>
          </a:p>
        </p:txBody>
      </p:sp>
      <p:sp>
        <p:nvSpPr>
          <p:cNvPr id="14" name="Line Callout 1 13"/>
          <p:cNvSpPr/>
          <p:nvPr/>
        </p:nvSpPr>
        <p:spPr>
          <a:xfrm>
            <a:off x="9072082" y="5414779"/>
            <a:ext cx="2771575" cy="955193"/>
          </a:xfrm>
          <a:prstGeom prst="borderCallout1">
            <a:avLst>
              <a:gd name="adj1" fmla="val -4462"/>
              <a:gd name="adj2" fmla="val 12623"/>
              <a:gd name="adj3" fmla="val -54083"/>
              <a:gd name="adj4" fmla="val 8698"/>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非メンバーの</a:t>
            </a:r>
            <a:r>
              <a:rPr lang="ja-JP" altLang="en-US" b="1" i="0" dirty="0" smtClean="0">
                <a:solidFill>
                  <a:schemeClr val="lt1"/>
                </a:solidFill>
                <a:latin typeface="Calibri"/>
              </a:rPr>
              <a:t> </a:t>
            </a:r>
            <a:r>
              <a:rPr lang="en-US" altLang="ja-JP" b="1" i="0" dirty="0" smtClean="0">
                <a:solidFill>
                  <a:schemeClr val="lt1"/>
                </a:solidFill>
                <a:latin typeface="Calibri"/>
              </a:rPr>
              <a:t>begin()/end()</a:t>
            </a:r>
            <a:r>
              <a:rPr lang="ja-JP" altLang="en-US" b="0" i="0" dirty="0" smtClean="0">
                <a:solidFill>
                  <a:schemeClr val="lt1"/>
                </a:solidFill>
                <a:latin typeface="Calibri"/>
              </a:rPr>
              <a:t> を使用</a:t>
            </a:r>
            <a:endParaRPr lang="ja-JP" altLang="en-US" dirty="0"/>
          </a:p>
        </p:txBody>
      </p:sp>
      <p:sp>
        <p:nvSpPr>
          <p:cNvPr id="15" name="Line Callout 1 14"/>
          <p:cNvSpPr/>
          <p:nvPr/>
        </p:nvSpPr>
        <p:spPr>
          <a:xfrm>
            <a:off x="2732926" y="2840500"/>
            <a:ext cx="3147300" cy="1402728"/>
          </a:xfrm>
          <a:prstGeom prst="borderCallout1">
            <a:avLst>
              <a:gd name="adj1" fmla="val 15603"/>
              <a:gd name="adj2" fmla="val 100681"/>
              <a:gd name="adj3" fmla="val 6817"/>
              <a:gd name="adj4" fmla="val 115149"/>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任意長のラムダ本体。</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ループ本体を</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ラムダの中に配置</a:t>
            </a:r>
            <a:endParaRPr lang="ja-JP" altLang="en-US" dirty="0"/>
          </a:p>
        </p:txBody>
      </p:sp>
    </p:spTree>
    <p:extLst>
      <p:ext uri="{BB962C8B-B14F-4D97-AF65-F5344CB8AC3E}">
        <p14:creationId xmlns:p14="http://schemas.microsoft.com/office/powerpoint/2010/main" val="39842544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ja-JP" altLang="en-US" sz="3200" b="0" i="0" smtClean="0">
                <a:solidFill>
                  <a:srgbClr val="464653"/>
                </a:solidFill>
                <a:latin typeface="Bookman Old Style"/>
              </a:rPr>
              <a:t>アルゴリズム</a:t>
            </a:r>
            <a:endParaRPr lang="ja-JP" altLang="en-US"/>
          </a:p>
        </p:txBody>
      </p:sp>
      <p:sp>
        <p:nvSpPr>
          <p:cNvPr id="3" name="Content Placeholder 2"/>
          <p:cNvSpPr>
            <a:spLocks noGrp="1"/>
          </p:cNvSpPr>
          <p:nvPr>
            <p:ph sz="quarter" idx="1"/>
          </p:nvPr>
        </p:nvSpPr>
        <p:spPr/>
        <p:txBody>
          <a:bodyPr>
            <a:normAutofit/>
          </a:bodyPr>
          <a:lstStyle/>
          <a:p>
            <a:pPr marL="274320" indent="-274320" algn="l" defTabSz="914400">
              <a:spcBef>
                <a:spcPts val="600"/>
              </a:spcBef>
              <a:buClr>
                <a:srgbClr val="727CA3"/>
              </a:buClr>
              <a:buSzPct val="76000"/>
              <a:buFont typeface="Wingdings 3"/>
              <a:buChar char=""/>
            </a:pPr>
            <a:r>
              <a:rPr lang="ja-JP" altLang="en-US" sz="2600" b="0" i="0" dirty="0" smtClean="0">
                <a:solidFill>
                  <a:schemeClr val="tx1"/>
                </a:solidFill>
                <a:latin typeface="Calibri"/>
              </a:rPr>
              <a:t>既定で以下を使用</a:t>
            </a:r>
            <a:r>
              <a:rPr lang="en-US" altLang="ja-JP" sz="2600" b="0" i="0" dirty="0" smtClean="0">
                <a:solidFill>
                  <a:schemeClr val="tx1"/>
                </a:solidFill>
                <a:latin typeface="Calibri"/>
              </a:rPr>
              <a:t>: </a:t>
            </a:r>
          </a:p>
          <a:p>
            <a:pPr marL="548640" lvl="1" indent="-274320" algn="l" defTabSz="914400">
              <a:spcBef>
                <a:spcPts val="1800"/>
              </a:spcBef>
              <a:buClr>
                <a:srgbClr val="9FB8CD"/>
              </a:buClr>
              <a:buSzPct val="76000"/>
              <a:buFont typeface="Wingdings 3"/>
              <a:buChar char=""/>
            </a:pPr>
            <a:r>
              <a:rPr lang="en-US" altLang="ja-JP" sz="2300" b="1" i="0" dirty="0" err="1" smtClean="0">
                <a:solidFill>
                  <a:srgbClr val="464653"/>
                </a:solidFill>
                <a:latin typeface="Calibri"/>
              </a:rPr>
              <a:t>for_each</a:t>
            </a:r>
            <a:r>
              <a:rPr lang="en-US" altLang="ja-JP" sz="2300" b="0" i="0" dirty="0" smtClean="0">
                <a:solidFill>
                  <a:srgbClr val="464653"/>
                </a:solidFill>
                <a:latin typeface="Calibri"/>
              </a:rPr>
              <a:t>: </a:t>
            </a:r>
            <a:r>
              <a:rPr lang="ja-JP" altLang="en-US" sz="2300" b="0" i="0" dirty="0" smtClean="0">
                <a:solidFill>
                  <a:srgbClr val="464653"/>
                </a:solidFill>
                <a:latin typeface="Calibri"/>
              </a:rPr>
              <a:t>既定のトラサーバル アルゴリズム</a:t>
            </a:r>
          </a:p>
          <a:p>
            <a:pPr marL="822960" lvl="2" indent="-228600" algn="l" defTabSz="914400">
              <a:spcBef>
                <a:spcPts val="500"/>
              </a:spcBef>
              <a:buClr>
                <a:schemeClr val="bg1">
                  <a:shade val="50000"/>
                </a:schemeClr>
              </a:buClr>
              <a:buSzPct val="76000"/>
              <a:buFont typeface="Wingdings 3"/>
              <a:buChar char=""/>
            </a:pPr>
            <a:r>
              <a:rPr lang="en-US" altLang="ja-JP" sz="2000" b="0" i="0" dirty="0" smtClean="0">
                <a:solidFill>
                  <a:schemeClr val="tx1"/>
                </a:solidFill>
                <a:latin typeface="Calibri"/>
              </a:rPr>
              <a:t>not-in-place </a:t>
            </a:r>
            <a:r>
              <a:rPr lang="ja-JP" altLang="en-US" sz="2000" b="0" i="0" dirty="0" smtClean="0">
                <a:solidFill>
                  <a:schemeClr val="tx1"/>
                </a:solidFill>
                <a:latin typeface="Calibri"/>
              </a:rPr>
              <a:t>セマンティクスでは </a:t>
            </a:r>
            <a:r>
              <a:rPr lang="en-US" altLang="ja-JP" sz="2000" b="1" i="0" dirty="0" smtClean="0">
                <a:solidFill>
                  <a:schemeClr val="tx1"/>
                </a:solidFill>
                <a:latin typeface="Calibri"/>
              </a:rPr>
              <a:t>transform </a:t>
            </a:r>
            <a:r>
              <a:rPr lang="ja-JP" altLang="en-US" sz="2000" b="0" i="0" dirty="0" smtClean="0">
                <a:solidFill>
                  <a:schemeClr val="tx1"/>
                </a:solidFill>
                <a:latin typeface="Calibri"/>
              </a:rPr>
              <a:t>を使用</a:t>
            </a:r>
          </a:p>
          <a:p>
            <a:pPr marL="548640" lvl="1" indent="-274320" algn="l" defTabSz="914400">
              <a:spcBef>
                <a:spcPts val="1800"/>
              </a:spcBef>
              <a:buClr>
                <a:srgbClr val="9FB8CD"/>
              </a:buClr>
              <a:buSzPct val="76000"/>
              <a:buFont typeface="Wingdings 3"/>
              <a:buChar char=""/>
            </a:pPr>
            <a:r>
              <a:rPr lang="en-US" altLang="ja-JP" sz="2300" b="1" i="0" dirty="0" err="1" smtClean="0">
                <a:solidFill>
                  <a:srgbClr val="464653"/>
                </a:solidFill>
                <a:latin typeface="Calibri"/>
              </a:rPr>
              <a:t>find_if</a:t>
            </a:r>
            <a:r>
              <a:rPr lang="en-US" altLang="ja-JP" sz="2300" b="0" i="0" dirty="0" smtClean="0">
                <a:solidFill>
                  <a:srgbClr val="464653"/>
                </a:solidFill>
                <a:latin typeface="Calibri"/>
              </a:rPr>
              <a:t>: </a:t>
            </a:r>
            <a:r>
              <a:rPr lang="ja-JP" altLang="en-US" sz="2300" b="0" i="0" dirty="0" smtClean="0">
                <a:solidFill>
                  <a:srgbClr val="464653"/>
                </a:solidFill>
                <a:latin typeface="Calibri"/>
              </a:rPr>
              <a:t>既定の検索アルゴリズム</a:t>
            </a:r>
          </a:p>
          <a:p>
            <a:pPr marL="548640" lvl="1" indent="-274320" algn="l" defTabSz="914400">
              <a:spcBef>
                <a:spcPts val="1800"/>
              </a:spcBef>
              <a:buClr>
                <a:srgbClr val="9FB8CD"/>
              </a:buClr>
              <a:buSzPct val="76000"/>
              <a:buFont typeface="Wingdings 3"/>
              <a:buChar char=""/>
            </a:pPr>
            <a:r>
              <a:rPr lang="en-US" altLang="ja-JP" sz="2300" b="1" i="0" dirty="0" smtClean="0">
                <a:solidFill>
                  <a:srgbClr val="464653"/>
                </a:solidFill>
                <a:latin typeface="Calibri"/>
              </a:rPr>
              <a:t>sort</a:t>
            </a:r>
            <a:r>
              <a:rPr lang="ja-JP" altLang="en-US" sz="2300" b="1" i="0" dirty="0" err="1" smtClean="0">
                <a:solidFill>
                  <a:srgbClr val="464653"/>
                </a:solidFill>
                <a:latin typeface="Calibri"/>
              </a:rPr>
              <a:t>、</a:t>
            </a:r>
            <a:r>
              <a:rPr lang="en-US" altLang="ja-JP" sz="2300" b="1" i="0" dirty="0" err="1" smtClean="0">
                <a:solidFill>
                  <a:srgbClr val="464653"/>
                </a:solidFill>
                <a:latin typeface="Calibri"/>
              </a:rPr>
              <a:t>lower_bound</a:t>
            </a:r>
            <a:r>
              <a:rPr lang="ja-JP" altLang="en-US" sz="2300" b="1" i="0" dirty="0" smtClean="0">
                <a:solidFill>
                  <a:srgbClr val="464653"/>
                </a:solidFill>
                <a:latin typeface="Calibri"/>
              </a:rPr>
              <a:t> など</a:t>
            </a:r>
            <a:r>
              <a:rPr lang="en-US" altLang="ja-JP" sz="2300" b="0" i="0" dirty="0" smtClean="0">
                <a:solidFill>
                  <a:srgbClr val="464653"/>
                </a:solidFill>
                <a:latin typeface="Calibri"/>
              </a:rPr>
              <a:t>: </a:t>
            </a:r>
            <a:r>
              <a:rPr lang="ja-JP" altLang="en-US" sz="2300" b="0" i="0" dirty="0" smtClean="0">
                <a:solidFill>
                  <a:srgbClr val="464653"/>
                </a:solidFill>
                <a:latin typeface="Calibri"/>
              </a:rPr>
              <a:t>既定のソートおよび検索機能</a:t>
            </a:r>
          </a:p>
          <a:p>
            <a:pPr marL="548640" lvl="1" indent="-274320" algn="l" defTabSz="914400">
              <a:spcBef>
                <a:spcPts val="500"/>
              </a:spcBef>
              <a:buClr>
                <a:srgbClr val="9FB8CD"/>
              </a:buClr>
              <a:buSzPct val="76000"/>
              <a:buFont typeface="Wingdings 3"/>
              <a:buChar char=""/>
            </a:pPr>
            <a:r>
              <a:rPr lang="ja-JP" altLang="en-US" sz="2300" b="0" i="0" dirty="0" smtClean="0">
                <a:solidFill>
                  <a:srgbClr val="464653"/>
                </a:solidFill>
                <a:latin typeface="Calibri"/>
              </a:rPr>
              <a:t>比較演算子の記述</a:t>
            </a:r>
            <a:r>
              <a:rPr lang="en-US" altLang="ja-JP" sz="2300" b="0" i="0" dirty="0" smtClean="0">
                <a:solidFill>
                  <a:srgbClr val="464653"/>
                </a:solidFill>
                <a:latin typeface="Calibri"/>
              </a:rPr>
              <a:t>: </a:t>
            </a:r>
            <a:r>
              <a:rPr lang="ja-JP" altLang="en-US" sz="2300" b="0" i="0" dirty="0" smtClean="0">
                <a:solidFill>
                  <a:srgbClr val="464653"/>
                </a:solidFill>
                <a:latin typeface="Calibri"/>
              </a:rPr>
              <a:t>厳格な </a:t>
            </a:r>
            <a:r>
              <a:rPr lang="en-US" altLang="ja-JP" sz="2300" b="0" i="0" dirty="0" smtClean="0">
                <a:solidFill>
                  <a:srgbClr val="464653"/>
                </a:solidFill>
                <a:latin typeface="Calibri"/>
              </a:rPr>
              <a:t>&lt; </a:t>
            </a:r>
            <a:r>
              <a:rPr lang="ja-JP" altLang="en-US" sz="2300" b="0" i="0" dirty="0" smtClean="0">
                <a:solidFill>
                  <a:srgbClr val="464653"/>
                </a:solidFill>
                <a:latin typeface="Calibri"/>
              </a:rPr>
              <a:t>を使用。名前付きラムダを使用</a:t>
            </a:r>
          </a:p>
          <a:p>
            <a:pPr marL="594360" lvl="2" indent="0" algn="l" defTabSz="914400">
              <a:lnSpc>
                <a:spcPct val="120000"/>
              </a:lnSpc>
              <a:spcBef>
                <a:spcPts val="500"/>
              </a:spcBef>
              <a:buNone/>
              <a:tabLst>
                <a:tab pos="1997075" algn="l"/>
              </a:tabLst>
            </a:pPr>
            <a:r>
              <a:rPr lang="en-US" altLang="ja-JP" sz="2000" b="0" i="0" dirty="0" smtClean="0">
                <a:solidFill>
                  <a:srgbClr val="0070C0"/>
                </a:solidFill>
                <a:latin typeface="Calibri"/>
              </a:rPr>
              <a:t>auto </a:t>
            </a:r>
            <a:r>
              <a:rPr lang="en-US" altLang="ja-JP" sz="2000" b="1" i="0" dirty="0" smtClean="0">
                <a:solidFill>
                  <a:srgbClr val="0070C0"/>
                </a:solidFill>
                <a:latin typeface="Calibri"/>
              </a:rPr>
              <a:t>comp</a:t>
            </a:r>
            <a:r>
              <a:rPr lang="ja-JP" altLang="en-US" sz="2000" b="0" i="0" dirty="0" smtClean="0">
                <a:solidFill>
                  <a:srgbClr val="0070C0"/>
                </a:solidFill>
                <a:latin typeface="Calibri"/>
              </a:rPr>
              <a:t> </a:t>
            </a:r>
            <a:r>
              <a:rPr lang="en-US" altLang="ja-JP" sz="2000" b="0" i="0" dirty="0" smtClean="0">
                <a:solidFill>
                  <a:srgbClr val="0070C0"/>
                </a:solidFill>
                <a:latin typeface="Calibri"/>
              </a:rPr>
              <a:t>=	</a:t>
            </a:r>
            <a:r>
              <a:rPr lang="en-US" altLang="ja-JP" sz="2000" b="0" i="0" dirty="0" smtClean="0">
                <a:solidFill>
                  <a:srgbClr val="FADA7A">
                    <a:lumMod val="50000"/>
                  </a:srgbClr>
                </a:solidFill>
                <a:latin typeface="Calibri"/>
              </a:rPr>
              <a:t>[]( </a:t>
            </a:r>
            <a:r>
              <a:rPr lang="en-US" altLang="ja-JP" sz="2000" b="0" i="0" dirty="0" err="1" smtClean="0">
                <a:solidFill>
                  <a:srgbClr val="FADA7A">
                    <a:lumMod val="50000"/>
                  </a:srgbClr>
                </a:solidFill>
                <a:latin typeface="Calibri"/>
              </a:rPr>
              <a:t>const</a:t>
            </a:r>
            <a:r>
              <a:rPr lang="ja-JP" altLang="en-US" sz="2000" b="0" i="0" dirty="0" smtClean="0">
                <a:solidFill>
                  <a:srgbClr val="FADA7A">
                    <a:lumMod val="50000"/>
                  </a:srgbClr>
                </a:solidFill>
                <a:latin typeface="Calibri"/>
              </a:rPr>
              <a:t> </a:t>
            </a:r>
            <a:r>
              <a:rPr lang="en-US" altLang="ja-JP" sz="2000" b="0" i="0" dirty="0" smtClean="0">
                <a:solidFill>
                  <a:srgbClr val="FADA7A">
                    <a:lumMod val="50000"/>
                  </a:srgbClr>
                </a:solidFill>
                <a:latin typeface="Calibri"/>
              </a:rPr>
              <a:t>widget&amp; w1, </a:t>
            </a:r>
            <a:r>
              <a:rPr lang="en-US" altLang="ja-JP" sz="2000" b="0" i="0" dirty="0" err="1" smtClean="0">
                <a:solidFill>
                  <a:srgbClr val="FADA7A">
                    <a:lumMod val="50000"/>
                  </a:srgbClr>
                </a:solidFill>
                <a:latin typeface="Calibri"/>
              </a:rPr>
              <a:t>const</a:t>
            </a:r>
            <a:r>
              <a:rPr lang="ja-JP" altLang="en-US" sz="2000" b="0" i="0" dirty="0" smtClean="0">
                <a:solidFill>
                  <a:srgbClr val="FADA7A">
                    <a:lumMod val="50000"/>
                  </a:srgbClr>
                </a:solidFill>
                <a:latin typeface="Calibri"/>
              </a:rPr>
              <a:t> </a:t>
            </a:r>
            <a:r>
              <a:rPr lang="en-US" altLang="ja-JP" sz="2000" b="0" i="0" dirty="0" smtClean="0">
                <a:solidFill>
                  <a:srgbClr val="FADA7A">
                    <a:lumMod val="50000"/>
                  </a:srgbClr>
                </a:solidFill>
                <a:latin typeface="Calibri"/>
              </a:rPr>
              <a:t>widget&amp; w2 ) { </a:t>
            </a:r>
            <a:r>
              <a:rPr lang="en-US" altLang="ja-JP" sz="2000" b="0" i="0" dirty="0" smtClean="0">
                <a:solidFill>
                  <a:srgbClr val="0070C0"/>
                </a:solidFill>
                <a:latin typeface="Calibri"/>
              </a:rPr>
              <a:t>return w1.weight() &lt; w2.weight();</a:t>
            </a:r>
            <a:r>
              <a:rPr lang="ja-JP" altLang="en-US" sz="2000" b="0" i="0" dirty="0" smtClean="0">
                <a:solidFill>
                  <a:srgbClr val="FADA7A">
                    <a:lumMod val="50000"/>
                  </a:srgbClr>
                </a:solidFill>
                <a:latin typeface="Calibri"/>
              </a:rPr>
              <a:t> </a:t>
            </a:r>
            <a:r>
              <a:rPr lang="en-US" altLang="ja-JP" sz="2000" b="0" i="0" dirty="0" smtClean="0">
                <a:solidFill>
                  <a:srgbClr val="FADA7A">
                    <a:lumMod val="50000"/>
                  </a:srgbClr>
                </a:solidFill>
                <a:latin typeface="Calibri"/>
              </a:rPr>
              <a:t>}</a:t>
            </a:r>
          </a:p>
          <a:p>
            <a:pPr marL="594360" lvl="2" indent="0" algn="l" defTabSz="914400">
              <a:lnSpc>
                <a:spcPct val="120000"/>
              </a:lnSpc>
              <a:spcBef>
                <a:spcPts val="500"/>
              </a:spcBef>
              <a:buNone/>
              <a:tabLst>
                <a:tab pos="3028950" algn="l"/>
              </a:tabLst>
            </a:pPr>
            <a:r>
              <a:rPr lang="en-US" altLang="ja-JP" sz="2000" b="1" i="0" dirty="0" smtClean="0">
                <a:solidFill>
                  <a:srgbClr val="0070C0"/>
                </a:solidFill>
                <a:latin typeface="Calibri"/>
              </a:rPr>
              <a:t>sort</a:t>
            </a:r>
            <a:r>
              <a:rPr lang="en-US" altLang="ja-JP" sz="2000" b="0" i="0" dirty="0" smtClean="0">
                <a:solidFill>
                  <a:srgbClr val="0070C0"/>
                </a:solidFill>
                <a:latin typeface="Calibri"/>
              </a:rPr>
              <a:t>( </a:t>
            </a:r>
            <a:r>
              <a:rPr lang="en-US" altLang="ja-JP" sz="2000" b="0" i="0" dirty="0" err="1" smtClean="0">
                <a:solidFill>
                  <a:srgbClr val="0070C0"/>
                </a:solidFill>
                <a:latin typeface="Calibri"/>
              </a:rPr>
              <a:t>v.begin</a:t>
            </a:r>
            <a:r>
              <a:rPr lang="en-US" altLang="ja-JP" sz="2000" b="0" i="0" dirty="0" smtClean="0">
                <a:solidFill>
                  <a:srgbClr val="0070C0"/>
                </a:solidFill>
                <a:latin typeface="Calibri"/>
              </a:rPr>
              <a:t>(), </a:t>
            </a:r>
            <a:r>
              <a:rPr lang="en-US" altLang="ja-JP" sz="2000" b="0" i="0" dirty="0" err="1" smtClean="0">
                <a:solidFill>
                  <a:srgbClr val="0070C0"/>
                </a:solidFill>
                <a:latin typeface="Calibri"/>
              </a:rPr>
              <a:t>v.end</a:t>
            </a:r>
            <a:r>
              <a:rPr lang="en-US" altLang="ja-JP" sz="2000" b="0" i="0" dirty="0" smtClean="0">
                <a:solidFill>
                  <a:srgbClr val="0070C0"/>
                </a:solidFill>
                <a:latin typeface="Calibri"/>
              </a:rPr>
              <a:t>(), comp );</a:t>
            </a:r>
            <a:br>
              <a:rPr lang="en-US" altLang="ja-JP" sz="2000" b="0" i="0" dirty="0" smtClean="0">
                <a:solidFill>
                  <a:srgbClr val="0070C0"/>
                </a:solidFill>
                <a:latin typeface="Calibri"/>
              </a:rPr>
            </a:br>
            <a:r>
              <a:rPr lang="en-US" altLang="ja-JP" sz="2000" b="0" i="0" dirty="0" smtClean="0">
                <a:solidFill>
                  <a:srgbClr val="0070C0"/>
                </a:solidFill>
                <a:latin typeface="Calibri"/>
              </a:rPr>
              <a:t>auto i = </a:t>
            </a:r>
            <a:r>
              <a:rPr lang="en-US" altLang="ja-JP" sz="2000" b="1" i="0" dirty="0" err="1" smtClean="0">
                <a:solidFill>
                  <a:srgbClr val="0070C0"/>
                </a:solidFill>
                <a:latin typeface="Calibri"/>
              </a:rPr>
              <a:t>lower_bound</a:t>
            </a:r>
            <a:r>
              <a:rPr lang="en-US" altLang="ja-JP" sz="2000" b="0" i="0" dirty="0" smtClean="0">
                <a:solidFill>
                  <a:srgbClr val="0070C0"/>
                </a:solidFill>
                <a:latin typeface="Calibri"/>
              </a:rPr>
              <a:t>( </a:t>
            </a:r>
            <a:r>
              <a:rPr lang="en-US" altLang="ja-JP" sz="2000" b="0" i="0" dirty="0" err="1" smtClean="0">
                <a:solidFill>
                  <a:srgbClr val="0070C0"/>
                </a:solidFill>
                <a:latin typeface="Calibri"/>
              </a:rPr>
              <a:t>v.begin</a:t>
            </a:r>
            <a:r>
              <a:rPr lang="en-US" altLang="ja-JP" sz="2000" b="0" i="0" dirty="0" smtClean="0">
                <a:solidFill>
                  <a:srgbClr val="0070C0"/>
                </a:solidFill>
                <a:latin typeface="Calibri"/>
              </a:rPr>
              <a:t>(), </a:t>
            </a:r>
            <a:r>
              <a:rPr lang="en-US" altLang="ja-JP" sz="2000" b="0" i="0" dirty="0" err="1" smtClean="0">
                <a:solidFill>
                  <a:srgbClr val="0070C0"/>
                </a:solidFill>
                <a:latin typeface="Calibri"/>
              </a:rPr>
              <a:t>v.end</a:t>
            </a:r>
            <a:r>
              <a:rPr lang="en-US" altLang="ja-JP" sz="2000" b="0" i="0" dirty="0" smtClean="0">
                <a:solidFill>
                  <a:srgbClr val="0070C0"/>
                </a:solidFill>
                <a:latin typeface="Calibri"/>
              </a:rPr>
              <a:t>(), comp );</a:t>
            </a:r>
            <a:endParaRPr lang="ja-JP" altLang="en-US" dirty="0">
              <a:solidFill>
                <a:srgbClr val="0070C0"/>
              </a:solidFill>
            </a:endParaRPr>
          </a:p>
        </p:txBody>
      </p:sp>
    </p:spTree>
    <p:extLst>
      <p:ext uri="{BB962C8B-B14F-4D97-AF65-F5344CB8AC3E}">
        <p14:creationId xmlns:p14="http://schemas.microsoft.com/office/powerpoint/2010/main" val="11314464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ct val="0"/>
              </a:spcBef>
              <a:buNone/>
            </a:pPr>
            <a:r>
              <a:rPr lang="ja-JP" altLang="en-US" sz="3200" b="0" i="0" smtClean="0">
                <a:solidFill>
                  <a:srgbClr val="464653"/>
                </a:solidFill>
                <a:latin typeface="Bookman Old Style"/>
              </a:rPr>
              <a:t>値型と参照型</a:t>
            </a:r>
            <a:endParaRPr lang="ja-JP" altLang="en-US"/>
          </a:p>
        </p:txBody>
      </p:sp>
      <p:sp>
        <p:nvSpPr>
          <p:cNvPr id="7" name="Text Placeholder 6"/>
          <p:cNvSpPr>
            <a:spLocks noGrp="1"/>
          </p:cNvSpPr>
          <p:nvPr>
            <p:ph type="body" idx="1"/>
          </p:nvPr>
        </p:nvSpPr>
        <p:spPr/>
        <p:txBody>
          <a:bodyPr/>
          <a:lstStyle/>
          <a:p>
            <a:pPr marL="0" indent="0" algn="l" defTabSz="914400">
              <a:spcBef>
                <a:spcPts val="600"/>
              </a:spcBef>
              <a:buNone/>
            </a:pPr>
            <a:r>
              <a:rPr lang="ja-JP" altLang="en-US" sz="2400" b="1" i="0" smtClean="0">
                <a:solidFill>
                  <a:srgbClr val="9FB8CD"/>
                </a:solidFill>
                <a:latin typeface="Calibri"/>
              </a:rPr>
              <a:t>“コピー可能な” 値型 </a:t>
            </a:r>
            <a:r>
              <a:rPr lang="en-US" altLang="ja-JP" sz="2400" b="1" i="0" smtClean="0">
                <a:solidFill>
                  <a:srgbClr val="9FB8CD"/>
                </a:solidFill>
                <a:latin typeface="Calibri"/>
              </a:rPr>
              <a:t>(</a:t>
            </a:r>
            <a:r>
              <a:rPr lang="ja-JP" altLang="en-US" sz="2400" b="1" i="0" smtClean="0">
                <a:solidFill>
                  <a:srgbClr val="9FB8CD"/>
                </a:solidFill>
                <a:latin typeface="Calibri"/>
              </a:rPr>
              <a:t>既定</a:t>
            </a:r>
            <a:r>
              <a:rPr lang="en-US" altLang="ja-JP" sz="2400" b="1" i="0" smtClean="0">
                <a:solidFill>
                  <a:srgbClr val="9FB8CD"/>
                </a:solidFill>
                <a:latin typeface="Calibri"/>
              </a:rPr>
              <a:t>)</a:t>
            </a:r>
            <a:endParaRPr lang="ja-JP" altLang="en-US"/>
          </a:p>
        </p:txBody>
      </p:sp>
      <p:sp>
        <p:nvSpPr>
          <p:cNvPr id="8" name="Text Placeholder 7"/>
          <p:cNvSpPr>
            <a:spLocks noGrp="1"/>
          </p:cNvSpPr>
          <p:nvPr>
            <p:ph type="body" sz="half" idx="3"/>
          </p:nvPr>
        </p:nvSpPr>
        <p:spPr/>
        <p:txBody>
          <a:bodyPr/>
          <a:lstStyle/>
          <a:p>
            <a:pPr marL="0" indent="0" algn="l" defTabSz="914400">
              <a:spcBef>
                <a:spcPts val="600"/>
              </a:spcBef>
              <a:buNone/>
            </a:pPr>
            <a:r>
              <a:rPr lang="ja-JP" altLang="en-US" sz="2400" b="1" i="0" smtClean="0">
                <a:solidFill>
                  <a:srgbClr val="9FB8CD"/>
                </a:solidFill>
                <a:latin typeface="Calibri"/>
              </a:rPr>
              <a:t>“ポリモーフィック” 参照型</a:t>
            </a:r>
            <a:endParaRPr lang="ja-JP" altLang="en-US"/>
          </a:p>
        </p:txBody>
      </p:sp>
      <p:sp>
        <p:nvSpPr>
          <p:cNvPr id="5" name="Content Placeholder 4"/>
          <p:cNvSpPr>
            <a:spLocks noGrp="1"/>
          </p:cNvSpPr>
          <p:nvPr>
            <p:ph sz="quarter" idx="2"/>
          </p:nvPr>
        </p:nvSpPr>
        <p:spPr>
          <a:xfrm>
            <a:off x="609441" y="2133600"/>
            <a:ext cx="5383398" cy="4205056"/>
          </a:xfrm>
        </p:spPr>
        <p:txBody>
          <a:bodyPr>
            <a:normAutofit/>
          </a:bodyPr>
          <a:lstStyle/>
          <a:p>
            <a:pPr marL="0" indent="0" algn="l" defTabSz="914400">
              <a:spcBef>
                <a:spcPts val="600"/>
              </a:spcBef>
              <a:buNone/>
            </a:pPr>
            <a:r>
              <a:rPr lang="en-US" altLang="ja-JP" sz="2200" b="0" i="0" dirty="0" smtClean="0">
                <a:solidFill>
                  <a:srgbClr val="0070C0"/>
                </a:solidFill>
                <a:latin typeface="Calibri"/>
              </a:rPr>
              <a:t>class point {</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0" i="0" dirty="0" err="1" smtClean="0">
                <a:solidFill>
                  <a:srgbClr val="0070C0"/>
                </a:solidFill>
                <a:latin typeface="Calibri"/>
              </a:rPr>
              <a:t>int</a:t>
            </a:r>
            <a:r>
              <a:rPr lang="en-US" altLang="ja-JP" sz="2200" b="0" i="0" dirty="0" smtClean="0">
                <a:solidFill>
                  <a:srgbClr val="0070C0"/>
                </a:solidFill>
                <a:latin typeface="Calibri"/>
              </a:rPr>
              <a:t> x;</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0" i="0" dirty="0" err="1" smtClean="0">
                <a:solidFill>
                  <a:srgbClr val="0070C0"/>
                </a:solidFill>
                <a:latin typeface="Calibri"/>
              </a:rPr>
              <a:t>int</a:t>
            </a:r>
            <a:r>
              <a:rPr lang="en-US" altLang="ja-JP" sz="2200" b="0" i="0" dirty="0" smtClean="0">
                <a:solidFill>
                  <a:srgbClr val="0070C0"/>
                </a:solidFill>
                <a:latin typeface="Calibri"/>
              </a:rPr>
              <a:t> y;</a:t>
            </a:r>
          </a:p>
          <a:p>
            <a:pPr marL="0" indent="0" algn="l" defTabSz="914400">
              <a:spcBef>
                <a:spcPts val="600"/>
              </a:spcBef>
              <a:buNone/>
            </a:pPr>
            <a:r>
              <a:rPr lang="en-US" altLang="ja-JP" sz="2200" b="0" i="0" dirty="0" smtClean="0">
                <a:solidFill>
                  <a:srgbClr val="0070C0"/>
                </a:solidFill>
                <a:latin typeface="Calibri"/>
              </a:rPr>
              <a:t>public:</a:t>
            </a:r>
          </a:p>
          <a:p>
            <a:pPr marL="0" indent="0" algn="l" defTabSz="914400">
              <a:spcBef>
                <a:spcPts val="600"/>
              </a:spcBef>
              <a:buNone/>
            </a:pP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a:t>
            </a:r>
            <a:endParaRPr lang="ja-JP" altLang="en-US" sz="2200" dirty="0">
              <a:solidFill>
                <a:srgbClr val="0070C0"/>
              </a:solidFill>
            </a:endParaRPr>
          </a:p>
        </p:txBody>
      </p:sp>
      <p:sp>
        <p:nvSpPr>
          <p:cNvPr id="9" name="Content Placeholder 8"/>
          <p:cNvSpPr>
            <a:spLocks noGrp="1"/>
          </p:cNvSpPr>
          <p:nvPr>
            <p:ph sz="quarter" idx="4"/>
          </p:nvPr>
        </p:nvSpPr>
        <p:spPr>
          <a:xfrm>
            <a:off x="6195986" y="2133600"/>
            <a:ext cx="5383398" cy="4205056"/>
          </a:xfrm>
        </p:spPr>
        <p:txBody>
          <a:bodyPr>
            <a:normAutofit/>
          </a:bodyPr>
          <a:lstStyle/>
          <a:p>
            <a:pPr marL="0" indent="0" algn="l" defTabSz="914400">
              <a:spcBef>
                <a:spcPts val="600"/>
              </a:spcBef>
              <a:buNone/>
            </a:pPr>
            <a:r>
              <a:rPr lang="en-US" altLang="ja-JP" sz="2200" b="0" i="0" dirty="0" smtClean="0">
                <a:solidFill>
                  <a:srgbClr val="0070C0"/>
                </a:solidFill>
                <a:latin typeface="Calibri"/>
              </a:rPr>
              <a:t>class shape : </a:t>
            </a:r>
            <a:r>
              <a:rPr lang="en-US" altLang="ja-JP" sz="2200" b="1" i="0" dirty="0" smtClean="0">
                <a:solidFill>
                  <a:srgbClr val="0070C0"/>
                </a:solidFill>
                <a:latin typeface="Calibri"/>
              </a:rPr>
              <a:t>boost::</a:t>
            </a:r>
            <a:r>
              <a:rPr lang="en-US" altLang="ja-JP" sz="2200" b="1" i="0" dirty="0" err="1" smtClean="0">
                <a:solidFill>
                  <a:srgbClr val="0070C0"/>
                </a:solidFill>
                <a:latin typeface="Calibri"/>
              </a:rPr>
              <a:t>noncopyable</a:t>
            </a:r>
            <a:r>
              <a:rPr lang="ja-JP" altLang="en-US" sz="2200" b="0" i="0" dirty="0" smtClean="0">
                <a:solidFill>
                  <a:srgbClr val="0070C0"/>
                </a:solidFill>
                <a:latin typeface="Calibri"/>
              </a:rPr>
              <a:t> </a:t>
            </a:r>
            <a:r>
              <a:rPr lang="en-US" altLang="ja-JP" sz="2200" b="0" i="0" dirty="0" smtClean="0">
                <a:solidFill>
                  <a:srgbClr val="0070C0"/>
                </a:solidFill>
                <a:latin typeface="Calibri"/>
              </a:rPr>
              <a:t>{</a:t>
            </a:r>
            <a:br>
              <a:rPr lang="en-US" altLang="ja-JP" sz="2200" b="0" i="0" dirty="0" smtClean="0">
                <a:solidFill>
                  <a:srgbClr val="0070C0"/>
                </a:solidFill>
                <a:latin typeface="Calibri"/>
              </a:rPr>
            </a:br>
            <a:r>
              <a:rPr lang="en-US" altLang="ja-JP" sz="2200" b="0" i="0" dirty="0" smtClean="0">
                <a:solidFill>
                  <a:srgbClr val="0070C0"/>
                </a:solidFill>
                <a:latin typeface="Calibri"/>
              </a:rPr>
              <a:t>public:</a:t>
            </a:r>
            <a:br>
              <a:rPr lang="en-US" altLang="ja-JP" sz="2200" b="0" i="0" dirty="0" smtClean="0">
                <a:solidFill>
                  <a:srgbClr val="0070C0"/>
                </a:solidFill>
                <a:latin typeface="Calibri"/>
              </a:rPr>
            </a:br>
            <a:r>
              <a:rPr lang="en-US" altLang="ja-JP" sz="2200" b="0" i="0" dirty="0" smtClean="0">
                <a:solidFill>
                  <a:srgbClr val="0070C0"/>
                </a:solidFill>
                <a:latin typeface="Calibri"/>
              </a:rPr>
              <a:t>  virtual draw();</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a:t>
            </a:r>
          </a:p>
          <a:p>
            <a:pPr marL="0" indent="0" algn="l" defTabSz="914400">
              <a:spcBef>
                <a:spcPts val="1800"/>
              </a:spcBef>
              <a:buNone/>
            </a:pPr>
            <a:r>
              <a:rPr lang="en-US" altLang="ja-JP" sz="2200" b="0" i="0" dirty="0" smtClean="0">
                <a:solidFill>
                  <a:srgbClr val="0070C0"/>
                </a:solidFill>
                <a:latin typeface="Calibri"/>
              </a:rPr>
              <a:t>class circle </a:t>
            </a:r>
            <a:r>
              <a:rPr lang="en-US" altLang="ja-JP" sz="2200" b="1" i="0" dirty="0" smtClean="0">
                <a:solidFill>
                  <a:srgbClr val="0070C0"/>
                </a:solidFill>
                <a:latin typeface="Calibri"/>
              </a:rPr>
              <a:t>: shape </a:t>
            </a:r>
            <a:r>
              <a:rPr lang="en-US" altLang="ja-JP" sz="2200" b="0" i="0" dirty="0" smtClean="0">
                <a:solidFill>
                  <a:srgbClr val="0070C0"/>
                </a:solidFill>
                <a:latin typeface="Calibri"/>
              </a:rPr>
              <a:t>{</a:t>
            </a:r>
            <a:br>
              <a:rPr lang="en-US" altLang="ja-JP" sz="2200" b="0" i="0" dirty="0" smtClean="0">
                <a:solidFill>
                  <a:srgbClr val="0070C0"/>
                </a:solidFill>
                <a:latin typeface="Calibri"/>
              </a:rPr>
            </a:br>
            <a:r>
              <a:rPr lang="en-US" altLang="ja-JP" sz="2200" b="0" i="0" dirty="0" smtClean="0">
                <a:solidFill>
                  <a:srgbClr val="0070C0"/>
                </a:solidFill>
                <a:latin typeface="Calibri"/>
              </a:rPr>
              <a:t>public:</a:t>
            </a:r>
            <a:br>
              <a:rPr lang="en-US" altLang="ja-JP" sz="2200" b="0" i="0" dirty="0" smtClean="0">
                <a:solidFill>
                  <a:srgbClr val="0070C0"/>
                </a:solidFill>
                <a:latin typeface="Calibri"/>
              </a:rPr>
            </a:br>
            <a:r>
              <a:rPr lang="en-US" altLang="ja-JP" sz="2200" b="0" i="0" dirty="0" smtClean="0">
                <a:solidFill>
                  <a:srgbClr val="0070C0"/>
                </a:solidFill>
                <a:latin typeface="Calibri"/>
              </a:rPr>
              <a:t>  virtual draw() </a:t>
            </a:r>
            <a:r>
              <a:rPr lang="en-US" altLang="ja-JP" sz="2200" b="1" i="0" dirty="0" smtClean="0">
                <a:solidFill>
                  <a:srgbClr val="0070C0"/>
                </a:solidFill>
                <a:latin typeface="Calibri"/>
              </a:rPr>
              <a:t>override</a:t>
            </a:r>
            <a:r>
              <a:rPr lang="en-US" altLang="ja-JP" sz="2200" b="0" i="0" dirty="0" smtClean="0">
                <a:solidFill>
                  <a:srgbClr val="0070C0"/>
                </a:solidFill>
                <a:latin typeface="Calibri"/>
              </a:rPr>
              <a:t>;</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a:t>
            </a:r>
            <a:endParaRPr lang="ja-JP" altLang="en-US" sz="2200" dirty="0">
              <a:solidFill>
                <a:srgbClr val="0070C0"/>
              </a:solidFill>
            </a:endParaRPr>
          </a:p>
        </p:txBody>
      </p:sp>
      <p:sp>
        <p:nvSpPr>
          <p:cNvPr id="11" name="Line Callout 1 10"/>
          <p:cNvSpPr/>
          <p:nvPr/>
        </p:nvSpPr>
        <p:spPr>
          <a:xfrm>
            <a:off x="8859823" y="719527"/>
            <a:ext cx="3118132" cy="793679"/>
          </a:xfrm>
          <a:prstGeom prst="borderCallout1">
            <a:avLst>
              <a:gd name="adj1" fmla="val 25636"/>
              <a:gd name="adj2" fmla="val -1190"/>
              <a:gd name="adj3" fmla="val 104801"/>
              <a:gd name="adj4" fmla="val -22526"/>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dirty="0" smtClean="0">
                <a:solidFill>
                  <a:schemeClr val="lt1"/>
                </a:solidFill>
                <a:latin typeface="Calibri"/>
                <a:ea typeface="+mn-ea"/>
                <a:cs typeface="+mn-cs"/>
              </a:rPr>
              <a:t>基底クラス</a:t>
            </a:r>
            <a:r>
              <a:rPr lang="ja-JP" altLang="en-US" b="0" i="0" dirty="0" smtClean="0">
                <a:solidFill>
                  <a:schemeClr val="lt1"/>
                </a:solidFill>
                <a:latin typeface="Calibri"/>
                <a:ea typeface="+mn-ea"/>
                <a:cs typeface="+mn-cs"/>
              </a:rPr>
              <a:t>と</a:t>
            </a:r>
            <a:r>
              <a:rPr lang="ja-JP" altLang="en-US" b="1" i="0" dirty="0" smtClean="0">
                <a:solidFill>
                  <a:schemeClr val="lt1"/>
                </a:solidFill>
                <a:latin typeface="Calibri"/>
                <a:ea typeface="+mn-ea"/>
                <a:cs typeface="+mn-cs"/>
              </a:rPr>
              <a:t>仮想関数</a:t>
            </a:r>
            <a:r>
              <a:rPr lang="en-US" altLang="ja-JP" b="1" i="0" dirty="0" smtClean="0">
                <a:solidFill>
                  <a:schemeClr val="lt1"/>
                </a:solidFill>
                <a:latin typeface="Calibri"/>
                <a:ea typeface="+mn-ea"/>
                <a:cs typeface="+mn-cs"/>
              </a:rPr>
              <a:t/>
            </a:r>
            <a:br>
              <a:rPr lang="en-US" altLang="ja-JP" b="1" i="0" dirty="0" smtClean="0">
                <a:solidFill>
                  <a:schemeClr val="lt1"/>
                </a:solidFill>
                <a:latin typeface="Calibri"/>
                <a:ea typeface="+mn-ea"/>
                <a:cs typeface="+mn-cs"/>
              </a:rPr>
            </a:br>
            <a:r>
              <a:rPr lang="ja-JP" altLang="en-US" b="0" i="0" dirty="0" smtClean="0">
                <a:solidFill>
                  <a:schemeClr val="lt1"/>
                </a:solidFill>
                <a:latin typeface="Calibri"/>
                <a:ea typeface="+mn-ea"/>
                <a:cs typeface="+mn-cs"/>
              </a:rPr>
              <a:t>が重要</a:t>
            </a:r>
            <a:endParaRPr lang="ja-JP" altLang="en-US" b="0" i="0" dirty="0">
              <a:solidFill>
                <a:schemeClr val="lt1"/>
              </a:solidFill>
              <a:latin typeface="Calibri"/>
              <a:ea typeface="+mn-ea"/>
              <a:cs typeface="+mn-cs"/>
            </a:endParaRPr>
          </a:p>
        </p:txBody>
      </p:sp>
      <p:sp>
        <p:nvSpPr>
          <p:cNvPr id="12" name="Line Callout 1 11"/>
          <p:cNvSpPr/>
          <p:nvPr/>
        </p:nvSpPr>
        <p:spPr>
          <a:xfrm>
            <a:off x="2589088" y="2360489"/>
            <a:ext cx="2955369" cy="793679"/>
          </a:xfrm>
          <a:prstGeom prst="borderCallout1">
            <a:avLst>
              <a:gd name="adj1" fmla="val 25636"/>
              <a:gd name="adj2" fmla="val -1190"/>
              <a:gd name="adj3" fmla="val -54422"/>
              <a:gd name="adj4" fmla="val -1560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dirty="0" smtClean="0">
                <a:solidFill>
                  <a:schemeClr val="lt1"/>
                </a:solidFill>
                <a:latin typeface="Calibri"/>
                <a:ea typeface="+mn-ea"/>
                <a:cs typeface="+mn-cs"/>
              </a:rPr>
              <a:t>メモリ</a:t>
            </a:r>
            <a:r>
              <a:rPr lang="ja-JP" altLang="en-US" i="0" dirty="0" smtClean="0">
                <a:solidFill>
                  <a:schemeClr val="lt1"/>
                </a:solidFill>
                <a:latin typeface="Calibri"/>
                <a:ea typeface="+mn-ea"/>
                <a:cs typeface="+mn-cs"/>
              </a:rPr>
              <a:t>と</a:t>
            </a:r>
            <a:r>
              <a:rPr lang="ja-JP" altLang="en-US" b="1" i="0" dirty="0" smtClean="0">
                <a:solidFill>
                  <a:schemeClr val="lt1"/>
                </a:solidFill>
                <a:latin typeface="Calibri"/>
                <a:ea typeface="+mn-ea"/>
                <a:cs typeface="+mn-cs"/>
              </a:rPr>
              <a:t>レイアウトの制御</a:t>
            </a:r>
            <a:r>
              <a:rPr lang="ja-JP" altLang="en-US" b="0" i="0" dirty="0" smtClean="0">
                <a:solidFill>
                  <a:schemeClr val="lt1"/>
                </a:solidFill>
                <a:latin typeface="Calibri"/>
                <a:ea typeface="+mn-ea"/>
                <a:cs typeface="+mn-cs"/>
              </a:rPr>
              <a:t>が重要</a:t>
            </a:r>
            <a:endParaRPr lang="ja-JP" altLang="en-US" b="0" i="0" dirty="0">
              <a:solidFill>
                <a:schemeClr val="lt1"/>
              </a:solidFill>
              <a:latin typeface="Calibri"/>
              <a:ea typeface="+mn-ea"/>
              <a:cs typeface="+mn-cs"/>
            </a:endParaRPr>
          </a:p>
        </p:txBody>
      </p:sp>
      <p:sp>
        <p:nvSpPr>
          <p:cNvPr id="14" name="Line Callout 1 13"/>
          <p:cNvSpPr/>
          <p:nvPr/>
        </p:nvSpPr>
        <p:spPr>
          <a:xfrm>
            <a:off x="8858113" y="2607892"/>
            <a:ext cx="3118132" cy="546276"/>
          </a:xfrm>
          <a:prstGeom prst="borderCallout1">
            <a:avLst>
              <a:gd name="adj1" fmla="val 25636"/>
              <a:gd name="adj2" fmla="val -1190"/>
              <a:gd name="adj3" fmla="val -22060"/>
              <a:gd name="adj4" fmla="val -2186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smtClean="0">
                <a:solidFill>
                  <a:schemeClr val="lt1"/>
                </a:solidFill>
                <a:latin typeface="Calibri"/>
              </a:rPr>
              <a:t>明示的にコピーを無効化</a:t>
            </a:r>
            <a:endParaRPr lang="ja-JP" altLang="en-US" b="1" smtClean="0"/>
          </a:p>
        </p:txBody>
      </p:sp>
      <p:sp>
        <p:nvSpPr>
          <p:cNvPr id="15" name="Line Callout 1 14"/>
          <p:cNvSpPr/>
          <p:nvPr/>
        </p:nvSpPr>
        <p:spPr>
          <a:xfrm>
            <a:off x="8856403" y="3571924"/>
            <a:ext cx="3118132" cy="546276"/>
          </a:xfrm>
          <a:prstGeom prst="borderCallout1">
            <a:avLst>
              <a:gd name="adj1" fmla="val 25636"/>
              <a:gd name="adj2" fmla="val -1190"/>
              <a:gd name="adj3" fmla="val 90786"/>
              <a:gd name="adj4" fmla="val -22526"/>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smtClean="0">
                <a:solidFill>
                  <a:schemeClr val="lt1"/>
                </a:solidFill>
                <a:latin typeface="Calibri"/>
              </a:rPr>
              <a:t>無効化は継承される</a:t>
            </a:r>
            <a:endParaRPr lang="ja-JP" altLang="en-US" b="1" smtClean="0"/>
          </a:p>
        </p:txBody>
      </p:sp>
      <p:sp>
        <p:nvSpPr>
          <p:cNvPr id="16" name="Line Callout 1 15"/>
          <p:cNvSpPr/>
          <p:nvPr/>
        </p:nvSpPr>
        <p:spPr>
          <a:xfrm>
            <a:off x="8856403" y="5226084"/>
            <a:ext cx="3118132" cy="687035"/>
          </a:xfrm>
          <a:prstGeom prst="borderCallout1">
            <a:avLst>
              <a:gd name="adj1" fmla="val 25636"/>
              <a:gd name="adj2" fmla="val -1190"/>
              <a:gd name="adj3" fmla="val -22060"/>
              <a:gd name="adj4" fmla="val -2186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明示的な</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オーバーライド制御</a:t>
            </a:r>
            <a:endParaRPr lang="ja-JP" altLang="en-US" b="1" dirty="0" smtClean="0"/>
          </a:p>
        </p:txBody>
      </p:sp>
    </p:spTree>
    <p:extLst>
      <p:ext uri="{BB962C8B-B14F-4D97-AF65-F5344CB8AC3E}">
        <p14:creationId xmlns:p14="http://schemas.microsoft.com/office/powerpoint/2010/main" val="4267433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49" y="228605"/>
            <a:ext cx="10630389" cy="1348061"/>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dirty="0" smtClean="0">
                <a:latin typeface="メイリオ" pitchFamily="50" charset="-128"/>
                <a:ea typeface="メイリオ" pitchFamily="50" charset="-128"/>
                <a:cs typeface="メイリオ" pitchFamily="50" charset="-128"/>
              </a:rPr>
              <a:t>トランスクリプト付き日本語翻訳ファイルについて</a:t>
            </a:r>
            <a:endParaRPr kumimoji="1" lang="ja-JP" altLang="en-US"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0" y="1447802"/>
            <a:ext cx="11277501"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0"/>
              </a:spcBef>
              <a:buFont typeface="Arial" pitchFamily="34" charset="0"/>
              <a:buChar char="•"/>
            </a:pPr>
            <a:r>
              <a:rPr kumimoji="1" lang="ja-JP" altLang="en-US" sz="2400" dirty="0" smtClean="0">
                <a:latin typeface="+mn-lt"/>
                <a:ea typeface="メイリオ" pitchFamily="50" charset="-128"/>
                <a:cs typeface="メイリオ" pitchFamily="50" charset="-128"/>
              </a:rPr>
              <a:t>この </a:t>
            </a:r>
            <a:r>
              <a:rPr kumimoji="1" lang="en-US" altLang="ja-JP" sz="2400" dirty="0" smtClean="0">
                <a:latin typeface="+mn-lt"/>
                <a:ea typeface="メイリオ" pitchFamily="50" charset="-128"/>
                <a:cs typeface="メイリオ" pitchFamily="50" charset="-128"/>
              </a:rPr>
              <a:t>PowerPoint</a:t>
            </a:r>
            <a:r>
              <a:rPr kumimoji="1" lang="ja-JP" altLang="en-US" sz="2400" dirty="0" smtClean="0">
                <a:latin typeface="+mn-lt"/>
                <a:ea typeface="メイリオ" pitchFamily="50" charset="-128"/>
                <a:cs typeface="メイリオ" pitchFamily="50" charset="-128"/>
              </a:rPr>
              <a:t> ファイルには、「ノート」 セクションにセッションの講師が話している内容を書き起こしたもの </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トランスクリプト</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 を入力しています。</a:t>
            </a:r>
          </a:p>
          <a:p>
            <a:pPr>
              <a:lnSpc>
                <a:spcPct val="100000"/>
              </a:lnSpc>
              <a:spcBef>
                <a:spcPts val="1200"/>
              </a:spcBef>
              <a:buFont typeface="Arial" pitchFamily="34" charset="0"/>
              <a:buChar char="•"/>
            </a:pPr>
            <a:r>
              <a:rPr kumimoji="1" lang="ja-JP" altLang="en-US" sz="2400" dirty="0" smtClean="0">
                <a:latin typeface="+mn-lt"/>
                <a:ea typeface="メイリオ" pitchFamily="50" charset="-128"/>
                <a:cs typeface="メイリオ" pitchFamily="50" charset="-128"/>
              </a:rPr>
              <a:t>ノートを参照するには、</a:t>
            </a:r>
            <a:r>
              <a:rPr kumimoji="1" lang="en-US" altLang="ja-JP" sz="2400" dirty="0" smtClean="0">
                <a:latin typeface="+mn-lt"/>
                <a:ea typeface="メイリオ" pitchFamily="50" charset="-128"/>
                <a:cs typeface="メイリオ" pitchFamily="50" charset="-128"/>
              </a:rPr>
              <a:t>PowerPoint</a:t>
            </a:r>
            <a:r>
              <a:rPr kumimoji="1" lang="ja-JP" altLang="en-US" sz="2400" dirty="0" smtClean="0">
                <a:latin typeface="+mn-lt"/>
                <a:ea typeface="メイリオ" pitchFamily="50" charset="-128"/>
                <a:cs typeface="メイリオ" pitchFamily="50" charset="-128"/>
              </a:rPr>
              <a:t> の表示モードを </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標準</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 または </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ノート</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 に設定してください。</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標準</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 の場合は</a:t>
            </a:r>
            <a:r>
              <a:rPr kumimoji="1" lang="ja-JP" altLang="en-US" sz="2400" dirty="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スライド表示ウィンドウの下 </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ノート ペイン</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 に表示されます。</a:t>
            </a:r>
          </a:p>
          <a:p>
            <a:pPr>
              <a:lnSpc>
                <a:spcPct val="100000"/>
              </a:lnSpc>
              <a:spcBef>
                <a:spcPts val="1200"/>
              </a:spcBef>
              <a:buFont typeface="Arial" pitchFamily="34" charset="0"/>
              <a:buChar char="•"/>
            </a:pPr>
            <a:r>
              <a:rPr kumimoji="1" lang="ja-JP" altLang="en-US" sz="2400" dirty="0" smtClean="0">
                <a:latin typeface="+mn-lt"/>
                <a:ea typeface="メイリオ" pitchFamily="50" charset="-128"/>
                <a:cs typeface="メイリオ" pitchFamily="50" charset="-128"/>
              </a:rPr>
              <a:t>ノート表示モードで見た際にノートが </a:t>
            </a:r>
            <a:r>
              <a:rPr kumimoji="1" lang="en-US" altLang="ja-JP" sz="2400" dirty="0" smtClean="0">
                <a:latin typeface="+mn-lt"/>
                <a:ea typeface="メイリオ" pitchFamily="50" charset="-128"/>
                <a:cs typeface="メイリオ" pitchFamily="50" charset="-128"/>
              </a:rPr>
              <a:t>1</a:t>
            </a:r>
            <a:r>
              <a:rPr kumimoji="1" lang="ja-JP" altLang="en-US" sz="2400" dirty="0" smtClean="0">
                <a:latin typeface="+mn-lt"/>
                <a:ea typeface="メイリオ" pitchFamily="50" charset="-128"/>
                <a:cs typeface="メイリオ" pitchFamily="50" charset="-128"/>
              </a:rPr>
              <a:t> ページに収まりきらない場合は、スライドを複製して複数ページにわたってノートを入力しています。そのため、オリジナルの英語版ファイルと比較して、スライド番号やスライドの枚数が異なる場合があります。</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本スライドが追加されている時点で、英語版とは枚数が異なります</a:t>
            </a:r>
            <a:r>
              <a:rPr kumimoji="1" lang="en-US" altLang="ja-JP" sz="2400" dirty="0" smtClean="0">
                <a:latin typeface="+mn-lt"/>
                <a:ea typeface="メイリオ" pitchFamily="50" charset="-128"/>
                <a:cs typeface="メイリオ" pitchFamily="50" charset="-128"/>
              </a:rPr>
              <a:t>)</a:t>
            </a:r>
            <a:endParaRPr kumimoji="1" lang="ja-JP" altLang="en-US" sz="2400" dirty="0" smtClean="0">
              <a:latin typeface="+mn-lt"/>
              <a:ea typeface="メイリオ" pitchFamily="50" charset="-128"/>
              <a:cs typeface="メイリオ" pitchFamily="50" charset="-128"/>
            </a:endParaRPr>
          </a:p>
          <a:p>
            <a:pPr>
              <a:lnSpc>
                <a:spcPct val="100000"/>
              </a:lnSpc>
              <a:spcBef>
                <a:spcPts val="1200"/>
              </a:spcBef>
              <a:buFont typeface="Arial" pitchFamily="34" charset="0"/>
              <a:buChar char="•"/>
            </a:pPr>
            <a:r>
              <a:rPr kumimoji="1" lang="ja-JP" altLang="en-US" sz="2400" dirty="0" smtClean="0">
                <a:latin typeface="+mn-lt"/>
                <a:ea typeface="メイリオ" pitchFamily="50" charset="-128"/>
                <a:cs typeface="メイリオ" pitchFamily="50" charset="-128"/>
              </a:rPr>
              <a:t>ノートを印刷するには、</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印刷プレビュー</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 または </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印刷</a:t>
            </a:r>
            <a:r>
              <a:rPr kumimoji="1" lang="en-US" altLang="ja-JP" sz="2400" dirty="0" smtClean="0">
                <a:latin typeface="+mn-lt"/>
                <a:ea typeface="メイリオ" pitchFamily="50" charset="-128"/>
                <a:cs typeface="メイリオ" pitchFamily="50" charset="-128"/>
              </a:rPr>
              <a:t>] </a:t>
            </a:r>
            <a:r>
              <a:rPr kumimoji="1" lang="ja-JP" altLang="en-US" sz="2400" dirty="0" smtClean="0">
                <a:latin typeface="+mn-lt"/>
                <a:ea typeface="メイリオ" pitchFamily="50" charset="-128"/>
                <a:cs typeface="メイリオ" pitchFamily="50" charset="-128"/>
              </a:rPr>
              <a:t>画面において、</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印刷対象</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 を </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ノート</a:t>
            </a:r>
            <a:r>
              <a:rPr kumimoji="1" lang="en-US" altLang="ja-JP" sz="2400" dirty="0" smtClean="0">
                <a:latin typeface="+mn-lt"/>
                <a:ea typeface="メイリオ" pitchFamily="50" charset="-128"/>
                <a:cs typeface="メイリオ" pitchFamily="50" charset="-128"/>
              </a:rPr>
              <a:t>]</a:t>
            </a:r>
            <a:r>
              <a:rPr kumimoji="1" lang="ja-JP" altLang="en-US" sz="2400" dirty="0" smtClean="0">
                <a:latin typeface="+mn-lt"/>
                <a:ea typeface="メイリオ" pitchFamily="50" charset="-128"/>
                <a:cs typeface="メイリオ" pitchFamily="50" charset="-128"/>
              </a:rPr>
              <a:t> に指定してください。</a:t>
            </a:r>
            <a:endParaRPr kumimoji="1" lang="ja-JP" altLang="en-US" sz="24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27521835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ct val="0"/>
              </a:spcBef>
              <a:buNone/>
            </a:pPr>
            <a:r>
              <a:rPr lang="ja-JP" altLang="en-US" sz="3200" b="0" i="0" dirty="0" smtClean="0">
                <a:solidFill>
                  <a:srgbClr val="464653"/>
                </a:solidFill>
                <a:latin typeface="Bookman Old Style"/>
              </a:rPr>
              <a:t>値型と参照型 </a:t>
            </a:r>
            <a:r>
              <a:rPr lang="en-US" altLang="ja-JP" sz="3200" b="0" i="0" dirty="0" smtClean="0">
                <a:solidFill>
                  <a:srgbClr val="464653"/>
                </a:solidFill>
                <a:latin typeface="Bookman Old Style"/>
              </a:rPr>
              <a:t>(</a:t>
            </a:r>
            <a:r>
              <a:rPr lang="ja-JP" altLang="en-US" sz="3200" b="0" i="0" dirty="0" smtClean="0">
                <a:solidFill>
                  <a:srgbClr val="464653"/>
                </a:solidFill>
                <a:latin typeface="Bookman Old Style"/>
              </a:rPr>
              <a:t>続き</a:t>
            </a:r>
            <a:r>
              <a:rPr lang="en-US" altLang="ja-JP" sz="3200" b="0" i="0" dirty="0" smtClean="0">
                <a:solidFill>
                  <a:srgbClr val="464653"/>
                </a:solidFill>
                <a:latin typeface="Bookman Old Style"/>
              </a:rPr>
              <a:t>)</a:t>
            </a:r>
            <a:endParaRPr lang="ja-JP" altLang="en-US" dirty="0"/>
          </a:p>
        </p:txBody>
      </p:sp>
      <p:sp>
        <p:nvSpPr>
          <p:cNvPr id="7" name="Text Placeholder 6"/>
          <p:cNvSpPr>
            <a:spLocks noGrp="1"/>
          </p:cNvSpPr>
          <p:nvPr>
            <p:ph type="body" idx="1"/>
          </p:nvPr>
        </p:nvSpPr>
        <p:spPr/>
        <p:txBody>
          <a:bodyPr/>
          <a:lstStyle/>
          <a:p>
            <a:pPr marL="0" indent="0" algn="l" defTabSz="914400">
              <a:spcBef>
                <a:spcPts val="600"/>
              </a:spcBef>
              <a:buNone/>
            </a:pPr>
            <a:r>
              <a:rPr lang="ja-JP" altLang="en-US" sz="2400" b="1" i="0" smtClean="0">
                <a:solidFill>
                  <a:srgbClr val="9FB8CD"/>
                </a:solidFill>
                <a:latin typeface="Calibri"/>
              </a:rPr>
              <a:t>“コピー可能な” 値型 </a:t>
            </a:r>
            <a:r>
              <a:rPr lang="en-US" altLang="ja-JP" sz="2400" b="1" i="0" smtClean="0">
                <a:solidFill>
                  <a:srgbClr val="9FB8CD"/>
                </a:solidFill>
                <a:latin typeface="Calibri"/>
              </a:rPr>
              <a:t>(</a:t>
            </a:r>
            <a:r>
              <a:rPr lang="ja-JP" altLang="en-US" sz="2400" b="1" i="0" smtClean="0">
                <a:solidFill>
                  <a:srgbClr val="9FB8CD"/>
                </a:solidFill>
                <a:latin typeface="Calibri"/>
              </a:rPr>
              <a:t>既定</a:t>
            </a:r>
            <a:r>
              <a:rPr lang="en-US" altLang="ja-JP" sz="2400" b="1" i="0" smtClean="0">
                <a:solidFill>
                  <a:srgbClr val="9FB8CD"/>
                </a:solidFill>
                <a:latin typeface="Calibri"/>
              </a:rPr>
              <a:t>)</a:t>
            </a:r>
            <a:endParaRPr lang="ja-JP" altLang="en-US"/>
          </a:p>
        </p:txBody>
      </p:sp>
      <p:sp>
        <p:nvSpPr>
          <p:cNvPr id="8" name="Text Placeholder 7"/>
          <p:cNvSpPr>
            <a:spLocks noGrp="1"/>
          </p:cNvSpPr>
          <p:nvPr>
            <p:ph type="body" sz="half" idx="3"/>
          </p:nvPr>
        </p:nvSpPr>
        <p:spPr/>
        <p:txBody>
          <a:bodyPr/>
          <a:lstStyle/>
          <a:p>
            <a:pPr marL="0" indent="0" algn="l" defTabSz="914400">
              <a:spcBef>
                <a:spcPts val="600"/>
              </a:spcBef>
              <a:buNone/>
            </a:pPr>
            <a:r>
              <a:rPr lang="ja-JP" altLang="en-US" sz="2400" b="1" i="0" smtClean="0">
                <a:solidFill>
                  <a:srgbClr val="9FB8CD"/>
                </a:solidFill>
                <a:latin typeface="Calibri"/>
              </a:rPr>
              <a:t>“ポリモーフィック” 参照型</a:t>
            </a:r>
            <a:endParaRPr lang="ja-JP" altLang="en-US"/>
          </a:p>
        </p:txBody>
      </p:sp>
      <p:sp>
        <p:nvSpPr>
          <p:cNvPr id="5" name="Content Placeholder 4"/>
          <p:cNvSpPr>
            <a:spLocks noGrp="1"/>
          </p:cNvSpPr>
          <p:nvPr>
            <p:ph sz="quarter" idx="2"/>
          </p:nvPr>
        </p:nvSpPr>
        <p:spPr>
          <a:xfrm>
            <a:off x="609441" y="2133600"/>
            <a:ext cx="5383398" cy="4205056"/>
          </a:xfrm>
        </p:spPr>
        <p:txBody>
          <a:bodyPr>
            <a:normAutofit/>
          </a:bodyPr>
          <a:lstStyle/>
          <a:p>
            <a:pPr marL="0" indent="0" algn="l" defTabSz="914400">
              <a:spcBef>
                <a:spcPts val="600"/>
              </a:spcBef>
              <a:buNone/>
            </a:pPr>
            <a:r>
              <a:rPr lang="en-US" altLang="ja-JP" sz="2200" b="0" i="0" smtClean="0">
                <a:solidFill>
                  <a:srgbClr val="0070C0"/>
                </a:solidFill>
                <a:latin typeface="Calibri"/>
              </a:rPr>
              <a:t>class point {</a:t>
            </a:r>
            <a:br>
              <a:rPr lang="en-US" altLang="ja-JP" sz="2200" b="0" i="0" smtClean="0">
                <a:solidFill>
                  <a:srgbClr val="0070C0"/>
                </a:solidFill>
                <a:latin typeface="Calibri"/>
              </a:rPr>
            </a:br>
            <a:r>
              <a:rPr lang="en-US" altLang="ja-JP" sz="2200" b="0" i="0" smtClean="0">
                <a:solidFill>
                  <a:srgbClr val="0070C0"/>
                </a:solidFill>
                <a:latin typeface="Calibri"/>
              </a:rPr>
              <a:t>  int x;</a:t>
            </a:r>
            <a:br>
              <a:rPr lang="en-US" altLang="ja-JP" sz="2200" b="0" i="0" smtClean="0">
                <a:solidFill>
                  <a:srgbClr val="0070C0"/>
                </a:solidFill>
                <a:latin typeface="Calibri"/>
              </a:rPr>
            </a:br>
            <a:r>
              <a:rPr lang="en-US" altLang="ja-JP" sz="2200" b="0" i="0" smtClean="0">
                <a:solidFill>
                  <a:srgbClr val="0070C0"/>
                </a:solidFill>
                <a:latin typeface="Calibri"/>
              </a:rPr>
              <a:t>  int y;</a:t>
            </a:r>
          </a:p>
          <a:p>
            <a:pPr marL="0" indent="0" algn="l" defTabSz="914400">
              <a:spcBef>
                <a:spcPts val="600"/>
              </a:spcBef>
              <a:buNone/>
            </a:pPr>
            <a:r>
              <a:rPr lang="en-US" altLang="ja-JP" sz="2200" b="0" i="0" smtClean="0">
                <a:solidFill>
                  <a:srgbClr val="0070C0"/>
                </a:solidFill>
                <a:latin typeface="Calibri"/>
              </a:rPr>
              <a:t>public:</a:t>
            </a:r>
          </a:p>
          <a:p>
            <a:pPr marL="0" indent="0" algn="l" defTabSz="914400">
              <a:spcBef>
                <a:spcPts val="600"/>
              </a:spcBef>
              <a:buNone/>
            </a:pPr>
            <a:r>
              <a:rPr lang="en-US" altLang="ja-JP" sz="2200" b="0" i="0" smtClean="0">
                <a:solidFill>
                  <a:srgbClr val="0070C0"/>
                </a:solidFill>
                <a:latin typeface="Calibri"/>
              </a:rPr>
              <a:t>  :::</a:t>
            </a:r>
            <a:br>
              <a:rPr lang="en-US" altLang="ja-JP" sz="2200" b="0" i="0" smtClean="0">
                <a:solidFill>
                  <a:srgbClr val="0070C0"/>
                </a:solidFill>
                <a:latin typeface="Calibri"/>
              </a:rPr>
            </a:br>
            <a:r>
              <a:rPr lang="en-US" altLang="ja-JP" sz="2200" b="0" i="0" smtClean="0">
                <a:solidFill>
                  <a:srgbClr val="0070C0"/>
                </a:solidFill>
                <a:latin typeface="Calibri"/>
              </a:rPr>
              <a:t>};</a:t>
            </a:r>
            <a:endParaRPr lang="ja-JP" altLang="en-US" sz="2200">
              <a:solidFill>
                <a:srgbClr val="0070C0"/>
              </a:solidFill>
            </a:endParaRPr>
          </a:p>
        </p:txBody>
      </p:sp>
      <p:sp>
        <p:nvSpPr>
          <p:cNvPr id="9" name="Content Placeholder 8"/>
          <p:cNvSpPr>
            <a:spLocks noGrp="1"/>
          </p:cNvSpPr>
          <p:nvPr>
            <p:ph sz="quarter" idx="4"/>
          </p:nvPr>
        </p:nvSpPr>
        <p:spPr>
          <a:xfrm>
            <a:off x="6195986" y="2133600"/>
            <a:ext cx="5383398" cy="4205056"/>
          </a:xfrm>
        </p:spPr>
        <p:txBody>
          <a:bodyPr>
            <a:normAutofit/>
          </a:bodyPr>
          <a:lstStyle/>
          <a:p>
            <a:pPr marL="0" indent="0" algn="l" defTabSz="914400">
              <a:spcBef>
                <a:spcPts val="600"/>
              </a:spcBef>
              <a:buNone/>
            </a:pPr>
            <a:r>
              <a:rPr lang="en-US" altLang="ja-JP" sz="2200" b="0" i="0" dirty="0" smtClean="0">
                <a:solidFill>
                  <a:srgbClr val="0070C0"/>
                </a:solidFill>
                <a:latin typeface="Calibri"/>
              </a:rPr>
              <a:t>class shape : </a:t>
            </a:r>
            <a:r>
              <a:rPr lang="en-US" altLang="ja-JP" sz="2200" b="1" i="0" dirty="0" smtClean="0">
                <a:solidFill>
                  <a:srgbClr val="0070C0"/>
                </a:solidFill>
                <a:latin typeface="Calibri"/>
              </a:rPr>
              <a:t>boost::</a:t>
            </a:r>
            <a:r>
              <a:rPr lang="en-US" altLang="ja-JP" sz="2200" b="1" i="0" dirty="0" err="1" smtClean="0">
                <a:solidFill>
                  <a:srgbClr val="0070C0"/>
                </a:solidFill>
                <a:latin typeface="Calibri"/>
              </a:rPr>
              <a:t>noncopyable</a:t>
            </a:r>
            <a:r>
              <a:rPr lang="ja-JP" altLang="en-US" sz="2200" b="0" i="0" dirty="0" smtClean="0">
                <a:solidFill>
                  <a:srgbClr val="0070C0"/>
                </a:solidFill>
                <a:latin typeface="Calibri"/>
              </a:rPr>
              <a:t> </a:t>
            </a:r>
            <a:r>
              <a:rPr lang="en-US" altLang="ja-JP" sz="2200" b="0" i="0" dirty="0" smtClean="0">
                <a:solidFill>
                  <a:srgbClr val="0070C0"/>
                </a:solidFill>
                <a:latin typeface="Calibri"/>
              </a:rPr>
              <a:t>{</a:t>
            </a:r>
            <a:br>
              <a:rPr lang="en-US" altLang="ja-JP" sz="2200" b="0" i="0" dirty="0" smtClean="0">
                <a:solidFill>
                  <a:srgbClr val="0070C0"/>
                </a:solidFill>
                <a:latin typeface="Calibri"/>
              </a:rPr>
            </a:br>
            <a:r>
              <a:rPr lang="en-US" altLang="ja-JP" sz="2200" b="0" i="0" dirty="0" smtClean="0">
                <a:solidFill>
                  <a:srgbClr val="0070C0"/>
                </a:solidFill>
                <a:latin typeface="Calibri"/>
              </a:rPr>
              <a:t>public:</a:t>
            </a:r>
            <a:br>
              <a:rPr lang="en-US" altLang="ja-JP" sz="2200" b="0" i="0" dirty="0" smtClean="0">
                <a:solidFill>
                  <a:srgbClr val="0070C0"/>
                </a:solidFill>
                <a:latin typeface="Calibri"/>
              </a:rPr>
            </a:br>
            <a:r>
              <a:rPr lang="en-US" altLang="ja-JP" sz="2200" b="0" i="0" dirty="0" smtClean="0">
                <a:solidFill>
                  <a:srgbClr val="0070C0"/>
                </a:solidFill>
                <a:latin typeface="Calibri"/>
              </a:rPr>
              <a:t>  virtual draw();</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a:t>
            </a:r>
          </a:p>
          <a:p>
            <a:pPr marL="0" indent="0" algn="l" defTabSz="914400">
              <a:spcBef>
                <a:spcPts val="1800"/>
              </a:spcBef>
              <a:buNone/>
            </a:pPr>
            <a:r>
              <a:rPr lang="en-US" altLang="ja-JP" sz="2200" b="0" i="0" dirty="0" smtClean="0">
                <a:solidFill>
                  <a:srgbClr val="0070C0"/>
                </a:solidFill>
                <a:latin typeface="Calibri"/>
              </a:rPr>
              <a:t>class circle </a:t>
            </a:r>
            <a:r>
              <a:rPr lang="en-US" altLang="ja-JP" sz="2200" b="1" i="0" dirty="0" smtClean="0">
                <a:solidFill>
                  <a:srgbClr val="0070C0"/>
                </a:solidFill>
                <a:latin typeface="Calibri"/>
              </a:rPr>
              <a:t>: shape </a:t>
            </a:r>
            <a:r>
              <a:rPr lang="en-US" altLang="ja-JP" sz="2200" b="0" i="0" dirty="0" smtClean="0">
                <a:solidFill>
                  <a:srgbClr val="0070C0"/>
                </a:solidFill>
                <a:latin typeface="Calibri"/>
              </a:rPr>
              <a:t>{</a:t>
            </a:r>
            <a:br>
              <a:rPr lang="en-US" altLang="ja-JP" sz="2200" b="0" i="0" dirty="0" smtClean="0">
                <a:solidFill>
                  <a:srgbClr val="0070C0"/>
                </a:solidFill>
                <a:latin typeface="Calibri"/>
              </a:rPr>
            </a:br>
            <a:r>
              <a:rPr lang="en-US" altLang="ja-JP" sz="2200" b="0" i="0" dirty="0" smtClean="0">
                <a:solidFill>
                  <a:srgbClr val="0070C0"/>
                </a:solidFill>
                <a:latin typeface="Calibri"/>
              </a:rPr>
              <a:t>public:</a:t>
            </a:r>
            <a:br>
              <a:rPr lang="en-US" altLang="ja-JP" sz="2200" b="0" i="0" dirty="0" smtClean="0">
                <a:solidFill>
                  <a:srgbClr val="0070C0"/>
                </a:solidFill>
                <a:latin typeface="Calibri"/>
              </a:rPr>
            </a:br>
            <a:r>
              <a:rPr lang="en-US" altLang="ja-JP" sz="2200" b="0" i="0" dirty="0" smtClean="0">
                <a:solidFill>
                  <a:srgbClr val="0070C0"/>
                </a:solidFill>
                <a:latin typeface="Calibri"/>
              </a:rPr>
              <a:t>  virtual draw() </a:t>
            </a:r>
            <a:r>
              <a:rPr lang="en-US" altLang="ja-JP" sz="2200" b="1" i="0" dirty="0" smtClean="0">
                <a:solidFill>
                  <a:srgbClr val="0070C0"/>
                </a:solidFill>
                <a:latin typeface="Calibri"/>
              </a:rPr>
              <a:t>override</a:t>
            </a:r>
            <a:r>
              <a:rPr lang="en-US" altLang="ja-JP" sz="2200" b="0" i="0" dirty="0" smtClean="0">
                <a:solidFill>
                  <a:srgbClr val="0070C0"/>
                </a:solidFill>
                <a:latin typeface="Calibri"/>
              </a:rPr>
              <a:t>;</a:t>
            </a:r>
            <a:br>
              <a:rPr lang="en-US" altLang="ja-JP" sz="2200" b="0" i="0" dirty="0" smtClean="0">
                <a:solidFill>
                  <a:srgbClr val="0070C0"/>
                </a:solidFill>
                <a:latin typeface="Calibri"/>
              </a:rPr>
            </a:b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smtClean="0">
                <a:solidFill>
                  <a:srgbClr val="0070C0"/>
                </a:solidFill>
                <a:latin typeface="Calibri"/>
              </a:rPr>
              <a:t>};</a:t>
            </a:r>
            <a:endParaRPr lang="ja-JP" altLang="en-US" sz="2200" dirty="0">
              <a:solidFill>
                <a:srgbClr val="0070C0"/>
              </a:solidFill>
            </a:endParaRPr>
          </a:p>
        </p:txBody>
      </p:sp>
      <p:sp>
        <p:nvSpPr>
          <p:cNvPr id="11" name="Line Callout 1 10"/>
          <p:cNvSpPr/>
          <p:nvPr/>
        </p:nvSpPr>
        <p:spPr>
          <a:xfrm>
            <a:off x="8859823" y="719527"/>
            <a:ext cx="3118132" cy="793679"/>
          </a:xfrm>
          <a:prstGeom prst="borderCallout1">
            <a:avLst>
              <a:gd name="adj1" fmla="val 25636"/>
              <a:gd name="adj2" fmla="val -1190"/>
              <a:gd name="adj3" fmla="val 104801"/>
              <a:gd name="adj4" fmla="val -22526"/>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dirty="0" smtClean="0">
                <a:solidFill>
                  <a:schemeClr val="lt1"/>
                </a:solidFill>
                <a:latin typeface="Calibri"/>
                <a:ea typeface="+mn-ea"/>
                <a:cs typeface="+mn-cs"/>
              </a:rPr>
              <a:t>基底クラス</a:t>
            </a:r>
            <a:r>
              <a:rPr lang="ja-JP" altLang="en-US" b="0" i="0" dirty="0" smtClean="0">
                <a:solidFill>
                  <a:schemeClr val="lt1"/>
                </a:solidFill>
                <a:latin typeface="Calibri"/>
                <a:ea typeface="+mn-ea"/>
                <a:cs typeface="+mn-cs"/>
              </a:rPr>
              <a:t>と</a:t>
            </a:r>
            <a:r>
              <a:rPr lang="ja-JP" altLang="en-US" b="1" i="0" dirty="0" smtClean="0">
                <a:solidFill>
                  <a:schemeClr val="lt1"/>
                </a:solidFill>
                <a:latin typeface="Calibri"/>
                <a:ea typeface="+mn-ea"/>
                <a:cs typeface="+mn-cs"/>
              </a:rPr>
              <a:t>仮想関数</a:t>
            </a:r>
            <a:r>
              <a:rPr lang="en-US" altLang="ja-JP" b="1" i="0" dirty="0" smtClean="0">
                <a:solidFill>
                  <a:schemeClr val="lt1"/>
                </a:solidFill>
                <a:latin typeface="Calibri"/>
                <a:ea typeface="+mn-ea"/>
                <a:cs typeface="+mn-cs"/>
              </a:rPr>
              <a:t/>
            </a:r>
            <a:br>
              <a:rPr lang="en-US" altLang="ja-JP" b="1" i="0" dirty="0" smtClean="0">
                <a:solidFill>
                  <a:schemeClr val="lt1"/>
                </a:solidFill>
                <a:latin typeface="Calibri"/>
                <a:ea typeface="+mn-ea"/>
                <a:cs typeface="+mn-cs"/>
              </a:rPr>
            </a:br>
            <a:r>
              <a:rPr lang="ja-JP" altLang="en-US" b="0" i="0" dirty="0" smtClean="0">
                <a:solidFill>
                  <a:schemeClr val="lt1"/>
                </a:solidFill>
                <a:latin typeface="Calibri"/>
                <a:ea typeface="+mn-ea"/>
                <a:cs typeface="+mn-cs"/>
              </a:rPr>
              <a:t>が重要</a:t>
            </a:r>
            <a:endParaRPr lang="ja-JP" altLang="en-US" b="0" i="0" dirty="0">
              <a:solidFill>
                <a:schemeClr val="lt1"/>
              </a:solidFill>
              <a:latin typeface="Calibri"/>
              <a:ea typeface="+mn-ea"/>
              <a:cs typeface="+mn-cs"/>
            </a:endParaRPr>
          </a:p>
        </p:txBody>
      </p:sp>
      <p:sp>
        <p:nvSpPr>
          <p:cNvPr id="14" name="Line Callout 1 13"/>
          <p:cNvSpPr/>
          <p:nvPr/>
        </p:nvSpPr>
        <p:spPr>
          <a:xfrm>
            <a:off x="8858113" y="2607892"/>
            <a:ext cx="3118132" cy="546276"/>
          </a:xfrm>
          <a:prstGeom prst="borderCallout1">
            <a:avLst>
              <a:gd name="adj1" fmla="val 25636"/>
              <a:gd name="adj2" fmla="val -1190"/>
              <a:gd name="adj3" fmla="val -22060"/>
              <a:gd name="adj4" fmla="val -2186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smtClean="0">
                <a:solidFill>
                  <a:schemeClr val="lt1"/>
                </a:solidFill>
                <a:latin typeface="Calibri"/>
              </a:rPr>
              <a:t>明示的にコピーを無効化</a:t>
            </a:r>
            <a:endParaRPr lang="ja-JP" altLang="en-US" b="1" smtClean="0"/>
          </a:p>
        </p:txBody>
      </p:sp>
      <p:sp>
        <p:nvSpPr>
          <p:cNvPr id="15" name="Line Callout 1 14"/>
          <p:cNvSpPr/>
          <p:nvPr/>
        </p:nvSpPr>
        <p:spPr>
          <a:xfrm>
            <a:off x="8856403" y="3571924"/>
            <a:ext cx="3118132" cy="546276"/>
          </a:xfrm>
          <a:prstGeom prst="borderCallout1">
            <a:avLst>
              <a:gd name="adj1" fmla="val 25636"/>
              <a:gd name="adj2" fmla="val -1190"/>
              <a:gd name="adj3" fmla="val 90786"/>
              <a:gd name="adj4" fmla="val -22526"/>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smtClean="0">
                <a:solidFill>
                  <a:schemeClr val="lt1"/>
                </a:solidFill>
                <a:latin typeface="Calibri"/>
              </a:rPr>
              <a:t>無効化は継承される</a:t>
            </a:r>
            <a:endParaRPr lang="ja-JP" altLang="en-US" b="1" smtClean="0"/>
          </a:p>
        </p:txBody>
      </p:sp>
      <p:sp>
        <p:nvSpPr>
          <p:cNvPr id="16" name="Line Callout 1 15"/>
          <p:cNvSpPr/>
          <p:nvPr/>
        </p:nvSpPr>
        <p:spPr>
          <a:xfrm>
            <a:off x="8856403" y="5226084"/>
            <a:ext cx="3118132" cy="687035"/>
          </a:xfrm>
          <a:prstGeom prst="borderCallout1">
            <a:avLst>
              <a:gd name="adj1" fmla="val 25636"/>
              <a:gd name="adj2" fmla="val -1190"/>
              <a:gd name="adj3" fmla="val -22060"/>
              <a:gd name="adj4" fmla="val -2186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明示的な</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オーバーライド制御</a:t>
            </a:r>
            <a:endParaRPr lang="ja-JP" altLang="en-US" b="1" dirty="0" smtClean="0"/>
          </a:p>
        </p:txBody>
      </p:sp>
      <p:sp>
        <p:nvSpPr>
          <p:cNvPr id="13" name="Line Callout 1 11"/>
          <p:cNvSpPr/>
          <p:nvPr/>
        </p:nvSpPr>
        <p:spPr>
          <a:xfrm>
            <a:off x="2589088" y="2360489"/>
            <a:ext cx="2955369" cy="793679"/>
          </a:xfrm>
          <a:prstGeom prst="borderCallout1">
            <a:avLst>
              <a:gd name="adj1" fmla="val 25636"/>
              <a:gd name="adj2" fmla="val -1190"/>
              <a:gd name="adj3" fmla="val -54422"/>
              <a:gd name="adj4" fmla="val -1560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dirty="0" smtClean="0">
                <a:solidFill>
                  <a:schemeClr val="lt1"/>
                </a:solidFill>
                <a:latin typeface="Calibri"/>
                <a:ea typeface="+mn-ea"/>
                <a:cs typeface="+mn-cs"/>
              </a:rPr>
              <a:t>メモリ</a:t>
            </a:r>
            <a:r>
              <a:rPr lang="ja-JP" altLang="en-US" i="0" dirty="0" smtClean="0">
                <a:solidFill>
                  <a:schemeClr val="lt1"/>
                </a:solidFill>
                <a:latin typeface="Calibri"/>
                <a:ea typeface="+mn-ea"/>
                <a:cs typeface="+mn-cs"/>
              </a:rPr>
              <a:t>と</a:t>
            </a:r>
            <a:r>
              <a:rPr lang="ja-JP" altLang="en-US" b="1" i="0" dirty="0" smtClean="0">
                <a:solidFill>
                  <a:schemeClr val="lt1"/>
                </a:solidFill>
                <a:latin typeface="Calibri"/>
                <a:ea typeface="+mn-ea"/>
                <a:cs typeface="+mn-cs"/>
              </a:rPr>
              <a:t>レイアウトの制御</a:t>
            </a:r>
            <a:r>
              <a:rPr lang="ja-JP" altLang="en-US" b="0" i="0" dirty="0" smtClean="0">
                <a:solidFill>
                  <a:schemeClr val="lt1"/>
                </a:solidFill>
                <a:latin typeface="Calibri"/>
                <a:ea typeface="+mn-ea"/>
                <a:cs typeface="+mn-cs"/>
              </a:rPr>
              <a:t>が重要</a:t>
            </a:r>
            <a:endParaRPr lang="ja-JP" altLang="en-US" b="0" i="0" dirty="0">
              <a:solidFill>
                <a:schemeClr val="lt1"/>
              </a:solidFill>
              <a:latin typeface="Calibri"/>
              <a:ea typeface="+mn-ea"/>
              <a:cs typeface="+mn-cs"/>
            </a:endParaRPr>
          </a:p>
        </p:txBody>
      </p:sp>
    </p:spTree>
    <p:extLst>
      <p:ext uri="{BB962C8B-B14F-4D97-AF65-F5344CB8AC3E}">
        <p14:creationId xmlns:p14="http://schemas.microsoft.com/office/powerpoint/2010/main" val="14502058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defTabSz="914400">
              <a:spcBef>
                <a:spcPct val="0"/>
              </a:spcBef>
              <a:buNone/>
            </a:pPr>
            <a:r>
              <a:rPr lang="ja-JP" altLang="en-US" sz="3200" b="0" i="0" smtClean="0">
                <a:solidFill>
                  <a:srgbClr val="464653"/>
                </a:solidFill>
                <a:latin typeface="Bookman Old Style"/>
              </a:rPr>
              <a:t>値型と</a:t>
            </a:r>
            <a:r>
              <a:rPr lang="ja-JP" altLang="en-US" sz="3200" b="1" i="0" smtClean="0">
                <a:solidFill>
                  <a:srgbClr val="464653"/>
                </a:solidFill>
                <a:latin typeface="Bookman Old Style"/>
              </a:rPr>
              <a:t>ムーブ</a:t>
            </a:r>
            <a:r>
              <a:rPr lang="ja-JP" altLang="en-US" sz="3200" b="0" i="0" smtClean="0">
                <a:solidFill>
                  <a:srgbClr val="464653"/>
                </a:solidFill>
                <a:latin typeface="Bookman Old Style"/>
              </a:rPr>
              <a:t>の効率性</a:t>
            </a:r>
            <a:endParaRPr lang="ja-JP" altLang="en-US"/>
          </a:p>
        </p:txBody>
      </p:sp>
      <p:sp>
        <p:nvSpPr>
          <p:cNvPr id="8" name="Content Placeholder 7"/>
          <p:cNvSpPr>
            <a:spLocks noGrp="1"/>
          </p:cNvSpPr>
          <p:nvPr>
            <p:ph sz="quarter" idx="1"/>
          </p:nvPr>
        </p:nvSpPr>
        <p:spPr/>
        <p:txBody>
          <a:bodyPr>
            <a:normAutofit/>
          </a:bodyPr>
          <a:lstStyle/>
          <a:p>
            <a:pPr marL="0" indent="0" algn="l" defTabSz="914400">
              <a:spcBef>
                <a:spcPts val="600"/>
              </a:spcBef>
              <a:buNone/>
            </a:pPr>
            <a:r>
              <a:rPr lang="en-US" altLang="ja-JP" sz="2200" b="1" i="0" smtClean="0">
                <a:solidFill>
                  <a:srgbClr val="0070C0"/>
                </a:solidFill>
                <a:latin typeface="Calibri"/>
              </a:rPr>
              <a:t>set&lt;widget&gt;</a:t>
            </a:r>
            <a:r>
              <a:rPr lang="ja-JP" altLang="en-US" sz="2200" b="0" i="0" smtClean="0">
                <a:solidFill>
                  <a:srgbClr val="0070C0"/>
                </a:solidFill>
                <a:latin typeface="Calibri"/>
              </a:rPr>
              <a:t> </a:t>
            </a:r>
            <a:r>
              <a:rPr lang="en-US" altLang="ja-JP" sz="2200" b="0" i="0" smtClean="0">
                <a:solidFill>
                  <a:srgbClr val="0070C0"/>
                </a:solidFill>
                <a:latin typeface="Calibri"/>
              </a:rPr>
              <a:t>load_huge_data() {</a:t>
            </a:r>
            <a:br>
              <a:rPr lang="en-US" altLang="ja-JP" sz="2200" b="0" i="0" smtClean="0">
                <a:solidFill>
                  <a:srgbClr val="0070C0"/>
                </a:solidFill>
                <a:latin typeface="Calibri"/>
              </a:rPr>
            </a:br>
            <a:r>
              <a:rPr lang="en-US" altLang="ja-JP" sz="2200" b="0" i="0" smtClean="0">
                <a:solidFill>
                  <a:srgbClr val="0070C0"/>
                </a:solidFill>
                <a:latin typeface="Calibri"/>
              </a:rPr>
              <a:t>  set&lt;widget&gt; ret;</a:t>
            </a:r>
            <a:br>
              <a:rPr lang="en-US" altLang="ja-JP" sz="2200" b="0" i="0" smtClean="0">
                <a:solidFill>
                  <a:srgbClr val="0070C0"/>
                </a:solidFill>
                <a:latin typeface="Calibri"/>
              </a:rPr>
            </a:br>
            <a:r>
              <a:rPr lang="en-US" altLang="ja-JP" sz="2200" b="0" i="0" smtClean="0">
                <a:solidFill>
                  <a:srgbClr val="0070C0"/>
                </a:solidFill>
                <a:latin typeface="Calibri"/>
              </a:rPr>
              <a:t>  // … </a:t>
            </a:r>
            <a:r>
              <a:rPr lang="ja-JP" altLang="en-US" sz="2200" b="0" i="0" smtClean="0">
                <a:solidFill>
                  <a:srgbClr val="0070C0"/>
                </a:solidFill>
                <a:latin typeface="Calibri"/>
              </a:rPr>
              <a:t>データを読み込み、</a:t>
            </a:r>
            <a:r>
              <a:rPr lang="en-US" altLang="ja-JP" sz="2200" b="0" i="0" smtClean="0">
                <a:solidFill>
                  <a:srgbClr val="0070C0"/>
                </a:solidFill>
                <a:latin typeface="Calibri"/>
              </a:rPr>
              <a:t>ret </a:t>
            </a:r>
            <a:r>
              <a:rPr lang="ja-JP" altLang="en-US" sz="2200" b="0" i="0" smtClean="0">
                <a:solidFill>
                  <a:srgbClr val="0070C0"/>
                </a:solidFill>
                <a:latin typeface="Calibri"/>
              </a:rPr>
              <a:t>に設定 </a:t>
            </a:r>
            <a:r>
              <a:rPr lang="en-US" altLang="ja-JP" sz="2200" b="0" i="0" smtClean="0">
                <a:solidFill>
                  <a:srgbClr val="0070C0"/>
                </a:solidFill>
                <a:latin typeface="Calibri"/>
              </a:rPr>
              <a:t>…</a:t>
            </a:r>
            <a:br>
              <a:rPr lang="en-US" altLang="ja-JP" sz="2200" b="0" i="0" smtClean="0">
                <a:solidFill>
                  <a:srgbClr val="0070C0"/>
                </a:solidFill>
                <a:latin typeface="Calibri"/>
              </a:rPr>
            </a:br>
            <a:r>
              <a:rPr lang="ja-JP" altLang="en-US" sz="2200" b="1" i="0" smtClean="0">
                <a:solidFill>
                  <a:srgbClr val="0070C0"/>
                </a:solidFill>
                <a:latin typeface="Calibri"/>
              </a:rPr>
              <a:t>  </a:t>
            </a:r>
            <a:r>
              <a:rPr lang="en-US" altLang="ja-JP" sz="2200" b="1" i="0" smtClean="0">
                <a:solidFill>
                  <a:srgbClr val="0070C0"/>
                </a:solidFill>
                <a:latin typeface="Calibri"/>
              </a:rPr>
              <a:t>return ret;</a:t>
            </a:r>
            <a:br>
              <a:rPr lang="en-US" altLang="ja-JP" sz="2200" b="1" i="0" smtClean="0">
                <a:solidFill>
                  <a:srgbClr val="0070C0"/>
                </a:solidFill>
                <a:latin typeface="Calibri"/>
              </a:rPr>
            </a:br>
            <a:r>
              <a:rPr lang="en-US" altLang="ja-JP" sz="2200" b="0" i="0" smtClean="0">
                <a:solidFill>
                  <a:srgbClr val="0070C0"/>
                </a:solidFill>
                <a:latin typeface="Calibri"/>
              </a:rPr>
              <a:t>}</a:t>
            </a:r>
          </a:p>
          <a:p>
            <a:pPr marL="0" indent="0" algn="l" defTabSz="914400">
              <a:spcBef>
                <a:spcPts val="600"/>
              </a:spcBef>
              <a:buNone/>
            </a:pPr>
            <a:r>
              <a:rPr lang="en-US" altLang="ja-JP" sz="2200" b="0" i="0" smtClean="0">
                <a:solidFill>
                  <a:srgbClr val="0070C0"/>
                </a:solidFill>
                <a:latin typeface="Calibri"/>
              </a:rPr>
              <a:t>widgets = load_huge_data();</a:t>
            </a:r>
            <a:endParaRPr lang="ja-JP" altLang="en-US" sz="2200">
              <a:solidFill>
                <a:srgbClr val="0070C0"/>
              </a:solidFill>
            </a:endParaRPr>
          </a:p>
        </p:txBody>
      </p:sp>
      <p:sp>
        <p:nvSpPr>
          <p:cNvPr id="9" name="Content Placeholder 8"/>
          <p:cNvSpPr>
            <a:spLocks noGrp="1"/>
          </p:cNvSpPr>
          <p:nvPr>
            <p:ph sz="quarter" idx="2"/>
          </p:nvPr>
        </p:nvSpPr>
        <p:spPr/>
        <p:txBody>
          <a:bodyPr>
            <a:normAutofit/>
          </a:bodyPr>
          <a:lstStyle/>
          <a:p>
            <a:pPr marL="0" indent="0" algn="l" defTabSz="914400">
              <a:spcBef>
                <a:spcPts val="600"/>
              </a:spcBef>
              <a:buNone/>
            </a:pPr>
            <a:r>
              <a:rPr lang="en-US" altLang="ja-JP" sz="2200" b="0" i="0" dirty="0" smtClean="0">
                <a:solidFill>
                  <a:srgbClr val="0070C0"/>
                </a:solidFill>
                <a:latin typeface="Calibri"/>
              </a:rPr>
              <a:t>vector&lt;string&gt; v = </a:t>
            </a:r>
            <a:r>
              <a:rPr lang="en-US" altLang="ja-JP" sz="2200" b="0" i="0" dirty="0" err="1" smtClean="0">
                <a:solidFill>
                  <a:srgbClr val="0070C0"/>
                </a:solidFill>
                <a:latin typeface="Calibri"/>
              </a:rPr>
              <a:t>IfIHadAMillionStrings</a:t>
            </a:r>
            <a:r>
              <a:rPr lang="en-US" altLang="ja-JP" sz="2200" b="0" i="0" dirty="0" smtClean="0">
                <a:solidFill>
                  <a:srgbClr val="0070C0"/>
                </a:solidFill>
                <a:latin typeface="Calibri"/>
              </a:rPr>
              <a:t>();</a:t>
            </a:r>
          </a:p>
          <a:p>
            <a:pPr marL="0" indent="0" algn="l" defTabSz="914400">
              <a:spcBef>
                <a:spcPts val="600"/>
              </a:spcBef>
              <a:buNone/>
            </a:pPr>
            <a:r>
              <a:rPr lang="en-US" altLang="ja-JP" sz="2200" b="0" i="0" dirty="0" err="1" smtClean="0">
                <a:solidFill>
                  <a:srgbClr val="0070C0"/>
                </a:solidFill>
                <a:latin typeface="Calibri"/>
              </a:rPr>
              <a:t>v.insert</a:t>
            </a:r>
            <a:r>
              <a:rPr lang="en-US" altLang="ja-JP" sz="2200" b="0" i="0" dirty="0" smtClean="0">
                <a:solidFill>
                  <a:srgbClr val="0070C0"/>
                </a:solidFill>
                <a:latin typeface="Calibri"/>
              </a:rPr>
              <a:t>( begin(v)+</a:t>
            </a:r>
            <a:r>
              <a:rPr lang="en-US" altLang="ja-JP" sz="2200" b="0" i="0" dirty="0" err="1" smtClean="0">
                <a:solidFill>
                  <a:srgbClr val="0070C0"/>
                </a:solidFill>
                <a:latin typeface="Calibri"/>
              </a:rPr>
              <a:t>v.size</a:t>
            </a:r>
            <a:r>
              <a:rPr lang="en-US" altLang="ja-JP" sz="2200" b="0" i="0" dirty="0" smtClean="0">
                <a:solidFill>
                  <a:srgbClr val="0070C0"/>
                </a:solidFill>
                <a:latin typeface="Calibri"/>
              </a:rPr>
              <a:t>()/2, “tom” );</a:t>
            </a:r>
            <a:br>
              <a:rPr lang="en-US" altLang="ja-JP" sz="2200" b="0" i="0" dirty="0" smtClean="0">
                <a:solidFill>
                  <a:srgbClr val="0070C0"/>
                </a:solidFill>
                <a:latin typeface="Calibri"/>
              </a:rPr>
            </a:br>
            <a:r>
              <a:rPr lang="en-US" altLang="ja-JP" sz="2200" b="0" i="0" dirty="0" err="1" smtClean="0">
                <a:solidFill>
                  <a:srgbClr val="0070C0"/>
                </a:solidFill>
                <a:latin typeface="Calibri"/>
              </a:rPr>
              <a:t>v.insert</a:t>
            </a:r>
            <a:r>
              <a:rPr lang="en-US" altLang="ja-JP" sz="2200" b="0" i="0" dirty="0" smtClean="0">
                <a:solidFill>
                  <a:srgbClr val="0070C0"/>
                </a:solidFill>
                <a:latin typeface="Calibri"/>
              </a:rPr>
              <a:t>( begin(v)+</a:t>
            </a:r>
            <a:r>
              <a:rPr lang="en-US" altLang="ja-JP" sz="2200" b="0" i="0" dirty="0" err="1" smtClean="0">
                <a:solidFill>
                  <a:srgbClr val="0070C0"/>
                </a:solidFill>
                <a:latin typeface="Calibri"/>
              </a:rPr>
              <a:t>v.size</a:t>
            </a:r>
            <a:r>
              <a:rPr lang="en-US" altLang="ja-JP" sz="2200" b="0" i="0" dirty="0" smtClean="0">
                <a:solidFill>
                  <a:srgbClr val="0070C0"/>
                </a:solidFill>
                <a:latin typeface="Calibri"/>
              </a:rPr>
              <a:t>()/2, “</a:t>
            </a:r>
            <a:r>
              <a:rPr lang="en-US" altLang="ja-JP" sz="2200" b="0" i="0" dirty="0" err="1" smtClean="0">
                <a:solidFill>
                  <a:srgbClr val="0070C0"/>
                </a:solidFill>
                <a:latin typeface="Calibri"/>
              </a:rPr>
              <a:t>richard</a:t>
            </a: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err="1" smtClean="0">
                <a:solidFill>
                  <a:srgbClr val="0070C0"/>
                </a:solidFill>
                <a:latin typeface="Calibri"/>
              </a:rPr>
              <a:t>v.insert</a:t>
            </a:r>
            <a:r>
              <a:rPr lang="en-US" altLang="ja-JP" sz="2200" b="0" i="0" dirty="0" smtClean="0">
                <a:solidFill>
                  <a:srgbClr val="0070C0"/>
                </a:solidFill>
                <a:latin typeface="Calibri"/>
              </a:rPr>
              <a:t>( begin(v)+</a:t>
            </a:r>
            <a:r>
              <a:rPr lang="en-US" altLang="ja-JP" sz="2200" b="0" i="0" dirty="0" err="1" smtClean="0">
                <a:solidFill>
                  <a:srgbClr val="0070C0"/>
                </a:solidFill>
                <a:latin typeface="Calibri"/>
              </a:rPr>
              <a:t>v.size</a:t>
            </a:r>
            <a:r>
              <a:rPr lang="en-US" altLang="ja-JP" sz="2200" b="0" i="0" dirty="0" smtClean="0">
                <a:solidFill>
                  <a:srgbClr val="0070C0"/>
                </a:solidFill>
                <a:latin typeface="Calibri"/>
              </a:rPr>
              <a:t>()/2, “harry” );</a:t>
            </a:r>
          </a:p>
          <a:p>
            <a:pPr marL="0" indent="0" algn="l" defTabSz="914400">
              <a:spcBef>
                <a:spcPts val="600"/>
              </a:spcBef>
              <a:buNone/>
            </a:pPr>
            <a:endParaRPr lang="ja-JP" altLang="en-US" sz="2200" dirty="0" smtClean="0">
              <a:solidFill>
                <a:srgbClr val="0070C0"/>
              </a:solidFill>
            </a:endParaRPr>
          </a:p>
          <a:p>
            <a:pPr marL="0" indent="0" algn="l" defTabSz="914400">
              <a:spcBef>
                <a:spcPts val="600"/>
              </a:spcBef>
              <a:buNone/>
            </a:pPr>
            <a:endParaRPr lang="ja-JP" altLang="en-US" sz="2200" dirty="0" smtClean="0">
              <a:solidFill>
                <a:srgbClr val="0070C0"/>
              </a:solidFill>
            </a:endParaRPr>
          </a:p>
          <a:p>
            <a:pPr marL="0" indent="0" algn="l" defTabSz="914400">
              <a:spcBef>
                <a:spcPts val="600"/>
              </a:spcBef>
              <a:buNone/>
            </a:pPr>
            <a:endParaRPr lang="ja-JP" altLang="en-US" sz="2200" dirty="0" smtClean="0">
              <a:solidFill>
                <a:srgbClr val="0070C0"/>
              </a:solidFill>
            </a:endParaRPr>
          </a:p>
          <a:p>
            <a:pPr marL="0" indent="0" algn="l" defTabSz="914400">
              <a:spcBef>
                <a:spcPts val="600"/>
              </a:spcBef>
              <a:buNone/>
            </a:pPr>
            <a:r>
              <a:rPr lang="en-US" altLang="ja-JP" sz="2200" b="1" i="0" dirty="0" err="1" smtClean="0">
                <a:solidFill>
                  <a:srgbClr val="0070C0"/>
                </a:solidFill>
                <a:latin typeface="Calibri"/>
              </a:rPr>
              <a:t>HugeMatrix</a:t>
            </a:r>
            <a:r>
              <a:rPr lang="ja-JP" altLang="en-US" sz="2200" b="0" i="0" dirty="0" smtClean="0">
                <a:solidFill>
                  <a:srgbClr val="0070C0"/>
                </a:solidFill>
                <a:latin typeface="Calibri"/>
              </a:rPr>
              <a:t> </a:t>
            </a:r>
            <a:r>
              <a:rPr lang="en-US" altLang="ja-JP" sz="2200" b="0" i="0" dirty="0" smtClean="0">
                <a:solidFill>
                  <a:srgbClr val="0070C0"/>
                </a:solidFill>
                <a:latin typeface="Calibri"/>
              </a:rPr>
              <a:t>operator+(</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0" i="0" dirty="0" err="1" smtClean="0">
                <a:solidFill>
                  <a:srgbClr val="0070C0"/>
                </a:solidFill>
                <a:latin typeface="Calibri"/>
              </a:rPr>
              <a:t>const</a:t>
            </a:r>
            <a:r>
              <a:rPr lang="en-US" altLang="ja-JP" sz="2200" b="0" i="0" dirty="0" smtClean="0">
                <a:solidFill>
                  <a:srgbClr val="0070C0"/>
                </a:solidFill>
                <a:latin typeface="Calibri"/>
              </a:rPr>
              <a:t> </a:t>
            </a:r>
            <a:r>
              <a:rPr lang="en-US" altLang="ja-JP" sz="2200" b="0" i="0" dirty="0" err="1" smtClean="0">
                <a:solidFill>
                  <a:srgbClr val="0070C0"/>
                </a:solidFill>
                <a:latin typeface="Calibri"/>
              </a:rPr>
              <a:t>HugeMatrix</a:t>
            </a:r>
            <a:r>
              <a:rPr lang="en-US" altLang="ja-JP" sz="2200" b="0" i="0" dirty="0" smtClean="0">
                <a:solidFill>
                  <a:srgbClr val="0070C0"/>
                </a:solidFill>
                <a:latin typeface="Calibri"/>
              </a:rPr>
              <a:t>&amp;,</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0" i="0" dirty="0" err="1" smtClean="0">
                <a:solidFill>
                  <a:srgbClr val="0070C0"/>
                </a:solidFill>
                <a:latin typeface="Calibri"/>
              </a:rPr>
              <a:t>const</a:t>
            </a:r>
            <a:r>
              <a:rPr lang="en-US" altLang="ja-JP" sz="2200" b="0" i="0" dirty="0" smtClean="0">
                <a:solidFill>
                  <a:srgbClr val="0070C0"/>
                </a:solidFill>
                <a:latin typeface="Calibri"/>
              </a:rPr>
              <a:t> </a:t>
            </a:r>
            <a:r>
              <a:rPr lang="en-US" altLang="ja-JP" sz="2200" b="0" i="0" dirty="0" err="1" smtClean="0">
                <a:solidFill>
                  <a:srgbClr val="0070C0"/>
                </a:solidFill>
                <a:latin typeface="Calibri"/>
              </a:rPr>
              <a:t>HugeMatrix</a:t>
            </a:r>
            <a:r>
              <a:rPr lang="en-US" altLang="ja-JP" sz="2200" b="0" i="0" dirty="0" smtClean="0">
                <a:solidFill>
                  <a:srgbClr val="0070C0"/>
                </a:solidFill>
                <a:latin typeface="Calibri"/>
              </a:rPr>
              <a:t>&amp;</a:t>
            </a:r>
            <a:br>
              <a:rPr lang="en-US" altLang="ja-JP" sz="2200" b="0" i="0" dirty="0" smtClean="0">
                <a:solidFill>
                  <a:srgbClr val="0070C0"/>
                </a:solidFill>
                <a:latin typeface="Calibri"/>
              </a:rPr>
            </a:br>
            <a:r>
              <a:rPr lang="en-US" altLang="ja-JP" sz="2200" b="0" i="0" dirty="0" smtClean="0">
                <a:solidFill>
                  <a:srgbClr val="0070C0"/>
                </a:solidFill>
                <a:latin typeface="Calibri"/>
              </a:rPr>
              <a:t>);</a:t>
            </a:r>
            <a:endParaRPr lang="ja-JP" altLang="en-US" sz="2200" dirty="0" smtClean="0">
              <a:solidFill>
                <a:srgbClr val="0070C0"/>
              </a:solidFill>
            </a:endParaRPr>
          </a:p>
          <a:p>
            <a:pPr marL="0" indent="0" algn="l" defTabSz="914400">
              <a:spcBef>
                <a:spcPts val="600"/>
              </a:spcBef>
              <a:buNone/>
            </a:pPr>
            <a:r>
              <a:rPr lang="en-US" altLang="ja-JP" sz="2200" b="0" i="0" dirty="0" smtClean="0">
                <a:solidFill>
                  <a:srgbClr val="0070C0"/>
                </a:solidFill>
                <a:latin typeface="Calibri"/>
              </a:rPr>
              <a:t>hm3 = hm1+hm2;</a:t>
            </a:r>
            <a:endParaRPr lang="ja-JP" altLang="en-US" sz="2200" dirty="0">
              <a:solidFill>
                <a:srgbClr val="0070C0"/>
              </a:solidFill>
            </a:endParaRPr>
          </a:p>
        </p:txBody>
      </p:sp>
      <p:sp>
        <p:nvSpPr>
          <p:cNvPr id="10" name="Line Callout 1 9"/>
          <p:cNvSpPr/>
          <p:nvPr/>
        </p:nvSpPr>
        <p:spPr>
          <a:xfrm>
            <a:off x="2003458" y="3544441"/>
            <a:ext cx="3555513" cy="1417823"/>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dirty="0" smtClean="0">
                <a:solidFill>
                  <a:schemeClr val="lt1"/>
                </a:solidFill>
                <a:latin typeface="Calibri"/>
                <a:ea typeface="+mn-ea"/>
                <a:cs typeface="+mn-cs"/>
              </a:rPr>
              <a:t>効率的</a:t>
            </a:r>
            <a:r>
              <a:rPr lang="ja-JP" altLang="en-US" b="0" i="0" dirty="0" smtClean="0">
                <a:solidFill>
                  <a:schemeClr val="lt1"/>
                </a:solidFill>
                <a:latin typeface="Calibri"/>
                <a:ea typeface="+mn-ea"/>
                <a:cs typeface="+mn-cs"/>
              </a:rPr>
              <a:t>、ディープ コピー</a:t>
            </a:r>
            <a:r>
              <a:rPr lang="en-US" altLang="ja-JP" b="0" i="0" dirty="0" smtClean="0">
                <a:solidFill>
                  <a:schemeClr val="lt1"/>
                </a:solidFill>
                <a:latin typeface="Calibri"/>
                <a:ea typeface="+mn-ea"/>
                <a:cs typeface="+mn-cs"/>
              </a:rPr>
              <a:t/>
            </a:r>
            <a:br>
              <a:rPr lang="en-US" altLang="ja-JP" b="0" i="0" dirty="0" smtClean="0">
                <a:solidFill>
                  <a:schemeClr val="lt1"/>
                </a:solidFill>
                <a:latin typeface="Calibri"/>
                <a:ea typeface="+mn-ea"/>
                <a:cs typeface="+mn-cs"/>
              </a:rPr>
            </a:br>
            <a:r>
              <a:rPr lang="ja-JP" altLang="en-US" b="0" i="0" dirty="0" smtClean="0">
                <a:solidFill>
                  <a:schemeClr val="lt1"/>
                </a:solidFill>
                <a:latin typeface="Calibri"/>
                <a:ea typeface="+mn-ea"/>
                <a:cs typeface="+mn-cs"/>
              </a:rPr>
              <a:t>は行わない</a:t>
            </a:r>
          </a:p>
          <a:p>
            <a:pPr algn="ctr" defTabSz="914400">
              <a:spcBef>
                <a:spcPts val="600"/>
              </a:spcBef>
              <a:buNone/>
            </a:pPr>
            <a:r>
              <a:rPr lang="ja-JP" altLang="en-US" b="0" i="0" dirty="0" smtClean="0">
                <a:solidFill>
                  <a:schemeClr val="lt1"/>
                </a:solidFill>
                <a:latin typeface="Calibri"/>
                <a:ea typeface="+mn-ea"/>
                <a:cs typeface="+mn-cs"/>
              </a:rPr>
              <a:t>“ヒープ割り当てと</a:t>
            </a:r>
            <a:r>
              <a:rPr lang="en-US" altLang="ja-JP" b="0" i="0" dirty="0" smtClean="0">
                <a:solidFill>
                  <a:schemeClr val="lt1"/>
                </a:solidFill>
                <a:latin typeface="Calibri"/>
                <a:ea typeface="+mn-ea"/>
                <a:cs typeface="+mn-cs"/>
              </a:rPr>
              <a:t/>
            </a:r>
            <a:br>
              <a:rPr lang="en-US" altLang="ja-JP" b="0" i="0" dirty="0" smtClean="0">
                <a:solidFill>
                  <a:schemeClr val="lt1"/>
                </a:solidFill>
                <a:latin typeface="Calibri"/>
                <a:ea typeface="+mn-ea"/>
                <a:cs typeface="+mn-cs"/>
              </a:rPr>
            </a:br>
            <a:r>
              <a:rPr lang="ja-JP" altLang="en-US" b="0" i="0" dirty="0" smtClean="0">
                <a:solidFill>
                  <a:schemeClr val="lt1"/>
                </a:solidFill>
                <a:latin typeface="Calibri"/>
                <a:ea typeface="+mn-ea"/>
                <a:cs typeface="+mn-cs"/>
              </a:rPr>
              <a:t>ポインター戻し” は不要</a:t>
            </a:r>
            <a:endParaRPr lang="ja-JP" altLang="en-US" b="0" i="0" dirty="0">
              <a:solidFill>
                <a:schemeClr val="lt1"/>
              </a:solidFill>
              <a:latin typeface="Calibri"/>
              <a:ea typeface="+mn-ea"/>
              <a:cs typeface="+mn-cs"/>
            </a:endParaRPr>
          </a:p>
        </p:txBody>
      </p:sp>
      <p:sp>
        <p:nvSpPr>
          <p:cNvPr id="14" name="Line Callout 1 13"/>
          <p:cNvSpPr/>
          <p:nvPr/>
        </p:nvSpPr>
        <p:spPr>
          <a:xfrm>
            <a:off x="7833360" y="2856217"/>
            <a:ext cx="4069080" cy="869878"/>
          </a:xfrm>
          <a:prstGeom prst="borderCallout1">
            <a:avLst>
              <a:gd name="adj1" fmla="val 25636"/>
              <a:gd name="adj2" fmla="val -1190"/>
              <a:gd name="adj3" fmla="val -16879"/>
              <a:gd name="adj4" fmla="val -19779"/>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効率的、ディープ コピーは行わない </a:t>
            </a:r>
            <a:r>
              <a:rPr lang="en-US" altLang="ja-JP" b="0" i="0" dirty="0" smtClean="0">
                <a:solidFill>
                  <a:schemeClr val="lt1"/>
                </a:solidFill>
                <a:latin typeface="Calibri"/>
              </a:rPr>
              <a:t>(150 </a:t>
            </a:r>
            <a:r>
              <a:rPr lang="ja-JP" altLang="en-US" b="0" i="0" dirty="0" smtClean="0">
                <a:solidFill>
                  <a:schemeClr val="lt1"/>
                </a:solidFill>
                <a:latin typeface="Calibri"/>
              </a:rPr>
              <a:t>万 </a:t>
            </a:r>
            <a:r>
              <a:rPr lang="en-US" altLang="ja-JP" b="0" i="0" dirty="0" err="1" smtClean="0">
                <a:solidFill>
                  <a:schemeClr val="lt1"/>
                </a:solidFill>
                <a:latin typeface="Calibri"/>
              </a:rPr>
              <a:t>ptr</a:t>
            </a:r>
            <a:r>
              <a:rPr lang="en-US" altLang="ja-JP" b="0" i="0" dirty="0" smtClean="0">
                <a:solidFill>
                  <a:schemeClr val="lt1"/>
                </a:solidFill>
                <a:latin typeface="Calibri"/>
              </a:rPr>
              <a:t>/</a:t>
            </a:r>
            <a:r>
              <a:rPr lang="en-US" altLang="ja-JP" b="0" i="0" dirty="0" err="1" smtClean="0">
                <a:solidFill>
                  <a:schemeClr val="lt1"/>
                </a:solidFill>
                <a:latin typeface="Calibri"/>
              </a:rPr>
              <a:t>len</a:t>
            </a:r>
            <a:r>
              <a:rPr lang="en-US" altLang="ja-JP" b="0" i="0" dirty="0" smtClean="0">
                <a:solidFill>
                  <a:schemeClr val="lt1"/>
                </a:solidFill>
                <a:latin typeface="Calibri"/>
              </a:rPr>
              <a:t> </a:t>
            </a:r>
            <a:r>
              <a:rPr lang="ja-JP" altLang="en-US" b="0" i="0" dirty="0" smtClean="0">
                <a:solidFill>
                  <a:schemeClr val="lt1"/>
                </a:solidFill>
                <a:latin typeface="Calibri"/>
              </a:rPr>
              <a:t>回の代入</a:t>
            </a:r>
            <a:r>
              <a:rPr lang="en-US" altLang="ja-JP" b="0" i="0" dirty="0" smtClean="0">
                <a:solidFill>
                  <a:schemeClr val="lt1"/>
                </a:solidFill>
                <a:latin typeface="Calibri"/>
              </a:rPr>
              <a:t>)</a:t>
            </a:r>
            <a:endParaRPr lang="ja-JP" altLang="en-US" dirty="0" smtClean="0"/>
          </a:p>
        </p:txBody>
      </p:sp>
      <p:sp>
        <p:nvSpPr>
          <p:cNvPr id="11" name="Line Callout 1 10"/>
          <p:cNvSpPr/>
          <p:nvPr/>
        </p:nvSpPr>
        <p:spPr>
          <a:xfrm>
            <a:off x="7833360" y="5872127"/>
            <a:ext cx="4069080" cy="618161"/>
          </a:xfrm>
          <a:prstGeom prst="borderCallout1">
            <a:avLst>
              <a:gd name="adj1" fmla="val 25636"/>
              <a:gd name="adj2" fmla="val -1190"/>
              <a:gd name="adj3" fmla="val -23527"/>
              <a:gd name="adj4" fmla="val -8819"/>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smtClean="0">
                <a:solidFill>
                  <a:schemeClr val="lt1"/>
                </a:solidFill>
                <a:latin typeface="Calibri"/>
                <a:ea typeface="+mn-ea"/>
                <a:cs typeface="+mn-cs"/>
              </a:rPr>
              <a:t>効率的</a:t>
            </a:r>
            <a:r>
              <a:rPr lang="ja-JP" altLang="en-US" b="0" i="0" smtClean="0">
                <a:solidFill>
                  <a:schemeClr val="lt1"/>
                </a:solidFill>
                <a:latin typeface="Calibri"/>
                <a:ea typeface="+mn-ea"/>
                <a:cs typeface="+mn-cs"/>
              </a:rPr>
              <a:t>、余分なコピーは行わない</a:t>
            </a:r>
            <a:endParaRPr lang="ja-JP" altLang="en-US" b="0" i="0">
              <a:solidFill>
                <a:schemeClr val="lt1"/>
              </a:solidFill>
              <a:latin typeface="Calibri"/>
              <a:ea typeface="+mn-ea"/>
              <a:cs typeface="+mn-cs"/>
            </a:endParaRPr>
          </a:p>
        </p:txBody>
      </p:sp>
    </p:spTree>
    <p:extLst>
      <p:ext uri="{BB962C8B-B14F-4D97-AF65-F5344CB8AC3E}">
        <p14:creationId xmlns:p14="http://schemas.microsoft.com/office/powerpoint/2010/main" val="7096181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4"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defTabSz="914400">
              <a:spcBef>
                <a:spcPct val="0"/>
              </a:spcBef>
              <a:buNone/>
            </a:pPr>
            <a:r>
              <a:rPr lang="ja-JP" altLang="en-US" sz="3200" b="0" i="0" dirty="0" smtClean="0">
                <a:solidFill>
                  <a:srgbClr val="464653"/>
                </a:solidFill>
                <a:latin typeface="Bookman Old Style"/>
              </a:rPr>
              <a:t>値型と</a:t>
            </a:r>
            <a:r>
              <a:rPr lang="ja-JP" altLang="en-US" sz="3200" b="1" i="0" dirty="0" smtClean="0">
                <a:solidFill>
                  <a:srgbClr val="464653"/>
                </a:solidFill>
                <a:latin typeface="Bookman Old Style"/>
              </a:rPr>
              <a:t>ムーブ</a:t>
            </a:r>
            <a:r>
              <a:rPr lang="ja-JP" altLang="en-US" sz="3200" b="0" i="0" dirty="0" smtClean="0">
                <a:solidFill>
                  <a:srgbClr val="464653"/>
                </a:solidFill>
                <a:latin typeface="Bookman Old Style"/>
              </a:rPr>
              <a:t>の効率性 </a:t>
            </a:r>
            <a:r>
              <a:rPr lang="en-US" altLang="ja-JP" sz="3200" b="0" i="0" dirty="0" smtClean="0">
                <a:solidFill>
                  <a:srgbClr val="464653"/>
                </a:solidFill>
                <a:latin typeface="Bookman Old Style"/>
              </a:rPr>
              <a:t>(</a:t>
            </a:r>
            <a:r>
              <a:rPr lang="ja-JP" altLang="en-US" sz="3200" b="0" i="0" dirty="0" smtClean="0">
                <a:solidFill>
                  <a:srgbClr val="464653"/>
                </a:solidFill>
                <a:latin typeface="Bookman Old Style"/>
              </a:rPr>
              <a:t>続き</a:t>
            </a:r>
            <a:r>
              <a:rPr lang="en-US" altLang="ja-JP" sz="3200" b="0" i="0" dirty="0" smtClean="0">
                <a:solidFill>
                  <a:srgbClr val="464653"/>
                </a:solidFill>
                <a:latin typeface="Bookman Old Style"/>
              </a:rPr>
              <a:t>)</a:t>
            </a:r>
            <a:endParaRPr lang="ja-JP" altLang="en-US" dirty="0"/>
          </a:p>
        </p:txBody>
      </p:sp>
      <p:sp>
        <p:nvSpPr>
          <p:cNvPr id="8" name="Content Placeholder 7"/>
          <p:cNvSpPr>
            <a:spLocks noGrp="1"/>
          </p:cNvSpPr>
          <p:nvPr>
            <p:ph sz="quarter" idx="1"/>
          </p:nvPr>
        </p:nvSpPr>
        <p:spPr/>
        <p:txBody>
          <a:bodyPr>
            <a:normAutofit/>
          </a:bodyPr>
          <a:lstStyle/>
          <a:p>
            <a:pPr marL="0" indent="0" algn="l" defTabSz="914400">
              <a:spcBef>
                <a:spcPts val="600"/>
              </a:spcBef>
              <a:buNone/>
            </a:pPr>
            <a:r>
              <a:rPr lang="en-US" altLang="ja-JP" sz="2200" b="1" i="0" smtClean="0">
                <a:solidFill>
                  <a:srgbClr val="0070C0"/>
                </a:solidFill>
                <a:latin typeface="Calibri"/>
              </a:rPr>
              <a:t>set&lt;widget&gt;</a:t>
            </a:r>
            <a:r>
              <a:rPr lang="ja-JP" altLang="en-US" sz="2200" b="0" i="0" smtClean="0">
                <a:solidFill>
                  <a:srgbClr val="0070C0"/>
                </a:solidFill>
                <a:latin typeface="Calibri"/>
              </a:rPr>
              <a:t> </a:t>
            </a:r>
            <a:r>
              <a:rPr lang="en-US" altLang="ja-JP" sz="2200" b="0" i="0" smtClean="0">
                <a:solidFill>
                  <a:srgbClr val="0070C0"/>
                </a:solidFill>
                <a:latin typeface="Calibri"/>
              </a:rPr>
              <a:t>load_huge_data() {</a:t>
            </a:r>
            <a:br>
              <a:rPr lang="en-US" altLang="ja-JP" sz="2200" b="0" i="0" smtClean="0">
                <a:solidFill>
                  <a:srgbClr val="0070C0"/>
                </a:solidFill>
                <a:latin typeface="Calibri"/>
              </a:rPr>
            </a:br>
            <a:r>
              <a:rPr lang="en-US" altLang="ja-JP" sz="2200" b="0" i="0" smtClean="0">
                <a:solidFill>
                  <a:srgbClr val="0070C0"/>
                </a:solidFill>
                <a:latin typeface="Calibri"/>
              </a:rPr>
              <a:t>  set&lt;widget&gt; ret;</a:t>
            </a:r>
            <a:br>
              <a:rPr lang="en-US" altLang="ja-JP" sz="2200" b="0" i="0" smtClean="0">
                <a:solidFill>
                  <a:srgbClr val="0070C0"/>
                </a:solidFill>
                <a:latin typeface="Calibri"/>
              </a:rPr>
            </a:br>
            <a:r>
              <a:rPr lang="en-US" altLang="ja-JP" sz="2200" b="0" i="0" smtClean="0">
                <a:solidFill>
                  <a:srgbClr val="0070C0"/>
                </a:solidFill>
                <a:latin typeface="Calibri"/>
              </a:rPr>
              <a:t>  // … </a:t>
            </a:r>
            <a:r>
              <a:rPr lang="ja-JP" altLang="en-US" sz="2200" b="0" i="0" smtClean="0">
                <a:solidFill>
                  <a:srgbClr val="0070C0"/>
                </a:solidFill>
                <a:latin typeface="Calibri"/>
              </a:rPr>
              <a:t>データを読み込み、</a:t>
            </a:r>
            <a:r>
              <a:rPr lang="en-US" altLang="ja-JP" sz="2200" b="0" i="0" smtClean="0">
                <a:solidFill>
                  <a:srgbClr val="0070C0"/>
                </a:solidFill>
                <a:latin typeface="Calibri"/>
              </a:rPr>
              <a:t>ret </a:t>
            </a:r>
            <a:r>
              <a:rPr lang="ja-JP" altLang="en-US" sz="2200" b="0" i="0" smtClean="0">
                <a:solidFill>
                  <a:srgbClr val="0070C0"/>
                </a:solidFill>
                <a:latin typeface="Calibri"/>
              </a:rPr>
              <a:t>に設定 </a:t>
            </a:r>
            <a:r>
              <a:rPr lang="en-US" altLang="ja-JP" sz="2200" b="0" i="0" smtClean="0">
                <a:solidFill>
                  <a:srgbClr val="0070C0"/>
                </a:solidFill>
                <a:latin typeface="Calibri"/>
              </a:rPr>
              <a:t>…</a:t>
            </a:r>
            <a:br>
              <a:rPr lang="en-US" altLang="ja-JP" sz="2200" b="0" i="0" smtClean="0">
                <a:solidFill>
                  <a:srgbClr val="0070C0"/>
                </a:solidFill>
                <a:latin typeface="Calibri"/>
              </a:rPr>
            </a:br>
            <a:r>
              <a:rPr lang="ja-JP" altLang="en-US" sz="2200" b="1" i="0" smtClean="0">
                <a:solidFill>
                  <a:srgbClr val="0070C0"/>
                </a:solidFill>
                <a:latin typeface="Calibri"/>
              </a:rPr>
              <a:t>  </a:t>
            </a:r>
            <a:r>
              <a:rPr lang="en-US" altLang="ja-JP" sz="2200" b="1" i="0" smtClean="0">
                <a:solidFill>
                  <a:srgbClr val="0070C0"/>
                </a:solidFill>
                <a:latin typeface="Calibri"/>
              </a:rPr>
              <a:t>return ret;</a:t>
            </a:r>
            <a:br>
              <a:rPr lang="en-US" altLang="ja-JP" sz="2200" b="1" i="0" smtClean="0">
                <a:solidFill>
                  <a:srgbClr val="0070C0"/>
                </a:solidFill>
                <a:latin typeface="Calibri"/>
              </a:rPr>
            </a:br>
            <a:r>
              <a:rPr lang="en-US" altLang="ja-JP" sz="2200" b="0" i="0" smtClean="0">
                <a:solidFill>
                  <a:srgbClr val="0070C0"/>
                </a:solidFill>
                <a:latin typeface="Calibri"/>
              </a:rPr>
              <a:t>}</a:t>
            </a:r>
          </a:p>
          <a:p>
            <a:pPr marL="0" indent="0" algn="l" defTabSz="914400">
              <a:spcBef>
                <a:spcPts val="600"/>
              </a:spcBef>
              <a:buNone/>
            </a:pPr>
            <a:r>
              <a:rPr lang="en-US" altLang="ja-JP" sz="2200" b="0" i="0" smtClean="0">
                <a:solidFill>
                  <a:srgbClr val="0070C0"/>
                </a:solidFill>
                <a:latin typeface="Calibri"/>
              </a:rPr>
              <a:t>widgets = load_huge_data();</a:t>
            </a:r>
            <a:endParaRPr lang="ja-JP" altLang="en-US" sz="2200">
              <a:solidFill>
                <a:srgbClr val="0070C0"/>
              </a:solidFill>
            </a:endParaRPr>
          </a:p>
        </p:txBody>
      </p:sp>
      <p:sp>
        <p:nvSpPr>
          <p:cNvPr id="9" name="Content Placeholder 8"/>
          <p:cNvSpPr>
            <a:spLocks noGrp="1"/>
          </p:cNvSpPr>
          <p:nvPr>
            <p:ph sz="quarter" idx="2"/>
          </p:nvPr>
        </p:nvSpPr>
        <p:spPr/>
        <p:txBody>
          <a:bodyPr>
            <a:normAutofit/>
          </a:bodyPr>
          <a:lstStyle/>
          <a:p>
            <a:pPr marL="0" indent="0" algn="l" defTabSz="914400">
              <a:spcBef>
                <a:spcPts val="600"/>
              </a:spcBef>
              <a:buNone/>
            </a:pPr>
            <a:r>
              <a:rPr lang="en-US" altLang="ja-JP" sz="2200" b="0" i="0" dirty="0" smtClean="0">
                <a:solidFill>
                  <a:srgbClr val="0070C0"/>
                </a:solidFill>
                <a:latin typeface="Calibri"/>
              </a:rPr>
              <a:t>vector&lt;string&gt; v = </a:t>
            </a:r>
            <a:r>
              <a:rPr lang="en-US" altLang="ja-JP" sz="2200" b="0" i="0" dirty="0" err="1" smtClean="0">
                <a:solidFill>
                  <a:srgbClr val="0070C0"/>
                </a:solidFill>
                <a:latin typeface="Calibri"/>
              </a:rPr>
              <a:t>IfIHadAMillionStrings</a:t>
            </a:r>
            <a:r>
              <a:rPr lang="en-US" altLang="ja-JP" sz="2200" b="0" i="0" dirty="0" smtClean="0">
                <a:solidFill>
                  <a:srgbClr val="0070C0"/>
                </a:solidFill>
                <a:latin typeface="Calibri"/>
              </a:rPr>
              <a:t>();</a:t>
            </a:r>
          </a:p>
          <a:p>
            <a:pPr marL="0" indent="0" algn="l" defTabSz="914400">
              <a:spcBef>
                <a:spcPts val="600"/>
              </a:spcBef>
              <a:buNone/>
            </a:pPr>
            <a:r>
              <a:rPr lang="en-US" altLang="ja-JP" sz="2200" b="0" i="0" dirty="0" err="1" smtClean="0">
                <a:solidFill>
                  <a:srgbClr val="0070C0"/>
                </a:solidFill>
                <a:latin typeface="Calibri"/>
              </a:rPr>
              <a:t>v.insert</a:t>
            </a:r>
            <a:r>
              <a:rPr lang="en-US" altLang="ja-JP" sz="2200" b="0" i="0" dirty="0" smtClean="0">
                <a:solidFill>
                  <a:srgbClr val="0070C0"/>
                </a:solidFill>
                <a:latin typeface="Calibri"/>
              </a:rPr>
              <a:t>( begin(v)+</a:t>
            </a:r>
            <a:r>
              <a:rPr lang="en-US" altLang="ja-JP" sz="2200" b="0" i="0" dirty="0" err="1" smtClean="0">
                <a:solidFill>
                  <a:srgbClr val="0070C0"/>
                </a:solidFill>
                <a:latin typeface="Calibri"/>
              </a:rPr>
              <a:t>v.size</a:t>
            </a:r>
            <a:r>
              <a:rPr lang="en-US" altLang="ja-JP" sz="2200" b="0" i="0" dirty="0" smtClean="0">
                <a:solidFill>
                  <a:srgbClr val="0070C0"/>
                </a:solidFill>
                <a:latin typeface="Calibri"/>
              </a:rPr>
              <a:t>()/2, “tom” );</a:t>
            </a:r>
            <a:br>
              <a:rPr lang="en-US" altLang="ja-JP" sz="2200" b="0" i="0" dirty="0" smtClean="0">
                <a:solidFill>
                  <a:srgbClr val="0070C0"/>
                </a:solidFill>
                <a:latin typeface="Calibri"/>
              </a:rPr>
            </a:br>
            <a:r>
              <a:rPr lang="en-US" altLang="ja-JP" sz="2200" b="0" i="0" dirty="0" err="1" smtClean="0">
                <a:solidFill>
                  <a:srgbClr val="0070C0"/>
                </a:solidFill>
                <a:latin typeface="Calibri"/>
              </a:rPr>
              <a:t>v.insert</a:t>
            </a:r>
            <a:r>
              <a:rPr lang="en-US" altLang="ja-JP" sz="2200" b="0" i="0" dirty="0" smtClean="0">
                <a:solidFill>
                  <a:srgbClr val="0070C0"/>
                </a:solidFill>
                <a:latin typeface="Calibri"/>
              </a:rPr>
              <a:t>( begin(v)+</a:t>
            </a:r>
            <a:r>
              <a:rPr lang="en-US" altLang="ja-JP" sz="2200" b="0" i="0" dirty="0" err="1" smtClean="0">
                <a:solidFill>
                  <a:srgbClr val="0070C0"/>
                </a:solidFill>
                <a:latin typeface="Calibri"/>
              </a:rPr>
              <a:t>v.size</a:t>
            </a:r>
            <a:r>
              <a:rPr lang="en-US" altLang="ja-JP" sz="2200" b="0" i="0" dirty="0" smtClean="0">
                <a:solidFill>
                  <a:srgbClr val="0070C0"/>
                </a:solidFill>
                <a:latin typeface="Calibri"/>
              </a:rPr>
              <a:t>()/2, “</a:t>
            </a:r>
            <a:r>
              <a:rPr lang="en-US" altLang="ja-JP" sz="2200" b="0" i="0" dirty="0" err="1" smtClean="0">
                <a:solidFill>
                  <a:srgbClr val="0070C0"/>
                </a:solidFill>
                <a:latin typeface="Calibri"/>
              </a:rPr>
              <a:t>richard</a:t>
            </a:r>
            <a:r>
              <a:rPr lang="en-US" altLang="ja-JP" sz="2200" b="0" i="0" dirty="0" smtClean="0">
                <a:solidFill>
                  <a:srgbClr val="0070C0"/>
                </a:solidFill>
                <a:latin typeface="Calibri"/>
              </a:rPr>
              <a:t>” );</a:t>
            </a:r>
            <a:br>
              <a:rPr lang="en-US" altLang="ja-JP" sz="2200" b="0" i="0" dirty="0" smtClean="0">
                <a:solidFill>
                  <a:srgbClr val="0070C0"/>
                </a:solidFill>
                <a:latin typeface="Calibri"/>
              </a:rPr>
            </a:br>
            <a:r>
              <a:rPr lang="en-US" altLang="ja-JP" sz="2200" b="0" i="0" dirty="0" err="1" smtClean="0">
                <a:solidFill>
                  <a:srgbClr val="0070C0"/>
                </a:solidFill>
                <a:latin typeface="Calibri"/>
              </a:rPr>
              <a:t>v.insert</a:t>
            </a:r>
            <a:r>
              <a:rPr lang="en-US" altLang="ja-JP" sz="2200" b="0" i="0" dirty="0" smtClean="0">
                <a:solidFill>
                  <a:srgbClr val="0070C0"/>
                </a:solidFill>
                <a:latin typeface="Calibri"/>
              </a:rPr>
              <a:t>( begin(v)+</a:t>
            </a:r>
            <a:r>
              <a:rPr lang="en-US" altLang="ja-JP" sz="2200" b="0" i="0" dirty="0" err="1" smtClean="0">
                <a:solidFill>
                  <a:srgbClr val="0070C0"/>
                </a:solidFill>
                <a:latin typeface="Calibri"/>
              </a:rPr>
              <a:t>v.size</a:t>
            </a:r>
            <a:r>
              <a:rPr lang="en-US" altLang="ja-JP" sz="2200" b="0" i="0" dirty="0" smtClean="0">
                <a:solidFill>
                  <a:srgbClr val="0070C0"/>
                </a:solidFill>
                <a:latin typeface="Calibri"/>
              </a:rPr>
              <a:t>()/2, “harry” );</a:t>
            </a:r>
          </a:p>
          <a:p>
            <a:pPr marL="0" indent="0" algn="l" defTabSz="914400">
              <a:spcBef>
                <a:spcPts val="600"/>
              </a:spcBef>
              <a:buNone/>
            </a:pPr>
            <a:endParaRPr lang="ja-JP" altLang="en-US" sz="2200" dirty="0" smtClean="0">
              <a:solidFill>
                <a:srgbClr val="0070C0"/>
              </a:solidFill>
            </a:endParaRPr>
          </a:p>
          <a:p>
            <a:pPr marL="0" indent="0" algn="l" defTabSz="914400">
              <a:spcBef>
                <a:spcPts val="600"/>
              </a:spcBef>
              <a:buNone/>
            </a:pPr>
            <a:endParaRPr lang="ja-JP" altLang="en-US" sz="2200" dirty="0" smtClean="0">
              <a:solidFill>
                <a:srgbClr val="0070C0"/>
              </a:solidFill>
            </a:endParaRPr>
          </a:p>
          <a:p>
            <a:pPr marL="0" indent="0" algn="l" defTabSz="914400">
              <a:spcBef>
                <a:spcPts val="600"/>
              </a:spcBef>
              <a:buNone/>
            </a:pPr>
            <a:endParaRPr lang="ja-JP" altLang="en-US" sz="2200" dirty="0" smtClean="0">
              <a:solidFill>
                <a:srgbClr val="0070C0"/>
              </a:solidFill>
            </a:endParaRPr>
          </a:p>
          <a:p>
            <a:pPr marL="0" indent="0" algn="l" defTabSz="914400">
              <a:spcBef>
                <a:spcPts val="600"/>
              </a:spcBef>
              <a:buNone/>
            </a:pPr>
            <a:r>
              <a:rPr lang="en-US" altLang="ja-JP" sz="2200" b="1" i="0" dirty="0" err="1" smtClean="0">
                <a:solidFill>
                  <a:srgbClr val="0070C0"/>
                </a:solidFill>
                <a:latin typeface="Calibri"/>
              </a:rPr>
              <a:t>HugeMatrix</a:t>
            </a:r>
            <a:r>
              <a:rPr lang="ja-JP" altLang="en-US" sz="2200" b="0" i="0" dirty="0" smtClean="0">
                <a:solidFill>
                  <a:srgbClr val="0070C0"/>
                </a:solidFill>
                <a:latin typeface="Calibri"/>
              </a:rPr>
              <a:t> </a:t>
            </a:r>
            <a:r>
              <a:rPr lang="en-US" altLang="ja-JP" sz="2200" b="0" i="0" dirty="0" smtClean="0">
                <a:solidFill>
                  <a:srgbClr val="0070C0"/>
                </a:solidFill>
                <a:latin typeface="Calibri"/>
              </a:rPr>
              <a:t>operator+(</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0" i="0" dirty="0" err="1" smtClean="0">
                <a:solidFill>
                  <a:srgbClr val="0070C0"/>
                </a:solidFill>
                <a:latin typeface="Calibri"/>
              </a:rPr>
              <a:t>const</a:t>
            </a:r>
            <a:r>
              <a:rPr lang="en-US" altLang="ja-JP" sz="2200" b="0" i="0" dirty="0" smtClean="0">
                <a:solidFill>
                  <a:srgbClr val="0070C0"/>
                </a:solidFill>
                <a:latin typeface="Calibri"/>
              </a:rPr>
              <a:t> </a:t>
            </a:r>
            <a:r>
              <a:rPr lang="en-US" altLang="ja-JP" sz="2200" b="0" i="0" dirty="0" err="1" smtClean="0">
                <a:solidFill>
                  <a:srgbClr val="0070C0"/>
                </a:solidFill>
                <a:latin typeface="Calibri"/>
              </a:rPr>
              <a:t>HugeMatrix</a:t>
            </a:r>
            <a:r>
              <a:rPr lang="en-US" altLang="ja-JP" sz="2200" b="0" i="0" dirty="0" smtClean="0">
                <a:solidFill>
                  <a:srgbClr val="0070C0"/>
                </a:solidFill>
                <a:latin typeface="Calibri"/>
              </a:rPr>
              <a:t>&amp;,</a:t>
            </a:r>
            <a:br>
              <a:rPr lang="en-US" altLang="ja-JP" sz="2200" b="0" i="0" dirty="0" smtClean="0">
                <a:solidFill>
                  <a:srgbClr val="0070C0"/>
                </a:solidFill>
                <a:latin typeface="Calibri"/>
              </a:rPr>
            </a:br>
            <a:r>
              <a:rPr lang="en-US" altLang="ja-JP" sz="2200" b="0" i="0" dirty="0" smtClean="0">
                <a:solidFill>
                  <a:srgbClr val="0070C0"/>
                </a:solidFill>
                <a:latin typeface="Calibri"/>
              </a:rPr>
              <a:t>   </a:t>
            </a:r>
            <a:r>
              <a:rPr lang="en-US" altLang="ja-JP" sz="2200" b="0" i="0" dirty="0" err="1" smtClean="0">
                <a:solidFill>
                  <a:srgbClr val="0070C0"/>
                </a:solidFill>
                <a:latin typeface="Calibri"/>
              </a:rPr>
              <a:t>const</a:t>
            </a:r>
            <a:r>
              <a:rPr lang="en-US" altLang="ja-JP" sz="2200" b="0" i="0" dirty="0" smtClean="0">
                <a:solidFill>
                  <a:srgbClr val="0070C0"/>
                </a:solidFill>
                <a:latin typeface="Calibri"/>
              </a:rPr>
              <a:t> </a:t>
            </a:r>
            <a:r>
              <a:rPr lang="en-US" altLang="ja-JP" sz="2200" b="0" i="0" dirty="0" err="1" smtClean="0">
                <a:solidFill>
                  <a:srgbClr val="0070C0"/>
                </a:solidFill>
                <a:latin typeface="Calibri"/>
              </a:rPr>
              <a:t>HugeMatrix</a:t>
            </a:r>
            <a:r>
              <a:rPr lang="en-US" altLang="ja-JP" sz="2200" b="0" i="0" dirty="0" smtClean="0">
                <a:solidFill>
                  <a:srgbClr val="0070C0"/>
                </a:solidFill>
                <a:latin typeface="Calibri"/>
              </a:rPr>
              <a:t>&amp;</a:t>
            </a:r>
            <a:br>
              <a:rPr lang="en-US" altLang="ja-JP" sz="2200" b="0" i="0" dirty="0" smtClean="0">
                <a:solidFill>
                  <a:srgbClr val="0070C0"/>
                </a:solidFill>
                <a:latin typeface="Calibri"/>
              </a:rPr>
            </a:br>
            <a:r>
              <a:rPr lang="en-US" altLang="ja-JP" sz="2200" b="0" i="0" dirty="0" smtClean="0">
                <a:solidFill>
                  <a:srgbClr val="0070C0"/>
                </a:solidFill>
                <a:latin typeface="Calibri"/>
              </a:rPr>
              <a:t>);</a:t>
            </a:r>
            <a:endParaRPr lang="ja-JP" altLang="en-US" sz="2200" dirty="0" smtClean="0">
              <a:solidFill>
                <a:srgbClr val="0070C0"/>
              </a:solidFill>
            </a:endParaRPr>
          </a:p>
          <a:p>
            <a:pPr marL="0" indent="0" algn="l" defTabSz="914400">
              <a:spcBef>
                <a:spcPts val="600"/>
              </a:spcBef>
              <a:buNone/>
            </a:pPr>
            <a:r>
              <a:rPr lang="en-US" altLang="ja-JP" sz="2200" b="0" i="0" dirty="0" smtClean="0">
                <a:solidFill>
                  <a:srgbClr val="0070C0"/>
                </a:solidFill>
                <a:latin typeface="Calibri"/>
              </a:rPr>
              <a:t>hm3 = hm1+hm2;</a:t>
            </a:r>
            <a:endParaRPr lang="ja-JP" altLang="en-US" sz="2200" dirty="0">
              <a:solidFill>
                <a:srgbClr val="0070C0"/>
              </a:solidFill>
            </a:endParaRPr>
          </a:p>
        </p:txBody>
      </p:sp>
      <p:sp>
        <p:nvSpPr>
          <p:cNvPr id="14" name="Line Callout 1 13"/>
          <p:cNvSpPr/>
          <p:nvPr/>
        </p:nvSpPr>
        <p:spPr>
          <a:xfrm>
            <a:off x="7833360" y="2856217"/>
            <a:ext cx="4069080" cy="869878"/>
          </a:xfrm>
          <a:prstGeom prst="borderCallout1">
            <a:avLst>
              <a:gd name="adj1" fmla="val 25636"/>
              <a:gd name="adj2" fmla="val -1190"/>
              <a:gd name="adj3" fmla="val -16879"/>
              <a:gd name="adj4" fmla="val -19779"/>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rPr>
              <a:t>効率的、ディープ コピーは行わない </a:t>
            </a:r>
            <a:r>
              <a:rPr lang="en-US" altLang="ja-JP" b="0" i="0" dirty="0" smtClean="0">
                <a:solidFill>
                  <a:schemeClr val="lt1"/>
                </a:solidFill>
                <a:latin typeface="Calibri"/>
              </a:rPr>
              <a:t>(150 </a:t>
            </a:r>
            <a:r>
              <a:rPr lang="ja-JP" altLang="en-US" b="0" i="0" dirty="0" smtClean="0">
                <a:solidFill>
                  <a:schemeClr val="lt1"/>
                </a:solidFill>
                <a:latin typeface="Calibri"/>
              </a:rPr>
              <a:t>万 </a:t>
            </a:r>
            <a:r>
              <a:rPr lang="en-US" altLang="ja-JP" b="0" i="0" dirty="0" err="1" smtClean="0">
                <a:solidFill>
                  <a:schemeClr val="lt1"/>
                </a:solidFill>
                <a:latin typeface="Calibri"/>
              </a:rPr>
              <a:t>ptr</a:t>
            </a:r>
            <a:r>
              <a:rPr lang="en-US" altLang="ja-JP" b="0" i="0" dirty="0" smtClean="0">
                <a:solidFill>
                  <a:schemeClr val="lt1"/>
                </a:solidFill>
                <a:latin typeface="Calibri"/>
              </a:rPr>
              <a:t>/</a:t>
            </a:r>
            <a:r>
              <a:rPr lang="en-US" altLang="ja-JP" b="0" i="0" dirty="0" err="1" smtClean="0">
                <a:solidFill>
                  <a:schemeClr val="lt1"/>
                </a:solidFill>
                <a:latin typeface="Calibri"/>
              </a:rPr>
              <a:t>len</a:t>
            </a:r>
            <a:r>
              <a:rPr lang="en-US" altLang="ja-JP" b="0" i="0" dirty="0" smtClean="0">
                <a:solidFill>
                  <a:schemeClr val="lt1"/>
                </a:solidFill>
                <a:latin typeface="Calibri"/>
              </a:rPr>
              <a:t> </a:t>
            </a:r>
            <a:r>
              <a:rPr lang="ja-JP" altLang="en-US" b="0" i="0" dirty="0" smtClean="0">
                <a:solidFill>
                  <a:schemeClr val="lt1"/>
                </a:solidFill>
                <a:latin typeface="Calibri"/>
              </a:rPr>
              <a:t>回の代入</a:t>
            </a:r>
            <a:r>
              <a:rPr lang="en-US" altLang="ja-JP" b="0" i="0" dirty="0" smtClean="0">
                <a:solidFill>
                  <a:schemeClr val="lt1"/>
                </a:solidFill>
                <a:latin typeface="Calibri"/>
              </a:rPr>
              <a:t>)</a:t>
            </a:r>
            <a:endParaRPr lang="ja-JP" altLang="en-US" dirty="0" smtClean="0"/>
          </a:p>
        </p:txBody>
      </p:sp>
      <p:sp>
        <p:nvSpPr>
          <p:cNvPr id="11" name="Line Callout 1 10"/>
          <p:cNvSpPr/>
          <p:nvPr/>
        </p:nvSpPr>
        <p:spPr>
          <a:xfrm>
            <a:off x="7833360" y="5872127"/>
            <a:ext cx="4069080" cy="618161"/>
          </a:xfrm>
          <a:prstGeom prst="borderCallout1">
            <a:avLst>
              <a:gd name="adj1" fmla="val 25636"/>
              <a:gd name="adj2" fmla="val -1190"/>
              <a:gd name="adj3" fmla="val -23527"/>
              <a:gd name="adj4" fmla="val -8819"/>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smtClean="0">
                <a:solidFill>
                  <a:schemeClr val="lt1"/>
                </a:solidFill>
                <a:latin typeface="Calibri"/>
                <a:ea typeface="+mn-ea"/>
                <a:cs typeface="+mn-cs"/>
              </a:rPr>
              <a:t>効率的</a:t>
            </a:r>
            <a:r>
              <a:rPr lang="ja-JP" altLang="en-US" b="0" i="0" smtClean="0">
                <a:solidFill>
                  <a:schemeClr val="lt1"/>
                </a:solidFill>
                <a:latin typeface="Calibri"/>
                <a:ea typeface="+mn-ea"/>
                <a:cs typeface="+mn-cs"/>
              </a:rPr>
              <a:t>、余分なコピーは行わない</a:t>
            </a:r>
            <a:endParaRPr lang="ja-JP" altLang="en-US" b="0" i="0">
              <a:solidFill>
                <a:schemeClr val="lt1"/>
              </a:solidFill>
              <a:latin typeface="Calibri"/>
              <a:ea typeface="+mn-ea"/>
              <a:cs typeface="+mn-cs"/>
            </a:endParaRPr>
          </a:p>
        </p:txBody>
      </p:sp>
      <p:sp>
        <p:nvSpPr>
          <p:cNvPr id="12" name="Line Callout 1 9"/>
          <p:cNvSpPr/>
          <p:nvPr/>
        </p:nvSpPr>
        <p:spPr>
          <a:xfrm>
            <a:off x="2003458" y="3544441"/>
            <a:ext cx="3555513" cy="1417823"/>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dirty="0" smtClean="0">
                <a:solidFill>
                  <a:schemeClr val="lt1"/>
                </a:solidFill>
                <a:latin typeface="Calibri"/>
                <a:ea typeface="+mn-ea"/>
                <a:cs typeface="+mn-cs"/>
              </a:rPr>
              <a:t>効率的</a:t>
            </a:r>
            <a:r>
              <a:rPr lang="ja-JP" altLang="en-US" b="0" i="0" dirty="0" smtClean="0">
                <a:solidFill>
                  <a:schemeClr val="lt1"/>
                </a:solidFill>
                <a:latin typeface="Calibri"/>
                <a:ea typeface="+mn-ea"/>
                <a:cs typeface="+mn-cs"/>
              </a:rPr>
              <a:t>、ディープ コピー</a:t>
            </a:r>
            <a:r>
              <a:rPr lang="en-US" altLang="ja-JP" b="0" i="0" dirty="0" smtClean="0">
                <a:solidFill>
                  <a:schemeClr val="lt1"/>
                </a:solidFill>
                <a:latin typeface="Calibri"/>
                <a:ea typeface="+mn-ea"/>
                <a:cs typeface="+mn-cs"/>
              </a:rPr>
              <a:t/>
            </a:r>
            <a:br>
              <a:rPr lang="en-US" altLang="ja-JP" b="0" i="0" dirty="0" smtClean="0">
                <a:solidFill>
                  <a:schemeClr val="lt1"/>
                </a:solidFill>
                <a:latin typeface="Calibri"/>
                <a:ea typeface="+mn-ea"/>
                <a:cs typeface="+mn-cs"/>
              </a:rPr>
            </a:br>
            <a:r>
              <a:rPr lang="ja-JP" altLang="en-US" b="0" i="0" dirty="0" smtClean="0">
                <a:solidFill>
                  <a:schemeClr val="lt1"/>
                </a:solidFill>
                <a:latin typeface="Calibri"/>
                <a:ea typeface="+mn-ea"/>
                <a:cs typeface="+mn-cs"/>
              </a:rPr>
              <a:t>は行わない</a:t>
            </a:r>
          </a:p>
          <a:p>
            <a:pPr algn="ctr" defTabSz="914400">
              <a:spcBef>
                <a:spcPts val="600"/>
              </a:spcBef>
              <a:buNone/>
            </a:pPr>
            <a:r>
              <a:rPr lang="ja-JP" altLang="en-US" b="0" i="0" dirty="0" smtClean="0">
                <a:solidFill>
                  <a:schemeClr val="lt1"/>
                </a:solidFill>
                <a:latin typeface="Calibri"/>
                <a:ea typeface="+mn-ea"/>
                <a:cs typeface="+mn-cs"/>
              </a:rPr>
              <a:t>“ヒープ割り当てと</a:t>
            </a:r>
            <a:r>
              <a:rPr lang="en-US" altLang="ja-JP" b="0" i="0" dirty="0" smtClean="0">
                <a:solidFill>
                  <a:schemeClr val="lt1"/>
                </a:solidFill>
                <a:latin typeface="Calibri"/>
                <a:ea typeface="+mn-ea"/>
                <a:cs typeface="+mn-cs"/>
              </a:rPr>
              <a:t/>
            </a:r>
            <a:br>
              <a:rPr lang="en-US" altLang="ja-JP" b="0" i="0" dirty="0" smtClean="0">
                <a:solidFill>
                  <a:schemeClr val="lt1"/>
                </a:solidFill>
                <a:latin typeface="Calibri"/>
                <a:ea typeface="+mn-ea"/>
                <a:cs typeface="+mn-cs"/>
              </a:rPr>
            </a:br>
            <a:r>
              <a:rPr lang="ja-JP" altLang="en-US" b="0" i="0" dirty="0" smtClean="0">
                <a:solidFill>
                  <a:schemeClr val="lt1"/>
                </a:solidFill>
                <a:latin typeface="Calibri"/>
                <a:ea typeface="+mn-ea"/>
                <a:cs typeface="+mn-cs"/>
              </a:rPr>
              <a:t>ポインター戻し” は不要</a:t>
            </a:r>
            <a:endParaRPr lang="ja-JP" altLang="en-US" b="0" i="0" dirty="0">
              <a:solidFill>
                <a:schemeClr val="lt1"/>
              </a:solidFill>
              <a:latin typeface="Calibri"/>
              <a:ea typeface="+mn-ea"/>
              <a:cs typeface="+mn-cs"/>
            </a:endParaRPr>
          </a:p>
        </p:txBody>
      </p:sp>
    </p:spTree>
    <p:extLst>
      <p:ext uri="{BB962C8B-B14F-4D97-AF65-F5344CB8AC3E}">
        <p14:creationId xmlns:p14="http://schemas.microsoft.com/office/powerpoint/2010/main" val="14364105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defTabSz="914400">
              <a:spcBef>
                <a:spcPct val="0"/>
              </a:spcBef>
              <a:buNone/>
            </a:pPr>
            <a:r>
              <a:rPr lang="ja-JP" altLang="en-US" sz="3200" b="0" i="0" smtClean="0">
                <a:solidFill>
                  <a:srgbClr val="464653"/>
                </a:solidFill>
                <a:latin typeface="Bookman Old Style"/>
              </a:rPr>
              <a:t>適切な値型でムーブを有効にする</a:t>
            </a:r>
            <a:endParaRPr lang="ja-JP" altLang="en-US"/>
          </a:p>
        </p:txBody>
      </p:sp>
      <p:sp>
        <p:nvSpPr>
          <p:cNvPr id="8" name="Content Placeholder 7"/>
          <p:cNvSpPr>
            <a:spLocks noGrp="1"/>
          </p:cNvSpPr>
          <p:nvPr>
            <p:ph sz="quarter" idx="1"/>
          </p:nvPr>
        </p:nvSpPr>
        <p:spPr>
          <a:xfrm>
            <a:off x="609441" y="1219200"/>
            <a:ext cx="10969943" cy="5109680"/>
          </a:xfrm>
        </p:spPr>
        <p:txBody>
          <a:bodyPr>
            <a:normAutofit/>
          </a:bodyPr>
          <a:lstStyle/>
          <a:p>
            <a:pPr marL="0" indent="0" algn="l" defTabSz="914400">
              <a:lnSpc>
                <a:spcPts val="2800"/>
              </a:lnSpc>
              <a:spcBef>
                <a:spcPts val="600"/>
              </a:spcBef>
              <a:buNone/>
            </a:pPr>
            <a:r>
              <a:rPr lang="en-US" altLang="ja-JP" sz="2200" b="0" i="0" smtClean="0">
                <a:solidFill>
                  <a:srgbClr val="0070C0"/>
                </a:solidFill>
                <a:latin typeface="Calibri"/>
              </a:rPr>
              <a:t>class my_class {</a:t>
            </a:r>
            <a:br>
              <a:rPr lang="en-US" altLang="ja-JP" sz="2200" b="0" i="0" smtClean="0">
                <a:solidFill>
                  <a:srgbClr val="0070C0"/>
                </a:solidFill>
                <a:latin typeface="Calibri"/>
              </a:rPr>
            </a:br>
            <a:r>
              <a:rPr lang="en-US" altLang="ja-JP" sz="2200" b="0" i="0" smtClean="0">
                <a:solidFill>
                  <a:srgbClr val="0070C0"/>
                </a:solidFill>
                <a:latin typeface="Calibri"/>
              </a:rPr>
              <a:t>  unique_ptr&lt;BigHugeData&gt; data;</a:t>
            </a:r>
          </a:p>
          <a:p>
            <a:pPr marL="0" indent="0" algn="l" defTabSz="914400">
              <a:lnSpc>
                <a:spcPts val="2800"/>
              </a:lnSpc>
              <a:spcBef>
                <a:spcPts val="600"/>
              </a:spcBef>
              <a:buNone/>
            </a:pPr>
            <a:r>
              <a:rPr lang="en-US" altLang="ja-JP" sz="2200" b="0" i="0" smtClean="0">
                <a:solidFill>
                  <a:srgbClr val="0070C0"/>
                </a:solidFill>
                <a:latin typeface="Calibri"/>
              </a:rPr>
              <a:t>public:</a:t>
            </a:r>
            <a:br>
              <a:rPr lang="en-US" altLang="ja-JP" sz="2200" b="0" i="0" smtClean="0">
                <a:solidFill>
                  <a:srgbClr val="0070C0"/>
                </a:solidFill>
                <a:latin typeface="Calibri"/>
              </a:rPr>
            </a:br>
            <a:r>
              <a:rPr lang="en-US" altLang="ja-JP" sz="2200" b="0" i="0" smtClean="0">
                <a:solidFill>
                  <a:srgbClr val="0070C0"/>
                </a:solidFill>
                <a:latin typeface="Calibri"/>
              </a:rPr>
              <a:t>  my_class</a:t>
            </a:r>
            <a:r>
              <a:rPr lang="en-US" altLang="ja-JP" sz="2200" b="1" i="0" smtClean="0">
                <a:solidFill>
                  <a:srgbClr val="0070C0"/>
                </a:solidFill>
                <a:latin typeface="Calibri"/>
              </a:rPr>
              <a:t>( my_class&amp;&amp; </a:t>
            </a:r>
            <a:r>
              <a:rPr lang="en-US" altLang="ja-JP" sz="2200" b="0" i="0" smtClean="0">
                <a:solidFill>
                  <a:srgbClr val="0070C0"/>
                </a:solidFill>
                <a:latin typeface="Calibri"/>
              </a:rPr>
              <a:t>other )</a:t>
            </a:r>
            <a:br>
              <a:rPr lang="en-US" altLang="ja-JP" sz="2200" b="0" i="0" smtClean="0">
                <a:solidFill>
                  <a:srgbClr val="0070C0"/>
                </a:solidFill>
                <a:latin typeface="Calibri"/>
              </a:rPr>
            </a:br>
            <a:r>
              <a:rPr lang="en-US" altLang="ja-JP" sz="2200" b="0" i="0" smtClean="0">
                <a:solidFill>
                  <a:srgbClr val="0070C0"/>
                </a:solidFill>
                <a:latin typeface="Calibri"/>
              </a:rPr>
              <a:t>    : data( move( other.data ) ) { }</a:t>
            </a:r>
          </a:p>
          <a:p>
            <a:pPr marL="0" indent="0" algn="l" defTabSz="914400">
              <a:lnSpc>
                <a:spcPts val="2800"/>
              </a:lnSpc>
              <a:spcBef>
                <a:spcPts val="600"/>
              </a:spcBef>
              <a:buNone/>
            </a:pPr>
            <a:r>
              <a:rPr lang="en-US" altLang="ja-JP" sz="2200" b="0" i="0" smtClean="0">
                <a:solidFill>
                  <a:srgbClr val="0070C0"/>
                </a:solidFill>
                <a:latin typeface="Calibri"/>
              </a:rPr>
              <a:t>  my_class&amp; operator=( </a:t>
            </a:r>
            <a:r>
              <a:rPr lang="en-US" altLang="ja-JP" sz="2200" b="1" i="0" smtClean="0">
                <a:solidFill>
                  <a:srgbClr val="0070C0"/>
                </a:solidFill>
                <a:latin typeface="Calibri"/>
              </a:rPr>
              <a:t>my_class&amp;&amp; </a:t>
            </a:r>
            <a:r>
              <a:rPr lang="en-US" altLang="ja-JP" sz="2200" b="0" i="0" smtClean="0">
                <a:solidFill>
                  <a:srgbClr val="0070C0"/>
                </a:solidFill>
                <a:latin typeface="Calibri"/>
              </a:rPr>
              <a:t>other )</a:t>
            </a:r>
            <a:br>
              <a:rPr lang="en-US" altLang="ja-JP" sz="2200" b="0" i="0" smtClean="0">
                <a:solidFill>
                  <a:srgbClr val="0070C0"/>
                </a:solidFill>
                <a:latin typeface="Calibri"/>
              </a:rPr>
            </a:br>
            <a:r>
              <a:rPr lang="en-US" altLang="ja-JP" sz="2200" b="0" i="0" smtClean="0">
                <a:solidFill>
                  <a:srgbClr val="0070C0"/>
                </a:solidFill>
                <a:latin typeface="Calibri"/>
              </a:rPr>
              <a:t>    { data = move( other.data ); }</a:t>
            </a:r>
          </a:p>
          <a:p>
            <a:pPr marL="0" indent="0" algn="l" defTabSz="914400">
              <a:lnSpc>
                <a:spcPts val="2800"/>
              </a:lnSpc>
              <a:spcBef>
                <a:spcPts val="600"/>
              </a:spcBef>
              <a:buNone/>
            </a:pPr>
            <a:r>
              <a:rPr lang="en-US" altLang="ja-JP" sz="2200" b="0" i="0" smtClean="0">
                <a:solidFill>
                  <a:srgbClr val="0070C0"/>
                </a:solidFill>
                <a:latin typeface="Calibri"/>
              </a:rPr>
              <a:t>  :::</a:t>
            </a:r>
            <a:endParaRPr lang="ja-JP" altLang="en-US" sz="2200" smtClean="0">
              <a:solidFill>
                <a:srgbClr val="0070C0"/>
              </a:solidFill>
            </a:endParaRPr>
          </a:p>
          <a:p>
            <a:pPr marL="0" indent="0" algn="l" defTabSz="914400">
              <a:lnSpc>
                <a:spcPts val="2800"/>
              </a:lnSpc>
              <a:spcBef>
                <a:spcPts val="600"/>
              </a:spcBef>
              <a:buNone/>
            </a:pPr>
            <a:r>
              <a:rPr lang="ja-JP" altLang="en-US" sz="2200" b="0" i="0" smtClean="0">
                <a:solidFill>
                  <a:srgbClr val="0070C0"/>
                </a:solidFill>
                <a:latin typeface="Calibri"/>
              </a:rPr>
              <a:t>  </a:t>
            </a:r>
            <a:r>
              <a:rPr lang="en-US" altLang="ja-JP" sz="2200" b="0" i="0" smtClean="0">
                <a:solidFill>
                  <a:srgbClr val="0070C0"/>
                </a:solidFill>
                <a:latin typeface="Calibri"/>
              </a:rPr>
              <a:t>void method() {</a:t>
            </a:r>
            <a:br>
              <a:rPr lang="en-US" altLang="ja-JP" sz="2200" b="0" i="0" smtClean="0">
                <a:solidFill>
                  <a:srgbClr val="0070C0"/>
                </a:solidFill>
                <a:latin typeface="Calibri"/>
              </a:rPr>
            </a:br>
            <a:r>
              <a:rPr lang="en-US" altLang="ja-JP" sz="2200" b="0" i="0" smtClean="0">
                <a:solidFill>
                  <a:srgbClr val="0070C0"/>
                </a:solidFill>
                <a:latin typeface="Calibri"/>
              </a:rPr>
              <a:t>    if( !data ) throw “moved-from object”;</a:t>
            </a:r>
            <a:br>
              <a:rPr lang="en-US" altLang="ja-JP" sz="2200" b="0" i="0" smtClean="0">
                <a:solidFill>
                  <a:srgbClr val="0070C0"/>
                </a:solidFill>
                <a:latin typeface="Calibri"/>
              </a:rPr>
            </a:br>
            <a:r>
              <a:rPr lang="en-US" altLang="ja-JP" sz="2200" b="0" i="0" smtClean="0">
                <a:solidFill>
                  <a:srgbClr val="0070C0"/>
                </a:solidFill>
                <a:latin typeface="Calibri"/>
              </a:rPr>
              <a:t>    :::</a:t>
            </a:r>
            <a:br>
              <a:rPr lang="en-US" altLang="ja-JP" sz="2200" b="0" i="0" smtClean="0">
                <a:solidFill>
                  <a:srgbClr val="0070C0"/>
                </a:solidFill>
                <a:latin typeface="Calibri"/>
              </a:rPr>
            </a:br>
            <a:r>
              <a:rPr lang="en-US" altLang="ja-JP" sz="2200" b="0" i="0" smtClean="0">
                <a:solidFill>
                  <a:srgbClr val="0070C0"/>
                </a:solidFill>
                <a:latin typeface="Calibri"/>
              </a:rPr>
              <a:t>  }</a:t>
            </a:r>
            <a:br>
              <a:rPr lang="en-US" altLang="ja-JP" sz="2200" b="0" i="0" smtClean="0">
                <a:solidFill>
                  <a:srgbClr val="0070C0"/>
                </a:solidFill>
                <a:latin typeface="Calibri"/>
              </a:rPr>
            </a:br>
            <a:r>
              <a:rPr lang="en-US" altLang="ja-JP" sz="2200" b="0" i="0" smtClean="0">
                <a:solidFill>
                  <a:srgbClr val="0070C0"/>
                </a:solidFill>
                <a:latin typeface="Calibri"/>
              </a:rPr>
              <a:t>};</a:t>
            </a:r>
            <a:endParaRPr lang="en-US" altLang="ja-JP" sz="2200" b="0" i="0">
              <a:solidFill>
                <a:srgbClr val="0070C0"/>
              </a:solidFill>
              <a:latin typeface="Calibri"/>
            </a:endParaRPr>
          </a:p>
        </p:txBody>
      </p:sp>
      <p:sp>
        <p:nvSpPr>
          <p:cNvPr id="10" name="Line Callout 1 9"/>
          <p:cNvSpPr/>
          <p:nvPr/>
        </p:nvSpPr>
        <p:spPr>
          <a:xfrm>
            <a:off x="7083923" y="1797685"/>
            <a:ext cx="2843848" cy="708911"/>
          </a:xfrm>
          <a:prstGeom prst="borderCallout1">
            <a:avLst>
              <a:gd name="adj1" fmla="val 25636"/>
              <a:gd name="adj2" fmla="val -1190"/>
              <a:gd name="adj3" fmla="val 102099"/>
              <a:gd name="adj4" fmla="val -108680"/>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ムーブ </a:t>
            </a:r>
            <a:r>
              <a:rPr lang="ja-JP" altLang="en-US" dirty="0" smtClean="0">
                <a:latin typeface="Calibri"/>
              </a:rPr>
              <a:t>コンストラクター</a:t>
            </a:r>
            <a:endParaRPr lang="ja-JP" altLang="en-US" b="0" i="0" dirty="0">
              <a:solidFill>
                <a:schemeClr val="lt1"/>
              </a:solidFill>
              <a:latin typeface="Calibri"/>
              <a:ea typeface="+mn-ea"/>
              <a:cs typeface="+mn-cs"/>
            </a:endParaRPr>
          </a:p>
        </p:txBody>
      </p:sp>
      <p:sp>
        <p:nvSpPr>
          <p:cNvPr id="12" name="Line Callout 1 11"/>
          <p:cNvSpPr/>
          <p:nvPr/>
        </p:nvSpPr>
        <p:spPr>
          <a:xfrm>
            <a:off x="7083923" y="3328541"/>
            <a:ext cx="2843848" cy="708911"/>
          </a:xfrm>
          <a:prstGeom prst="borderCallout1">
            <a:avLst>
              <a:gd name="adj1" fmla="val 25636"/>
              <a:gd name="adj2" fmla="val -1190"/>
              <a:gd name="adj3" fmla="val -6598"/>
              <a:gd name="adj4" fmla="val -53786"/>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ムーブ代入演算子</a:t>
            </a:r>
            <a:endParaRPr lang="ja-JP" altLang="en-US" b="0" i="0" dirty="0">
              <a:solidFill>
                <a:schemeClr val="lt1"/>
              </a:solidFill>
              <a:latin typeface="Calibri"/>
              <a:ea typeface="+mn-ea"/>
              <a:cs typeface="+mn-cs"/>
            </a:endParaRPr>
          </a:p>
        </p:txBody>
      </p:sp>
      <p:sp>
        <p:nvSpPr>
          <p:cNvPr id="13" name="Line Callout 1 12"/>
          <p:cNvSpPr/>
          <p:nvPr/>
        </p:nvSpPr>
        <p:spPr>
          <a:xfrm>
            <a:off x="1967392" y="5217418"/>
            <a:ext cx="2741767" cy="708911"/>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チェック </a:t>
            </a:r>
            <a:r>
              <a:rPr lang="en-US" altLang="ja-JP" b="0" i="0" dirty="0" smtClean="0">
                <a:solidFill>
                  <a:schemeClr val="lt1"/>
                </a:solidFill>
                <a:latin typeface="Calibri"/>
                <a:ea typeface="+mn-ea"/>
                <a:cs typeface="+mn-cs"/>
              </a:rPr>
              <a:t>(</a:t>
            </a:r>
            <a:r>
              <a:rPr lang="ja-JP" altLang="en-US" b="0" i="0" dirty="0" smtClean="0">
                <a:solidFill>
                  <a:schemeClr val="lt1"/>
                </a:solidFill>
                <a:latin typeface="Calibri"/>
                <a:ea typeface="+mn-ea"/>
                <a:cs typeface="+mn-cs"/>
              </a:rPr>
              <a:t>必要な場合</a:t>
            </a:r>
            <a:r>
              <a:rPr lang="en-US" altLang="ja-JP" b="0" i="0" dirty="0" smtClean="0">
                <a:solidFill>
                  <a:schemeClr val="lt1"/>
                </a:solidFill>
                <a:latin typeface="Calibri"/>
                <a:ea typeface="+mn-ea"/>
                <a:cs typeface="+mn-cs"/>
              </a:rPr>
              <a:t>)</a:t>
            </a:r>
            <a:endParaRPr lang="en-US" altLang="ja-JP" b="0" i="0" dirty="0">
              <a:solidFill>
                <a:schemeClr val="lt1"/>
              </a:solidFill>
              <a:latin typeface="Calibri"/>
              <a:ea typeface="+mn-ea"/>
              <a:cs typeface="+mn-cs"/>
            </a:endParaRPr>
          </a:p>
        </p:txBody>
      </p:sp>
      <p:sp>
        <p:nvSpPr>
          <p:cNvPr id="15" name="Line Callout 1 14"/>
          <p:cNvSpPr/>
          <p:nvPr/>
        </p:nvSpPr>
        <p:spPr>
          <a:xfrm>
            <a:off x="6431623" y="4736387"/>
            <a:ext cx="5147762" cy="1592493"/>
          </a:xfrm>
          <a:prstGeom prst="borderCallout1">
            <a:avLst>
              <a:gd name="adj1" fmla="val 25636"/>
              <a:gd name="adj2" fmla="val -1190"/>
              <a:gd name="adj3" fmla="val 24077"/>
              <a:gd name="adj4" fmla="val -1032"/>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 lvl="1" algn="ctr" defTabSz="914400">
              <a:spcBef>
                <a:spcPts val="1200"/>
              </a:spcBef>
              <a:buNone/>
            </a:pPr>
            <a:r>
              <a:rPr lang="ja-JP" altLang="en-US" b="1" i="0" dirty="0" smtClean="0">
                <a:solidFill>
                  <a:schemeClr val="lt1"/>
                </a:solidFill>
                <a:latin typeface="Calibri"/>
              </a:rPr>
              <a:t>コピー </a:t>
            </a:r>
            <a:r>
              <a:rPr lang="en-US" b="1" spc="-1500" dirty="0" smtClean="0">
                <a:sym typeface="Symbol"/>
              </a:rPr>
              <a:t></a:t>
            </a:r>
            <a:r>
              <a:rPr lang="ja-JP" altLang="en-US" b="1" spc="-1500" dirty="0" smtClean="0">
                <a:sym typeface="Symbol"/>
              </a:rPr>
              <a:t>  </a:t>
            </a:r>
            <a:r>
              <a:rPr lang="en-US" sz="2800" b="1" baseline="26000" dirty="0" smtClean="0">
                <a:sym typeface="Symbol"/>
              </a:rPr>
              <a:t>?</a:t>
            </a:r>
            <a:r>
              <a:rPr lang="ja-JP" altLang="en-US" sz="3200" b="1" baseline="26000" dirty="0" smtClean="0">
                <a:sym typeface="Symbol"/>
              </a:rPr>
              <a:t> </a:t>
            </a:r>
            <a:r>
              <a:rPr lang="ja-JP" altLang="en-US" sz="2800" b="1" baseline="26000" dirty="0" smtClean="0">
                <a:sym typeface="Symbol"/>
              </a:rPr>
              <a:t> </a:t>
            </a:r>
            <a:r>
              <a:rPr lang="ja-JP" altLang="en-US" b="1" i="0" dirty="0" smtClean="0">
                <a:solidFill>
                  <a:schemeClr val="lt1"/>
                </a:solidFill>
                <a:latin typeface="Calibri"/>
              </a:rPr>
              <a:t>ムーブ</a:t>
            </a:r>
            <a:r>
              <a:rPr lang="en-US" altLang="ja-JP" b="1" i="0" dirty="0" smtClean="0">
                <a:solidFill>
                  <a:schemeClr val="lt1"/>
                </a:solidFill>
                <a:latin typeface="Calibri"/>
              </a:rPr>
              <a:t>: </a:t>
            </a:r>
            <a:r>
              <a:rPr lang="ja-JP" altLang="en-US" b="0" i="0" dirty="0" smtClean="0">
                <a:solidFill>
                  <a:schemeClr val="lt1"/>
                </a:solidFill>
                <a:latin typeface="Calibri"/>
              </a:rPr>
              <a:t>ディープ コピーより</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処理が軽ければムーブを有効化</a:t>
            </a:r>
            <a:endParaRPr lang="en-US" altLang="ja-JP" b="0" i="0" dirty="0" smtClean="0">
              <a:solidFill>
                <a:schemeClr val="lt1"/>
              </a:solidFill>
              <a:latin typeface="Calibri"/>
            </a:endParaRPr>
          </a:p>
          <a:p>
            <a:pPr marL="3200" lvl="1" algn="ctr" defTabSz="914400">
              <a:spcBef>
                <a:spcPts val="1200"/>
              </a:spcBef>
              <a:buNone/>
            </a:pPr>
            <a:r>
              <a:rPr lang="ja-JP" altLang="en-US" b="1" i="0" dirty="0" smtClean="0">
                <a:solidFill>
                  <a:schemeClr val="lt1"/>
                </a:solidFill>
                <a:latin typeface="Calibri"/>
              </a:rPr>
              <a:t>ムーブ </a:t>
            </a:r>
            <a:r>
              <a:rPr lang="en-US" altLang="ja-JP" b="1" spc="-1500" dirty="0">
                <a:sym typeface="Symbol"/>
              </a:rPr>
              <a:t></a:t>
            </a:r>
            <a:r>
              <a:rPr lang="en-US" altLang="ja-JP" b="1" dirty="0">
                <a:sym typeface="Symbol"/>
              </a:rPr>
              <a:t>/</a:t>
            </a:r>
            <a:r>
              <a:rPr lang="en-US" altLang="ja-JP" b="1" i="0" dirty="0" smtClean="0">
                <a:solidFill>
                  <a:schemeClr val="lt1"/>
                </a:solidFill>
                <a:latin typeface="Calibri"/>
              </a:rPr>
              <a:t> </a:t>
            </a:r>
            <a:r>
              <a:rPr lang="ja-JP" altLang="en-US" b="1" i="0" dirty="0" smtClean="0">
                <a:solidFill>
                  <a:schemeClr val="lt1"/>
                </a:solidFill>
                <a:latin typeface="Calibri"/>
              </a:rPr>
              <a:t> コピー</a:t>
            </a:r>
            <a:r>
              <a:rPr lang="en-US" altLang="ja-JP" b="1" i="0" dirty="0" smtClean="0">
                <a:solidFill>
                  <a:schemeClr val="lt1"/>
                </a:solidFill>
                <a:latin typeface="Calibri"/>
              </a:rPr>
              <a:t>: </a:t>
            </a:r>
            <a:r>
              <a:rPr lang="ja-JP" altLang="en-US" b="0" i="0" dirty="0" smtClean="0">
                <a:solidFill>
                  <a:schemeClr val="lt1"/>
                </a:solidFill>
                <a:latin typeface="Calibri"/>
              </a:rPr>
              <a:t>一部の </a:t>
            </a:r>
            <a:r>
              <a:rPr lang="ja-JP" altLang="en-US" b="0" i="1" dirty="0" smtClean="0">
                <a:solidFill>
                  <a:schemeClr val="lt1"/>
                </a:solidFill>
                <a:latin typeface="Calibri"/>
              </a:rPr>
              <a:t>非値</a:t>
            </a:r>
            <a:r>
              <a:rPr lang="ja-JP" altLang="en-US" b="0" i="0" dirty="0" smtClean="0">
                <a:solidFill>
                  <a:schemeClr val="lt1"/>
                </a:solidFill>
                <a:latin typeface="Calibri"/>
              </a:rPr>
              <a:t>型は</a:t>
            </a:r>
            <a:r>
              <a:rPr lang="en-US" altLang="ja-JP" b="0" i="0" dirty="0" smtClean="0">
                <a:solidFill>
                  <a:schemeClr val="lt1"/>
                </a:solidFill>
                <a:latin typeface="Calibri"/>
              </a:rPr>
              <a:t/>
            </a:r>
            <a:br>
              <a:rPr lang="en-US" altLang="ja-JP" b="0" i="0" dirty="0" smtClean="0">
                <a:solidFill>
                  <a:schemeClr val="lt1"/>
                </a:solidFill>
                <a:latin typeface="Calibri"/>
              </a:rPr>
            </a:br>
            <a:r>
              <a:rPr lang="ja-JP" altLang="en-US" b="0" i="0" dirty="0" smtClean="0">
                <a:solidFill>
                  <a:schemeClr val="lt1"/>
                </a:solidFill>
                <a:latin typeface="Calibri"/>
              </a:rPr>
              <a:t>ムーブのみ対応。例</a:t>
            </a:r>
            <a:r>
              <a:rPr lang="en-US" altLang="ja-JP" b="0" i="0" dirty="0" smtClean="0">
                <a:solidFill>
                  <a:schemeClr val="lt1"/>
                </a:solidFill>
                <a:latin typeface="Calibri"/>
              </a:rPr>
              <a:t>: </a:t>
            </a:r>
            <a:r>
              <a:rPr lang="en-US" altLang="ja-JP" b="0" i="0" dirty="0" err="1" smtClean="0">
                <a:solidFill>
                  <a:schemeClr val="lt1"/>
                </a:solidFill>
                <a:latin typeface="Calibri"/>
              </a:rPr>
              <a:t>unique_ptr</a:t>
            </a:r>
            <a:endParaRPr lang="ja-JP" altLang="en-US" dirty="0"/>
          </a:p>
        </p:txBody>
      </p:sp>
    </p:spTree>
    <p:extLst>
      <p:ext uri="{BB962C8B-B14F-4D97-AF65-F5344CB8AC3E}">
        <p14:creationId xmlns:p14="http://schemas.microsoft.com/office/powerpoint/2010/main" val="13193275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ja-JP" altLang="en-US" sz="3200" b="0" i="0" smtClean="0">
                <a:solidFill>
                  <a:schemeClr val="bg1">
                    <a:lumMod val="85000"/>
                  </a:schemeClr>
                </a:solidFill>
                <a:latin typeface="Bookman Old Style"/>
              </a:rPr>
              <a:t>ロードマップ</a:t>
            </a:r>
            <a:endParaRPr lang="ja-JP" altLang="en-US"/>
          </a:p>
        </p:txBody>
      </p:sp>
      <p:sp>
        <p:nvSpPr>
          <p:cNvPr id="3" name="Content Placeholder 2"/>
          <p:cNvSpPr>
            <a:spLocks noGrp="1"/>
          </p:cNvSpPr>
          <p:nvPr>
            <p:ph sz="quarter" idx="1"/>
          </p:nvPr>
        </p:nvSpPr>
        <p:spPr>
          <a:xfrm>
            <a:off x="609441" y="1210321"/>
            <a:ext cx="10969943" cy="5108285"/>
          </a:xfrm>
        </p:spPr>
        <p:txBody>
          <a:bodyPr>
            <a:normAutofit/>
          </a:bodyPr>
          <a:lstStyle/>
          <a:p>
            <a:pPr marL="274320" indent="-274320" algn="l" defTabSz="914400">
              <a:spcBef>
                <a:spcPts val="1800"/>
              </a:spcBef>
              <a:buClr>
                <a:srgbClr val="727CA3"/>
              </a:buClr>
              <a:buSzPct val="76000"/>
              <a:buFont typeface="Wingdings 3"/>
              <a:buChar char=""/>
            </a:pPr>
            <a:endParaRPr lang="ja-JP" altLang="en-US" dirty="0" smtClean="0"/>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このセッションの動機と範囲</a:t>
            </a:r>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最新の </a:t>
            </a:r>
            <a:r>
              <a:rPr lang="en-US" altLang="ja-JP" sz="2600" b="0" i="0" dirty="0" smtClean="0">
                <a:solidFill>
                  <a:schemeClr val="tx1"/>
                </a:solidFill>
                <a:latin typeface="Calibri"/>
              </a:rPr>
              <a:t>C++: </a:t>
            </a:r>
            <a:r>
              <a:rPr lang="ja-JP" altLang="en-US" sz="2600" b="0" i="0" dirty="0" smtClean="0">
                <a:solidFill>
                  <a:schemeClr val="tx1"/>
                </a:solidFill>
                <a:latin typeface="Calibri"/>
              </a:rPr>
              <a:t>クリーン、安全、高速</a:t>
            </a:r>
          </a:p>
          <a:p>
            <a:pPr marL="274320" indent="-274320" algn="l" defTabSz="914400">
              <a:spcBef>
                <a:spcPts val="1800"/>
              </a:spcBef>
              <a:buClr>
                <a:srgbClr val="727CA3"/>
              </a:buClr>
              <a:buSzPct val="76000"/>
              <a:buFont typeface="Wingdings 3"/>
              <a:buChar char=""/>
            </a:pPr>
            <a:r>
              <a:rPr lang="ja-JP" altLang="en-US" sz="2600" b="1" i="0" dirty="0" smtClean="0">
                <a:solidFill>
                  <a:srgbClr val="0070C0"/>
                </a:solidFill>
                <a:latin typeface="Calibri"/>
              </a:rPr>
              <a:t>モジュール間の接続について</a:t>
            </a:r>
            <a:r>
              <a:rPr lang="en-US" altLang="ja-JP" sz="2600" b="1" i="0" dirty="0" smtClean="0">
                <a:solidFill>
                  <a:srgbClr val="0070C0"/>
                </a:solidFill>
                <a:latin typeface="Calibri"/>
              </a:rPr>
              <a:t>: ABI </a:t>
            </a:r>
            <a:r>
              <a:rPr lang="ja-JP" altLang="en-US" sz="2600" b="1" i="0" dirty="0" smtClean="0">
                <a:solidFill>
                  <a:srgbClr val="0070C0"/>
                </a:solidFill>
                <a:latin typeface="Calibri"/>
              </a:rPr>
              <a:t>セーフ、他言語</a:t>
            </a:r>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まとめ</a:t>
            </a:r>
            <a:endParaRPr lang="ja-JP" altLang="en-US" dirty="0"/>
          </a:p>
        </p:txBody>
      </p:sp>
    </p:spTree>
    <p:extLst>
      <p:ext uri="{BB962C8B-B14F-4D97-AF65-F5344CB8AC3E}">
        <p14:creationId xmlns:p14="http://schemas.microsoft.com/office/powerpoint/2010/main" val="11781660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en-US" altLang="ja-JP" sz="3200" b="0" i="0" dirty="0" err="1" smtClean="0">
                <a:solidFill>
                  <a:srgbClr val="464653"/>
                </a:solidFill>
                <a:latin typeface="Bookman Old Style"/>
              </a:rPr>
              <a:t>Pimpl</a:t>
            </a:r>
            <a:r>
              <a:rPr lang="en-US" altLang="ja-JP" sz="3200" b="0" i="0" dirty="0" smtClean="0">
                <a:solidFill>
                  <a:srgbClr val="464653"/>
                </a:solidFill>
                <a:latin typeface="Bookman Old Style"/>
              </a:rPr>
              <a:t> </a:t>
            </a:r>
            <a:r>
              <a:rPr lang="ja-JP" altLang="en-US" sz="3200" b="0" i="0" dirty="0" smtClean="0">
                <a:solidFill>
                  <a:srgbClr val="464653"/>
                </a:solidFill>
                <a:latin typeface="Bookman Old Style"/>
              </a:rPr>
              <a:t>によるコンパイル時のカプセル化 </a:t>
            </a:r>
            <a:r>
              <a:rPr lang="en-US" altLang="ja-JP" sz="3200" b="0" i="0" dirty="0" smtClean="0">
                <a:solidFill>
                  <a:srgbClr val="464653"/>
                </a:solidFill>
                <a:latin typeface="Bookman Old Style"/>
              </a:rPr>
              <a:t>(C++ </a:t>
            </a:r>
            <a:r>
              <a:rPr lang="ja-JP" altLang="en-US" sz="3200" b="0" i="0" dirty="0" smtClean="0">
                <a:solidFill>
                  <a:srgbClr val="464653"/>
                </a:solidFill>
                <a:latin typeface="Bookman Old Style"/>
                <a:sym typeface="Symbol"/>
              </a:rPr>
              <a:t></a:t>
            </a:r>
            <a:r>
              <a:rPr lang="ja-JP" altLang="en-US" sz="3200" b="0" i="0" dirty="0" smtClean="0">
                <a:solidFill>
                  <a:srgbClr val="464653"/>
                </a:solidFill>
                <a:latin typeface="Bookman Old Style"/>
              </a:rPr>
              <a:t> </a:t>
            </a:r>
            <a:r>
              <a:rPr lang="en-US" altLang="ja-JP" sz="3200" b="0" i="0" dirty="0" smtClean="0">
                <a:solidFill>
                  <a:srgbClr val="464653"/>
                </a:solidFill>
                <a:latin typeface="Bookman Old Style"/>
              </a:rPr>
              <a:t>C++)</a:t>
            </a:r>
            <a:endParaRPr lang="ja-JP" altLang="en-US" dirty="0"/>
          </a:p>
        </p:txBody>
      </p:sp>
      <p:sp>
        <p:nvSpPr>
          <p:cNvPr id="3" name="Content Placeholder 2"/>
          <p:cNvSpPr>
            <a:spLocks noGrp="1"/>
          </p:cNvSpPr>
          <p:nvPr>
            <p:ph sz="quarter" idx="1"/>
          </p:nvPr>
        </p:nvSpPr>
        <p:spPr/>
        <p:txBody>
          <a:bodyPr>
            <a:normAutofit fontScale="92500" lnSpcReduction="10000"/>
          </a:bodyPr>
          <a:lstStyle/>
          <a:p>
            <a:pPr marL="274320" indent="-274320" algn="l" defTabSz="914400">
              <a:spcBef>
                <a:spcPts val="600"/>
              </a:spcBef>
              <a:buClr>
                <a:srgbClr val="727CA3"/>
              </a:buClr>
              <a:buSzPct val="76000"/>
              <a:buFont typeface="Wingdings 3"/>
              <a:buChar char=""/>
            </a:pPr>
            <a:r>
              <a:rPr lang="en-US" altLang="ja-JP" sz="2600" b="0" i="0" dirty="0" err="1" smtClean="0">
                <a:solidFill>
                  <a:schemeClr val="tx1"/>
                </a:solidFill>
                <a:latin typeface="Calibri"/>
                <a:ea typeface="+mn-ea"/>
                <a:cs typeface="+mn-cs"/>
              </a:rPr>
              <a:t>Pimpl</a:t>
            </a:r>
            <a:r>
              <a:rPr lang="en-US" altLang="ja-JP" sz="2600" b="0" i="0" dirty="0" smtClean="0">
                <a:solidFill>
                  <a:schemeClr val="tx1"/>
                </a:solidFill>
                <a:latin typeface="Calibri"/>
                <a:ea typeface="+mn-ea"/>
                <a:cs typeface="+mn-cs"/>
              </a:rPr>
              <a:t> </a:t>
            </a:r>
            <a:r>
              <a:rPr lang="ja-JP" altLang="en-US" sz="2600" b="0" i="0" dirty="0" smtClean="0">
                <a:solidFill>
                  <a:schemeClr val="tx1"/>
                </a:solidFill>
                <a:latin typeface="Calibri"/>
                <a:ea typeface="+mn-ea"/>
                <a:cs typeface="+mn-cs"/>
              </a:rPr>
              <a:t>イディオムを賢く活用して </a:t>
            </a:r>
            <a:r>
              <a:rPr lang="en-US" altLang="ja-JP" sz="2600" b="0" i="0" dirty="0" smtClean="0">
                <a:solidFill>
                  <a:schemeClr val="tx1"/>
                </a:solidFill>
                <a:latin typeface="Calibri"/>
                <a:ea typeface="+mn-ea"/>
                <a:cs typeface="+mn-cs"/>
              </a:rPr>
              <a:t>private </a:t>
            </a:r>
            <a:r>
              <a:rPr lang="ja-JP" altLang="en-US" sz="2600" b="0" i="0" dirty="0" smtClean="0">
                <a:solidFill>
                  <a:schemeClr val="tx1"/>
                </a:solidFill>
                <a:latin typeface="Calibri"/>
                <a:ea typeface="+mn-ea"/>
                <a:cs typeface="+mn-cs"/>
              </a:rPr>
              <a:t>メンバーを隠ぺいする</a:t>
            </a:r>
          </a:p>
          <a:p>
            <a:pPr marL="594360" lvl="2" indent="0">
              <a:buNone/>
            </a:pPr>
            <a:r>
              <a:rPr lang="en-US" altLang="ja-JP" sz="2000" b="0" i="0" dirty="0" smtClean="0">
                <a:solidFill>
                  <a:srgbClr val="0070C0"/>
                </a:solidFill>
                <a:latin typeface="Calibri"/>
                <a:ea typeface="+mn-ea"/>
                <a:cs typeface="+mn-cs"/>
              </a:rPr>
              <a:t>class </a:t>
            </a:r>
            <a:r>
              <a:rPr lang="en-US" altLang="ja-JP" sz="2000" b="0" i="0" dirty="0" err="1" smtClean="0">
                <a:solidFill>
                  <a:srgbClr val="0070C0"/>
                </a:solidFill>
                <a:latin typeface="Calibri"/>
                <a:ea typeface="+mn-ea"/>
                <a:cs typeface="+mn-cs"/>
              </a:rPr>
              <a:t>my_class</a:t>
            </a:r>
            <a:r>
              <a:rPr lang="en-US" altLang="ja-JP" sz="2000" b="0" i="0" dirty="0" smtClean="0">
                <a:solidFill>
                  <a:srgbClr val="0070C0"/>
                </a:solidFill>
                <a:latin typeface="Calibri"/>
                <a:ea typeface="+mn-ea"/>
                <a:cs typeface="+mn-cs"/>
              </a:rPr>
              <a:t> {</a:t>
            </a:r>
            <a:br>
              <a:rPr lang="en-US" altLang="ja-JP" sz="2000" b="0" i="0" dirty="0" smtClean="0">
                <a:solidFill>
                  <a:srgbClr val="0070C0"/>
                </a:solidFill>
                <a:latin typeface="Calibri"/>
                <a:ea typeface="+mn-ea"/>
                <a:cs typeface="+mn-cs"/>
              </a:rPr>
            </a:br>
            <a:r>
              <a:rPr lang="ja-JP" altLang="en-US" sz="2000" b="0" i="0" smtClean="0">
                <a:solidFill>
                  <a:srgbClr val="0070C0"/>
                </a:solidFill>
                <a:latin typeface="Calibri"/>
                <a:ea typeface="+mn-ea"/>
                <a:cs typeface="+mn-cs"/>
              </a:rPr>
              <a:t>  </a:t>
            </a:r>
            <a:r>
              <a:rPr lang="en-US" altLang="ja-JP" sz="2000" b="0" i="0" smtClean="0">
                <a:solidFill>
                  <a:srgbClr val="0070C0"/>
                </a:solidFill>
                <a:latin typeface="Calibri"/>
                <a:ea typeface="+mn-ea"/>
                <a:cs typeface="+mn-cs"/>
              </a:rPr>
              <a:t>// </a:t>
            </a:r>
            <a:r>
              <a:rPr lang="en-US" altLang="ja-JP" sz="2000" b="0" i="0" dirty="0" smtClean="0">
                <a:solidFill>
                  <a:srgbClr val="0070C0"/>
                </a:solidFill>
                <a:latin typeface="Calibri"/>
                <a:ea typeface="+mn-ea"/>
                <a:cs typeface="+mn-cs"/>
              </a:rPr>
              <a:t>… public </a:t>
            </a:r>
            <a:r>
              <a:rPr lang="ja-JP" altLang="en-US" sz="2000" b="0" i="0" dirty="0" smtClean="0">
                <a:solidFill>
                  <a:srgbClr val="0070C0"/>
                </a:solidFill>
                <a:latin typeface="Calibri"/>
                <a:ea typeface="+mn-ea"/>
                <a:cs typeface="+mn-cs"/>
              </a:rPr>
              <a:t>および </a:t>
            </a:r>
            <a:r>
              <a:rPr lang="en-US" altLang="ja-JP" sz="2000" b="0" i="0" dirty="0" smtClean="0">
                <a:solidFill>
                  <a:srgbClr val="0070C0"/>
                </a:solidFill>
                <a:latin typeface="Calibri"/>
                <a:ea typeface="+mn-ea"/>
                <a:cs typeface="+mn-cs"/>
              </a:rPr>
              <a:t>protected </a:t>
            </a:r>
            <a:r>
              <a:rPr lang="ja-JP" altLang="en-US" sz="2000" b="0" i="0" dirty="0" smtClean="0">
                <a:solidFill>
                  <a:srgbClr val="0070C0"/>
                </a:solidFill>
                <a:latin typeface="Calibri"/>
                <a:ea typeface="+mn-ea"/>
                <a:cs typeface="+mn-cs"/>
              </a:rPr>
              <a:t>メンバーはここで宣言 </a:t>
            </a:r>
            <a:r>
              <a:rPr lang="en-US" altLang="ja-JP" dirty="0" smtClean="0">
                <a:solidFill>
                  <a:srgbClr val="0070C0"/>
                </a:solidFill>
              </a:rPr>
              <a:t>…</a:t>
            </a:r>
            <a:endParaRPr lang="ja-JP" altLang="en-US" sz="2000" b="0" i="0" dirty="0" smtClean="0">
              <a:solidFill>
                <a:srgbClr val="0070C0"/>
              </a:solidFill>
              <a:latin typeface="Calibri"/>
              <a:ea typeface="+mn-ea"/>
              <a:cs typeface="+mn-cs"/>
            </a:endParaRPr>
          </a:p>
          <a:p>
            <a:pPr marL="594360" lvl="2" indent="0" algn="l" defTabSz="914400">
              <a:spcBef>
                <a:spcPts val="500"/>
              </a:spcBef>
              <a:buNone/>
            </a:pPr>
            <a:r>
              <a:rPr lang="en-US" altLang="ja-JP" sz="2000" b="0" i="0" dirty="0" smtClean="0">
                <a:solidFill>
                  <a:srgbClr val="0070C0"/>
                </a:solidFill>
                <a:latin typeface="Calibri"/>
                <a:ea typeface="+mn-ea"/>
                <a:cs typeface="+mn-cs"/>
              </a:rPr>
              <a:t>private:</a:t>
            </a:r>
            <a:br>
              <a:rPr lang="en-US" altLang="ja-JP" sz="2000" b="0" i="0" dirty="0" smtClean="0">
                <a:solidFill>
                  <a:srgbClr val="0070C0"/>
                </a:solidFill>
                <a:latin typeface="Calibri"/>
                <a:ea typeface="+mn-ea"/>
                <a:cs typeface="+mn-cs"/>
              </a:rPr>
            </a:br>
            <a:r>
              <a:rPr lang="ja-JP" altLang="en-US" sz="2000" b="1" i="0" dirty="0" smtClean="0">
                <a:solidFill>
                  <a:srgbClr val="0070C0"/>
                </a:solidFill>
                <a:latin typeface="Calibri"/>
                <a:ea typeface="+mn-ea"/>
                <a:cs typeface="+mn-cs"/>
              </a:rPr>
              <a:t>  </a:t>
            </a:r>
            <a:r>
              <a:rPr lang="en-US" altLang="ja-JP" sz="2000" b="1" i="0" dirty="0" smtClean="0">
                <a:solidFill>
                  <a:srgbClr val="0070C0"/>
                </a:solidFill>
                <a:latin typeface="Calibri"/>
                <a:ea typeface="+mn-ea"/>
                <a:cs typeface="+mn-cs"/>
              </a:rPr>
              <a:t>class </a:t>
            </a:r>
            <a:r>
              <a:rPr lang="en-US" altLang="ja-JP" sz="2000" b="1" i="0" dirty="0" err="1" smtClean="0">
                <a:solidFill>
                  <a:srgbClr val="0070C0"/>
                </a:solidFill>
                <a:latin typeface="Calibri"/>
                <a:ea typeface="+mn-ea"/>
                <a:cs typeface="+mn-cs"/>
              </a:rPr>
              <a:t>impl</a:t>
            </a:r>
            <a:r>
              <a:rPr lang="en-US" altLang="ja-JP" sz="2000" b="1" i="0" dirty="0" smtClean="0">
                <a:solidFill>
                  <a:srgbClr val="0070C0"/>
                </a:solidFill>
                <a:latin typeface="Calibri"/>
                <a:ea typeface="+mn-ea"/>
                <a:cs typeface="+mn-cs"/>
              </a:rPr>
              <a:t>; </a:t>
            </a:r>
            <a:r>
              <a:rPr lang="en-US" altLang="ja-JP" sz="2000" b="1" i="0" dirty="0" err="1" smtClean="0">
                <a:solidFill>
                  <a:srgbClr val="0070C0"/>
                </a:solidFill>
                <a:latin typeface="Calibri"/>
                <a:ea typeface="+mn-ea"/>
                <a:cs typeface="+mn-cs"/>
              </a:rPr>
              <a:t>unique_ptr</a:t>
            </a:r>
            <a:r>
              <a:rPr lang="en-US" altLang="ja-JP" sz="2000" b="1" i="0" dirty="0" smtClean="0">
                <a:solidFill>
                  <a:srgbClr val="0070C0"/>
                </a:solidFill>
                <a:latin typeface="Calibri"/>
                <a:ea typeface="+mn-ea"/>
                <a:cs typeface="+mn-cs"/>
              </a:rPr>
              <a:t>&lt;</a:t>
            </a:r>
            <a:r>
              <a:rPr lang="en-US" altLang="ja-JP" sz="2000" b="1" i="0" dirty="0" err="1" smtClean="0">
                <a:solidFill>
                  <a:srgbClr val="0070C0"/>
                </a:solidFill>
                <a:latin typeface="Calibri"/>
                <a:ea typeface="+mn-ea"/>
                <a:cs typeface="+mn-cs"/>
              </a:rPr>
              <a:t>impl</a:t>
            </a:r>
            <a:r>
              <a:rPr lang="en-US" altLang="ja-JP" sz="2000" b="1" i="0" dirty="0" smtClean="0">
                <a:solidFill>
                  <a:srgbClr val="0070C0"/>
                </a:solidFill>
                <a:latin typeface="Calibri"/>
                <a:ea typeface="+mn-ea"/>
                <a:cs typeface="+mn-cs"/>
              </a:rPr>
              <a:t>&gt; </a:t>
            </a:r>
            <a:r>
              <a:rPr lang="en-US" altLang="ja-JP" sz="2000" b="1" i="0" dirty="0" err="1" smtClean="0">
                <a:solidFill>
                  <a:srgbClr val="0070C0"/>
                </a:solidFill>
                <a:latin typeface="Calibri"/>
                <a:ea typeface="+mn-ea"/>
                <a:cs typeface="+mn-cs"/>
              </a:rPr>
              <a:t>pimpl</a:t>
            </a:r>
            <a:r>
              <a:rPr lang="en-US" altLang="ja-JP" sz="2000" b="1" i="0" dirty="0" smtClean="0">
                <a:solidFill>
                  <a:srgbClr val="0070C0"/>
                </a:solidFill>
                <a:latin typeface="Calibri"/>
                <a:ea typeface="+mn-ea"/>
                <a:cs typeface="+mn-cs"/>
              </a:rPr>
              <a:t>;</a:t>
            </a:r>
            <a:r>
              <a:rPr lang="ja-JP" altLang="en-US" sz="2000" b="0" i="0" dirty="0" smtClean="0">
                <a:solidFill>
                  <a:srgbClr val="0070C0"/>
                </a:solidFill>
                <a:latin typeface="Calibri"/>
                <a:ea typeface="+mn-ea"/>
                <a:cs typeface="+mn-cs"/>
              </a:rPr>
              <a:t>	</a:t>
            </a:r>
            <a:r>
              <a:rPr lang="en-US" altLang="ja-JP" sz="2000" b="0" i="0" dirty="0" smtClean="0">
                <a:solidFill>
                  <a:srgbClr val="0070C0"/>
                </a:solidFill>
                <a:latin typeface="Calibri"/>
                <a:ea typeface="+mn-ea"/>
                <a:cs typeface="+mn-cs"/>
              </a:rPr>
              <a:t>// </a:t>
            </a:r>
            <a:r>
              <a:rPr lang="ja-JP" altLang="en-US" sz="2000" b="0" i="0" dirty="0" smtClean="0">
                <a:solidFill>
                  <a:srgbClr val="0070C0"/>
                </a:solidFill>
                <a:latin typeface="Calibri"/>
                <a:ea typeface="+mn-ea"/>
                <a:cs typeface="+mn-cs"/>
              </a:rPr>
              <a:t>不透明な型はこちら</a:t>
            </a:r>
            <a:br>
              <a:rPr lang="ja-JP" altLang="en-US" sz="2000" b="0" i="0" dirty="0" smtClean="0">
                <a:solidFill>
                  <a:srgbClr val="0070C0"/>
                </a:solidFill>
                <a:latin typeface="Calibri"/>
                <a:ea typeface="+mn-ea"/>
                <a:cs typeface="+mn-cs"/>
              </a:rPr>
            </a:br>
            <a:r>
              <a:rPr lang="en-US" altLang="ja-JP" sz="2000" b="0" i="0" dirty="0" smtClean="0">
                <a:solidFill>
                  <a:srgbClr val="0070C0"/>
                </a:solidFill>
                <a:latin typeface="Calibri"/>
                <a:ea typeface="+mn-ea"/>
                <a:cs typeface="+mn-cs"/>
              </a:rPr>
              <a:t>};</a:t>
            </a:r>
          </a:p>
          <a:p>
            <a:pPr marL="594360" lvl="2" indent="0">
              <a:spcBef>
                <a:spcPts val="1800"/>
              </a:spcBef>
              <a:buNone/>
            </a:pPr>
            <a:r>
              <a:rPr lang="en-US" altLang="ja-JP" sz="2000" b="1" i="0" dirty="0" smtClean="0">
                <a:solidFill>
                  <a:srgbClr val="0070C0"/>
                </a:solidFill>
                <a:latin typeface="Calibri"/>
                <a:ea typeface="+mn-ea"/>
                <a:cs typeface="+mn-cs"/>
              </a:rPr>
              <a:t>class </a:t>
            </a:r>
            <a:r>
              <a:rPr lang="en-US" altLang="ja-JP" sz="2000" b="1" i="0" dirty="0" err="1" smtClean="0">
                <a:solidFill>
                  <a:srgbClr val="0070C0"/>
                </a:solidFill>
                <a:latin typeface="Calibri"/>
                <a:ea typeface="+mn-ea"/>
                <a:cs typeface="+mn-cs"/>
              </a:rPr>
              <a:t>my_class</a:t>
            </a:r>
            <a:r>
              <a:rPr lang="en-US" altLang="ja-JP" sz="2000" b="1" i="0" dirty="0" smtClean="0">
                <a:solidFill>
                  <a:srgbClr val="0070C0"/>
                </a:solidFill>
                <a:latin typeface="Calibri"/>
                <a:ea typeface="+mn-ea"/>
                <a:cs typeface="+mn-cs"/>
              </a:rPr>
              <a:t>::</a:t>
            </a:r>
            <a:r>
              <a:rPr lang="en-US" altLang="ja-JP" sz="2000" b="1" i="0" dirty="0" err="1" smtClean="0">
                <a:solidFill>
                  <a:srgbClr val="0070C0"/>
                </a:solidFill>
                <a:latin typeface="Calibri"/>
                <a:ea typeface="+mn-ea"/>
                <a:cs typeface="+mn-cs"/>
              </a:rPr>
              <a:t>impl</a:t>
            </a:r>
            <a:r>
              <a:rPr lang="en-US" altLang="ja-JP" sz="2000" b="1" i="0" dirty="0" smtClean="0">
                <a:solidFill>
                  <a:srgbClr val="0070C0"/>
                </a:solidFill>
                <a:latin typeface="Calibri"/>
                <a:ea typeface="+mn-ea"/>
                <a:cs typeface="+mn-cs"/>
              </a:rPr>
              <a:t> {</a:t>
            </a:r>
            <a:r>
              <a:rPr lang="ja-JP" altLang="en-US" sz="2000" b="0" i="0" dirty="0" smtClean="0">
                <a:solidFill>
                  <a:srgbClr val="0070C0"/>
                </a:solidFill>
                <a:latin typeface="Calibri"/>
                <a:ea typeface="+mn-ea"/>
                <a:cs typeface="+mn-cs"/>
              </a:rPr>
              <a:t>			</a:t>
            </a:r>
            <a:r>
              <a:rPr lang="en-US" altLang="ja-JP" sz="2000" b="0" i="0" dirty="0" smtClean="0">
                <a:solidFill>
                  <a:srgbClr val="0070C0"/>
                </a:solidFill>
                <a:latin typeface="Calibri"/>
                <a:ea typeface="+mn-ea"/>
                <a:cs typeface="+mn-cs"/>
              </a:rPr>
              <a:t>// private </a:t>
            </a:r>
            <a:r>
              <a:rPr lang="ja-JP" altLang="en-US" sz="2000" b="0" i="0" dirty="0" smtClean="0">
                <a:solidFill>
                  <a:srgbClr val="0070C0"/>
                </a:solidFill>
                <a:latin typeface="Calibri"/>
                <a:ea typeface="+mn-ea"/>
                <a:cs typeface="+mn-cs"/>
              </a:rPr>
              <a:t>で定義</a:t>
            </a:r>
            <a:r>
              <a:rPr lang="ja-JP" altLang="en-US" sz="2000" b="1" i="0" dirty="0" smtClean="0">
                <a:solidFill>
                  <a:srgbClr val="0070C0"/>
                </a:solidFill>
                <a:latin typeface="Calibri"/>
                <a:ea typeface="+mn-ea"/>
                <a:cs typeface="+mn-cs"/>
              </a:rPr>
              <a:t/>
            </a:r>
            <a:br>
              <a:rPr lang="ja-JP" altLang="en-US" sz="2000" b="1" i="0" dirty="0" smtClean="0">
                <a:solidFill>
                  <a:srgbClr val="0070C0"/>
                </a:solidFill>
                <a:latin typeface="Calibri"/>
                <a:ea typeface="+mn-ea"/>
                <a:cs typeface="+mn-cs"/>
              </a:rPr>
            </a:br>
            <a:r>
              <a:rPr lang="ja-JP" altLang="en-US" sz="2000" b="1" i="0" dirty="0" smtClean="0">
                <a:solidFill>
                  <a:srgbClr val="0070C0"/>
                </a:solidFill>
                <a:latin typeface="Calibri"/>
                <a:ea typeface="+mn-ea"/>
                <a:cs typeface="+mn-cs"/>
              </a:rPr>
              <a:t>  </a:t>
            </a:r>
            <a:r>
              <a:rPr lang="en-US" altLang="ja-JP" sz="2000" b="1" i="0" dirty="0" smtClean="0">
                <a:solidFill>
                  <a:srgbClr val="0070C0"/>
                </a:solidFill>
                <a:latin typeface="Calibri"/>
                <a:ea typeface="+mn-ea"/>
                <a:cs typeface="+mn-cs"/>
              </a:rPr>
              <a:t>// … private </a:t>
            </a:r>
            <a:r>
              <a:rPr lang="ja-JP" altLang="en-US" sz="2000" b="1" i="0" dirty="0" smtClean="0">
                <a:solidFill>
                  <a:srgbClr val="0070C0"/>
                </a:solidFill>
                <a:latin typeface="Calibri"/>
                <a:ea typeface="+mn-ea"/>
                <a:cs typeface="+mn-cs"/>
              </a:rPr>
              <a:t>のデータおよび関数</a:t>
            </a:r>
            <a:r>
              <a:rPr lang="en-US" altLang="ja-JP" sz="2000" b="1" i="0" dirty="0" smtClean="0">
                <a:solidFill>
                  <a:srgbClr val="0070C0"/>
                </a:solidFill>
                <a:latin typeface="Calibri"/>
                <a:ea typeface="+mn-ea"/>
                <a:cs typeface="+mn-cs"/>
              </a:rPr>
              <a:t>:</a:t>
            </a:r>
            <a:br>
              <a:rPr lang="en-US" altLang="ja-JP" sz="2000" b="1" i="0" dirty="0" smtClean="0">
                <a:solidFill>
                  <a:srgbClr val="0070C0"/>
                </a:solidFill>
                <a:latin typeface="Calibri"/>
                <a:ea typeface="+mn-ea"/>
                <a:cs typeface="+mn-cs"/>
              </a:rPr>
            </a:br>
            <a:r>
              <a:rPr lang="en-US" altLang="ja-JP" sz="2000" b="1" i="0" dirty="0" smtClean="0">
                <a:solidFill>
                  <a:srgbClr val="0070C0"/>
                </a:solidFill>
                <a:latin typeface="Calibri"/>
                <a:ea typeface="+mn-ea"/>
                <a:cs typeface="+mn-cs"/>
              </a:rPr>
              <a:t>  //     </a:t>
            </a:r>
            <a:r>
              <a:rPr lang="ja-JP" altLang="en-US" sz="2000" b="1" i="0" dirty="0" smtClean="0">
                <a:solidFill>
                  <a:srgbClr val="0070C0"/>
                </a:solidFill>
                <a:latin typeface="Calibri"/>
                <a:ea typeface="+mn-ea"/>
                <a:cs typeface="+mn-cs"/>
              </a:rPr>
              <a:t>呼び出し元を再コンパイルせずに変更可能 </a:t>
            </a:r>
            <a:r>
              <a:rPr lang="en-US" altLang="ja-JP" b="1" dirty="0">
                <a:solidFill>
                  <a:srgbClr val="0070C0"/>
                </a:solidFill>
              </a:rPr>
              <a:t>…</a:t>
            </a:r>
            <a:r>
              <a:rPr lang="ja-JP" altLang="en-US" sz="2000" b="1" i="0" dirty="0" smtClean="0">
                <a:solidFill>
                  <a:srgbClr val="0070C0"/>
                </a:solidFill>
                <a:latin typeface="Calibri"/>
                <a:ea typeface="+mn-ea"/>
                <a:cs typeface="+mn-cs"/>
              </a:rPr>
              <a:t/>
            </a:r>
            <a:br>
              <a:rPr lang="ja-JP" altLang="en-US" sz="2000" b="1" i="0" dirty="0" smtClean="0">
                <a:solidFill>
                  <a:srgbClr val="0070C0"/>
                </a:solidFill>
                <a:latin typeface="Calibri"/>
                <a:ea typeface="+mn-ea"/>
                <a:cs typeface="+mn-cs"/>
              </a:rPr>
            </a:br>
            <a:r>
              <a:rPr lang="en-US" altLang="ja-JP" sz="2000" b="1" i="0" dirty="0" smtClean="0">
                <a:solidFill>
                  <a:srgbClr val="0070C0"/>
                </a:solidFill>
                <a:latin typeface="Calibri"/>
                <a:ea typeface="+mn-ea"/>
                <a:cs typeface="+mn-cs"/>
              </a:rPr>
              <a:t>};</a:t>
            </a:r>
          </a:p>
          <a:p>
            <a:pPr marL="594360" lvl="2" indent="0" algn="l" defTabSz="914400">
              <a:spcBef>
                <a:spcPts val="500"/>
              </a:spcBef>
              <a:buNone/>
            </a:pPr>
            <a:r>
              <a:rPr lang="en-US" altLang="ja-JP" sz="2000" b="0" i="0" dirty="0" err="1" smtClean="0">
                <a:solidFill>
                  <a:srgbClr val="0070C0"/>
                </a:solidFill>
                <a:latin typeface="Calibri"/>
                <a:ea typeface="+mn-ea"/>
                <a:cs typeface="+mn-cs"/>
              </a:rPr>
              <a:t>my_class</a:t>
            </a:r>
            <a:r>
              <a:rPr lang="en-US" altLang="ja-JP" sz="2000" b="0" i="0" dirty="0" smtClean="0">
                <a:solidFill>
                  <a:srgbClr val="0070C0"/>
                </a:solidFill>
                <a:latin typeface="Calibri"/>
                <a:ea typeface="+mn-ea"/>
                <a:cs typeface="+mn-cs"/>
              </a:rPr>
              <a:t>::</a:t>
            </a:r>
            <a:r>
              <a:rPr lang="en-US" altLang="ja-JP" sz="2000" b="0" i="0" dirty="0" err="1" smtClean="0">
                <a:solidFill>
                  <a:srgbClr val="0070C0"/>
                </a:solidFill>
                <a:latin typeface="Calibri"/>
                <a:ea typeface="+mn-ea"/>
                <a:cs typeface="+mn-cs"/>
              </a:rPr>
              <a:t>my_class</a:t>
            </a:r>
            <a:r>
              <a:rPr lang="en-US" altLang="ja-JP" sz="2000" b="0" i="0" dirty="0" smtClean="0">
                <a:solidFill>
                  <a:srgbClr val="0070C0"/>
                </a:solidFill>
                <a:latin typeface="Calibri"/>
                <a:ea typeface="+mn-ea"/>
                <a:cs typeface="+mn-cs"/>
              </a:rPr>
              <a:t>() </a:t>
            </a:r>
            <a:r>
              <a:rPr lang="en-US" altLang="ja-JP" sz="2000" b="1" i="0" dirty="0" smtClean="0">
                <a:solidFill>
                  <a:srgbClr val="0070C0"/>
                </a:solidFill>
                <a:latin typeface="Calibri"/>
                <a:ea typeface="+mn-ea"/>
                <a:cs typeface="+mn-cs"/>
              </a:rPr>
              <a:t>: </a:t>
            </a:r>
            <a:r>
              <a:rPr lang="en-US" altLang="ja-JP" sz="2000" b="1" i="0" dirty="0" err="1" smtClean="0">
                <a:solidFill>
                  <a:srgbClr val="0070C0"/>
                </a:solidFill>
                <a:latin typeface="Calibri"/>
                <a:ea typeface="+mn-ea"/>
                <a:cs typeface="+mn-cs"/>
              </a:rPr>
              <a:t>pimpl</a:t>
            </a:r>
            <a:r>
              <a:rPr lang="en-US" altLang="ja-JP" sz="2000" b="1" i="0" dirty="0" smtClean="0">
                <a:solidFill>
                  <a:srgbClr val="0070C0"/>
                </a:solidFill>
                <a:latin typeface="Calibri"/>
                <a:ea typeface="+mn-ea"/>
                <a:cs typeface="+mn-cs"/>
              </a:rPr>
              <a:t>( new </a:t>
            </a:r>
            <a:r>
              <a:rPr lang="en-US" altLang="ja-JP" sz="2000" b="1" i="0" dirty="0" err="1" smtClean="0">
                <a:solidFill>
                  <a:srgbClr val="0070C0"/>
                </a:solidFill>
                <a:latin typeface="Calibri"/>
                <a:ea typeface="+mn-ea"/>
                <a:cs typeface="+mn-cs"/>
              </a:rPr>
              <a:t>impl</a:t>
            </a:r>
            <a:r>
              <a:rPr lang="en-US" altLang="ja-JP" sz="2000" b="1" i="0" dirty="0" smtClean="0">
                <a:solidFill>
                  <a:srgbClr val="0070C0"/>
                </a:solidFill>
                <a:latin typeface="Calibri"/>
                <a:ea typeface="+mn-ea"/>
                <a:cs typeface="+mn-cs"/>
              </a:rPr>
              <a:t> )</a:t>
            </a:r>
            <a:br>
              <a:rPr lang="en-US" altLang="ja-JP" sz="2000" b="1" i="0" dirty="0" smtClean="0">
                <a:solidFill>
                  <a:srgbClr val="0070C0"/>
                </a:solidFill>
                <a:latin typeface="Calibri"/>
                <a:ea typeface="+mn-ea"/>
                <a:cs typeface="+mn-cs"/>
              </a:rPr>
            </a:br>
            <a:r>
              <a:rPr lang="en-US" altLang="ja-JP" sz="2000" b="0" i="0" dirty="0" smtClean="0">
                <a:solidFill>
                  <a:srgbClr val="0070C0"/>
                </a:solidFill>
                <a:latin typeface="Calibri"/>
                <a:ea typeface="+mn-ea"/>
                <a:cs typeface="+mn-cs"/>
              </a:rPr>
              <a:t>{</a:t>
            </a:r>
            <a:br>
              <a:rPr lang="en-US" altLang="ja-JP" sz="2000" b="0" i="0" dirty="0" smtClean="0">
                <a:solidFill>
                  <a:srgbClr val="0070C0"/>
                </a:solidFill>
                <a:latin typeface="Calibri"/>
                <a:ea typeface="+mn-ea"/>
                <a:cs typeface="+mn-cs"/>
              </a:rPr>
            </a:br>
            <a:r>
              <a:rPr lang="en-US" altLang="ja-JP" sz="2000" b="0" i="0" dirty="0" smtClean="0">
                <a:solidFill>
                  <a:srgbClr val="0070C0"/>
                </a:solidFill>
                <a:latin typeface="Calibri"/>
                <a:ea typeface="+mn-ea"/>
                <a:cs typeface="+mn-cs"/>
              </a:rPr>
              <a:t>  /* …  </a:t>
            </a:r>
            <a:r>
              <a:rPr lang="en-US" altLang="ja-JP" sz="2000" b="0" i="0" dirty="0" err="1" smtClean="0">
                <a:solidFill>
                  <a:srgbClr val="0070C0"/>
                </a:solidFill>
                <a:latin typeface="Calibri"/>
                <a:ea typeface="+mn-ea"/>
                <a:cs typeface="+mn-cs"/>
              </a:rPr>
              <a:t>impl</a:t>
            </a:r>
            <a:r>
              <a:rPr lang="en-US" altLang="ja-JP" sz="2000" b="0" i="0" dirty="0" smtClean="0">
                <a:solidFill>
                  <a:srgbClr val="0070C0"/>
                </a:solidFill>
                <a:latin typeface="Calibri"/>
                <a:ea typeface="+mn-ea"/>
                <a:cs typeface="+mn-cs"/>
              </a:rPr>
              <a:t> </a:t>
            </a:r>
            <a:r>
              <a:rPr lang="ja-JP" altLang="en-US" sz="2000" b="0" i="0" dirty="0" smtClean="0">
                <a:solidFill>
                  <a:srgbClr val="0070C0"/>
                </a:solidFill>
                <a:latin typeface="Calibri"/>
                <a:ea typeface="+mn-ea"/>
                <a:cs typeface="+mn-cs"/>
              </a:rPr>
              <a:t>値を設定 </a:t>
            </a:r>
            <a:r>
              <a:rPr lang="en-US" altLang="ja-JP" sz="2000" b="0" i="0" dirty="0" smtClean="0">
                <a:solidFill>
                  <a:srgbClr val="0070C0"/>
                </a:solidFill>
                <a:latin typeface="Calibri"/>
                <a:ea typeface="+mn-ea"/>
                <a:cs typeface="+mn-cs"/>
              </a:rPr>
              <a:t>…*/</a:t>
            </a:r>
            <a:br>
              <a:rPr lang="en-US" altLang="ja-JP" sz="2000" b="0" i="0" dirty="0" smtClean="0">
                <a:solidFill>
                  <a:srgbClr val="0070C0"/>
                </a:solidFill>
                <a:latin typeface="Calibri"/>
                <a:ea typeface="+mn-ea"/>
                <a:cs typeface="+mn-cs"/>
              </a:rPr>
            </a:br>
            <a:r>
              <a:rPr lang="en-US" altLang="ja-JP" sz="2000" b="0" i="0" dirty="0" smtClean="0">
                <a:solidFill>
                  <a:srgbClr val="0070C0"/>
                </a:solidFill>
                <a:latin typeface="Calibri"/>
                <a:ea typeface="+mn-ea"/>
                <a:cs typeface="+mn-cs"/>
              </a:rPr>
              <a:t>}</a:t>
            </a:r>
          </a:p>
          <a:p>
            <a:pPr marL="548640" lvl="1" indent="-274320" algn="l" defTabSz="914400">
              <a:spcBef>
                <a:spcPts val="1800"/>
              </a:spcBef>
              <a:buClr>
                <a:srgbClr val="9FB8CD"/>
              </a:buClr>
              <a:buSzPct val="76000"/>
              <a:buFont typeface="Wingdings 3"/>
              <a:buChar char=""/>
            </a:pPr>
            <a:r>
              <a:rPr lang="ja-JP" altLang="en-US" sz="2300" b="0" i="0" dirty="0" smtClean="0">
                <a:solidFill>
                  <a:srgbClr val="464653"/>
                </a:solidFill>
                <a:latin typeface="Calibri"/>
                <a:ea typeface="+mn-ea"/>
                <a:cs typeface="+mn-cs"/>
              </a:rPr>
              <a:t>カスケードの再構築とオブジェクト レイアウトの脆弱性を回避</a:t>
            </a:r>
          </a:p>
          <a:p>
            <a:pPr marL="548640" lvl="1" indent="-274320" algn="l" defTabSz="914400">
              <a:spcBef>
                <a:spcPts val="500"/>
              </a:spcBef>
              <a:buClr>
                <a:srgbClr val="9FB8CD"/>
              </a:buClr>
              <a:buSzPct val="76000"/>
              <a:buFont typeface="Wingdings 3"/>
              <a:buChar char=""/>
            </a:pPr>
            <a:r>
              <a:rPr lang="en-US" altLang="ja-JP" sz="2300" b="0" i="0" dirty="0" smtClean="0">
                <a:solidFill>
                  <a:srgbClr val="464653"/>
                </a:solidFill>
                <a:latin typeface="Calibri"/>
                <a:ea typeface="+mn-ea"/>
                <a:cs typeface="+mn-cs"/>
              </a:rPr>
              <a:t>(</a:t>
            </a:r>
            <a:r>
              <a:rPr lang="ja-JP" altLang="en-US" sz="2300" b="0" i="0" dirty="0" smtClean="0">
                <a:solidFill>
                  <a:srgbClr val="464653"/>
                </a:solidFill>
                <a:latin typeface="Calibri"/>
                <a:ea typeface="+mn-ea"/>
                <a:cs typeface="+mn-cs"/>
              </a:rPr>
              <a:t>推移的な</a:t>
            </a:r>
            <a:r>
              <a:rPr lang="en-US" altLang="ja-JP" sz="2300" b="0" i="0" dirty="0" smtClean="0">
                <a:solidFill>
                  <a:srgbClr val="464653"/>
                </a:solidFill>
                <a:latin typeface="Calibri"/>
                <a:ea typeface="+mn-ea"/>
                <a:cs typeface="+mn-cs"/>
              </a:rPr>
              <a:t>) </a:t>
            </a:r>
            <a:r>
              <a:rPr lang="ja-JP" altLang="en-US" sz="2300" b="0" i="0" dirty="0" smtClean="0">
                <a:solidFill>
                  <a:srgbClr val="464653"/>
                </a:solidFill>
                <a:latin typeface="Calibri"/>
                <a:ea typeface="+mn-ea"/>
                <a:cs typeface="+mn-cs"/>
              </a:rPr>
              <a:t>使用頻度の高い型の場合に最も適切</a:t>
            </a:r>
            <a:endParaRPr lang="ja-JP" altLang="en-US" sz="2300" b="0" i="0" dirty="0">
              <a:solidFill>
                <a:srgbClr val="464653"/>
              </a:solidFill>
              <a:latin typeface="Calibri"/>
              <a:ea typeface="+mn-ea"/>
              <a:cs typeface="+mn-cs"/>
            </a:endParaRPr>
          </a:p>
        </p:txBody>
      </p:sp>
      <p:cxnSp>
        <p:nvCxnSpPr>
          <p:cNvPr id="5" name="Straight Connector 4"/>
          <p:cNvCxnSpPr/>
          <p:nvPr/>
        </p:nvCxnSpPr>
        <p:spPr>
          <a:xfrm>
            <a:off x="1335640" y="3124200"/>
            <a:ext cx="1014217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221814" y="2190690"/>
            <a:ext cx="1347035" cy="400110"/>
          </a:xfrm>
          <a:prstGeom prst="rect">
            <a:avLst/>
          </a:prstGeom>
          <a:noFill/>
        </p:spPr>
        <p:txBody>
          <a:bodyPr wrap="none" rtlCol="0">
            <a:spAutoFit/>
          </a:bodyPr>
          <a:lstStyle/>
          <a:p>
            <a:pPr algn="r" defTabSz="914400">
              <a:spcBef>
                <a:spcPct val="0"/>
              </a:spcBef>
              <a:spcAft>
                <a:spcPct val="0"/>
              </a:spcAft>
              <a:buNone/>
            </a:pPr>
            <a:r>
              <a:rPr lang="en-US" altLang="ja-JP" sz="2000" b="1" i="0" smtClean="0">
                <a:solidFill>
                  <a:prstClr val="black"/>
                </a:solidFill>
                <a:latin typeface="Calibri"/>
              </a:rPr>
              <a:t>my_class.h</a:t>
            </a:r>
            <a:endParaRPr lang="ja-JP" altLang="en-US" sz="2000" b="1">
              <a:solidFill>
                <a:prstClr val="black"/>
              </a:solidFill>
            </a:endParaRPr>
          </a:p>
        </p:txBody>
      </p:sp>
      <p:sp>
        <p:nvSpPr>
          <p:cNvPr id="8" name="TextBox 7"/>
          <p:cNvSpPr txBox="1"/>
          <p:nvPr/>
        </p:nvSpPr>
        <p:spPr>
          <a:xfrm>
            <a:off x="9976554" y="4095690"/>
            <a:ext cx="1592294" cy="400110"/>
          </a:xfrm>
          <a:prstGeom prst="rect">
            <a:avLst/>
          </a:prstGeom>
          <a:noFill/>
        </p:spPr>
        <p:txBody>
          <a:bodyPr wrap="none" rtlCol="0">
            <a:spAutoFit/>
          </a:bodyPr>
          <a:lstStyle/>
          <a:p>
            <a:pPr algn="r" defTabSz="914400">
              <a:spcBef>
                <a:spcPct val="0"/>
              </a:spcBef>
              <a:spcAft>
                <a:spcPct val="0"/>
              </a:spcAft>
              <a:buNone/>
            </a:pPr>
            <a:r>
              <a:rPr lang="en-US" altLang="ja-JP" sz="2000" b="1" i="0" smtClean="0">
                <a:solidFill>
                  <a:prstClr val="black"/>
                </a:solidFill>
                <a:latin typeface="Calibri"/>
              </a:rPr>
              <a:t>my_class.cpp</a:t>
            </a:r>
            <a:endParaRPr lang="ja-JP" altLang="en-US" sz="2000" b="1">
              <a:solidFill>
                <a:prstClr val="black"/>
              </a:solidFill>
            </a:endParaRPr>
          </a:p>
        </p:txBody>
      </p:sp>
    </p:spTree>
    <p:extLst>
      <p:ext uri="{BB962C8B-B14F-4D97-AF65-F5344CB8AC3E}">
        <p14:creationId xmlns:p14="http://schemas.microsoft.com/office/powerpoint/2010/main" val="935114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a:spcBef>
                <a:spcPct val="0"/>
              </a:spcBef>
              <a:buNone/>
            </a:pPr>
            <a:r>
              <a:rPr lang="en-US" altLang="ja-JP" sz="3200" b="0" i="0" dirty="0" smtClean="0">
                <a:solidFill>
                  <a:srgbClr val="464653"/>
                </a:solidFill>
                <a:latin typeface="Bookman Old Style"/>
              </a:rPr>
              <a:t>ABI </a:t>
            </a:r>
            <a:r>
              <a:rPr lang="ja-JP" altLang="en-US" sz="3200" b="0" i="0" dirty="0" smtClean="0">
                <a:solidFill>
                  <a:srgbClr val="464653"/>
                </a:solidFill>
                <a:latin typeface="Bookman Old Style"/>
              </a:rPr>
              <a:t>では十分に移植性のある型と規約を使用 </a:t>
            </a:r>
            <a:r>
              <a:rPr lang="en-US" altLang="ja-JP" sz="3200" b="0" i="0" dirty="0" smtClean="0">
                <a:solidFill>
                  <a:srgbClr val="464653"/>
                </a:solidFill>
                <a:latin typeface="Bookman Old Style"/>
              </a:rPr>
              <a:t>(C++ </a:t>
            </a:r>
            <a:r>
              <a:rPr lang="ja-JP" altLang="en-US" sz="3200" b="0" i="0" dirty="0" smtClean="0">
                <a:solidFill>
                  <a:srgbClr val="464653"/>
                </a:solidFill>
                <a:latin typeface="Bookman Old Style"/>
                <a:sym typeface="Symbol"/>
              </a:rPr>
              <a:t></a:t>
            </a:r>
            <a:r>
              <a:rPr lang="ja-JP" altLang="en-US" sz="3200" b="0" i="0" dirty="0" smtClean="0">
                <a:solidFill>
                  <a:srgbClr val="464653"/>
                </a:solidFill>
                <a:latin typeface="Bookman Old Style"/>
              </a:rPr>
              <a:t> </a:t>
            </a:r>
            <a:r>
              <a:rPr lang="ja-JP" altLang="en-US" sz="3200" b="0" i="1" dirty="0" smtClean="0">
                <a:solidFill>
                  <a:srgbClr val="464653"/>
                </a:solidFill>
                <a:latin typeface="Bookman Old Style"/>
              </a:rPr>
              <a:t>* </a:t>
            </a:r>
            <a:r>
              <a:rPr lang="en-US" altLang="ja-JP" sz="3200" b="0" i="0" dirty="0" smtClean="0">
                <a:solidFill>
                  <a:srgbClr val="464653"/>
                </a:solidFill>
                <a:latin typeface="Bookman Old Style"/>
              </a:rPr>
              <a:t>)</a:t>
            </a:r>
            <a:endParaRPr lang="ja-JP" altLang="en-US" dirty="0"/>
          </a:p>
        </p:txBody>
      </p:sp>
      <p:sp>
        <p:nvSpPr>
          <p:cNvPr id="3" name="Content Placeholder 2"/>
          <p:cNvSpPr>
            <a:spLocks noGrp="1"/>
          </p:cNvSpPr>
          <p:nvPr>
            <p:ph sz="quarter" idx="1"/>
          </p:nvPr>
        </p:nvSpPr>
        <p:spPr>
          <a:xfrm>
            <a:off x="609441" y="1219200"/>
            <a:ext cx="11277759" cy="2151797"/>
          </a:xfrm>
        </p:spPr>
        <p:txBody>
          <a:bodyPr>
            <a:normAutofit fontScale="92500" lnSpcReduction="10000"/>
          </a:bodyPr>
          <a:lstStyle/>
          <a:p>
            <a:pPr marL="274320" indent="-274320" algn="l" defTabSz="914400">
              <a:spcBef>
                <a:spcPts val="600"/>
              </a:spcBef>
              <a:buClr>
                <a:srgbClr val="727CA3"/>
              </a:buClr>
              <a:buSzPct val="76000"/>
              <a:buFont typeface="Wingdings 3"/>
              <a:buChar char=""/>
            </a:pPr>
            <a:r>
              <a:rPr lang="ja-JP" altLang="en-US" sz="2800" b="0" i="0" dirty="0" smtClean="0">
                <a:solidFill>
                  <a:schemeClr val="tx1"/>
                </a:solidFill>
                <a:latin typeface="Calibri"/>
                <a:ea typeface="+mn-ea"/>
                <a:cs typeface="+mn-cs"/>
              </a:rPr>
              <a:t>移植性のある型 </a:t>
            </a:r>
            <a:r>
              <a:rPr lang="en-US" altLang="ja-JP" sz="2800" b="0" i="0" dirty="0" smtClean="0">
                <a:solidFill>
                  <a:schemeClr val="tx1"/>
                </a:solidFill>
                <a:latin typeface="Calibri"/>
                <a:ea typeface="+mn-ea"/>
                <a:cs typeface="+mn-cs"/>
              </a:rPr>
              <a:t>= C </a:t>
            </a:r>
            <a:r>
              <a:rPr lang="ja-JP" altLang="en-US" sz="2800" b="0" i="0" dirty="0" smtClean="0">
                <a:solidFill>
                  <a:schemeClr val="tx1"/>
                </a:solidFill>
                <a:latin typeface="Calibri"/>
                <a:ea typeface="+mn-ea"/>
                <a:cs typeface="+mn-cs"/>
              </a:rPr>
              <a:t>組み込み型 </a:t>
            </a:r>
            <a:r>
              <a:rPr lang="en-US" altLang="ja-JP" sz="2800" b="0" i="0" dirty="0" smtClean="0">
                <a:solidFill>
                  <a:schemeClr val="tx1"/>
                </a:solidFill>
                <a:latin typeface="Calibri"/>
                <a:ea typeface="+mn-ea"/>
                <a:cs typeface="+mn-cs"/>
              </a:rPr>
              <a:t>(* </a:t>
            </a:r>
            <a:r>
              <a:rPr lang="ja-JP" altLang="en-US" sz="2800" b="0" i="0" dirty="0" smtClean="0">
                <a:solidFill>
                  <a:schemeClr val="tx1"/>
                </a:solidFill>
                <a:latin typeface="Calibri"/>
                <a:ea typeface="+mn-ea"/>
                <a:cs typeface="+mn-cs"/>
              </a:rPr>
              <a:t>を含む</a:t>
            </a:r>
            <a:r>
              <a:rPr lang="en-US" altLang="ja-JP" sz="2800" b="0" i="0" dirty="0" smtClean="0">
                <a:solidFill>
                  <a:schemeClr val="tx1"/>
                </a:solidFill>
                <a:latin typeface="Calibri"/>
                <a:ea typeface="+mn-ea"/>
                <a:cs typeface="+mn-cs"/>
              </a:rPr>
              <a:t>) </a:t>
            </a:r>
            <a:r>
              <a:rPr lang="ja-JP" altLang="en-US" sz="2800" b="0" i="0" dirty="0" smtClean="0">
                <a:solidFill>
                  <a:schemeClr val="tx1"/>
                </a:solidFill>
                <a:latin typeface="Calibri"/>
                <a:ea typeface="+mn-ea"/>
                <a:cs typeface="+mn-cs"/>
              </a:rPr>
              <a:t>および構造体</a:t>
            </a:r>
          </a:p>
          <a:p>
            <a:pPr marL="548640" lvl="1" indent="-274320" algn="l" defTabSz="914400">
              <a:spcBef>
                <a:spcPts val="500"/>
              </a:spcBef>
              <a:buClr>
                <a:srgbClr val="9FB8CD"/>
              </a:buClr>
              <a:buSzPct val="76000"/>
              <a:buFont typeface="Wingdings 3"/>
              <a:buChar char=""/>
            </a:pPr>
            <a:r>
              <a:rPr lang="ja-JP" altLang="en-US" sz="2500" b="0" i="0" dirty="0" smtClean="0">
                <a:solidFill>
                  <a:srgbClr val="464653"/>
                </a:solidFill>
                <a:latin typeface="Calibri"/>
                <a:ea typeface="+mn-ea"/>
                <a:cs typeface="+mn-cs"/>
              </a:rPr>
              <a:t>クラス型を使用できるのは、呼び出し元と呼び出し先がレイアウトや呼び出し</a:t>
            </a:r>
            <a:r>
              <a:rPr lang="en-US" altLang="ja-JP" sz="2500" b="0" i="0" dirty="0" smtClean="0">
                <a:solidFill>
                  <a:srgbClr val="464653"/>
                </a:solidFill>
                <a:latin typeface="Calibri"/>
                <a:ea typeface="+mn-ea"/>
                <a:cs typeface="+mn-cs"/>
              </a:rPr>
              <a:t/>
            </a:r>
            <a:br>
              <a:rPr lang="en-US" altLang="ja-JP" sz="2500" b="0" i="0" dirty="0" smtClean="0">
                <a:solidFill>
                  <a:srgbClr val="464653"/>
                </a:solidFill>
                <a:latin typeface="Calibri"/>
                <a:ea typeface="+mn-ea"/>
                <a:cs typeface="+mn-cs"/>
              </a:rPr>
            </a:br>
            <a:r>
              <a:rPr lang="ja-JP" altLang="en-US" sz="2500" b="0" i="0" dirty="0" smtClean="0">
                <a:solidFill>
                  <a:srgbClr val="464653"/>
                </a:solidFill>
                <a:latin typeface="Calibri"/>
                <a:ea typeface="+mn-ea"/>
                <a:cs typeface="+mn-cs"/>
              </a:rPr>
              <a:t>規約などに合意している場合に限る </a:t>
            </a:r>
            <a:r>
              <a:rPr lang="en-US" altLang="ja-JP" sz="2500" b="0" i="0" dirty="0" smtClean="0">
                <a:solidFill>
                  <a:srgbClr val="464653"/>
                </a:solidFill>
                <a:latin typeface="Calibri"/>
                <a:ea typeface="+mn-ea"/>
                <a:cs typeface="+mn-cs"/>
              </a:rPr>
              <a:t>= </a:t>
            </a:r>
            <a:r>
              <a:rPr lang="ja-JP" altLang="en-US" sz="2500" b="0" i="0" dirty="0" smtClean="0">
                <a:solidFill>
                  <a:srgbClr val="464653"/>
                </a:solidFill>
                <a:latin typeface="Calibri"/>
                <a:ea typeface="+mn-ea"/>
                <a:cs typeface="+mn-cs"/>
              </a:rPr>
              <a:t>同一のコンパイラ </a:t>
            </a:r>
            <a:r>
              <a:rPr lang="en-US" altLang="ja-JP" sz="2500" b="0" i="0" dirty="0" smtClean="0">
                <a:solidFill>
                  <a:srgbClr val="464653"/>
                </a:solidFill>
                <a:latin typeface="Calibri"/>
                <a:ea typeface="+mn-ea"/>
                <a:cs typeface="+mn-cs"/>
              </a:rPr>
              <a:t>+ </a:t>
            </a:r>
            <a:r>
              <a:rPr lang="ja-JP" altLang="en-US" sz="2500" b="0" i="0" dirty="0" smtClean="0">
                <a:solidFill>
                  <a:srgbClr val="464653"/>
                </a:solidFill>
                <a:latin typeface="Calibri"/>
                <a:ea typeface="+mn-ea"/>
                <a:cs typeface="+mn-cs"/>
              </a:rPr>
              <a:t>設定によるコンパイル</a:t>
            </a:r>
          </a:p>
          <a:p>
            <a:pPr marL="274320" indent="-274320" algn="l" defTabSz="914400">
              <a:spcBef>
                <a:spcPts val="1200"/>
              </a:spcBef>
              <a:buClr>
                <a:srgbClr val="727CA3"/>
              </a:buClr>
              <a:buSzPct val="76000"/>
              <a:buFont typeface="Wingdings 3"/>
              <a:buChar char=""/>
            </a:pPr>
            <a:r>
              <a:rPr lang="ja-JP" altLang="en-US" sz="2800" b="0" i="0" spc="-30" dirty="0" smtClean="0">
                <a:solidFill>
                  <a:schemeClr val="tx1"/>
                </a:solidFill>
                <a:latin typeface="Calibri"/>
                <a:ea typeface="+mn-ea"/>
                <a:cs typeface="+mn-cs"/>
              </a:rPr>
              <a:t>呼び出し元が別のコンパイラ</a:t>
            </a:r>
            <a:r>
              <a:rPr lang="en-US" altLang="ja-JP" sz="2800" b="0" i="0" spc="-30" dirty="0" smtClean="0">
                <a:solidFill>
                  <a:schemeClr val="tx1"/>
                </a:solidFill>
                <a:latin typeface="Calibri"/>
                <a:ea typeface="+mn-ea"/>
                <a:cs typeface="+mn-cs"/>
              </a:rPr>
              <a:t>/</a:t>
            </a:r>
            <a:r>
              <a:rPr lang="ja-JP" altLang="en-US" sz="2800" b="0" i="0" spc="-30" dirty="0" smtClean="0">
                <a:solidFill>
                  <a:schemeClr val="tx1"/>
                </a:solidFill>
                <a:latin typeface="Calibri"/>
                <a:ea typeface="+mn-ea"/>
                <a:cs typeface="+mn-cs"/>
              </a:rPr>
              <a:t>言語でコンパイルされている場合</a:t>
            </a:r>
            <a:r>
              <a:rPr lang="en-US" altLang="ja-JP" sz="2800" b="0" i="0" spc="-30" dirty="0" smtClean="0">
                <a:solidFill>
                  <a:schemeClr val="tx1"/>
                </a:solidFill>
                <a:latin typeface="Calibri"/>
                <a:ea typeface="+mn-ea"/>
                <a:cs typeface="+mn-cs"/>
              </a:rPr>
              <a:t>: </a:t>
            </a:r>
          </a:p>
          <a:p>
            <a:pPr marL="548640" lvl="1" indent="-274320" algn="l" defTabSz="914400">
              <a:spcBef>
                <a:spcPts val="500"/>
              </a:spcBef>
              <a:buClr>
                <a:srgbClr val="9FB8CD"/>
              </a:buClr>
              <a:buSzPct val="76000"/>
              <a:buFont typeface="Wingdings 3"/>
              <a:buChar char=""/>
            </a:pPr>
            <a:r>
              <a:rPr lang="ja-JP" altLang="en-US" sz="2500" b="0" i="0" dirty="0" smtClean="0">
                <a:solidFill>
                  <a:srgbClr val="464653"/>
                </a:solidFill>
                <a:latin typeface="Calibri"/>
                <a:ea typeface="+mn-ea"/>
                <a:cs typeface="+mn-cs"/>
              </a:rPr>
              <a:t>特定の呼び出し規約で “</a:t>
            </a:r>
            <a:r>
              <a:rPr lang="en-US" altLang="ja-JP" sz="2500" b="0" i="0" dirty="0" smtClean="0">
                <a:solidFill>
                  <a:srgbClr val="464653"/>
                </a:solidFill>
                <a:latin typeface="Calibri"/>
                <a:ea typeface="+mn-ea"/>
                <a:cs typeface="+mn-cs"/>
              </a:rPr>
              <a:t>extern C” API </a:t>
            </a:r>
            <a:r>
              <a:rPr lang="ja-JP" altLang="en-US" sz="2500" b="0" i="0" dirty="0" smtClean="0">
                <a:solidFill>
                  <a:srgbClr val="464653"/>
                </a:solidFill>
                <a:latin typeface="Calibri"/>
                <a:ea typeface="+mn-ea"/>
                <a:cs typeface="+mn-cs"/>
              </a:rPr>
              <a:t>に変換</a:t>
            </a:r>
            <a:endParaRPr lang="ja-JP" altLang="en-US" sz="2500" b="0" i="0" dirty="0">
              <a:solidFill>
                <a:srgbClr val="464653"/>
              </a:solidFill>
              <a:latin typeface="Calibri"/>
              <a:ea typeface="+mn-ea"/>
              <a:cs typeface="+mn-cs"/>
            </a:endParaRPr>
          </a:p>
        </p:txBody>
      </p:sp>
      <p:sp>
        <p:nvSpPr>
          <p:cNvPr id="4" name="Content Placeholder 2"/>
          <p:cNvSpPr txBox="1">
            <a:spLocks/>
          </p:cNvSpPr>
          <p:nvPr/>
        </p:nvSpPr>
        <p:spPr>
          <a:xfrm>
            <a:off x="325106" y="3466530"/>
            <a:ext cx="3714631" cy="2620371"/>
          </a:xfrm>
          <a:prstGeom prst="rect">
            <a:avLst/>
          </a:prstGeom>
          <a:solidFill>
            <a:schemeClr val="accent2">
              <a:lumMod val="20000"/>
              <a:lumOff val="80000"/>
            </a:schemeClr>
          </a:solidFill>
        </p:spPr>
        <p:txBody>
          <a:bodyPr vert="horz" anchor="ct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lvl="2" indent="0" algn="l" defTabSz="914400">
              <a:spcBef>
                <a:spcPts val="600"/>
              </a:spcBef>
              <a:buNone/>
            </a:pPr>
            <a:endParaRPr lang="ja-JP" altLang="en-US" dirty="0" smtClean="0">
              <a:solidFill>
                <a:srgbClr val="0070C0"/>
              </a:solidFill>
            </a:endParaRPr>
          </a:p>
          <a:p>
            <a:pPr marL="0" lvl="2" indent="0" algn="l" defTabSz="914400">
              <a:spcBef>
                <a:spcPts val="600"/>
              </a:spcBef>
              <a:buNone/>
            </a:pPr>
            <a:r>
              <a:rPr lang="en-US" altLang="ja-JP" b="0" i="0" dirty="0" smtClean="0">
                <a:solidFill>
                  <a:srgbClr val="0070C0"/>
                </a:solidFill>
                <a:latin typeface="Calibri"/>
              </a:rPr>
              <a:t>class widget {</a:t>
            </a:r>
            <a:endParaRPr lang="ja-JP" altLang="en-US" dirty="0" smtClean="0">
              <a:solidFill>
                <a:srgbClr val="0070C0"/>
              </a:solidFill>
            </a:endParaRPr>
          </a:p>
          <a:p>
            <a:pPr marL="0" lvl="2" indent="0" algn="l" defTabSz="914400">
              <a:spcBef>
                <a:spcPts val="600"/>
              </a:spcBef>
              <a:buNone/>
            </a:pPr>
            <a:r>
              <a:rPr lang="ja-JP" altLang="en-US" b="0" i="0" dirty="0" smtClean="0">
                <a:solidFill>
                  <a:srgbClr val="0070C0"/>
                </a:solidFill>
                <a:latin typeface="Calibri"/>
              </a:rPr>
              <a:t>    </a:t>
            </a:r>
            <a:r>
              <a:rPr lang="en-US" altLang="ja-JP" b="0" i="0" dirty="0" smtClean="0">
                <a:solidFill>
                  <a:srgbClr val="0070C0"/>
                </a:solidFill>
                <a:latin typeface="Calibri"/>
              </a:rPr>
              <a:t>widget();</a:t>
            </a:r>
          </a:p>
          <a:p>
            <a:pPr marL="0" lvl="2" indent="0" algn="l" defTabSz="914400">
              <a:spcBef>
                <a:spcPts val="600"/>
              </a:spcBef>
              <a:buNone/>
            </a:pPr>
            <a:r>
              <a:rPr lang="en-US" altLang="ja-JP" b="0" i="0" dirty="0" smtClean="0">
                <a:solidFill>
                  <a:srgbClr val="0070C0"/>
                </a:solidFill>
                <a:latin typeface="Calibri"/>
              </a:rPr>
              <a:t>    ~widget();</a:t>
            </a:r>
          </a:p>
          <a:p>
            <a:pPr marL="0" lvl="2" indent="0" algn="l" defTabSz="914400">
              <a:spcBef>
                <a:spcPts val="600"/>
              </a:spcBef>
              <a:buNone/>
            </a:pPr>
            <a:r>
              <a:rPr lang="en-US" altLang="ja-JP" b="0" i="0" dirty="0" smtClean="0">
                <a:solidFill>
                  <a:srgbClr val="0070C0"/>
                </a:solidFill>
                <a:latin typeface="Calibri"/>
              </a:rPr>
              <a:t>    double method( </a:t>
            </a:r>
            <a:r>
              <a:rPr lang="en-US" altLang="ja-JP" b="0" i="0" dirty="0" err="1" smtClean="0">
                <a:solidFill>
                  <a:srgbClr val="0070C0"/>
                </a:solidFill>
                <a:latin typeface="Calibri"/>
              </a:rPr>
              <a:t>int</a:t>
            </a:r>
            <a:r>
              <a:rPr lang="en-US" altLang="ja-JP" b="0" i="0" dirty="0" smtClean="0">
                <a:solidFill>
                  <a:srgbClr val="0070C0"/>
                </a:solidFill>
                <a:latin typeface="Calibri"/>
              </a:rPr>
              <a:t>, gadget&amp; );</a:t>
            </a:r>
          </a:p>
          <a:p>
            <a:pPr marL="0" lvl="2" indent="0" algn="l" defTabSz="914400">
              <a:spcBef>
                <a:spcPts val="600"/>
              </a:spcBef>
              <a:buNone/>
            </a:pPr>
            <a:r>
              <a:rPr lang="en-US" altLang="ja-JP" b="0" i="0" dirty="0" smtClean="0">
                <a:solidFill>
                  <a:srgbClr val="0070C0"/>
                </a:solidFill>
                <a:latin typeface="Calibri"/>
              </a:rPr>
              <a:t>};</a:t>
            </a:r>
            <a:endParaRPr lang="ja-JP" altLang="en-US" dirty="0">
              <a:solidFill>
                <a:srgbClr val="0070C0"/>
              </a:solidFill>
            </a:endParaRPr>
          </a:p>
        </p:txBody>
      </p:sp>
      <p:sp>
        <p:nvSpPr>
          <p:cNvPr id="5" name="Content Placeholder 2"/>
          <p:cNvSpPr txBox="1">
            <a:spLocks/>
          </p:cNvSpPr>
          <p:nvPr/>
        </p:nvSpPr>
        <p:spPr>
          <a:xfrm>
            <a:off x="4107977" y="3466530"/>
            <a:ext cx="7653375" cy="2620371"/>
          </a:xfrm>
          <a:prstGeom prst="rect">
            <a:avLst/>
          </a:prstGeom>
          <a:solidFill>
            <a:schemeClr val="accent4">
              <a:lumMod val="20000"/>
              <a:lumOff val="80000"/>
            </a:schemeClr>
          </a:solidFill>
        </p:spPr>
        <p:txBody>
          <a:bodyPr vert="horz" anchor="ct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lvl="2" indent="0" algn="l" defTabSz="914400">
              <a:spcBef>
                <a:spcPts val="600"/>
              </a:spcBef>
              <a:buNone/>
              <a:tabLst>
                <a:tab pos="8050213" algn="r"/>
              </a:tabLst>
            </a:pPr>
            <a:r>
              <a:rPr lang="en-US" altLang="ja-JP" b="1" i="0" dirty="0" smtClean="0">
                <a:solidFill>
                  <a:srgbClr val="0070C0"/>
                </a:solidFill>
                <a:latin typeface="Calibri"/>
              </a:rPr>
              <a:t>extern “C” </a:t>
            </a:r>
            <a:r>
              <a:rPr lang="en-US" altLang="ja-JP" b="0" i="0" dirty="0" smtClean="0">
                <a:solidFill>
                  <a:srgbClr val="0070C0"/>
                </a:solidFill>
                <a:latin typeface="Calibri"/>
              </a:rPr>
              <a:t>{	</a:t>
            </a:r>
            <a:r>
              <a:rPr lang="en-US" altLang="ja-JP" sz="1800" b="0" i="0" dirty="0" smtClean="0">
                <a:solidFill>
                  <a:srgbClr val="0070C0"/>
                </a:solidFill>
                <a:latin typeface="Calibri"/>
              </a:rPr>
              <a:t>// </a:t>
            </a:r>
            <a:r>
              <a:rPr lang="ja-JP" altLang="en-US" sz="1800" b="1" i="0" dirty="0" smtClean="0">
                <a:solidFill>
                  <a:srgbClr val="0070C0"/>
                </a:solidFill>
                <a:latin typeface="Calibri"/>
              </a:rPr>
              <a:t>明示的な “</a:t>
            </a:r>
            <a:r>
              <a:rPr lang="en-US" altLang="ja-JP" sz="1800" b="1" i="0" dirty="0" smtClean="0">
                <a:solidFill>
                  <a:srgbClr val="0070C0"/>
                </a:solidFill>
                <a:latin typeface="Calibri"/>
              </a:rPr>
              <a:t>this”</a:t>
            </a:r>
            <a:r>
              <a:rPr lang="ja-JP" altLang="en-US" sz="1800" b="0" i="0" dirty="0" smtClean="0">
                <a:solidFill>
                  <a:srgbClr val="0070C0"/>
                </a:solidFill>
                <a:latin typeface="Calibri"/>
              </a:rPr>
              <a:t> を関数で使用</a:t>
            </a:r>
          </a:p>
          <a:p>
            <a:pPr marL="0" lvl="2" indent="0" algn="l" defTabSz="914400">
              <a:spcBef>
                <a:spcPts val="600"/>
              </a:spcBef>
              <a:buNone/>
              <a:tabLst>
                <a:tab pos="8050213" algn="r"/>
              </a:tabLst>
            </a:pPr>
            <a:r>
              <a:rPr lang="ja-JP" altLang="en-US" b="0" i="0" dirty="0" smtClean="0">
                <a:solidFill>
                  <a:srgbClr val="0070C0"/>
                </a:solidFill>
                <a:latin typeface="Calibri"/>
              </a:rPr>
              <a:t>  </a:t>
            </a:r>
            <a:r>
              <a:rPr lang="en-US" altLang="ja-JP" b="0" i="0" dirty="0" err="1" smtClean="0">
                <a:solidFill>
                  <a:srgbClr val="0070C0"/>
                </a:solidFill>
                <a:latin typeface="Calibri"/>
              </a:rPr>
              <a:t>struct</a:t>
            </a:r>
            <a:r>
              <a:rPr lang="en-US" altLang="ja-JP" b="0" i="0" dirty="0" smtClean="0">
                <a:solidFill>
                  <a:srgbClr val="0070C0"/>
                </a:solidFill>
                <a:latin typeface="Calibri"/>
              </a:rPr>
              <a:t> widget;	</a:t>
            </a:r>
            <a:r>
              <a:rPr lang="en-US" altLang="ja-JP" sz="1800" b="0" i="0" dirty="0" smtClean="0">
                <a:solidFill>
                  <a:srgbClr val="0070C0"/>
                </a:solidFill>
                <a:latin typeface="Calibri"/>
              </a:rPr>
              <a:t>// </a:t>
            </a:r>
            <a:r>
              <a:rPr lang="ja-JP" altLang="en-US" sz="1800" b="0" i="0" dirty="0" smtClean="0">
                <a:solidFill>
                  <a:srgbClr val="0070C0"/>
                </a:solidFill>
                <a:latin typeface="Calibri"/>
              </a:rPr>
              <a:t>不透明な型を使用 </a:t>
            </a:r>
            <a:r>
              <a:rPr lang="en-US" altLang="ja-JP" sz="1800" b="0" i="0" dirty="0" smtClean="0">
                <a:solidFill>
                  <a:srgbClr val="0070C0"/>
                </a:solidFill>
                <a:latin typeface="Calibri"/>
              </a:rPr>
              <a:t>(</a:t>
            </a:r>
            <a:r>
              <a:rPr lang="ja-JP" altLang="en-US" sz="1800" b="0" i="0" dirty="0" smtClean="0">
                <a:solidFill>
                  <a:srgbClr val="0070C0"/>
                </a:solidFill>
                <a:latin typeface="Calibri"/>
              </a:rPr>
              <a:t>前方宣言のみ</a:t>
            </a:r>
            <a:r>
              <a:rPr lang="en-US" altLang="ja-JP" sz="1800" b="0" i="0" dirty="0" smtClean="0">
                <a:solidFill>
                  <a:srgbClr val="0070C0"/>
                </a:solidFill>
                <a:latin typeface="Calibri"/>
              </a:rPr>
              <a:t>)</a:t>
            </a:r>
          </a:p>
          <a:p>
            <a:pPr marL="0" lvl="2" indent="0" algn="l" defTabSz="914400">
              <a:spcBef>
                <a:spcPts val="600"/>
              </a:spcBef>
              <a:buNone/>
              <a:tabLst>
                <a:tab pos="8050213" algn="r"/>
              </a:tabLst>
            </a:pPr>
            <a:r>
              <a:rPr lang="en-US" altLang="ja-JP" b="0" i="0" dirty="0" smtClean="0">
                <a:solidFill>
                  <a:srgbClr val="0070C0"/>
                </a:solidFill>
                <a:latin typeface="Calibri"/>
              </a:rPr>
              <a:t>  </a:t>
            </a:r>
            <a:r>
              <a:rPr lang="en-US" altLang="ja-JP" b="1" i="0" dirty="0" smtClean="0">
                <a:solidFill>
                  <a:srgbClr val="0070C0"/>
                </a:solidFill>
                <a:latin typeface="Calibri"/>
              </a:rPr>
              <a:t>widget* </a:t>
            </a:r>
            <a:r>
              <a:rPr lang="en-US" altLang="ja-JP" b="0" i="0" dirty="0" smtClean="0">
                <a:solidFill>
                  <a:srgbClr val="0070C0"/>
                </a:solidFill>
                <a:latin typeface="Calibri"/>
              </a:rPr>
              <a:t>STDCALL</a:t>
            </a:r>
            <a:r>
              <a:rPr lang="ja-JP" altLang="en-US" b="1" i="0" dirty="0" smtClean="0">
                <a:solidFill>
                  <a:srgbClr val="0070C0"/>
                </a:solidFill>
                <a:latin typeface="Calibri"/>
              </a:rPr>
              <a:t> </a:t>
            </a:r>
            <a:r>
              <a:rPr lang="en-US" altLang="ja-JP" b="1" i="0" dirty="0" err="1" smtClean="0">
                <a:solidFill>
                  <a:srgbClr val="0070C0"/>
                </a:solidFill>
                <a:latin typeface="Calibri"/>
              </a:rPr>
              <a:t>widget_create</a:t>
            </a:r>
            <a:r>
              <a:rPr lang="en-US" altLang="ja-JP" b="0" i="0" dirty="0" smtClean="0">
                <a:solidFill>
                  <a:srgbClr val="0070C0"/>
                </a:solidFill>
                <a:latin typeface="Calibri"/>
              </a:rPr>
              <a:t>();	</a:t>
            </a:r>
            <a:r>
              <a:rPr lang="en-US" altLang="ja-JP" sz="1800" b="0" i="0" dirty="0" smtClean="0">
                <a:solidFill>
                  <a:srgbClr val="0070C0"/>
                </a:solidFill>
                <a:latin typeface="Calibri"/>
              </a:rPr>
              <a:t>// </a:t>
            </a:r>
            <a:r>
              <a:rPr lang="en-US" altLang="ja-JP" sz="1800" b="0" i="0" dirty="0" err="1" smtClean="0">
                <a:solidFill>
                  <a:srgbClr val="0070C0"/>
                </a:solidFill>
                <a:latin typeface="Calibri"/>
              </a:rPr>
              <a:t>ctor</a:t>
            </a:r>
            <a:r>
              <a:rPr lang="en-US" altLang="ja-JP" sz="1800" b="0" i="0" dirty="0" smtClean="0">
                <a:solidFill>
                  <a:srgbClr val="0070C0"/>
                </a:solidFill>
                <a:latin typeface="Calibri"/>
              </a:rPr>
              <a:t> </a:t>
            </a:r>
            <a:r>
              <a:rPr lang="ja-JP" altLang="en-US" sz="1800" b="0" i="0" dirty="0" smtClean="0">
                <a:solidFill>
                  <a:srgbClr val="0070C0"/>
                </a:solidFill>
                <a:latin typeface="Calibri"/>
                <a:sym typeface="Symbol"/>
              </a:rPr>
              <a:t></a:t>
            </a:r>
            <a:r>
              <a:rPr lang="ja-JP" altLang="en-US" sz="1800" b="0" i="0" dirty="0" smtClean="0">
                <a:solidFill>
                  <a:srgbClr val="0070C0"/>
                </a:solidFill>
                <a:latin typeface="Calibri"/>
              </a:rPr>
              <a:t> “</a:t>
            </a:r>
            <a:r>
              <a:rPr lang="en-US" altLang="ja-JP" sz="1800" b="0" i="0" dirty="0" smtClean="0">
                <a:solidFill>
                  <a:srgbClr val="0070C0"/>
                </a:solidFill>
                <a:latin typeface="Calibri"/>
              </a:rPr>
              <a:t>this” </a:t>
            </a:r>
            <a:r>
              <a:rPr lang="ja-JP" altLang="en-US" sz="1800" b="0" i="0" dirty="0" smtClean="0">
                <a:solidFill>
                  <a:srgbClr val="0070C0"/>
                </a:solidFill>
                <a:latin typeface="Calibri"/>
              </a:rPr>
              <a:t>を作成</a:t>
            </a:r>
          </a:p>
          <a:p>
            <a:pPr marL="0" lvl="2" indent="0" algn="l" defTabSz="914400">
              <a:spcBef>
                <a:spcPts val="600"/>
              </a:spcBef>
              <a:buNone/>
              <a:tabLst>
                <a:tab pos="8050213" algn="r"/>
              </a:tabLst>
            </a:pPr>
            <a:r>
              <a:rPr lang="ja-JP" altLang="en-US" b="0" i="0" dirty="0" smtClean="0">
                <a:solidFill>
                  <a:srgbClr val="0070C0"/>
                </a:solidFill>
                <a:latin typeface="Calibri"/>
              </a:rPr>
              <a:t>  </a:t>
            </a:r>
            <a:r>
              <a:rPr lang="en-US" altLang="ja-JP" b="1" i="0" dirty="0" smtClean="0">
                <a:solidFill>
                  <a:srgbClr val="0070C0"/>
                </a:solidFill>
                <a:latin typeface="Calibri"/>
              </a:rPr>
              <a:t>void</a:t>
            </a:r>
            <a:r>
              <a:rPr lang="ja-JP" altLang="en-US" b="0" i="0" dirty="0" smtClean="0">
                <a:solidFill>
                  <a:srgbClr val="0070C0"/>
                </a:solidFill>
                <a:latin typeface="Calibri"/>
              </a:rPr>
              <a:t> </a:t>
            </a:r>
            <a:r>
              <a:rPr lang="en-US" altLang="ja-JP" b="0" i="0" dirty="0" smtClean="0">
                <a:solidFill>
                  <a:srgbClr val="0070C0"/>
                </a:solidFill>
                <a:latin typeface="Calibri"/>
              </a:rPr>
              <a:t>STDCALL </a:t>
            </a:r>
            <a:r>
              <a:rPr lang="en-US" altLang="ja-JP" b="1" i="0" dirty="0" err="1" smtClean="0">
                <a:solidFill>
                  <a:srgbClr val="0070C0"/>
                </a:solidFill>
                <a:latin typeface="Calibri"/>
              </a:rPr>
              <a:t>widget_destroy</a:t>
            </a:r>
            <a:r>
              <a:rPr lang="en-US" altLang="ja-JP" b="0" i="0" dirty="0" smtClean="0">
                <a:solidFill>
                  <a:srgbClr val="0070C0"/>
                </a:solidFill>
                <a:latin typeface="Calibri"/>
              </a:rPr>
              <a:t>( </a:t>
            </a:r>
            <a:r>
              <a:rPr lang="en-US" altLang="ja-JP" b="1" i="0" dirty="0" smtClean="0">
                <a:solidFill>
                  <a:srgbClr val="0070C0"/>
                </a:solidFill>
                <a:latin typeface="Calibri"/>
              </a:rPr>
              <a:t>widget*</a:t>
            </a:r>
            <a:r>
              <a:rPr lang="ja-JP" altLang="en-US" b="0" i="0" dirty="0" smtClean="0">
                <a:solidFill>
                  <a:srgbClr val="0070C0"/>
                </a:solidFill>
                <a:latin typeface="Calibri"/>
              </a:rPr>
              <a:t> </a:t>
            </a:r>
            <a:r>
              <a:rPr lang="en-US" altLang="ja-JP" b="0" i="0" dirty="0" smtClean="0">
                <a:solidFill>
                  <a:srgbClr val="0070C0"/>
                </a:solidFill>
                <a:latin typeface="Calibri"/>
              </a:rPr>
              <a:t>);	</a:t>
            </a:r>
            <a:r>
              <a:rPr lang="en-US" altLang="ja-JP" sz="1800" b="0" i="0" dirty="0" smtClean="0">
                <a:solidFill>
                  <a:srgbClr val="0070C0"/>
                </a:solidFill>
                <a:latin typeface="Calibri"/>
              </a:rPr>
              <a:t>// </a:t>
            </a:r>
            <a:r>
              <a:rPr lang="en-US" altLang="ja-JP" sz="1800" b="0" i="0" dirty="0" err="1" smtClean="0">
                <a:solidFill>
                  <a:srgbClr val="0070C0"/>
                </a:solidFill>
                <a:latin typeface="Calibri"/>
              </a:rPr>
              <a:t>dtor</a:t>
            </a:r>
            <a:r>
              <a:rPr lang="en-US" altLang="ja-JP" sz="1800" b="0" i="0" dirty="0" smtClean="0">
                <a:solidFill>
                  <a:srgbClr val="0070C0"/>
                </a:solidFill>
                <a:latin typeface="Calibri"/>
              </a:rPr>
              <a:t> </a:t>
            </a:r>
            <a:r>
              <a:rPr lang="ja-JP" altLang="en-US" sz="1800" b="0" i="0" dirty="0" smtClean="0">
                <a:solidFill>
                  <a:srgbClr val="0070C0"/>
                </a:solidFill>
                <a:latin typeface="Calibri"/>
                <a:sym typeface="Symbol"/>
              </a:rPr>
              <a:t></a:t>
            </a:r>
            <a:r>
              <a:rPr lang="ja-JP" altLang="en-US" sz="1800" b="0" i="0" dirty="0" smtClean="0">
                <a:solidFill>
                  <a:srgbClr val="0070C0"/>
                </a:solidFill>
                <a:latin typeface="Calibri"/>
              </a:rPr>
              <a:t> “</a:t>
            </a:r>
            <a:r>
              <a:rPr lang="en-US" altLang="ja-JP" sz="1800" b="0" i="0" dirty="0" smtClean="0">
                <a:solidFill>
                  <a:srgbClr val="0070C0"/>
                </a:solidFill>
                <a:latin typeface="Calibri"/>
              </a:rPr>
              <a:t>this” </a:t>
            </a:r>
            <a:r>
              <a:rPr lang="ja-JP" altLang="en-US" sz="1800" b="0" i="0" dirty="0" smtClean="0">
                <a:solidFill>
                  <a:srgbClr val="0070C0"/>
                </a:solidFill>
                <a:latin typeface="Calibri"/>
              </a:rPr>
              <a:t>を破棄</a:t>
            </a:r>
            <a:endParaRPr lang="ja-JP" altLang="en-US" sz="1800" b="1" dirty="0" smtClean="0">
              <a:solidFill>
                <a:srgbClr val="0070C0"/>
              </a:solidFill>
            </a:endParaRPr>
          </a:p>
          <a:p>
            <a:pPr marL="0" lvl="2" indent="0" algn="l" defTabSz="914400">
              <a:spcBef>
                <a:spcPts val="600"/>
              </a:spcBef>
              <a:buNone/>
              <a:tabLst>
                <a:tab pos="8050213" algn="r"/>
              </a:tabLst>
            </a:pPr>
            <a:r>
              <a:rPr lang="ja-JP" altLang="en-US" b="0" i="0" dirty="0" smtClean="0">
                <a:solidFill>
                  <a:srgbClr val="0070C0"/>
                </a:solidFill>
                <a:latin typeface="Calibri"/>
              </a:rPr>
              <a:t>  </a:t>
            </a:r>
            <a:r>
              <a:rPr lang="en-US" altLang="ja-JP" b="0" i="0" spc="-30" dirty="0" smtClean="0">
                <a:solidFill>
                  <a:srgbClr val="0070C0"/>
                </a:solidFill>
                <a:latin typeface="Calibri"/>
              </a:rPr>
              <a:t>double STDCALL </a:t>
            </a:r>
            <a:r>
              <a:rPr lang="en-US" altLang="ja-JP" b="1" i="0" spc="-30" dirty="0" err="1" smtClean="0">
                <a:solidFill>
                  <a:srgbClr val="0070C0"/>
                </a:solidFill>
                <a:latin typeface="Calibri"/>
              </a:rPr>
              <a:t>widget_method</a:t>
            </a:r>
            <a:r>
              <a:rPr lang="en-US" altLang="ja-JP" b="0" i="0" spc="-30" dirty="0" smtClean="0">
                <a:solidFill>
                  <a:srgbClr val="0070C0"/>
                </a:solidFill>
                <a:latin typeface="Calibri"/>
              </a:rPr>
              <a:t>( </a:t>
            </a:r>
            <a:r>
              <a:rPr lang="en-US" altLang="ja-JP" b="1" i="0" spc="-30" dirty="0" smtClean="0">
                <a:solidFill>
                  <a:srgbClr val="0070C0"/>
                </a:solidFill>
                <a:latin typeface="Calibri"/>
              </a:rPr>
              <a:t>widget*</a:t>
            </a:r>
            <a:r>
              <a:rPr lang="en-US" altLang="ja-JP" b="0" i="0" spc="-30" dirty="0" smtClean="0">
                <a:solidFill>
                  <a:srgbClr val="0070C0"/>
                </a:solidFill>
                <a:latin typeface="Calibri"/>
              </a:rPr>
              <a:t>, </a:t>
            </a:r>
            <a:r>
              <a:rPr lang="en-US" altLang="ja-JP" b="0" i="0" spc="-30" dirty="0" err="1" smtClean="0">
                <a:solidFill>
                  <a:srgbClr val="0070C0"/>
                </a:solidFill>
                <a:latin typeface="Calibri"/>
              </a:rPr>
              <a:t>int</a:t>
            </a:r>
            <a:r>
              <a:rPr lang="en-US" altLang="ja-JP" b="0" i="0" spc="-30" dirty="0" smtClean="0">
                <a:solidFill>
                  <a:srgbClr val="0070C0"/>
                </a:solidFill>
                <a:latin typeface="Calibri"/>
              </a:rPr>
              <a:t>, gadget* );</a:t>
            </a:r>
            <a:r>
              <a:rPr lang="ja-JP" altLang="en-US" sz="1800" b="0" i="0" dirty="0" smtClean="0">
                <a:solidFill>
                  <a:srgbClr val="0070C0"/>
                </a:solidFill>
                <a:latin typeface="Calibri"/>
              </a:rPr>
              <a:t>	</a:t>
            </a:r>
            <a:r>
              <a:rPr lang="en-US" altLang="ja-JP" sz="1800" b="0" i="0" dirty="0" smtClean="0">
                <a:solidFill>
                  <a:srgbClr val="0070C0"/>
                </a:solidFill>
                <a:latin typeface="Calibri"/>
              </a:rPr>
              <a:t>//</a:t>
            </a:r>
            <a:r>
              <a:rPr lang="ja-JP" altLang="en-US" sz="1800" b="0" i="0" spc="-20" dirty="0" smtClean="0">
                <a:solidFill>
                  <a:srgbClr val="0070C0"/>
                </a:solidFill>
                <a:latin typeface="Calibri"/>
              </a:rPr>
              <a:t>“</a:t>
            </a:r>
            <a:r>
              <a:rPr lang="en-US" altLang="ja-JP" sz="1800" b="0" i="0" spc="-20" dirty="0" smtClean="0">
                <a:solidFill>
                  <a:srgbClr val="0070C0"/>
                </a:solidFill>
                <a:latin typeface="Calibri"/>
              </a:rPr>
              <a:t>this” </a:t>
            </a:r>
            <a:r>
              <a:rPr lang="ja-JP" altLang="en-US" sz="1800" b="0" i="0" spc="-20" dirty="0" smtClean="0">
                <a:solidFill>
                  <a:srgbClr val="0070C0"/>
                </a:solidFill>
                <a:latin typeface="Calibri"/>
              </a:rPr>
              <a:t>を使用</a:t>
            </a:r>
            <a:endParaRPr lang="ja-JP" altLang="en-US" sz="1800" b="1" spc="-20" dirty="0" smtClean="0">
              <a:solidFill>
                <a:srgbClr val="0070C0"/>
              </a:solidFill>
            </a:endParaRPr>
          </a:p>
          <a:p>
            <a:pPr marL="0" lvl="2" indent="0" algn="l" defTabSz="914400">
              <a:spcBef>
                <a:spcPts val="600"/>
              </a:spcBef>
              <a:buNone/>
            </a:pPr>
            <a:r>
              <a:rPr lang="en-US" altLang="ja-JP" b="0" i="0" dirty="0" smtClean="0">
                <a:solidFill>
                  <a:srgbClr val="0070C0"/>
                </a:solidFill>
                <a:latin typeface="Calibri"/>
              </a:rPr>
              <a:t>}</a:t>
            </a:r>
            <a:endParaRPr lang="ja-JP" altLang="en-US" dirty="0">
              <a:solidFill>
                <a:srgbClr val="0070C0"/>
              </a:solidFill>
            </a:endParaRPr>
          </a:p>
        </p:txBody>
      </p:sp>
      <p:sp>
        <p:nvSpPr>
          <p:cNvPr id="6" name="Right Arrow 5"/>
          <p:cNvSpPr/>
          <p:nvPr/>
        </p:nvSpPr>
        <p:spPr>
          <a:xfrm>
            <a:off x="3603001" y="3630291"/>
            <a:ext cx="682396" cy="1787868"/>
          </a:xfrm>
          <a:prstGeom prst="rightArrow">
            <a:avLst>
              <a:gd name="adj1" fmla="val 50000"/>
              <a:gd name="adj2" fmla="val 70000"/>
            </a:avLst>
          </a:prstGeom>
          <a:solidFill>
            <a:schemeClr val="accent2">
              <a:lumMod val="60000"/>
              <a:lumOff val="4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142252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145874" y="2290452"/>
            <a:ext cx="3000654" cy="3595454"/>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smtClean="0">
              <a:solidFill>
                <a:schemeClr val="bg1"/>
              </a:solidFill>
            </a:endParaRPr>
          </a:p>
        </p:txBody>
      </p:sp>
      <p:sp>
        <p:nvSpPr>
          <p:cNvPr id="4" name="Title 3"/>
          <p:cNvSpPr>
            <a:spLocks noGrp="1"/>
          </p:cNvSpPr>
          <p:nvPr>
            <p:ph type="title"/>
          </p:nvPr>
        </p:nvSpPr>
        <p:spPr/>
        <p:txBody>
          <a:bodyPr>
            <a:normAutofit/>
          </a:bodyPr>
          <a:lstStyle/>
          <a:p>
            <a:pPr algn="l" defTabSz="914400">
              <a:spcBef>
                <a:spcPct val="0"/>
              </a:spcBef>
              <a:buNone/>
            </a:pPr>
            <a:r>
              <a:rPr lang="en-US" altLang="ja-JP" sz="3200" b="0" i="0" smtClean="0">
                <a:solidFill>
                  <a:srgbClr val="464653"/>
                </a:solidFill>
                <a:latin typeface="Bookman Old Style"/>
              </a:rPr>
              <a:t>WinRT </a:t>
            </a:r>
            <a:r>
              <a:rPr lang="ja-JP" altLang="en-US" sz="3200" b="0" i="0" smtClean="0">
                <a:solidFill>
                  <a:srgbClr val="464653"/>
                </a:solidFill>
                <a:latin typeface="Bookman Old Style"/>
              </a:rPr>
              <a:t>の型</a:t>
            </a:r>
            <a:r>
              <a:rPr lang="en-US" altLang="ja-JP" sz="3200" b="0" i="0" smtClean="0">
                <a:solidFill>
                  <a:srgbClr val="464653"/>
                </a:solidFill>
                <a:latin typeface="Bookman Old Style"/>
              </a:rPr>
              <a:t>: </a:t>
            </a:r>
            <a:r>
              <a:rPr lang="ja-JP" altLang="en-US" sz="3200" b="0" i="0" smtClean="0">
                <a:solidFill>
                  <a:srgbClr val="464653"/>
                </a:solidFill>
                <a:latin typeface="Bookman Old Style"/>
              </a:rPr>
              <a:t>クロス言語での使用 </a:t>
            </a:r>
            <a:r>
              <a:rPr lang="en-US" altLang="ja-JP" sz="3200" b="0" i="0" smtClean="0">
                <a:solidFill>
                  <a:srgbClr val="464653"/>
                </a:solidFill>
                <a:latin typeface="Bookman Old Style"/>
              </a:rPr>
              <a:t>(C++ </a:t>
            </a:r>
            <a:r>
              <a:rPr lang="ja-JP" altLang="en-US" sz="3200" b="0" i="0" smtClean="0">
                <a:solidFill>
                  <a:srgbClr val="464653"/>
                </a:solidFill>
                <a:latin typeface="Bookman Old Style"/>
                <a:sym typeface="Symbol"/>
              </a:rPr>
              <a:t></a:t>
            </a:r>
            <a:r>
              <a:rPr lang="ja-JP" altLang="en-US" sz="3200" b="0" i="0" smtClean="0">
                <a:solidFill>
                  <a:srgbClr val="464653"/>
                </a:solidFill>
                <a:latin typeface="Bookman Old Style"/>
              </a:rPr>
              <a:t> </a:t>
            </a:r>
            <a:r>
              <a:rPr lang="en-US" altLang="ja-JP" sz="3200" b="0" i="0" smtClean="0">
                <a:solidFill>
                  <a:srgbClr val="464653"/>
                </a:solidFill>
                <a:latin typeface="Bookman Old Style"/>
              </a:rPr>
              <a:t>JS/.NET )</a:t>
            </a:r>
            <a:endParaRPr lang="ja-JP" altLang="en-US"/>
          </a:p>
        </p:txBody>
      </p:sp>
      <p:sp>
        <p:nvSpPr>
          <p:cNvPr id="7" name="Rectangle 6"/>
          <p:cNvSpPr/>
          <p:nvPr/>
        </p:nvSpPr>
        <p:spPr bwMode="auto">
          <a:xfrm>
            <a:off x="5641761" y="2290452"/>
            <a:ext cx="1504766" cy="359545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smtClean="0">
              <a:solidFill>
                <a:schemeClr val="bg1"/>
              </a:solidFill>
            </a:endParaRPr>
          </a:p>
        </p:txBody>
      </p:sp>
      <p:sp>
        <p:nvSpPr>
          <p:cNvPr id="5" name="Rectangle 4"/>
          <p:cNvSpPr/>
          <p:nvPr/>
        </p:nvSpPr>
        <p:spPr bwMode="auto">
          <a:xfrm>
            <a:off x="4358940" y="2521264"/>
            <a:ext cx="2565644" cy="313383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000" b="1" i="0" dirty="0" smtClean="0">
                <a:solidFill>
                  <a:schemeClr val="tx1"/>
                </a:solidFill>
                <a:latin typeface="Calibri"/>
              </a:rPr>
              <a:t>モジュールの</a:t>
            </a:r>
          </a:p>
          <a:p>
            <a:pPr algn="ctr" defTabSz="914126">
              <a:spcBef>
                <a:spcPct val="0"/>
              </a:spcBef>
              <a:spcAft>
                <a:spcPct val="0"/>
              </a:spcAft>
              <a:buNone/>
            </a:pPr>
            <a:r>
              <a:rPr lang="ja-JP" altLang="en-US" sz="2000" b="1" i="0" dirty="0" smtClean="0">
                <a:solidFill>
                  <a:schemeClr val="tx1"/>
                </a:solidFill>
                <a:latin typeface="Calibri"/>
              </a:rPr>
              <a:t>内部処理</a:t>
            </a:r>
          </a:p>
          <a:p>
            <a:pPr algn="ctr" defTabSz="914126">
              <a:spcBef>
                <a:spcPct val="0"/>
              </a:spcBef>
              <a:spcAft>
                <a:spcPct val="0"/>
              </a:spcAft>
              <a:buNone/>
            </a:pPr>
            <a:endParaRPr lang="ja-JP" altLang="en-US" sz="2200" dirty="0" smtClean="0">
              <a:solidFill>
                <a:schemeClr val="tx1"/>
              </a:solidFill>
            </a:endParaRPr>
          </a:p>
          <a:p>
            <a:pPr algn="ctr" defTabSz="914126">
              <a:spcBef>
                <a:spcPct val="0"/>
              </a:spcBef>
              <a:spcAft>
                <a:spcPct val="0"/>
              </a:spcAft>
              <a:buNone/>
            </a:pPr>
            <a:r>
              <a:rPr lang="en-US" altLang="ja-JP" b="0" i="0" dirty="0" smtClean="0">
                <a:solidFill>
                  <a:schemeClr val="tx1"/>
                </a:solidFill>
                <a:latin typeface="Calibri"/>
              </a:rPr>
              <a:t>C++ </a:t>
            </a:r>
            <a:r>
              <a:rPr lang="ja-JP" altLang="en-US" b="0" i="0" dirty="0" smtClean="0">
                <a:solidFill>
                  <a:schemeClr val="tx1"/>
                </a:solidFill>
                <a:latin typeface="Calibri"/>
              </a:rPr>
              <a:t>で作成</a:t>
            </a:r>
            <a:endParaRPr lang="ja-JP" altLang="en-US" b="0" i="0" dirty="0">
              <a:solidFill>
                <a:schemeClr val="tx1"/>
              </a:solidFill>
              <a:latin typeface="Calibri"/>
            </a:endParaRPr>
          </a:p>
        </p:txBody>
      </p:sp>
      <p:sp>
        <p:nvSpPr>
          <p:cNvPr id="10" name="Line Callout 1 9"/>
          <p:cNvSpPr/>
          <p:nvPr/>
        </p:nvSpPr>
        <p:spPr bwMode="auto">
          <a:xfrm>
            <a:off x="8016552" y="1473669"/>
            <a:ext cx="2618904" cy="2068504"/>
          </a:xfrm>
          <a:prstGeom prst="borderCallout1">
            <a:avLst>
              <a:gd name="adj1" fmla="val 18750"/>
              <a:gd name="adj2" fmla="val -8333"/>
              <a:gd name="adj3" fmla="val 43831"/>
              <a:gd name="adj4" fmla="val -38672"/>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2000" b="1" i="0" dirty="0" err="1" smtClean="0">
                <a:solidFill>
                  <a:schemeClr val="bg1"/>
                </a:solidFill>
                <a:latin typeface="Calibri"/>
              </a:rPr>
              <a:t>WinRT</a:t>
            </a:r>
            <a:r>
              <a:rPr lang="en-US" altLang="ja-JP" sz="2000" b="1" i="0" dirty="0" smtClean="0">
                <a:solidFill>
                  <a:schemeClr val="bg1"/>
                </a:solidFill>
                <a:latin typeface="Calibri"/>
              </a:rPr>
              <a:t> </a:t>
            </a:r>
            <a:r>
              <a:rPr lang="ja-JP" altLang="en-US" sz="2000" b="1" i="0" dirty="0" smtClean="0">
                <a:solidFill>
                  <a:schemeClr val="bg1"/>
                </a:solidFill>
                <a:latin typeface="Calibri"/>
              </a:rPr>
              <a:t>の</a:t>
            </a:r>
            <a:r>
              <a:rPr lang="en-US" altLang="ja-JP" sz="2000" b="1" i="0" dirty="0" smtClean="0">
                <a:solidFill>
                  <a:schemeClr val="bg1"/>
                </a:solidFill>
                <a:latin typeface="Calibri"/>
              </a:rPr>
              <a:t/>
            </a:r>
            <a:br>
              <a:rPr lang="en-US" altLang="ja-JP" sz="2000" b="1" i="0" dirty="0" smtClean="0">
                <a:solidFill>
                  <a:schemeClr val="bg1"/>
                </a:solidFill>
                <a:latin typeface="Calibri"/>
              </a:rPr>
            </a:br>
            <a:r>
              <a:rPr lang="ja-JP" altLang="en-US" sz="2000" b="1" i="0" dirty="0" smtClean="0">
                <a:solidFill>
                  <a:schemeClr val="bg1"/>
                </a:solidFill>
                <a:latin typeface="Calibri"/>
              </a:rPr>
              <a:t>外部サーフェス</a:t>
            </a:r>
          </a:p>
          <a:p>
            <a:pPr algn="ctr" defTabSz="914126">
              <a:spcBef>
                <a:spcPct val="0"/>
              </a:spcBef>
              <a:spcAft>
                <a:spcPct val="0"/>
              </a:spcAft>
              <a:buNone/>
            </a:pPr>
            <a:endParaRPr lang="ja-JP" altLang="en-US" sz="2000" dirty="0" smtClean="0">
              <a:solidFill>
                <a:schemeClr val="bg1"/>
              </a:solidFill>
            </a:endParaRPr>
          </a:p>
          <a:p>
            <a:pPr algn="ctr" defTabSz="914126">
              <a:spcBef>
                <a:spcPct val="0"/>
              </a:spcBef>
              <a:spcAft>
                <a:spcPct val="0"/>
              </a:spcAft>
              <a:buNone/>
            </a:pPr>
            <a:r>
              <a:rPr lang="en-US" altLang="ja-JP" b="0" i="0" dirty="0" err="1" smtClean="0">
                <a:solidFill>
                  <a:schemeClr val="bg1"/>
                </a:solidFill>
                <a:latin typeface="Calibri"/>
              </a:rPr>
              <a:t>WinRT</a:t>
            </a:r>
            <a:r>
              <a:rPr lang="en-US" altLang="ja-JP" b="0" i="0" dirty="0" smtClean="0">
                <a:solidFill>
                  <a:schemeClr val="bg1"/>
                </a:solidFill>
                <a:latin typeface="Calibri"/>
              </a:rPr>
              <a:t> </a:t>
            </a:r>
            <a:r>
              <a:rPr lang="ja-JP" altLang="en-US" b="0" i="0" dirty="0" smtClean="0">
                <a:solidFill>
                  <a:schemeClr val="bg1"/>
                </a:solidFill>
                <a:latin typeface="Calibri"/>
              </a:rPr>
              <a:t>の呼び出し元</a:t>
            </a:r>
            <a:r>
              <a:rPr lang="en-US" altLang="ja-JP" b="0" i="0" dirty="0" smtClean="0">
                <a:solidFill>
                  <a:schemeClr val="bg1"/>
                </a:solidFill>
                <a:latin typeface="Calibri"/>
              </a:rPr>
              <a:t>/</a:t>
            </a:r>
            <a:br>
              <a:rPr lang="en-US" altLang="ja-JP" b="0" i="0" dirty="0" smtClean="0">
                <a:solidFill>
                  <a:schemeClr val="bg1"/>
                </a:solidFill>
                <a:latin typeface="Calibri"/>
              </a:rPr>
            </a:br>
            <a:r>
              <a:rPr lang="ja-JP" altLang="en-US" b="0" i="0" dirty="0" smtClean="0">
                <a:solidFill>
                  <a:schemeClr val="bg1"/>
                </a:solidFill>
                <a:latin typeface="Calibri"/>
              </a:rPr>
              <a:t>呼び出し先</a:t>
            </a:r>
            <a:endParaRPr lang="ja-JP" altLang="en-US" dirty="0" smtClean="0">
              <a:solidFill>
                <a:schemeClr val="bg1"/>
              </a:solidFill>
            </a:endParaRPr>
          </a:p>
        </p:txBody>
      </p:sp>
      <p:sp>
        <p:nvSpPr>
          <p:cNvPr id="11" name="Line Callout 1 10"/>
          <p:cNvSpPr/>
          <p:nvPr/>
        </p:nvSpPr>
        <p:spPr bwMode="auto">
          <a:xfrm flipH="1">
            <a:off x="693954" y="1473669"/>
            <a:ext cx="2774960" cy="2068504"/>
          </a:xfrm>
          <a:prstGeom prst="borderCallout1">
            <a:avLst>
              <a:gd name="adj1" fmla="val 18750"/>
              <a:gd name="adj2" fmla="val -8333"/>
              <a:gd name="adj3" fmla="val 43831"/>
              <a:gd name="adj4" fmla="val -38672"/>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2000" b="1" i="0" dirty="0" smtClean="0">
                <a:solidFill>
                  <a:schemeClr val="tx1"/>
                </a:solidFill>
                <a:latin typeface="Calibri"/>
              </a:rPr>
              <a:t>C/C++ </a:t>
            </a:r>
            <a:r>
              <a:rPr lang="ja-JP" altLang="en-US" sz="2000" b="1" i="0" dirty="0" smtClean="0">
                <a:solidFill>
                  <a:schemeClr val="tx1"/>
                </a:solidFill>
                <a:latin typeface="Calibri"/>
              </a:rPr>
              <a:t>の</a:t>
            </a:r>
            <a:r>
              <a:rPr lang="en-US" altLang="ja-JP" sz="2000" b="1" i="0" dirty="0" smtClean="0">
                <a:solidFill>
                  <a:schemeClr val="tx1"/>
                </a:solidFill>
                <a:latin typeface="Calibri"/>
              </a:rPr>
              <a:t/>
            </a:r>
            <a:br>
              <a:rPr lang="en-US" altLang="ja-JP" sz="2000" b="1" i="0" dirty="0" smtClean="0">
                <a:solidFill>
                  <a:schemeClr val="tx1"/>
                </a:solidFill>
                <a:latin typeface="Calibri"/>
              </a:rPr>
            </a:br>
            <a:r>
              <a:rPr lang="ja-JP" altLang="en-US" sz="2000" b="1" i="0" dirty="0" smtClean="0">
                <a:solidFill>
                  <a:schemeClr val="tx1"/>
                </a:solidFill>
                <a:latin typeface="Calibri"/>
              </a:rPr>
              <a:t>外部サーフェス</a:t>
            </a:r>
          </a:p>
          <a:p>
            <a:pPr algn="ctr" defTabSz="914126">
              <a:spcBef>
                <a:spcPct val="0"/>
              </a:spcBef>
              <a:spcAft>
                <a:spcPct val="0"/>
              </a:spcAft>
              <a:buNone/>
            </a:pPr>
            <a:endParaRPr lang="ja-JP" altLang="en-US" sz="2200" dirty="0" smtClean="0">
              <a:solidFill>
                <a:schemeClr val="tx1"/>
              </a:solidFill>
            </a:endParaRPr>
          </a:p>
          <a:p>
            <a:pPr algn="ctr" defTabSz="914126">
              <a:spcBef>
                <a:spcPct val="0"/>
              </a:spcBef>
              <a:spcAft>
                <a:spcPct val="0"/>
              </a:spcAft>
              <a:buNone/>
            </a:pPr>
            <a:r>
              <a:rPr lang="ja-JP" altLang="en-US" b="0" i="0" dirty="0" smtClean="0">
                <a:solidFill>
                  <a:schemeClr val="tx1"/>
                </a:solidFill>
                <a:latin typeface="Calibri"/>
              </a:rPr>
              <a:t>“</a:t>
            </a:r>
            <a:r>
              <a:rPr lang="en-US" altLang="ja-JP" b="0" i="0" dirty="0" smtClean="0">
                <a:solidFill>
                  <a:schemeClr val="tx1"/>
                </a:solidFill>
                <a:latin typeface="Calibri"/>
              </a:rPr>
              <a:t>C” handle </a:t>
            </a:r>
            <a:r>
              <a:rPr lang="ja-JP" altLang="en-US" b="0" i="0" dirty="0" smtClean="0">
                <a:solidFill>
                  <a:schemeClr val="tx1"/>
                </a:solidFill>
                <a:latin typeface="Calibri"/>
              </a:rPr>
              <a:t>スタイル、</a:t>
            </a:r>
            <a:r>
              <a:rPr lang="en-US" altLang="ja-JP" b="0" i="0" dirty="0" smtClean="0">
                <a:solidFill>
                  <a:schemeClr val="tx1"/>
                </a:solidFill>
                <a:latin typeface="Calibri"/>
              </a:rPr>
              <a:t/>
            </a:r>
            <a:br>
              <a:rPr lang="en-US" altLang="ja-JP" b="0" i="0" dirty="0" smtClean="0">
                <a:solidFill>
                  <a:schemeClr val="tx1"/>
                </a:solidFill>
                <a:latin typeface="Calibri"/>
              </a:rPr>
            </a:br>
            <a:r>
              <a:rPr lang="en-US" altLang="ja-JP" b="0" i="0" dirty="0" smtClean="0">
                <a:solidFill>
                  <a:schemeClr val="tx1"/>
                </a:solidFill>
                <a:latin typeface="Calibri"/>
              </a:rPr>
              <a:t>C++ </a:t>
            </a:r>
            <a:r>
              <a:rPr lang="en-US" altLang="ja-JP" b="0" i="0" dirty="0" err="1" smtClean="0">
                <a:solidFill>
                  <a:schemeClr val="tx1"/>
                </a:solidFill>
                <a:latin typeface="Calibri"/>
              </a:rPr>
              <a:t>Pimpl</a:t>
            </a:r>
            <a:r>
              <a:rPr lang="en-US" altLang="ja-JP" b="0" i="0" dirty="0" smtClean="0">
                <a:solidFill>
                  <a:schemeClr val="tx1"/>
                </a:solidFill>
                <a:latin typeface="Calibri"/>
              </a:rPr>
              <a:t> </a:t>
            </a:r>
            <a:r>
              <a:rPr lang="ja-JP" altLang="en-US" b="0" i="0" dirty="0" smtClean="0">
                <a:solidFill>
                  <a:schemeClr val="tx1"/>
                </a:solidFill>
                <a:latin typeface="Calibri"/>
              </a:rPr>
              <a:t>スタイルを使用</a:t>
            </a:r>
            <a:endParaRPr lang="ja-JP" altLang="en-US" b="0" i="0" dirty="0">
              <a:solidFill>
                <a:schemeClr val="tx1"/>
              </a:solidFill>
              <a:latin typeface="Calibri"/>
            </a:endParaRPr>
          </a:p>
        </p:txBody>
      </p:sp>
    </p:spTree>
    <p:extLst>
      <p:ext uri="{BB962C8B-B14F-4D97-AF65-F5344CB8AC3E}">
        <p14:creationId xmlns:p14="http://schemas.microsoft.com/office/powerpoint/2010/main" val="37754308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ct val="0"/>
              </a:spcBef>
              <a:buNone/>
            </a:pPr>
            <a:r>
              <a:rPr lang="en-US" altLang="ja-JP" sz="3200" b="0" i="0" smtClean="0">
                <a:solidFill>
                  <a:srgbClr val="464653"/>
                </a:solidFill>
                <a:latin typeface="Bookman Old Style"/>
              </a:rPr>
              <a:t>C++ </a:t>
            </a:r>
            <a:r>
              <a:rPr lang="ja-JP" altLang="en-US" sz="3200" b="0" i="0" smtClean="0">
                <a:solidFill>
                  <a:srgbClr val="464653"/>
                </a:solidFill>
                <a:latin typeface="Bookman Old Style"/>
              </a:rPr>
              <a:t>と </a:t>
            </a:r>
            <a:r>
              <a:rPr lang="en-US" altLang="ja-JP" sz="3200" b="0" i="0" smtClean="0">
                <a:solidFill>
                  <a:srgbClr val="464653"/>
                </a:solidFill>
                <a:latin typeface="Bookman Old Style"/>
              </a:rPr>
              <a:t>WinRT</a:t>
            </a:r>
            <a:endParaRPr lang="ja-JP" altLang="en-US"/>
          </a:p>
        </p:txBody>
      </p:sp>
      <p:sp>
        <p:nvSpPr>
          <p:cNvPr id="7" name="Text Placeholder 6"/>
          <p:cNvSpPr>
            <a:spLocks noGrp="1"/>
          </p:cNvSpPr>
          <p:nvPr>
            <p:ph type="body" idx="1"/>
          </p:nvPr>
        </p:nvSpPr>
        <p:spPr/>
        <p:txBody>
          <a:bodyPr/>
          <a:lstStyle/>
          <a:p>
            <a:pPr marL="0" indent="0" algn="l" defTabSz="914400">
              <a:spcBef>
                <a:spcPts val="600"/>
              </a:spcBef>
              <a:buNone/>
            </a:pPr>
            <a:r>
              <a:rPr lang="ja-JP" altLang="en-US" sz="2400" b="1" i="0" smtClean="0">
                <a:solidFill>
                  <a:srgbClr val="9FB8CD"/>
                </a:solidFill>
                <a:latin typeface="Calibri"/>
              </a:rPr>
              <a:t>標準 </a:t>
            </a:r>
            <a:r>
              <a:rPr lang="en-US" altLang="ja-JP" sz="2400" b="1" i="0" smtClean="0">
                <a:solidFill>
                  <a:srgbClr val="9FB8CD"/>
                </a:solidFill>
                <a:latin typeface="Calibri"/>
              </a:rPr>
              <a:t>C++: </a:t>
            </a:r>
            <a:r>
              <a:rPr lang="ja-JP" altLang="en-US" sz="2400" b="1" i="0" smtClean="0">
                <a:solidFill>
                  <a:srgbClr val="9FB8CD"/>
                </a:solidFill>
                <a:latin typeface="Calibri"/>
              </a:rPr>
              <a:t>移植性と効率性に優れた型</a:t>
            </a:r>
            <a:endParaRPr lang="ja-JP" altLang="en-US"/>
          </a:p>
        </p:txBody>
      </p:sp>
      <p:sp>
        <p:nvSpPr>
          <p:cNvPr id="8" name="Text Placeholder 7"/>
          <p:cNvSpPr>
            <a:spLocks noGrp="1"/>
          </p:cNvSpPr>
          <p:nvPr>
            <p:ph type="body" sz="half" idx="3"/>
          </p:nvPr>
        </p:nvSpPr>
        <p:spPr/>
        <p:txBody>
          <a:bodyPr/>
          <a:lstStyle/>
          <a:p>
            <a:pPr marL="0" indent="0" algn="l" defTabSz="914400">
              <a:spcBef>
                <a:spcPts val="600"/>
              </a:spcBef>
              <a:buNone/>
            </a:pPr>
            <a:r>
              <a:rPr lang="en-US" altLang="ja-JP" sz="2400" b="1" i="0" smtClean="0">
                <a:solidFill>
                  <a:srgbClr val="9FB8CD"/>
                </a:solidFill>
                <a:latin typeface="Calibri"/>
              </a:rPr>
              <a:t>C++/CX: WinRT </a:t>
            </a:r>
            <a:r>
              <a:rPr lang="ja-JP" altLang="en-US" sz="2400" b="1" i="0" smtClean="0">
                <a:solidFill>
                  <a:srgbClr val="9FB8CD"/>
                </a:solidFill>
                <a:latin typeface="Calibri"/>
              </a:rPr>
              <a:t>と </a:t>
            </a:r>
            <a:r>
              <a:rPr lang="en-US" altLang="ja-JP" sz="2400" b="1" i="0" smtClean="0">
                <a:solidFill>
                  <a:srgbClr val="9FB8CD"/>
                </a:solidFill>
                <a:latin typeface="Calibri"/>
              </a:rPr>
              <a:t>ABI </a:t>
            </a:r>
            <a:r>
              <a:rPr lang="ja-JP" altLang="en-US" sz="2400" b="1" i="0" smtClean="0">
                <a:solidFill>
                  <a:srgbClr val="9FB8CD"/>
                </a:solidFill>
                <a:latin typeface="Calibri"/>
              </a:rPr>
              <a:t>セーフな型</a:t>
            </a:r>
            <a:endParaRPr lang="ja-JP" altLang="en-US"/>
          </a:p>
        </p:txBody>
      </p:sp>
      <p:sp>
        <p:nvSpPr>
          <p:cNvPr id="5" name="Content Placeholder 4"/>
          <p:cNvSpPr>
            <a:spLocks noGrp="1"/>
          </p:cNvSpPr>
          <p:nvPr>
            <p:ph sz="quarter" idx="2"/>
          </p:nvPr>
        </p:nvSpPr>
        <p:spPr>
          <a:xfrm>
            <a:off x="609441" y="2133600"/>
            <a:ext cx="5383398" cy="4205056"/>
          </a:xfrm>
        </p:spPr>
        <p:txBody>
          <a:bodyPr>
            <a:normAutofit/>
          </a:bodyPr>
          <a:lstStyle/>
          <a:p>
            <a:pPr marL="0" indent="0" algn="l" defTabSz="914400">
              <a:spcBef>
                <a:spcPts val="600"/>
              </a:spcBef>
              <a:buNone/>
            </a:pPr>
            <a:r>
              <a:rPr lang="en-US" altLang="ja-JP" sz="2200" b="1" i="0" smtClean="0">
                <a:solidFill>
                  <a:srgbClr val="0070C0"/>
                </a:solidFill>
                <a:latin typeface="Calibri"/>
              </a:rPr>
              <a:t>class</a:t>
            </a:r>
            <a:r>
              <a:rPr lang="ja-JP" altLang="en-US" sz="2200" b="0" i="0" smtClean="0">
                <a:solidFill>
                  <a:srgbClr val="0070C0"/>
                </a:solidFill>
                <a:latin typeface="Calibri"/>
              </a:rPr>
              <a:t> </a:t>
            </a:r>
            <a:r>
              <a:rPr lang="en-US" altLang="ja-JP" sz="2200" b="0" i="0" smtClean="0">
                <a:solidFill>
                  <a:srgbClr val="0070C0"/>
                </a:solidFill>
                <a:latin typeface="Calibri"/>
              </a:rPr>
              <a:t>point { int x; int y; };</a:t>
            </a:r>
            <a:endParaRPr lang="ja-JP" altLang="en-US" sz="2200" smtClean="0">
              <a:solidFill>
                <a:srgbClr val="0070C0"/>
              </a:solidFill>
            </a:endParaRPr>
          </a:p>
          <a:p>
            <a:pPr marL="0" indent="0" algn="l" defTabSz="914400">
              <a:spcBef>
                <a:spcPts val="600"/>
              </a:spcBef>
              <a:buNone/>
            </a:pPr>
            <a:r>
              <a:rPr lang="en-US" altLang="ja-JP" sz="2200" b="1" i="0" smtClean="0">
                <a:solidFill>
                  <a:srgbClr val="0070C0"/>
                </a:solidFill>
                <a:latin typeface="Calibri"/>
              </a:rPr>
              <a:t>class</a:t>
            </a:r>
            <a:r>
              <a:rPr lang="ja-JP" altLang="en-US" sz="2200" b="0" i="0" smtClean="0">
                <a:solidFill>
                  <a:srgbClr val="0070C0"/>
                </a:solidFill>
                <a:latin typeface="Calibri"/>
              </a:rPr>
              <a:t> </a:t>
            </a:r>
            <a:r>
              <a:rPr lang="en-US" altLang="ja-JP" sz="2200" b="0" i="0" smtClean="0">
                <a:solidFill>
                  <a:srgbClr val="0070C0"/>
                </a:solidFill>
                <a:latin typeface="Calibri"/>
              </a:rPr>
              <a:t>drawable : </a:t>
            </a:r>
            <a:r>
              <a:rPr lang="en-US" altLang="ja-JP" sz="2200" b="1" i="0" smtClean="0">
                <a:solidFill>
                  <a:srgbClr val="0070C0"/>
                </a:solidFill>
                <a:latin typeface="Calibri"/>
              </a:rPr>
              <a:t>boost::noncopyable</a:t>
            </a:r>
            <a:r>
              <a:rPr lang="ja-JP" altLang="en-US" sz="2200" b="0" i="0" smtClean="0">
                <a:solidFill>
                  <a:srgbClr val="0070C0"/>
                </a:solidFill>
                <a:latin typeface="Calibri"/>
              </a:rPr>
              <a:t> </a:t>
            </a:r>
            <a:r>
              <a:rPr lang="en-US" altLang="ja-JP" sz="2200" b="0" i="0" smtClean="0">
                <a:solidFill>
                  <a:srgbClr val="0070C0"/>
                </a:solidFill>
                <a:latin typeface="Calibri"/>
              </a:rPr>
              <a:t>{</a:t>
            </a:r>
            <a:br>
              <a:rPr lang="en-US" altLang="ja-JP" sz="2200" b="0" i="0" smtClean="0">
                <a:solidFill>
                  <a:srgbClr val="0070C0"/>
                </a:solidFill>
                <a:latin typeface="Calibri"/>
              </a:rPr>
            </a:br>
            <a:r>
              <a:rPr lang="en-US" altLang="ja-JP" sz="2200" b="0" i="0" smtClean="0">
                <a:solidFill>
                  <a:srgbClr val="0070C0"/>
                </a:solidFill>
                <a:latin typeface="Calibri"/>
              </a:rPr>
              <a:t>  public: virtual void draw() = 0;</a:t>
            </a:r>
            <a:br>
              <a:rPr lang="en-US" altLang="ja-JP" sz="2200" b="0" i="0" smtClean="0">
                <a:solidFill>
                  <a:srgbClr val="0070C0"/>
                </a:solidFill>
                <a:latin typeface="Calibri"/>
              </a:rPr>
            </a:br>
            <a:r>
              <a:rPr lang="en-US" altLang="ja-JP" sz="2200" b="0" i="0" smtClean="0">
                <a:solidFill>
                  <a:srgbClr val="0070C0"/>
                </a:solidFill>
                <a:latin typeface="Calibri"/>
              </a:rPr>
              <a:t>};</a:t>
            </a:r>
          </a:p>
          <a:p>
            <a:pPr marL="0" indent="0" algn="l" defTabSz="914400">
              <a:spcBef>
                <a:spcPts val="600"/>
              </a:spcBef>
              <a:buNone/>
            </a:pPr>
            <a:r>
              <a:rPr lang="en-US" altLang="ja-JP" sz="2200" b="1" i="0" smtClean="0">
                <a:solidFill>
                  <a:srgbClr val="0070C0"/>
                </a:solidFill>
                <a:latin typeface="Calibri"/>
              </a:rPr>
              <a:t>class</a:t>
            </a:r>
            <a:r>
              <a:rPr lang="ja-JP" altLang="en-US" sz="2200" b="0" i="0" smtClean="0">
                <a:solidFill>
                  <a:srgbClr val="0070C0"/>
                </a:solidFill>
                <a:latin typeface="Calibri"/>
              </a:rPr>
              <a:t> </a:t>
            </a:r>
            <a:r>
              <a:rPr lang="en-US" altLang="ja-JP" sz="2200" b="0" i="0" smtClean="0">
                <a:solidFill>
                  <a:srgbClr val="0070C0"/>
                </a:solidFill>
                <a:latin typeface="Calibri"/>
              </a:rPr>
              <a:t>shape : public drawable { … };</a:t>
            </a:r>
          </a:p>
          <a:p>
            <a:pPr marL="0" indent="0" algn="l" defTabSz="914400">
              <a:spcBef>
                <a:spcPts val="600"/>
              </a:spcBef>
              <a:buNone/>
            </a:pPr>
            <a:r>
              <a:rPr lang="en-US" altLang="ja-JP" sz="2200" b="1" i="0" smtClean="0">
                <a:solidFill>
                  <a:srgbClr val="0070C0"/>
                </a:solidFill>
                <a:latin typeface="Calibri"/>
              </a:rPr>
              <a:t>class</a:t>
            </a:r>
            <a:r>
              <a:rPr lang="ja-JP" altLang="en-US" sz="2200" b="0" i="0" smtClean="0">
                <a:solidFill>
                  <a:srgbClr val="0070C0"/>
                </a:solidFill>
                <a:latin typeface="Calibri"/>
              </a:rPr>
              <a:t> </a:t>
            </a:r>
            <a:r>
              <a:rPr lang="en-US" altLang="ja-JP" sz="2200" b="0" i="0" smtClean="0">
                <a:solidFill>
                  <a:srgbClr val="0070C0"/>
                </a:solidFill>
                <a:latin typeface="Calibri"/>
              </a:rPr>
              <a:t>circle : public shape { … };</a:t>
            </a:r>
          </a:p>
          <a:p>
            <a:pPr marL="0" indent="0" algn="l" defTabSz="914400">
              <a:spcBef>
                <a:spcPts val="1800"/>
              </a:spcBef>
              <a:buNone/>
            </a:pPr>
            <a:r>
              <a:rPr lang="en-US" altLang="ja-JP" sz="2200" b="0" i="0" smtClean="0">
                <a:solidFill>
                  <a:srgbClr val="0070C0"/>
                </a:solidFill>
                <a:latin typeface="Calibri"/>
              </a:rPr>
              <a:t>:::</a:t>
            </a:r>
          </a:p>
          <a:p>
            <a:pPr marL="0" indent="0" algn="l" defTabSz="914400">
              <a:spcBef>
                <a:spcPts val="1800"/>
              </a:spcBef>
              <a:buNone/>
            </a:pPr>
            <a:r>
              <a:rPr lang="en-US" altLang="ja-JP" sz="2200" b="0" i="0" smtClean="0">
                <a:solidFill>
                  <a:srgbClr val="0070C0"/>
                </a:solidFill>
                <a:latin typeface="Calibri"/>
              </a:rPr>
              <a:t>auto p = </a:t>
            </a:r>
            <a:r>
              <a:rPr lang="en-US" altLang="ja-JP" sz="2200" b="1" i="0" smtClean="0">
                <a:solidFill>
                  <a:srgbClr val="0070C0"/>
                </a:solidFill>
                <a:latin typeface="Calibri"/>
              </a:rPr>
              <a:t>make_shared&lt;circle&gt;</a:t>
            </a:r>
            <a:r>
              <a:rPr lang="en-US" altLang="ja-JP" sz="2200" b="0" i="0" smtClean="0">
                <a:solidFill>
                  <a:srgbClr val="0070C0"/>
                </a:solidFill>
                <a:latin typeface="Calibri"/>
              </a:rPr>
              <a:t>();</a:t>
            </a:r>
            <a:br>
              <a:rPr lang="en-US" altLang="ja-JP" sz="2200" b="0" i="0" smtClean="0">
                <a:solidFill>
                  <a:srgbClr val="0070C0"/>
                </a:solidFill>
                <a:latin typeface="Calibri"/>
              </a:rPr>
            </a:br>
            <a:r>
              <a:rPr lang="en-US" altLang="ja-JP" sz="2200" b="1" i="0" smtClean="0">
                <a:solidFill>
                  <a:srgbClr val="0070C0"/>
                </a:solidFill>
                <a:latin typeface="Calibri"/>
              </a:rPr>
              <a:t>shared_ptr&lt;drawable&gt;</a:t>
            </a:r>
            <a:r>
              <a:rPr lang="ja-JP" altLang="en-US" sz="2200" b="0" i="0" smtClean="0">
                <a:solidFill>
                  <a:srgbClr val="0070C0"/>
                </a:solidFill>
                <a:latin typeface="Calibri"/>
              </a:rPr>
              <a:t> </a:t>
            </a:r>
            <a:r>
              <a:rPr lang="en-US" altLang="ja-JP" sz="2200" b="0" i="0" smtClean="0">
                <a:solidFill>
                  <a:srgbClr val="0070C0"/>
                </a:solidFill>
                <a:latin typeface="Calibri"/>
              </a:rPr>
              <a:t>p2 = p;</a:t>
            </a:r>
            <a:br>
              <a:rPr lang="en-US" altLang="ja-JP" sz="2200" b="0" i="0" smtClean="0">
                <a:solidFill>
                  <a:srgbClr val="0070C0"/>
                </a:solidFill>
                <a:latin typeface="Calibri"/>
              </a:rPr>
            </a:br>
            <a:r>
              <a:rPr lang="en-US" altLang="ja-JP" sz="2200" b="0" i="0" smtClean="0">
                <a:solidFill>
                  <a:srgbClr val="0070C0"/>
                </a:solidFill>
                <a:latin typeface="Calibri"/>
              </a:rPr>
              <a:t>p2-&gt;draw();</a:t>
            </a:r>
            <a:endParaRPr lang="en-US" altLang="ja-JP" sz="2200" b="0" i="0">
              <a:solidFill>
                <a:srgbClr val="0070C0"/>
              </a:solidFill>
              <a:latin typeface="Calibri"/>
            </a:endParaRPr>
          </a:p>
        </p:txBody>
      </p:sp>
      <p:sp>
        <p:nvSpPr>
          <p:cNvPr id="9" name="Content Placeholder 8"/>
          <p:cNvSpPr>
            <a:spLocks noGrp="1"/>
          </p:cNvSpPr>
          <p:nvPr>
            <p:ph sz="quarter" idx="4"/>
          </p:nvPr>
        </p:nvSpPr>
        <p:spPr>
          <a:xfrm>
            <a:off x="6195986" y="2133600"/>
            <a:ext cx="5383398" cy="4205056"/>
          </a:xfrm>
        </p:spPr>
        <p:txBody>
          <a:bodyPr>
            <a:normAutofit/>
          </a:bodyPr>
          <a:lstStyle/>
          <a:p>
            <a:pPr marL="0" indent="0" algn="l" defTabSz="914400">
              <a:spcBef>
                <a:spcPts val="600"/>
              </a:spcBef>
              <a:buNone/>
            </a:pPr>
            <a:r>
              <a:rPr lang="en-US" altLang="ja-JP" sz="2200" b="1" i="0" smtClean="0">
                <a:solidFill>
                  <a:srgbClr val="0070C0"/>
                </a:solidFill>
                <a:latin typeface="Calibri"/>
              </a:rPr>
              <a:t>value class</a:t>
            </a:r>
            <a:r>
              <a:rPr lang="ja-JP" altLang="en-US" sz="2200" b="0" i="0" smtClean="0">
                <a:solidFill>
                  <a:srgbClr val="0070C0"/>
                </a:solidFill>
                <a:latin typeface="Calibri"/>
              </a:rPr>
              <a:t> </a:t>
            </a:r>
            <a:r>
              <a:rPr lang="en-US" altLang="ja-JP" sz="2200" b="0" i="0" smtClean="0">
                <a:solidFill>
                  <a:srgbClr val="0070C0"/>
                </a:solidFill>
                <a:latin typeface="Calibri"/>
              </a:rPr>
              <a:t>Point { int x; int y; };</a:t>
            </a:r>
            <a:endParaRPr lang="ja-JP" altLang="en-US" sz="2200" smtClean="0">
              <a:solidFill>
                <a:srgbClr val="0070C0"/>
              </a:solidFill>
            </a:endParaRPr>
          </a:p>
          <a:p>
            <a:pPr marL="0" indent="0" algn="l" defTabSz="914400">
              <a:spcBef>
                <a:spcPts val="600"/>
              </a:spcBef>
              <a:buNone/>
            </a:pPr>
            <a:r>
              <a:rPr lang="en-US" altLang="ja-JP" sz="2200" b="1" i="0" smtClean="0">
                <a:solidFill>
                  <a:srgbClr val="0070C0"/>
                </a:solidFill>
                <a:latin typeface="Calibri"/>
              </a:rPr>
              <a:t>interface class</a:t>
            </a:r>
            <a:r>
              <a:rPr lang="ja-JP" altLang="en-US" sz="2200" b="0" i="0" smtClean="0">
                <a:solidFill>
                  <a:srgbClr val="0070C0"/>
                </a:solidFill>
                <a:latin typeface="Calibri"/>
              </a:rPr>
              <a:t> </a:t>
            </a:r>
            <a:r>
              <a:rPr lang="en-US" altLang="ja-JP" sz="2200" b="0" i="0" smtClean="0">
                <a:solidFill>
                  <a:srgbClr val="0070C0"/>
                </a:solidFill>
                <a:latin typeface="Calibri"/>
              </a:rPr>
              <a:t>IDrawable {</a:t>
            </a:r>
            <a:br>
              <a:rPr lang="en-US" altLang="ja-JP" sz="2200" b="0" i="0" smtClean="0">
                <a:solidFill>
                  <a:srgbClr val="0070C0"/>
                </a:solidFill>
                <a:latin typeface="Calibri"/>
              </a:rPr>
            </a:br>
            <a:r>
              <a:rPr lang="en-US" altLang="ja-JP" sz="2200" b="0" i="0" smtClean="0">
                <a:solidFill>
                  <a:srgbClr val="0070C0"/>
                </a:solidFill>
                <a:latin typeface="Calibri"/>
              </a:rPr>
              <a:t>  virtual void Draw();</a:t>
            </a:r>
            <a:br>
              <a:rPr lang="en-US" altLang="ja-JP" sz="2200" b="0" i="0" smtClean="0">
                <a:solidFill>
                  <a:srgbClr val="0070C0"/>
                </a:solidFill>
                <a:latin typeface="Calibri"/>
              </a:rPr>
            </a:br>
            <a:r>
              <a:rPr lang="en-US" altLang="ja-JP" sz="2200" b="0" i="0" smtClean="0">
                <a:solidFill>
                  <a:srgbClr val="0070C0"/>
                </a:solidFill>
                <a:latin typeface="Calibri"/>
              </a:rPr>
              <a:t>};</a:t>
            </a:r>
          </a:p>
          <a:p>
            <a:pPr marL="0" indent="0" algn="l" defTabSz="914400">
              <a:spcBef>
                <a:spcPts val="600"/>
              </a:spcBef>
              <a:buNone/>
            </a:pPr>
            <a:r>
              <a:rPr lang="en-US" altLang="ja-JP" sz="2200" b="1" i="0" smtClean="0">
                <a:solidFill>
                  <a:srgbClr val="0070C0"/>
                </a:solidFill>
                <a:latin typeface="Calibri"/>
              </a:rPr>
              <a:t>ref class</a:t>
            </a:r>
            <a:r>
              <a:rPr lang="ja-JP" altLang="en-US" sz="2200" b="0" i="0" smtClean="0">
                <a:solidFill>
                  <a:srgbClr val="0070C0"/>
                </a:solidFill>
                <a:latin typeface="Calibri"/>
              </a:rPr>
              <a:t> </a:t>
            </a:r>
            <a:r>
              <a:rPr lang="en-US" altLang="ja-JP" sz="2200" b="0" i="0" smtClean="0">
                <a:solidFill>
                  <a:srgbClr val="0070C0"/>
                </a:solidFill>
                <a:latin typeface="Calibri"/>
              </a:rPr>
              <a:t>Shape : IDrawable { … };</a:t>
            </a:r>
          </a:p>
          <a:p>
            <a:pPr marL="0" indent="0" algn="l" defTabSz="914400">
              <a:spcBef>
                <a:spcPts val="600"/>
              </a:spcBef>
              <a:buNone/>
            </a:pPr>
            <a:r>
              <a:rPr lang="en-US" altLang="ja-JP" sz="2200" b="1" i="0" smtClean="0">
                <a:solidFill>
                  <a:srgbClr val="0070C0"/>
                </a:solidFill>
                <a:latin typeface="Calibri"/>
              </a:rPr>
              <a:t>ref class</a:t>
            </a:r>
            <a:r>
              <a:rPr lang="ja-JP" altLang="en-US" sz="2200" b="0" i="0" smtClean="0">
                <a:solidFill>
                  <a:srgbClr val="0070C0"/>
                </a:solidFill>
                <a:latin typeface="Calibri"/>
              </a:rPr>
              <a:t> </a:t>
            </a:r>
            <a:r>
              <a:rPr lang="en-US" altLang="ja-JP" sz="2200" b="0" i="0" smtClean="0">
                <a:solidFill>
                  <a:srgbClr val="0070C0"/>
                </a:solidFill>
                <a:latin typeface="Calibri"/>
              </a:rPr>
              <a:t>Circle : Shape { … };</a:t>
            </a:r>
          </a:p>
          <a:p>
            <a:pPr marL="0" indent="0" algn="l" defTabSz="914400">
              <a:spcBef>
                <a:spcPts val="1800"/>
              </a:spcBef>
              <a:buNone/>
            </a:pPr>
            <a:r>
              <a:rPr lang="en-US" altLang="ja-JP" sz="2200" b="0" i="0" smtClean="0">
                <a:solidFill>
                  <a:srgbClr val="0070C0"/>
                </a:solidFill>
                <a:latin typeface="Calibri"/>
              </a:rPr>
              <a:t>:::</a:t>
            </a:r>
          </a:p>
          <a:p>
            <a:pPr marL="0" indent="0" algn="l" defTabSz="914400">
              <a:spcBef>
                <a:spcPts val="1800"/>
              </a:spcBef>
              <a:buNone/>
            </a:pPr>
            <a:r>
              <a:rPr lang="en-US" altLang="ja-JP" sz="2200" b="0" i="0" smtClean="0">
                <a:solidFill>
                  <a:srgbClr val="0070C0"/>
                </a:solidFill>
                <a:latin typeface="Calibri"/>
              </a:rPr>
              <a:t>auto p = </a:t>
            </a:r>
            <a:r>
              <a:rPr lang="en-US" altLang="ja-JP" sz="2200" b="1" i="0" smtClean="0">
                <a:solidFill>
                  <a:srgbClr val="0070C0"/>
                </a:solidFill>
                <a:latin typeface="Calibri"/>
              </a:rPr>
              <a:t>ref new Circle</a:t>
            </a:r>
            <a:r>
              <a:rPr lang="en-US" altLang="ja-JP" sz="2200" b="0" i="0" smtClean="0">
                <a:solidFill>
                  <a:srgbClr val="0070C0"/>
                </a:solidFill>
                <a:latin typeface="Calibri"/>
              </a:rPr>
              <a:t>();</a:t>
            </a:r>
            <a:br>
              <a:rPr lang="en-US" altLang="ja-JP" sz="2200" b="0" i="0" smtClean="0">
                <a:solidFill>
                  <a:srgbClr val="0070C0"/>
                </a:solidFill>
                <a:latin typeface="Calibri"/>
              </a:rPr>
            </a:br>
            <a:r>
              <a:rPr lang="en-US" altLang="ja-JP" sz="2200" b="1" i="0" smtClean="0">
                <a:solidFill>
                  <a:srgbClr val="0070C0"/>
                </a:solidFill>
                <a:latin typeface="Calibri"/>
              </a:rPr>
              <a:t>IDrawable^</a:t>
            </a:r>
            <a:r>
              <a:rPr lang="ja-JP" altLang="en-US" sz="2200" b="0" i="0" smtClean="0">
                <a:solidFill>
                  <a:srgbClr val="0070C0"/>
                </a:solidFill>
                <a:latin typeface="Calibri"/>
              </a:rPr>
              <a:t> </a:t>
            </a:r>
            <a:r>
              <a:rPr lang="en-US" altLang="ja-JP" sz="2200" b="0" i="0" smtClean="0">
                <a:solidFill>
                  <a:srgbClr val="0070C0"/>
                </a:solidFill>
                <a:latin typeface="Calibri"/>
              </a:rPr>
              <a:t>p2 = p;</a:t>
            </a:r>
            <a:br>
              <a:rPr lang="en-US" altLang="ja-JP" sz="2200" b="0" i="0" smtClean="0">
                <a:solidFill>
                  <a:srgbClr val="0070C0"/>
                </a:solidFill>
                <a:latin typeface="Calibri"/>
              </a:rPr>
            </a:br>
            <a:r>
              <a:rPr lang="en-US" altLang="ja-JP" sz="2200" b="0" i="0" smtClean="0">
                <a:solidFill>
                  <a:srgbClr val="0070C0"/>
                </a:solidFill>
                <a:latin typeface="Calibri"/>
              </a:rPr>
              <a:t>p2-&gt;draw();</a:t>
            </a:r>
            <a:endParaRPr lang="en-US" altLang="ja-JP" sz="2200" b="0" i="0">
              <a:solidFill>
                <a:srgbClr val="0070C0"/>
              </a:solidFill>
              <a:latin typeface="Calibri"/>
            </a:endParaRPr>
          </a:p>
        </p:txBody>
      </p:sp>
      <p:sp>
        <p:nvSpPr>
          <p:cNvPr id="11" name="Line Callout 1 10"/>
          <p:cNvSpPr/>
          <p:nvPr/>
        </p:nvSpPr>
        <p:spPr>
          <a:xfrm>
            <a:off x="8859823" y="4419507"/>
            <a:ext cx="3118132" cy="717572"/>
          </a:xfrm>
          <a:prstGeom prst="borderCallout1">
            <a:avLst>
              <a:gd name="adj1" fmla="val 25636"/>
              <a:gd name="adj2" fmla="val -1190"/>
              <a:gd name="adj3" fmla="val 2108"/>
              <a:gd name="adj4" fmla="val -26809"/>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型は </a:t>
            </a:r>
            <a:r>
              <a:rPr lang="en-US" altLang="ja-JP" b="0" i="0" dirty="0" smtClean="0">
                <a:solidFill>
                  <a:schemeClr val="lt1"/>
                </a:solidFill>
                <a:latin typeface="Calibri"/>
                <a:ea typeface="+mn-ea"/>
                <a:cs typeface="+mn-cs"/>
              </a:rPr>
              <a:t>ABI </a:t>
            </a:r>
            <a:r>
              <a:rPr lang="ja-JP" altLang="en-US" b="0" i="0" dirty="0" smtClean="0">
                <a:solidFill>
                  <a:schemeClr val="lt1"/>
                </a:solidFill>
                <a:latin typeface="Calibri"/>
                <a:ea typeface="+mn-ea"/>
                <a:cs typeface="+mn-cs"/>
              </a:rPr>
              <a:t>セーフかつ </a:t>
            </a:r>
            <a:r>
              <a:rPr lang="ja-JP" altLang="en-US" b="0" i="0" dirty="0" smtClean="0">
                <a:solidFill>
                  <a:schemeClr val="tx1"/>
                </a:solidFill>
                <a:latin typeface="Calibri"/>
                <a:ea typeface="+mn-ea"/>
                <a:cs typeface="+mn-cs"/>
              </a:rPr>
              <a:t/>
            </a:r>
            <a:br>
              <a:rPr lang="ja-JP" altLang="en-US" b="0" i="0" dirty="0" smtClean="0">
                <a:solidFill>
                  <a:schemeClr val="tx1"/>
                </a:solidFill>
                <a:latin typeface="Calibri"/>
                <a:ea typeface="+mn-ea"/>
                <a:cs typeface="+mn-cs"/>
              </a:rPr>
            </a:br>
            <a:r>
              <a:rPr lang="en-US" altLang="ja-JP" b="0" i="0" dirty="0" err="1" smtClean="0">
                <a:solidFill>
                  <a:schemeClr val="lt1"/>
                </a:solidFill>
                <a:latin typeface="Calibri"/>
                <a:ea typeface="+mn-ea"/>
                <a:cs typeface="+mn-cs"/>
              </a:rPr>
              <a:t>WinRT</a:t>
            </a:r>
            <a:r>
              <a:rPr lang="en-US" altLang="ja-JP" b="0" i="0" dirty="0" smtClean="0">
                <a:solidFill>
                  <a:schemeClr val="lt1"/>
                </a:solidFill>
                <a:latin typeface="Calibri"/>
                <a:ea typeface="+mn-ea"/>
                <a:cs typeface="+mn-cs"/>
              </a:rPr>
              <a:t> </a:t>
            </a:r>
            <a:r>
              <a:rPr lang="ja-JP" altLang="en-US" b="0" i="0" dirty="0" smtClean="0">
                <a:solidFill>
                  <a:schemeClr val="lt1"/>
                </a:solidFill>
                <a:latin typeface="Calibri"/>
                <a:ea typeface="+mn-ea"/>
                <a:cs typeface="+mn-cs"/>
              </a:rPr>
              <a:t>とのクロス言語</a:t>
            </a:r>
            <a:endParaRPr lang="ja-JP" altLang="en-US" b="0" i="0" dirty="0">
              <a:solidFill>
                <a:schemeClr val="lt1"/>
              </a:solidFill>
              <a:latin typeface="Calibri"/>
              <a:ea typeface="+mn-ea"/>
              <a:cs typeface="+mn-cs"/>
            </a:endParaRPr>
          </a:p>
        </p:txBody>
      </p:sp>
      <p:sp>
        <p:nvSpPr>
          <p:cNvPr id="13" name="Line Callout 1 12"/>
          <p:cNvSpPr/>
          <p:nvPr/>
        </p:nvSpPr>
        <p:spPr>
          <a:xfrm>
            <a:off x="7315201" y="355321"/>
            <a:ext cx="4621658" cy="787679"/>
          </a:xfrm>
          <a:prstGeom prst="borderCallout1">
            <a:avLst>
              <a:gd name="adj1" fmla="val 25636"/>
              <a:gd name="adj2" fmla="val -1190"/>
              <a:gd name="adj3" fmla="val 240032"/>
              <a:gd name="adj4" fmla="val -1414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dirty="0" smtClean="0">
                <a:solidFill>
                  <a:schemeClr val="lt1"/>
                </a:solidFill>
                <a:latin typeface="Calibri"/>
                <a:ea typeface="+mn-ea"/>
                <a:cs typeface="+mn-cs"/>
              </a:rPr>
              <a:t>型の種類を明示可能</a:t>
            </a:r>
            <a:r>
              <a:rPr lang="en-US" altLang="ja-JP" b="0" i="0" dirty="0" smtClean="0">
                <a:solidFill>
                  <a:schemeClr val="lt1"/>
                </a:solidFill>
                <a:latin typeface="Calibri"/>
                <a:ea typeface="+mn-ea"/>
                <a:cs typeface="+mn-cs"/>
              </a:rPr>
              <a:t>: </a:t>
            </a:r>
            <a:br>
              <a:rPr lang="en-US" altLang="ja-JP" b="0" i="0" dirty="0" smtClean="0">
                <a:solidFill>
                  <a:schemeClr val="lt1"/>
                </a:solidFill>
                <a:latin typeface="Calibri"/>
                <a:ea typeface="+mn-ea"/>
                <a:cs typeface="+mn-cs"/>
              </a:rPr>
            </a:br>
            <a:r>
              <a:rPr lang="ja-JP" altLang="en-US" b="0" i="0" dirty="0" smtClean="0">
                <a:solidFill>
                  <a:schemeClr val="lt1"/>
                </a:solidFill>
                <a:latin typeface="Calibri"/>
                <a:ea typeface="+mn-ea"/>
                <a:cs typeface="+mn-cs"/>
              </a:rPr>
              <a:t>値型、参照型、インターフェイス</a:t>
            </a:r>
            <a:endParaRPr lang="ja-JP" altLang="en-US" b="0" i="0" dirty="0">
              <a:solidFill>
                <a:schemeClr val="lt1"/>
              </a:solidFill>
              <a:latin typeface="Calibri"/>
              <a:ea typeface="+mn-ea"/>
              <a:cs typeface="+mn-cs"/>
            </a:endParaRPr>
          </a:p>
        </p:txBody>
      </p:sp>
      <p:sp>
        <p:nvSpPr>
          <p:cNvPr id="17" name="Line Callout 1 16"/>
          <p:cNvSpPr/>
          <p:nvPr/>
        </p:nvSpPr>
        <p:spPr>
          <a:xfrm>
            <a:off x="9380305" y="5619372"/>
            <a:ext cx="2597649" cy="717572"/>
          </a:xfrm>
          <a:prstGeom prst="borderCallout1">
            <a:avLst>
              <a:gd name="adj1" fmla="val 25636"/>
              <a:gd name="adj2" fmla="val -1190"/>
              <a:gd name="adj3" fmla="val 3540"/>
              <a:gd name="adj4" fmla="val -28391"/>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0" i="0" dirty="0" smtClean="0">
                <a:solidFill>
                  <a:schemeClr val="lt1"/>
                </a:solidFill>
                <a:latin typeface="Calibri"/>
                <a:ea typeface="+mn-ea"/>
                <a:cs typeface="+mn-cs"/>
              </a:rPr>
              <a:t>2 </a:t>
            </a:r>
            <a:r>
              <a:rPr lang="ja-JP" altLang="en-US" b="0" i="0" dirty="0" err="1" smtClean="0">
                <a:solidFill>
                  <a:schemeClr val="lt1"/>
                </a:solidFill>
                <a:latin typeface="Calibri"/>
                <a:ea typeface="+mn-ea"/>
                <a:cs typeface="+mn-cs"/>
              </a:rPr>
              <a:t>つの</a:t>
            </a:r>
            <a:r>
              <a:rPr lang="ja-JP" altLang="en-US" b="0" i="0" dirty="0" smtClean="0">
                <a:solidFill>
                  <a:schemeClr val="lt1"/>
                </a:solidFill>
                <a:latin typeface="Calibri"/>
                <a:ea typeface="+mn-ea"/>
                <a:cs typeface="+mn-cs"/>
              </a:rPr>
              <a:t>主な概念</a:t>
            </a:r>
            <a:r>
              <a:rPr lang="en-US" altLang="ja-JP" b="0" i="0" dirty="0" smtClean="0">
                <a:solidFill>
                  <a:schemeClr val="lt1"/>
                </a:solidFill>
                <a:latin typeface="Calibri"/>
                <a:ea typeface="+mn-ea"/>
                <a:cs typeface="+mn-cs"/>
              </a:rPr>
              <a:t>: </a:t>
            </a:r>
            <a:r>
              <a:rPr lang="ja-JP" altLang="en-US" b="0" i="0" dirty="0" smtClean="0">
                <a:solidFill>
                  <a:schemeClr val="tx1"/>
                </a:solidFill>
                <a:latin typeface="Calibri"/>
                <a:ea typeface="+mn-ea"/>
                <a:cs typeface="+mn-cs"/>
              </a:rPr>
              <a:t/>
            </a:r>
            <a:br>
              <a:rPr lang="ja-JP" altLang="en-US" b="0" i="0" dirty="0" smtClean="0">
                <a:solidFill>
                  <a:schemeClr val="tx1"/>
                </a:solidFill>
                <a:latin typeface="Calibri"/>
                <a:ea typeface="+mn-ea"/>
                <a:cs typeface="+mn-cs"/>
              </a:rPr>
            </a:br>
            <a:r>
              <a:rPr lang="en-US" altLang="ja-JP" b="1" i="0" dirty="0" smtClean="0">
                <a:solidFill>
                  <a:schemeClr val="lt1"/>
                </a:solidFill>
                <a:latin typeface="Calibri"/>
                <a:ea typeface="+mn-ea"/>
                <a:cs typeface="+mn-cs"/>
              </a:rPr>
              <a:t>^</a:t>
            </a:r>
            <a:r>
              <a:rPr lang="ja-JP" altLang="en-US" b="0" i="0" dirty="0" smtClean="0">
                <a:solidFill>
                  <a:schemeClr val="lt1"/>
                </a:solidFill>
                <a:latin typeface="Calibri"/>
                <a:ea typeface="+mn-ea"/>
                <a:cs typeface="+mn-cs"/>
              </a:rPr>
              <a:t> と </a:t>
            </a:r>
            <a:r>
              <a:rPr lang="en-US" altLang="ja-JP" b="1" i="0" dirty="0" smtClean="0">
                <a:solidFill>
                  <a:schemeClr val="lt1"/>
                </a:solidFill>
                <a:latin typeface="Calibri"/>
                <a:ea typeface="+mn-ea"/>
                <a:cs typeface="+mn-cs"/>
              </a:rPr>
              <a:t>ref new</a:t>
            </a:r>
            <a:endParaRPr lang="en-US" altLang="ja-JP" b="1" i="0" dirty="0">
              <a:solidFill>
                <a:schemeClr val="lt1"/>
              </a:solidFill>
              <a:latin typeface="Calibri"/>
              <a:ea typeface="+mn-ea"/>
              <a:cs typeface="+mn-cs"/>
            </a:endParaRPr>
          </a:p>
        </p:txBody>
      </p:sp>
    </p:spTree>
    <p:extLst>
      <p:ext uri="{BB962C8B-B14F-4D97-AF65-F5344CB8AC3E}">
        <p14:creationId xmlns:p14="http://schemas.microsoft.com/office/powerpoint/2010/main" val="14540980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ja-JP" altLang="en-US" sz="3200" b="0" i="0" smtClean="0">
                <a:solidFill>
                  <a:schemeClr val="bg1">
                    <a:lumMod val="85000"/>
                  </a:schemeClr>
                </a:solidFill>
                <a:latin typeface="Bookman Old Style"/>
              </a:rPr>
              <a:t>ロードマップ</a:t>
            </a:r>
            <a:endParaRPr lang="ja-JP" altLang="en-US"/>
          </a:p>
        </p:txBody>
      </p:sp>
      <p:sp>
        <p:nvSpPr>
          <p:cNvPr id="3" name="Content Placeholder 2"/>
          <p:cNvSpPr>
            <a:spLocks noGrp="1"/>
          </p:cNvSpPr>
          <p:nvPr>
            <p:ph sz="quarter" idx="1"/>
          </p:nvPr>
        </p:nvSpPr>
        <p:spPr>
          <a:xfrm>
            <a:off x="609441" y="1210321"/>
            <a:ext cx="10969943" cy="5108285"/>
          </a:xfrm>
        </p:spPr>
        <p:txBody>
          <a:bodyPr>
            <a:normAutofit/>
          </a:bodyPr>
          <a:lstStyle/>
          <a:p>
            <a:pPr marL="274320" indent="-274320" algn="l" defTabSz="914400">
              <a:spcBef>
                <a:spcPts val="1800"/>
              </a:spcBef>
              <a:buClr>
                <a:srgbClr val="727CA3"/>
              </a:buClr>
              <a:buSzPct val="76000"/>
              <a:buFont typeface="Wingdings 3"/>
              <a:buChar char=""/>
            </a:pPr>
            <a:endParaRPr lang="ja-JP" altLang="en-US" dirty="0" smtClean="0"/>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このセッションの動機と範囲</a:t>
            </a:r>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最新の </a:t>
            </a:r>
            <a:r>
              <a:rPr lang="en-US" altLang="ja-JP" sz="2600" b="0" i="0" dirty="0" smtClean="0">
                <a:solidFill>
                  <a:schemeClr val="tx1"/>
                </a:solidFill>
                <a:latin typeface="Calibri"/>
              </a:rPr>
              <a:t>C++: </a:t>
            </a:r>
            <a:r>
              <a:rPr lang="ja-JP" altLang="en-US" sz="2600" b="0" i="0" dirty="0" smtClean="0">
                <a:solidFill>
                  <a:schemeClr val="tx1"/>
                </a:solidFill>
                <a:latin typeface="Calibri"/>
              </a:rPr>
              <a:t>クリーン、安全、高速</a:t>
            </a:r>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モジュール間の接続について</a:t>
            </a:r>
            <a:r>
              <a:rPr lang="en-US" altLang="ja-JP" sz="2600" b="0" i="0" dirty="0" smtClean="0">
                <a:solidFill>
                  <a:schemeClr val="tx1"/>
                </a:solidFill>
                <a:latin typeface="Calibri"/>
              </a:rPr>
              <a:t>: ABI </a:t>
            </a:r>
            <a:r>
              <a:rPr lang="ja-JP" altLang="en-US" sz="2600" b="0" i="0" dirty="0" smtClean="0">
                <a:solidFill>
                  <a:schemeClr val="tx1"/>
                </a:solidFill>
                <a:latin typeface="Calibri"/>
              </a:rPr>
              <a:t>セーフ、他言語</a:t>
            </a:r>
            <a:endParaRPr lang="ja-JP" altLang="en-US" dirty="0" smtClean="0"/>
          </a:p>
          <a:p>
            <a:pPr marL="274320" indent="-274320" algn="l" defTabSz="914400">
              <a:spcBef>
                <a:spcPts val="1800"/>
              </a:spcBef>
              <a:buClr>
                <a:srgbClr val="727CA3"/>
              </a:buClr>
              <a:buSzPct val="76000"/>
              <a:buFont typeface="Wingdings 3"/>
              <a:buChar char=""/>
            </a:pPr>
            <a:r>
              <a:rPr lang="ja-JP" altLang="en-US" sz="2600" b="1" i="0" dirty="0" smtClean="0">
                <a:solidFill>
                  <a:srgbClr val="0070C0"/>
                </a:solidFill>
                <a:latin typeface="Calibri"/>
              </a:rPr>
              <a:t>まとめ</a:t>
            </a:r>
            <a:endParaRPr lang="ja-JP" altLang="en-US" b="1" dirty="0">
              <a:solidFill>
                <a:srgbClr val="0070C0"/>
              </a:solidFill>
            </a:endParaRPr>
          </a:p>
        </p:txBody>
      </p:sp>
    </p:spTree>
    <p:extLst>
      <p:ext uri="{BB962C8B-B14F-4D97-AF65-F5344CB8AC3E}">
        <p14:creationId xmlns:p14="http://schemas.microsoft.com/office/powerpoint/2010/main" val="23922150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55" y="609608"/>
            <a:ext cx="10630392" cy="674030"/>
          </a:xfrm>
          <a:prstGeom prst="rect">
            <a:avLst/>
          </a:prstGeom>
        </p:spPr>
        <p:txBody>
          <a:bodyPr lIns="91407" tIns="45702" rIns="91407" bIns="45702"/>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sz="4800" dirty="0" smtClean="0">
                <a:latin typeface="メイリオ" pitchFamily="50" charset="-128"/>
                <a:ea typeface="メイリオ" pitchFamily="50" charset="-128"/>
                <a:cs typeface="メイリオ" pitchFamily="50" charset="-128"/>
              </a:rPr>
              <a:t>免責事項</a:t>
            </a:r>
            <a:endParaRPr kumimoji="1" lang="ja-JP" altLang="en-US" sz="4800"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5" y="1447808"/>
            <a:ext cx="11277500"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本プレゼンテーション </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以下、本書</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 で提供されて</a:t>
            </a:r>
            <a:r>
              <a:rPr kumimoji="1" lang="ja-JP" altLang="en-US" sz="2800" dirty="0">
                <a:latin typeface="+mn-lt"/>
                <a:ea typeface="メイリオ" pitchFamily="50" charset="-128"/>
                <a:cs typeface="メイリオ" pitchFamily="50" charset="-128"/>
              </a:rPr>
              <a:t>いる情報</a:t>
            </a:r>
            <a:r>
              <a:rPr kumimoji="1" lang="ja-JP" altLang="en-US" sz="2800" dirty="0" smtClean="0">
                <a:latin typeface="+mn-lt"/>
                <a:ea typeface="メイリオ" pitchFamily="50" charset="-128"/>
                <a:cs typeface="メイリオ" pitchFamily="50" charset="-128"/>
              </a:rPr>
              <a:t>は、本書が発表された時点</a:t>
            </a:r>
            <a:r>
              <a:rPr kumimoji="1" lang="ja-JP" altLang="en-US" sz="2800" dirty="0">
                <a:latin typeface="+mn-lt"/>
                <a:ea typeface="メイリオ" pitchFamily="50" charset="-128"/>
                <a:cs typeface="メイリオ" pitchFamily="50" charset="-128"/>
              </a:rPr>
              <a:t>における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の見解を述べたものです。市場ニーズの変化に対応する必要があるため、本書は記載された内容の実現に関する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の確約とはみなされないものとします。また本書に記載された情報の正確さについて、保証するものではありません</a:t>
            </a:r>
            <a:r>
              <a:rPr kumimoji="1" lang="ja-JP" altLang="en-US" sz="2800" dirty="0" smtClean="0">
                <a:latin typeface="+mn-lt"/>
                <a:ea typeface="メイリオ" pitchFamily="50" charset="-128"/>
                <a:cs typeface="メイリオ" pitchFamily="50" charset="-128"/>
              </a:rPr>
              <a:t>。</a:t>
            </a:r>
            <a:endParaRPr kumimoji="1" lang="ja-JP" altLang="en-US" sz="2800" dirty="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a:latin typeface="+mn-lt"/>
                <a:ea typeface="メイリオ" pitchFamily="50" charset="-128"/>
                <a:cs typeface="メイリオ" pitchFamily="50" charset="-128"/>
              </a:rPr>
              <a:t>本書は情報の提供のみを目的としており、明示または黙示に関わらず、本書について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はいかなる保証をするものでもありません。</a:t>
            </a: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本書に記載されている機能名や用語の日本語訳は、あくまでも暫定的なものであり、将来変更される可能性があります。</a:t>
            </a:r>
            <a:endParaRPr kumimoji="1" lang="ja-JP" altLang="en-US" sz="28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117293238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en-US" altLang="ja-JP" sz="3200" b="0" i="0" smtClean="0">
                <a:solidFill>
                  <a:srgbClr val="464653"/>
                </a:solidFill>
                <a:latin typeface="Bookman Old Style"/>
                <a:ea typeface="+mj-ea"/>
                <a:cs typeface="+mj-cs"/>
              </a:rPr>
              <a:t>C++ </a:t>
            </a:r>
            <a:r>
              <a:rPr lang="ja-JP" altLang="en-US" sz="3200" b="0" i="0" smtClean="0">
                <a:solidFill>
                  <a:srgbClr val="464653"/>
                </a:solidFill>
                <a:latin typeface="Bookman Old Style"/>
                <a:ea typeface="+mj-ea"/>
                <a:cs typeface="+mj-cs"/>
              </a:rPr>
              <a:t>への回帰</a:t>
            </a:r>
            <a:endParaRPr lang="ja-JP" altLang="en-US" sz="3200" b="0" i="0">
              <a:solidFill>
                <a:srgbClr val="464653"/>
              </a:solidFill>
              <a:latin typeface="Bookman Old Style"/>
              <a:ea typeface="+mj-ea"/>
              <a:cs typeface="+mj-cs"/>
            </a:endParaRPr>
          </a:p>
        </p:txBody>
      </p:sp>
      <p:sp>
        <p:nvSpPr>
          <p:cNvPr id="3" name="Text Placeholder 2"/>
          <p:cNvSpPr>
            <a:spLocks noGrp="1"/>
          </p:cNvSpPr>
          <p:nvPr>
            <p:ph sz="quarter" idx="1"/>
          </p:nvPr>
        </p:nvSpPr>
        <p:spPr>
          <a:xfrm>
            <a:off x="381001" y="1219200"/>
            <a:ext cx="11628120" cy="5105400"/>
          </a:xfrm>
        </p:spPr>
        <p:txBody>
          <a:bodyPr>
            <a:normAutofit/>
          </a:bodyPr>
          <a:lstStyle/>
          <a:p>
            <a:pPr marL="274320" indent="-274320" algn="l" defTabSz="914400">
              <a:spcBef>
                <a:spcPts val="600"/>
              </a:spcBef>
              <a:buClr>
                <a:srgbClr val="727CA3"/>
              </a:buClr>
              <a:buSzPct val="76000"/>
              <a:buFont typeface="Wingdings 3"/>
              <a:buChar char=""/>
            </a:pPr>
            <a:r>
              <a:rPr lang="en-US" altLang="ja-JP" sz="3200" b="0" i="0" dirty="0" smtClean="0">
                <a:solidFill>
                  <a:schemeClr val="tx1"/>
                </a:solidFill>
                <a:latin typeface="Calibri"/>
              </a:rPr>
              <a:t>C++ </a:t>
            </a:r>
            <a:r>
              <a:rPr lang="ja-JP" altLang="en-US" sz="3200" b="0" i="0" dirty="0" smtClean="0">
                <a:solidFill>
                  <a:schemeClr val="tx1"/>
                </a:solidFill>
                <a:latin typeface="Calibri"/>
              </a:rPr>
              <a:t>が再び業界の注目を集める</a:t>
            </a:r>
          </a:p>
          <a:p>
            <a:pPr marL="274320" indent="-274320" algn="l" defTabSz="914400">
              <a:spcBef>
                <a:spcPts val="600"/>
              </a:spcBef>
              <a:buClr>
                <a:srgbClr val="727CA3"/>
              </a:buClr>
              <a:buSzPct val="76000"/>
              <a:buFont typeface="Wingdings 3"/>
              <a:buChar char=""/>
            </a:pPr>
            <a:r>
              <a:rPr lang="ja-JP" altLang="en-US" sz="3200" b="0" i="0" dirty="0" smtClean="0">
                <a:solidFill>
                  <a:schemeClr val="tx1"/>
                </a:solidFill>
                <a:latin typeface="Calibri"/>
              </a:rPr>
              <a:t>マイクロソフトは </a:t>
            </a:r>
            <a:r>
              <a:rPr lang="en-US" altLang="ja-JP" sz="3200" b="0" i="0" dirty="0" smtClean="0">
                <a:solidFill>
                  <a:schemeClr val="tx1"/>
                </a:solidFill>
                <a:latin typeface="Calibri"/>
              </a:rPr>
              <a:t>C++ </a:t>
            </a:r>
            <a:r>
              <a:rPr lang="ja-JP" altLang="en-US" sz="3200" b="0" i="0" dirty="0" err="1" smtClean="0">
                <a:solidFill>
                  <a:schemeClr val="tx1"/>
                </a:solidFill>
                <a:latin typeface="Calibri"/>
              </a:rPr>
              <a:t>への</a:t>
            </a:r>
            <a:r>
              <a:rPr lang="ja-JP" altLang="en-US" sz="3200" b="0" i="0" dirty="0" smtClean="0">
                <a:solidFill>
                  <a:schemeClr val="tx1"/>
                </a:solidFill>
                <a:latin typeface="Calibri"/>
              </a:rPr>
              <a:t>コミットメントを刷新</a:t>
            </a:r>
            <a:r>
              <a:rPr lang="en-US" altLang="ja-JP" sz="3200" b="0" i="0" dirty="0" smtClean="0">
                <a:solidFill>
                  <a:schemeClr val="tx1"/>
                </a:solidFill>
                <a:latin typeface="Calibri"/>
              </a:rPr>
              <a:t>: </a:t>
            </a:r>
            <a:endParaRPr lang="ja-JP" altLang="en-US" sz="3200" dirty="0" smtClean="0"/>
          </a:p>
          <a:p>
            <a:pPr marL="548640" lvl="1" indent="-274320" algn="l" defTabSz="914400">
              <a:spcBef>
                <a:spcPts val="500"/>
              </a:spcBef>
              <a:buClr>
                <a:srgbClr val="9FB8CD"/>
              </a:buClr>
              <a:buSzPct val="76000"/>
              <a:buFont typeface="Wingdings 3"/>
              <a:buChar char=""/>
            </a:pPr>
            <a:r>
              <a:rPr lang="en-US" altLang="ja-JP" sz="2800" b="0" i="0" dirty="0" smtClean="0">
                <a:solidFill>
                  <a:srgbClr val="464653"/>
                </a:solidFill>
                <a:latin typeface="Calibri"/>
              </a:rPr>
              <a:t>Windows 8 </a:t>
            </a:r>
            <a:r>
              <a:rPr lang="ja-JP" altLang="en-US" sz="2800" b="0" i="0" dirty="0" smtClean="0">
                <a:solidFill>
                  <a:srgbClr val="464653"/>
                </a:solidFill>
                <a:latin typeface="Calibri"/>
              </a:rPr>
              <a:t>向けの新しいプログラミング モデル</a:t>
            </a:r>
            <a:endParaRPr lang="ja-JP" altLang="en-US" sz="2800" dirty="0" smtClean="0"/>
          </a:p>
          <a:p>
            <a:pPr marL="548640" lvl="1" indent="-274320" algn="l" defTabSz="914400">
              <a:spcBef>
                <a:spcPts val="500"/>
              </a:spcBef>
              <a:buClr>
                <a:srgbClr val="9FB8CD"/>
              </a:buClr>
              <a:buSzPct val="76000"/>
              <a:buFont typeface="Wingdings 3"/>
              <a:buChar char=""/>
            </a:pPr>
            <a:r>
              <a:rPr lang="en-US" altLang="ja-JP" sz="2800" b="0" i="0" dirty="0" smtClean="0">
                <a:solidFill>
                  <a:srgbClr val="464653"/>
                </a:solidFill>
                <a:latin typeface="Calibri"/>
              </a:rPr>
              <a:t>CPU </a:t>
            </a:r>
            <a:r>
              <a:rPr lang="ja-JP" altLang="en-US" sz="2800" b="0" i="0" dirty="0" smtClean="0">
                <a:solidFill>
                  <a:srgbClr val="464653"/>
                </a:solidFill>
                <a:latin typeface="Calibri"/>
              </a:rPr>
              <a:t>と </a:t>
            </a:r>
            <a:r>
              <a:rPr lang="en-US" altLang="ja-JP" sz="2800" b="0" i="0" dirty="0" smtClean="0">
                <a:solidFill>
                  <a:srgbClr val="464653"/>
                </a:solidFill>
                <a:latin typeface="Calibri"/>
              </a:rPr>
              <a:t>GPU </a:t>
            </a:r>
            <a:r>
              <a:rPr lang="ja-JP" altLang="en-US" sz="2800" b="0" i="0" dirty="0" smtClean="0">
                <a:solidFill>
                  <a:srgbClr val="464653"/>
                </a:solidFill>
                <a:latin typeface="Calibri"/>
              </a:rPr>
              <a:t>のパワーをフル活用</a:t>
            </a:r>
            <a:endParaRPr lang="ja-JP" altLang="en-US" sz="2800" dirty="0" smtClean="0"/>
          </a:p>
          <a:p>
            <a:pPr marL="548640" lvl="1" indent="-274320" algn="l" defTabSz="914400">
              <a:spcBef>
                <a:spcPts val="500"/>
              </a:spcBef>
              <a:buClr>
                <a:srgbClr val="9FB8CD"/>
              </a:buClr>
              <a:buSzPct val="76000"/>
              <a:buFont typeface="Wingdings 3"/>
              <a:buChar char=""/>
            </a:pPr>
            <a:r>
              <a:rPr lang="en-US" altLang="ja-JP" sz="2800" b="0" i="0" dirty="0" smtClean="0">
                <a:solidFill>
                  <a:srgbClr val="464653"/>
                </a:solidFill>
                <a:latin typeface="Calibri"/>
              </a:rPr>
              <a:t>Windows 8 </a:t>
            </a:r>
            <a:r>
              <a:rPr lang="ja-JP" altLang="en-US" sz="2800" b="0" i="0" dirty="0" smtClean="0">
                <a:solidFill>
                  <a:srgbClr val="464653"/>
                </a:solidFill>
                <a:latin typeface="Calibri"/>
              </a:rPr>
              <a:t>のハードウェア機能をフル活用</a:t>
            </a:r>
            <a:endParaRPr lang="ja-JP" altLang="en-US" sz="2800" dirty="0" smtClean="0"/>
          </a:p>
          <a:p>
            <a:pPr marL="548640" lvl="1" indent="-274320" algn="l" defTabSz="914400">
              <a:spcBef>
                <a:spcPts val="500"/>
              </a:spcBef>
              <a:buClr>
                <a:srgbClr val="9FB8CD"/>
              </a:buClr>
              <a:buSzPct val="76000"/>
              <a:buFont typeface="Wingdings 3"/>
              <a:buChar char=""/>
            </a:pPr>
            <a:r>
              <a:rPr lang="en-US" altLang="ja-JP" sz="2800" b="0" i="0" dirty="0" smtClean="0">
                <a:solidFill>
                  <a:srgbClr val="464653"/>
                </a:solidFill>
                <a:latin typeface="Calibri"/>
              </a:rPr>
              <a:t>ARM </a:t>
            </a:r>
            <a:r>
              <a:rPr lang="ja-JP" altLang="en-US" sz="2800" b="0" i="0" dirty="0" smtClean="0">
                <a:solidFill>
                  <a:srgbClr val="464653"/>
                </a:solidFill>
                <a:latin typeface="Calibri"/>
              </a:rPr>
              <a:t>対応</a:t>
            </a:r>
            <a:endParaRPr lang="ja-JP" altLang="en-US" sz="2800" dirty="0" smtClean="0"/>
          </a:p>
          <a:p>
            <a:pPr marL="548640" lvl="1" indent="-274320" algn="l" defTabSz="914400">
              <a:spcBef>
                <a:spcPts val="500"/>
              </a:spcBef>
              <a:buClr>
                <a:srgbClr val="9FB8CD"/>
              </a:buClr>
              <a:buSzPct val="76000"/>
              <a:buFont typeface="Wingdings 3"/>
              <a:buChar char=""/>
            </a:pPr>
            <a:endParaRPr lang="ja-JP" altLang="en-US" sz="3200" dirty="0" smtClean="0"/>
          </a:p>
          <a:p>
            <a:pPr marL="0" indent="0" algn="ctr" defTabSz="914400">
              <a:spcBef>
                <a:spcPts val="600"/>
              </a:spcBef>
              <a:buNone/>
            </a:pPr>
            <a:r>
              <a:rPr lang="en-US" altLang="ja-JP" sz="3200" b="1" i="0" dirty="0" smtClean="0">
                <a:solidFill>
                  <a:schemeClr val="tx1"/>
                </a:solidFill>
                <a:latin typeface="Calibri"/>
              </a:rPr>
              <a:t>Visual C++: Windows </a:t>
            </a:r>
            <a:r>
              <a:rPr lang="ja-JP" altLang="en-US" sz="3200" b="1" i="0" dirty="0" smtClean="0">
                <a:solidFill>
                  <a:schemeClr val="tx1"/>
                </a:solidFill>
                <a:latin typeface="Calibri"/>
              </a:rPr>
              <a:t>のパワーとパフォーマンスを備えたツール</a:t>
            </a:r>
            <a:endParaRPr lang="ja-JP" altLang="en-US" sz="3200" b="1" dirty="0">
              <a:solidFill>
                <a:schemeClr val="tx1"/>
              </a:solidFill>
            </a:endParaRPr>
          </a:p>
        </p:txBody>
      </p:sp>
    </p:spTree>
    <p:extLst>
      <p:ext uri="{BB962C8B-B14F-4D97-AF65-F5344CB8AC3E}">
        <p14:creationId xmlns:p14="http://schemas.microsoft.com/office/powerpoint/2010/main" val="2563091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i="0" spc="-100" baseline="0" smtClean="0">
                <a:ln w="3175">
                  <a:noFill/>
                </a:ln>
                <a:gradFill flip="none" rotWithShape="1">
                  <a:gsLst>
                    <a:gs pos="0">
                      <a:schemeClr val="tx1"/>
                    </a:gs>
                    <a:gs pos="86000">
                      <a:schemeClr val="tx1"/>
                    </a:gs>
                  </a:gsLst>
                  <a:lin ang="5400000" scaled="0"/>
                  <a:tileRect/>
                </a:gradFill>
                <a:effectLst/>
                <a:latin typeface="Segoe UI Semibold"/>
                <a:cs typeface="Arial"/>
              </a:rPr>
              <a:t>詳細情報</a:t>
            </a:r>
            <a:endParaRPr lang="ja-JP" altLang="en-US"/>
          </a:p>
        </p:txBody>
      </p:sp>
      <p:grpSp>
        <p:nvGrpSpPr>
          <p:cNvPr id="9" name="Group 8"/>
          <p:cNvGrpSpPr/>
          <p:nvPr/>
        </p:nvGrpSpPr>
        <p:grpSpPr>
          <a:xfrm>
            <a:off x="61254" y="1460731"/>
            <a:ext cx="11073518" cy="3406261"/>
            <a:chOff x="213994" y="1521133"/>
            <a:chExt cx="8305108" cy="2843889"/>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ts val="600"/>
                </a:spcBef>
                <a:spcAft>
                  <a:spcPct val="0"/>
                </a:spcAft>
                <a:buSzPct val="90000"/>
                <a:buFont typeface="Arial" pitchFamily="34" charset="0"/>
                <a:buChar char="•"/>
              </a:pPr>
              <a:endParaRPr lang="ja-JP" altLang="en-US">
                <a:gradFill>
                  <a:gsLst>
                    <a:gs pos="0">
                      <a:srgbClr val="292929"/>
                    </a:gs>
                    <a:gs pos="86000">
                      <a:srgbClr val="292929"/>
                    </a:gs>
                  </a:gsLst>
                  <a:lin ang="5400000" scaled="0"/>
                </a:gradFill>
              </a:endParaRPr>
            </a:p>
          </p:txBody>
        </p:sp>
        <p:sp>
          <p:nvSpPr>
            <p:cNvPr id="11" name="TextBox 10"/>
            <p:cNvSpPr txBox="1"/>
            <p:nvPr/>
          </p:nvSpPr>
          <p:spPr>
            <a:xfrm>
              <a:off x="248972" y="1731153"/>
              <a:ext cx="4372642" cy="2633869"/>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684246" lvl="1" indent="-227046" algn="l" defTabSz="914400">
                <a:lnSpc>
                  <a:spcPct val="100000"/>
                </a:lnSpc>
                <a:spcBef>
                  <a:spcPts val="600"/>
                </a:spcBef>
                <a:buClr>
                  <a:srgbClr val="FFFFFF"/>
                </a:buClr>
                <a:buFont typeface="Arial"/>
                <a:buChar char="•"/>
              </a:pPr>
              <a:r>
                <a:rPr lang="en-US" altLang="ja-JP" sz="1800" b="1" i="0" smtClean="0">
                  <a:solidFill>
                    <a:srgbClr val="FFFFFF"/>
                  </a:solidFill>
                  <a:latin typeface="Segoe UI Light"/>
                  <a:ea typeface="+mn-ea"/>
                  <a:cs typeface="+mn-cs"/>
                </a:rPr>
                <a:t>TOOL-100T</a:t>
              </a:r>
              <a:r>
                <a:rPr lang="en-US" altLang="ja-JP" sz="1800" b="0" i="0" smtClean="0">
                  <a:solidFill>
                    <a:srgbClr val="FFFFFF"/>
                  </a:solidFill>
                  <a:latin typeface="Segoe UI Light"/>
                  <a:ea typeface="+mn-ea"/>
                  <a:cs typeface="+mn-cs"/>
                </a:rPr>
                <a:t>: Improving software quality using Visual Studio 11 C++ Code Analysis</a:t>
              </a:r>
            </a:p>
            <a:p>
              <a:pPr marL="684246" lvl="1" indent="-227046" algn="l" defTabSz="914400">
                <a:lnSpc>
                  <a:spcPct val="100000"/>
                </a:lnSpc>
                <a:spcBef>
                  <a:spcPts val="600"/>
                </a:spcBef>
                <a:buClr>
                  <a:srgbClr val="FFFFFF"/>
                </a:buClr>
                <a:buFont typeface="Arial"/>
                <a:buChar char="•"/>
              </a:pPr>
              <a:r>
                <a:rPr lang="en-US" altLang="ja-JP" sz="1800" b="1" i="0" smtClean="0">
                  <a:solidFill>
                    <a:srgbClr val="FFFFFF"/>
                  </a:solidFill>
                  <a:latin typeface="Segoe UI Light"/>
                  <a:ea typeface="+mn-ea"/>
                  <a:cs typeface="+mn-cs"/>
                </a:rPr>
                <a:t>TOOL-479T</a:t>
              </a:r>
              <a:r>
                <a:rPr lang="en-US" altLang="ja-JP" sz="1800" b="0" i="0" smtClean="0">
                  <a:solidFill>
                    <a:srgbClr val="FFFFFF"/>
                  </a:solidFill>
                  <a:latin typeface="Segoe UI Light"/>
                  <a:ea typeface="+mn-ea"/>
                  <a:cs typeface="+mn-cs"/>
                </a:rPr>
                <a:t>: A lap around Visual Studio 11 Express for Metro style apps using C++</a:t>
              </a:r>
            </a:p>
            <a:p>
              <a:pPr marL="684246" lvl="1" indent="-227046" algn="l" defTabSz="914400">
                <a:lnSpc>
                  <a:spcPct val="100000"/>
                </a:lnSpc>
                <a:spcBef>
                  <a:spcPts val="600"/>
                </a:spcBef>
                <a:buClr>
                  <a:srgbClr val="FFFFFF"/>
                </a:buClr>
                <a:buFont typeface="Arial"/>
                <a:buChar char="•"/>
              </a:pPr>
              <a:r>
                <a:rPr lang="en-US" altLang="ja-JP" sz="1800" b="1" i="0" smtClean="0">
                  <a:solidFill>
                    <a:srgbClr val="FFFFFF"/>
                  </a:solidFill>
                  <a:latin typeface="Segoe UI Light"/>
                  <a:ea typeface="+mn-ea"/>
                  <a:cs typeface="+mn-cs"/>
                </a:rPr>
                <a:t>TOOL-532T</a:t>
              </a:r>
              <a:r>
                <a:rPr lang="en-US" altLang="ja-JP" sz="1800" b="0" i="0" smtClean="0">
                  <a:solidFill>
                    <a:srgbClr val="FFFFFF"/>
                  </a:solidFill>
                  <a:latin typeface="Segoe UI Light"/>
                  <a:ea typeface="+mn-ea"/>
                  <a:cs typeface="+mn-cs"/>
                </a:rPr>
                <a:t>: Using the Windows Runtime from C++</a:t>
              </a:r>
            </a:p>
            <a:p>
              <a:pPr marL="684246" lvl="1" indent="-227046" algn="l" defTabSz="914400">
                <a:lnSpc>
                  <a:spcPct val="100000"/>
                </a:lnSpc>
                <a:spcBef>
                  <a:spcPts val="600"/>
                </a:spcBef>
                <a:buClr>
                  <a:srgbClr val="FFFFFF"/>
                </a:buClr>
                <a:buFont typeface="Arial"/>
                <a:buChar char="•"/>
              </a:pPr>
              <a:r>
                <a:rPr lang="en-US" altLang="ja-JP" sz="1800" b="1" i="0" smtClean="0">
                  <a:solidFill>
                    <a:srgbClr val="FFFFFF"/>
                  </a:solidFill>
                  <a:latin typeface="Segoe UI Light"/>
                  <a:ea typeface="+mn-ea"/>
                  <a:cs typeface="+mn-cs"/>
                </a:rPr>
                <a:t>TOOL-761T</a:t>
              </a:r>
              <a:r>
                <a:rPr lang="en-US" altLang="ja-JP" sz="1800" b="0" i="0" smtClean="0">
                  <a:solidFill>
                    <a:srgbClr val="FFFFFF"/>
                  </a:solidFill>
                  <a:latin typeface="Segoe UI Light"/>
                  <a:ea typeface="+mn-ea"/>
                  <a:cs typeface="+mn-cs"/>
                </a:rPr>
                <a:t>: A lap around DirectX game development tools</a:t>
              </a:r>
            </a:p>
            <a:p>
              <a:pPr marL="684246" lvl="1" indent="-227046" algn="l" defTabSz="914400">
                <a:lnSpc>
                  <a:spcPct val="100000"/>
                </a:lnSpc>
                <a:spcBef>
                  <a:spcPts val="600"/>
                </a:spcBef>
                <a:buClr>
                  <a:srgbClr val="FFFFFF"/>
                </a:buClr>
                <a:buFont typeface="Arial"/>
                <a:buChar char="•"/>
              </a:pPr>
              <a:r>
                <a:rPr lang="en-US" altLang="ja-JP" sz="1800" b="1" i="0" smtClean="0">
                  <a:solidFill>
                    <a:srgbClr val="FFFFFF"/>
                  </a:solidFill>
                  <a:latin typeface="Segoe UI Light"/>
                  <a:ea typeface="+mn-ea"/>
                  <a:cs typeface="+mn-cs"/>
                </a:rPr>
                <a:t>TOOL-802T</a:t>
              </a:r>
              <a:r>
                <a:rPr lang="en-US" altLang="ja-JP" sz="1800" b="0" i="0" smtClean="0">
                  <a:solidFill>
                    <a:srgbClr val="FFFFFF"/>
                  </a:solidFill>
                  <a:latin typeface="Segoe UI Light"/>
                  <a:ea typeface="+mn-ea"/>
                  <a:cs typeface="+mn-cs"/>
                </a:rPr>
                <a:t>: Taming GPU compute with C++ AMP</a:t>
              </a:r>
            </a:p>
            <a:p>
              <a:pPr marL="684246" lvl="1" indent="-227046" algn="l" defTabSz="914400">
                <a:lnSpc>
                  <a:spcPct val="100000"/>
                </a:lnSpc>
                <a:spcBef>
                  <a:spcPts val="600"/>
                </a:spcBef>
                <a:buClr>
                  <a:srgbClr val="FFFFFF"/>
                </a:buClr>
                <a:buFont typeface="Arial"/>
                <a:buChar char="•"/>
              </a:pPr>
              <a:r>
                <a:rPr lang="en-US" altLang="ja-JP" sz="1800" b="1" i="0" smtClean="0">
                  <a:solidFill>
                    <a:srgbClr val="FFFFFF"/>
                  </a:solidFill>
                  <a:latin typeface="Segoe UI Light"/>
                  <a:ea typeface="+mn-ea"/>
                  <a:cs typeface="+mn-cs"/>
                </a:rPr>
                <a:t>TOOL-845T</a:t>
              </a:r>
              <a:r>
                <a:rPr lang="en-US" altLang="ja-JP" sz="1800" b="0" i="0" smtClean="0">
                  <a:solidFill>
                    <a:srgbClr val="FFFFFF"/>
                  </a:solidFill>
                  <a:latin typeface="Segoe UI Light"/>
                  <a:ea typeface="+mn-ea"/>
                  <a:cs typeface="+mn-cs"/>
                </a:rPr>
                <a:t>: Tips and tricks for developing Metro style apps using C++</a:t>
              </a:r>
              <a:endParaRPr lang="en-US" altLang="ja-JP" sz="1800" b="0" i="0">
                <a:solidFill>
                  <a:srgbClr val="FFFFFF"/>
                </a:solidFill>
                <a:latin typeface="Segoe UI Light"/>
                <a:ea typeface="+mn-ea"/>
                <a:cs typeface="+mn-cs"/>
              </a:endParaRPr>
            </a:p>
          </p:txBody>
        </p:sp>
      </p:grpSp>
      <p:sp>
        <p:nvSpPr>
          <p:cNvPr id="12" name="TextBox 11"/>
          <p:cNvSpPr txBox="1"/>
          <p:nvPr/>
        </p:nvSpPr>
        <p:spPr>
          <a:xfrm>
            <a:off x="874408" y="1184814"/>
            <a:ext cx="5029200" cy="461665"/>
          </a:xfrm>
          <a:prstGeom prst="rect">
            <a:avLst/>
          </a:prstGeom>
          <a:noFill/>
        </p:spPr>
        <p:txBody>
          <a:bodyPr wrap="square" rtlCol="0">
            <a:spAutoFit/>
          </a:bodyPr>
          <a:lstStyle/>
          <a:p>
            <a:pPr algn="l" defTabSz="914400">
              <a:buNone/>
            </a:pPr>
            <a:r>
              <a:rPr lang="ja-JP" altLang="en-US" sz="2400" b="1" i="0" smtClean="0">
                <a:solidFill>
                  <a:srgbClr val="FFFFFF"/>
                </a:solidFill>
                <a:latin typeface="Segoe UI Light"/>
              </a:rPr>
              <a:t>関連セッション</a:t>
            </a:r>
            <a:endParaRPr lang="ja-JP" altLang="en-US" sz="2400" b="1">
              <a:solidFill>
                <a:srgbClr val="FFFFFF"/>
              </a:solidFill>
            </a:endParaRPr>
          </a:p>
        </p:txBody>
      </p:sp>
      <p:grpSp>
        <p:nvGrpSpPr>
          <p:cNvPr id="13" name="Group 12"/>
          <p:cNvGrpSpPr/>
          <p:nvPr/>
        </p:nvGrpSpPr>
        <p:grpSpPr>
          <a:xfrm>
            <a:off x="6047454" y="1462655"/>
            <a:ext cx="11073518" cy="2975373"/>
            <a:chOff x="213994" y="1521133"/>
            <a:chExt cx="8305108" cy="2484144"/>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ts val="600"/>
                </a:spcBef>
                <a:spcAft>
                  <a:spcPct val="0"/>
                </a:spcAft>
                <a:buSzPct val="90000"/>
                <a:buFont typeface="Arial" pitchFamily="34" charset="0"/>
                <a:buChar char="•"/>
              </a:pPr>
              <a:endParaRPr lang="ja-JP" altLang="en-US">
                <a:gradFill>
                  <a:gsLst>
                    <a:gs pos="0">
                      <a:srgbClr val="292929"/>
                    </a:gs>
                    <a:gs pos="86000">
                      <a:srgbClr val="292929"/>
                    </a:gs>
                  </a:gsLst>
                  <a:lin ang="5400000" scaled="0"/>
                </a:gradFill>
              </a:endParaRPr>
            </a:p>
          </p:txBody>
        </p:sp>
        <p:sp>
          <p:nvSpPr>
            <p:cNvPr id="15" name="TextBox 14"/>
            <p:cNvSpPr txBox="1"/>
            <p:nvPr/>
          </p:nvSpPr>
          <p:spPr>
            <a:xfrm>
              <a:off x="259210" y="1731153"/>
              <a:ext cx="4170272" cy="2274124"/>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684246" lvl="1" indent="-227046" algn="l" defTabSz="914400">
                <a:lnSpc>
                  <a:spcPct val="100000"/>
                </a:lnSpc>
                <a:spcBef>
                  <a:spcPts val="600"/>
                </a:spcBef>
                <a:buClr>
                  <a:srgbClr val="FFFFFF"/>
                </a:buClr>
                <a:buFont typeface="Arial"/>
                <a:buChar char="•"/>
              </a:pPr>
              <a:r>
                <a:rPr lang="en-US" altLang="ja-JP" sz="1800" b="0" i="0" dirty="0" smtClean="0">
                  <a:solidFill>
                    <a:srgbClr val="FFFFFF"/>
                  </a:solidFill>
                  <a:latin typeface="Segoe UI Light"/>
                </a:rPr>
                <a:t>Bringing Existing C++ Code into Metro Style Apps</a:t>
              </a:r>
              <a:br>
                <a:rPr lang="en-US" altLang="ja-JP" sz="1800" b="0" i="0" dirty="0" smtClean="0">
                  <a:solidFill>
                    <a:srgbClr val="FFFFFF"/>
                  </a:solidFill>
                  <a:latin typeface="Segoe UI Light"/>
                </a:rPr>
              </a:br>
              <a:r>
                <a:rPr lang="en-US" altLang="ja-JP" sz="1800" b="0" i="0" dirty="0" smtClean="0">
                  <a:solidFill>
                    <a:srgbClr val="FFFFFF"/>
                  </a:solidFill>
                  <a:latin typeface="Segoe UI Light"/>
                </a:rPr>
                <a:t>	Ale </a:t>
              </a:r>
              <a:r>
                <a:rPr lang="en-US" altLang="ja-JP" sz="1800" b="0" i="0" dirty="0" err="1" smtClean="0">
                  <a:solidFill>
                    <a:srgbClr val="FFFFFF"/>
                  </a:solidFill>
                  <a:latin typeface="Segoe UI Light"/>
                </a:rPr>
                <a:t>Contenti</a:t>
              </a:r>
              <a:endParaRPr lang="en-US" altLang="ja-JP" sz="1800" b="0" i="0" dirty="0" smtClean="0">
                <a:solidFill>
                  <a:srgbClr val="FFFFFF"/>
                </a:solidFill>
                <a:latin typeface="Segoe UI Light"/>
              </a:endParaRPr>
            </a:p>
            <a:p>
              <a:pPr marL="684246" lvl="1" indent="-227046" algn="l" defTabSz="914400">
                <a:lnSpc>
                  <a:spcPct val="100000"/>
                </a:lnSpc>
                <a:spcBef>
                  <a:spcPts val="600"/>
                </a:spcBef>
                <a:buClr>
                  <a:srgbClr val="FFFFFF"/>
                </a:buClr>
                <a:buFont typeface="Arial"/>
                <a:buChar char="•"/>
              </a:pPr>
              <a:r>
                <a:rPr lang="en-US" altLang="ja-JP" sz="1800" b="0" i="0" dirty="0" smtClean="0">
                  <a:solidFill>
                    <a:srgbClr val="FFFFFF"/>
                  </a:solidFill>
                  <a:latin typeface="Segoe UI Light"/>
                </a:rPr>
                <a:t>Under the Covers with C++ for Metro style Apps</a:t>
              </a:r>
              <a:br>
                <a:rPr lang="en-US" altLang="ja-JP" sz="1800" b="0" i="0" dirty="0" smtClean="0">
                  <a:solidFill>
                    <a:srgbClr val="FFFFFF"/>
                  </a:solidFill>
                  <a:latin typeface="Segoe UI Light"/>
                </a:rPr>
              </a:br>
              <a:r>
                <a:rPr lang="en-US" altLang="ja-JP" sz="1800" b="0" i="0" dirty="0" smtClean="0">
                  <a:solidFill>
                    <a:srgbClr val="FFFFFF"/>
                  </a:solidFill>
                  <a:latin typeface="Segoe UI Light"/>
                </a:rPr>
                <a:t>	Deon </a:t>
              </a:r>
              <a:r>
                <a:rPr lang="en-US" altLang="ja-JP" sz="1800" b="0" i="0" dirty="0" err="1" smtClean="0">
                  <a:solidFill>
                    <a:srgbClr val="FFFFFF"/>
                  </a:solidFill>
                  <a:latin typeface="Segoe UI Light"/>
                </a:rPr>
                <a:t>Brewis</a:t>
              </a:r>
              <a:endParaRPr lang="en-US" altLang="ja-JP" sz="1800" b="0" i="0" dirty="0" smtClean="0">
                <a:solidFill>
                  <a:srgbClr val="FFFFFF"/>
                </a:solidFill>
                <a:latin typeface="Segoe UI Light"/>
              </a:endParaRPr>
            </a:p>
            <a:p>
              <a:pPr marL="684246" lvl="1" indent="-227046" algn="l" defTabSz="914400">
                <a:lnSpc>
                  <a:spcPct val="100000"/>
                </a:lnSpc>
                <a:spcBef>
                  <a:spcPts val="600"/>
                </a:spcBef>
                <a:buClr>
                  <a:srgbClr val="FFFFFF"/>
                </a:buClr>
                <a:buFont typeface="Arial"/>
                <a:buChar char="•"/>
              </a:pPr>
              <a:r>
                <a:rPr lang="en-US" altLang="ja-JP" sz="1800" b="0" i="0" dirty="0" smtClean="0">
                  <a:solidFill>
                    <a:srgbClr val="FFFFFF"/>
                  </a:solidFill>
                  <a:latin typeface="Segoe UI Light"/>
                </a:rPr>
                <a:t>Building Metro style apps with HTML5 and Compiled Code</a:t>
              </a:r>
              <a:br>
                <a:rPr lang="en-US" altLang="ja-JP" sz="1800" b="0" i="0" dirty="0" smtClean="0">
                  <a:solidFill>
                    <a:srgbClr val="FFFFFF"/>
                  </a:solidFill>
                  <a:latin typeface="Segoe UI Light"/>
                </a:rPr>
              </a:br>
              <a:r>
                <a:rPr lang="en-US" altLang="ja-JP" sz="1800" b="0" i="0" dirty="0" smtClean="0">
                  <a:solidFill>
                    <a:srgbClr val="FFFFFF"/>
                  </a:solidFill>
                  <a:latin typeface="Segoe UI Light"/>
                </a:rPr>
                <a:t>	Raman Sharma</a:t>
              </a:r>
            </a:p>
            <a:p>
              <a:pPr marL="684246" lvl="1" indent="-227046" algn="l" defTabSz="914400">
                <a:lnSpc>
                  <a:spcPct val="100000"/>
                </a:lnSpc>
                <a:spcBef>
                  <a:spcPts val="600"/>
                </a:spcBef>
                <a:buClr>
                  <a:srgbClr val="FFFFFF"/>
                </a:buClr>
                <a:buFont typeface="Arial"/>
                <a:buChar char="•"/>
              </a:pPr>
              <a:r>
                <a:rPr lang="en-US" altLang="ja-JP" sz="1800" b="1" i="0" dirty="0" smtClean="0">
                  <a:solidFill>
                    <a:srgbClr val="FFFFFF"/>
                  </a:solidFill>
                  <a:latin typeface="Segoe UI Light"/>
                </a:rPr>
                <a:t>Why C++: C++ Renaissance</a:t>
              </a:r>
              <a:br>
                <a:rPr lang="en-US" altLang="ja-JP" sz="1800" b="1" i="0" dirty="0" smtClean="0">
                  <a:solidFill>
                    <a:srgbClr val="FFFFFF"/>
                  </a:solidFill>
                  <a:latin typeface="Segoe UI Light"/>
                </a:rPr>
              </a:br>
              <a:r>
                <a:rPr lang="en-US" altLang="ja-JP" sz="1800" b="1" i="0" dirty="0" smtClean="0">
                  <a:solidFill>
                    <a:srgbClr val="FFFFFF"/>
                  </a:solidFill>
                  <a:latin typeface="Segoe UI Light"/>
                </a:rPr>
                <a:t>	Herb Sutter</a:t>
              </a:r>
              <a:endParaRPr lang="ja-JP" altLang="en-US" sz="1800" b="1" dirty="0">
                <a:solidFill>
                  <a:schemeClr val="tx1"/>
                </a:solidFill>
              </a:endParaRPr>
            </a:p>
          </p:txBody>
        </p:sp>
      </p:grpSp>
      <p:sp>
        <p:nvSpPr>
          <p:cNvPr id="16" name="TextBox 15"/>
          <p:cNvSpPr txBox="1"/>
          <p:nvPr/>
        </p:nvSpPr>
        <p:spPr>
          <a:xfrm>
            <a:off x="6860607" y="1184814"/>
            <a:ext cx="5328217" cy="461665"/>
          </a:xfrm>
          <a:prstGeom prst="rect">
            <a:avLst/>
          </a:prstGeom>
          <a:noFill/>
        </p:spPr>
        <p:txBody>
          <a:bodyPr wrap="square" rtlCol="0">
            <a:spAutoFit/>
          </a:bodyPr>
          <a:lstStyle/>
          <a:p>
            <a:pPr algn="l" defTabSz="914400">
              <a:buNone/>
            </a:pPr>
            <a:r>
              <a:rPr lang="en-US" altLang="ja-JP" sz="2400" b="1" i="0" dirty="0" smtClean="0">
                <a:solidFill>
                  <a:srgbClr val="FFFFFF"/>
                </a:solidFill>
                <a:latin typeface="Segoe UI Light"/>
              </a:rPr>
              <a:t>CHANNEL 9 </a:t>
            </a:r>
            <a:r>
              <a:rPr lang="ja-JP" altLang="en-US" sz="2400" b="1" i="0" dirty="0" smtClean="0">
                <a:solidFill>
                  <a:srgbClr val="FFFFFF"/>
                </a:solidFill>
                <a:latin typeface="Segoe UI Light"/>
              </a:rPr>
              <a:t>のオンライン セッション</a:t>
            </a:r>
            <a:endParaRPr lang="ja-JP" altLang="en-US" sz="2400" b="1" dirty="0">
              <a:solidFill>
                <a:srgbClr val="FFFFFF"/>
              </a:solidFill>
            </a:endParaRPr>
          </a:p>
        </p:txBody>
      </p:sp>
      <p:sp>
        <p:nvSpPr>
          <p:cNvPr id="18" name="Rectangle 17"/>
          <p:cNvSpPr/>
          <p:nvPr/>
        </p:nvSpPr>
        <p:spPr bwMode="auto">
          <a:xfrm>
            <a:off x="5938103" y="55207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ja-JP" altLang="en-US" b="1">
              <a:gradFill>
                <a:gsLst>
                  <a:gs pos="0">
                    <a:srgbClr val="292929"/>
                  </a:gs>
                  <a:gs pos="86000">
                    <a:srgbClr val="292929"/>
                  </a:gs>
                </a:gsLst>
                <a:lin ang="5400000" scaled="0"/>
              </a:gradFill>
            </a:endParaRPr>
          </a:p>
        </p:txBody>
      </p:sp>
      <p:sp>
        <p:nvSpPr>
          <p:cNvPr id="21" name="Rectangle 20"/>
          <p:cNvSpPr/>
          <p:nvPr/>
        </p:nvSpPr>
        <p:spPr bwMode="auto">
          <a:xfrm>
            <a:off x="6395448" y="1189279"/>
            <a:ext cx="457200" cy="457200"/>
          </a:xfrm>
          <a:prstGeom prst="rect">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b="1" smtClean="0">
              <a:gradFill>
                <a:gsLst>
                  <a:gs pos="0">
                    <a:srgbClr val="FFFFFF"/>
                  </a:gs>
                  <a:gs pos="100000">
                    <a:srgbClr val="FFFFFF"/>
                  </a:gs>
                </a:gsLst>
                <a:lin ang="5400000" scaled="0"/>
              </a:gradFill>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b="1"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476608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pPr algn="l" defTabSz="914400">
              <a:buNone/>
            </a:pPr>
            <a:r>
              <a:rPr lang="en-US" altLang="ja-JP" sz="5000" b="0" i="0" smtClean="0">
                <a:solidFill>
                  <a:srgbClr val="FFFFFF"/>
                </a:solidFill>
                <a:latin typeface="Segoe UI Semibold"/>
              </a:rPr>
              <a:t>Q&amp;A</a:t>
            </a:r>
            <a:endParaRPr lang="ja-JP" altLang="en-US" sz="5000">
              <a:solidFill>
                <a:srgbClr val="FFFFFF"/>
              </a:solidFill>
              <a:latin typeface="Segoe UI Semibold"/>
            </a:endParaRPr>
          </a:p>
        </p:txBody>
      </p:sp>
    </p:spTree>
    <p:extLst>
      <p:ext uri="{BB962C8B-B14F-4D97-AF65-F5344CB8AC3E}">
        <p14:creationId xmlns:p14="http://schemas.microsoft.com/office/powerpoint/2010/main" val="812457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lgn="l">
              <a:spcBef>
                <a:spcPts val="0"/>
              </a:spcBef>
              <a:buFont typeface="Arial"/>
              <a:buChar char="•"/>
            </a:pPr>
            <a:r>
              <a:rPr lang="en-US" sz="3600" b="1" i="0">
                <a:gradFill>
                  <a:gsLst>
                    <a:gs pos="0">
                      <a:schemeClr val="tx1"/>
                    </a:gs>
                    <a:gs pos="86000">
                      <a:schemeClr val="tx1"/>
                    </a:gs>
                  </a:gsLst>
                  <a:lin ang="5400000" scaled="0"/>
                </a:gradFill>
              </a:rPr>
              <a:t>Feedback and questions </a:t>
            </a:r>
            <a:r>
              <a:rPr lang="en-US" sz="3600" b="0" i="0" u="sng">
                <a:gradFill>
                  <a:gsLst>
                    <a:gs pos="0">
                      <a:schemeClr val="tx1"/>
                    </a:gs>
                    <a:gs pos="86000">
                      <a:schemeClr val="tx1"/>
                    </a:gs>
                  </a:gsLst>
                  <a:lin ang="5400000" scaled="0"/>
                </a:gradFill>
                <a:hlinkClick r:id="rId3"/>
              </a:rPr>
              <a:t>http://forums.dev.windows.com</a:t>
            </a:r>
            <a:r>
              <a:rPr lang="en-US" sz="3600" b="0" i="0">
                <a:gradFill>
                  <a:gsLst>
                    <a:gs pos="0">
                      <a:schemeClr val="tx1"/>
                    </a:gs>
                    <a:gs pos="86000">
                      <a:schemeClr val="tx1"/>
                    </a:gs>
                  </a:gsLst>
                  <a:lin ang="5400000" scaled="0"/>
                </a:gradFill>
              </a:rPr>
              <a:t> </a:t>
            </a:r>
            <a:br>
              <a:rPr lang="en-US" sz="3600" b="0" i="0">
                <a:gradFill>
                  <a:gsLst>
                    <a:gs pos="0">
                      <a:schemeClr val="tx1"/>
                    </a:gs>
                    <a:gs pos="86000">
                      <a:schemeClr val="tx1"/>
                    </a:gs>
                  </a:gsLst>
                  <a:lin ang="5400000" scaled="0"/>
                </a:gradFill>
              </a:rPr>
            </a:br>
            <a:endParaRPr lang="en-US" sz="3600" dirty="0" smtClean="0"/>
          </a:p>
          <a:p>
            <a:pPr marL="457200" indent="-457200" algn="l">
              <a:spcBef>
                <a:spcPts val="0"/>
              </a:spcBef>
              <a:buFont typeface="Arial"/>
              <a:buChar char="•"/>
            </a:pPr>
            <a:r>
              <a:rPr lang="en-US" sz="3600" b="1" i="0">
                <a:gradFill>
                  <a:gsLst>
                    <a:gs pos="0">
                      <a:schemeClr val="tx1"/>
                    </a:gs>
                    <a:gs pos="86000">
                      <a:schemeClr val="tx1"/>
                    </a:gs>
                  </a:gsLst>
                  <a:lin ang="5400000" scaled="0"/>
                </a:gradFill>
              </a:rPr>
              <a:t>Session feedback</a:t>
            </a:r>
            <a:br>
              <a:rPr lang="en-US" sz="3600" b="1" i="0">
                <a:gradFill>
                  <a:gsLst>
                    <a:gs pos="0">
                      <a:schemeClr val="tx1"/>
                    </a:gs>
                    <a:gs pos="86000">
                      <a:schemeClr val="tx1"/>
                    </a:gs>
                  </a:gsLst>
                  <a:lin ang="5400000" scaled="0"/>
                </a:gradFill>
              </a:rPr>
            </a:br>
            <a:r>
              <a:rPr lang="en-US" sz="3600" b="0" i="0" u="sng">
                <a:gradFill>
                  <a:gsLst>
                    <a:gs pos="0">
                      <a:schemeClr val="tx1"/>
                    </a:gs>
                    <a:gs pos="86000">
                      <a:schemeClr val="tx1"/>
                    </a:gs>
                  </a:gsLst>
                  <a:lin ang="5400000" scaled="0"/>
                </a:gradFill>
                <a:hlinkClick r:id="rId4"/>
              </a:rPr>
              <a:t>http://bldw.in/SessionFeedback</a:t>
            </a:r>
            <a:r>
              <a:rPr lang="en-US" sz="3600" b="0" i="0">
                <a:gradFill>
                  <a:gsLst>
                    <a:gs pos="0">
                      <a:schemeClr val="tx1"/>
                    </a:gs>
                    <a:gs pos="86000">
                      <a:schemeClr val="tx1"/>
                    </a:gs>
                  </a:gsLst>
                  <a:lin ang="5400000" scaled="0"/>
                </a:gradFill>
              </a:rPr>
              <a:t> </a:t>
            </a:r>
            <a:endParaRPr lang="en-US" sz="3600" dirty="0" smtClean="0"/>
          </a:p>
          <a:p>
            <a:pPr marL="0" indent="0" algn="l">
              <a:lnSpc>
                <a:spcPct val="90000"/>
              </a:lnSpc>
              <a:spcBef>
                <a:spcPts val="0"/>
              </a:spcBef>
              <a:buNone/>
            </a:pPr>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pPr marL="0" indent="0" algn="l" defTabSz="914400">
              <a:spcBef>
                <a:spcPct val="20000"/>
              </a:spcBef>
              <a:buNone/>
            </a:pPr>
            <a:r>
              <a:rPr lang="en-US" sz="10000" b="0" i="0" u="none" strike="noStrike" spc="-300" baseline="0">
                <a:ln w="11430"/>
                <a:gradFill>
                  <a:gsLst>
                    <a:gs pos="0">
                      <a:schemeClr val="tx1"/>
                    </a:gs>
                    <a:gs pos="88000">
                      <a:schemeClr val="tx1"/>
                    </a:gs>
                  </a:gsLst>
                  <a:lin ang="5400000"/>
                </a:gradFill>
                <a:effectLst/>
                <a:latin typeface="Segoe UI Semibold"/>
                <a:ea typeface="+mn-ea"/>
                <a:cs typeface="+mn-cs"/>
              </a:rPr>
              <a:t>thank you</a:t>
            </a:r>
            <a:endParaRPr lang="en-US" dirty="0"/>
          </a:p>
        </p:txBody>
      </p:sp>
    </p:spTree>
    <p:extLst>
      <p:ext uri="{BB962C8B-B14F-4D97-AF65-F5344CB8AC3E}">
        <p14:creationId xmlns:p14="http://schemas.microsoft.com/office/powerpoint/2010/main" val="44298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126">
              <a:buNone/>
            </a:pPr>
            <a:r>
              <a:rPr lang="en-US" sz="700" b="0" i="0">
                <a:gradFill>
                  <a:gsLst>
                    <a:gs pos="0">
                      <a:schemeClr val="tx1"/>
                    </a:gs>
                    <a:gs pos="100000">
                      <a:schemeClr val="tx1"/>
                    </a:gs>
                  </a:gsLst>
                  <a:lin ang="5400000" scaled="0"/>
                </a:gradFill>
                <a:latin typeface="Segoe UI"/>
                <a:ea typeface="+mn-ea"/>
                <a:cs typeface="Arial"/>
              </a:rPr>
              <a:t>© 2011 Microsoft Corporation. All rights reserved. Microsoft, Windows, Windows Vista and other product names are or may be registered trademarks and/or trademarks in the U.S. and/or other countries.</a:t>
            </a:r>
          </a:p>
          <a:p>
            <a:pPr algn="ctr" defTabSz="914126">
              <a:buNone/>
            </a:pPr>
            <a:r>
              <a:rPr lang="en-US" sz="700" b="0" i="0">
                <a:gradFill>
                  <a:gsLst>
                    <a:gs pos="0">
                      <a:schemeClr val="tx1"/>
                    </a:gs>
                    <a:gs pos="100000">
                      <a:schemeClr val="tx1"/>
                    </a:gs>
                  </a:gsLst>
                  <a:lin ang="5400000" scaled="0"/>
                </a:gradFill>
                <a:latin typeface="Segoe UI"/>
                <a:ea typeface="+mn-ea"/>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ja-JP" altLang="en-US" sz="3200" b="0" i="0" smtClean="0">
                <a:solidFill>
                  <a:schemeClr val="bg1">
                    <a:lumMod val="85000"/>
                  </a:schemeClr>
                </a:solidFill>
                <a:latin typeface="+mj-ea"/>
              </a:rPr>
              <a:t>ロードマップ</a:t>
            </a:r>
            <a:endParaRPr lang="ja-JP" altLang="en-US">
              <a:latin typeface="+mj-ea"/>
            </a:endParaRPr>
          </a:p>
        </p:txBody>
      </p:sp>
      <p:sp>
        <p:nvSpPr>
          <p:cNvPr id="3" name="Content Placeholder 2"/>
          <p:cNvSpPr>
            <a:spLocks noGrp="1"/>
          </p:cNvSpPr>
          <p:nvPr>
            <p:ph sz="quarter" idx="1"/>
          </p:nvPr>
        </p:nvSpPr>
        <p:spPr>
          <a:xfrm>
            <a:off x="609441" y="1210321"/>
            <a:ext cx="10969943" cy="5108285"/>
          </a:xfrm>
        </p:spPr>
        <p:txBody>
          <a:bodyPr>
            <a:normAutofit/>
          </a:bodyPr>
          <a:lstStyle/>
          <a:p>
            <a:pPr marL="274320" indent="-274320" algn="l" defTabSz="914400">
              <a:spcBef>
                <a:spcPts val="1800"/>
              </a:spcBef>
              <a:buClr>
                <a:srgbClr val="727CA3"/>
              </a:buClr>
              <a:buSzPct val="76000"/>
              <a:buFont typeface="Wingdings 3"/>
              <a:buChar char=""/>
            </a:pPr>
            <a:endParaRPr lang="ja-JP" altLang="en-US" dirty="0" smtClean="0"/>
          </a:p>
          <a:p>
            <a:pPr marL="274320" indent="-274320" algn="l" defTabSz="914400">
              <a:spcBef>
                <a:spcPts val="1800"/>
              </a:spcBef>
              <a:buClr>
                <a:srgbClr val="727CA3"/>
              </a:buClr>
              <a:buSzPct val="76000"/>
              <a:buFont typeface="Wingdings 3"/>
              <a:buChar char=""/>
            </a:pPr>
            <a:r>
              <a:rPr lang="ja-JP" altLang="en-US" sz="2600" b="1" i="0" dirty="0" smtClean="0">
                <a:solidFill>
                  <a:srgbClr val="0070C0"/>
                </a:solidFill>
                <a:latin typeface="Calibri"/>
              </a:rPr>
              <a:t>このセッションの動機と範囲</a:t>
            </a:r>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最新の </a:t>
            </a:r>
            <a:r>
              <a:rPr lang="en-US" altLang="ja-JP" sz="2600" b="0" i="0" dirty="0" smtClean="0">
                <a:solidFill>
                  <a:schemeClr val="tx1"/>
                </a:solidFill>
                <a:latin typeface="Calibri"/>
              </a:rPr>
              <a:t>C++: </a:t>
            </a:r>
            <a:r>
              <a:rPr lang="ja-JP" altLang="en-US" sz="2600" b="0" i="0" dirty="0" smtClean="0">
                <a:solidFill>
                  <a:schemeClr val="tx1"/>
                </a:solidFill>
                <a:latin typeface="Calibri"/>
              </a:rPr>
              <a:t>クリーン、安全、高速</a:t>
            </a:r>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モジュール間の</a:t>
            </a:r>
            <a:r>
              <a:rPr lang="ja-JP" altLang="en-US" dirty="0" smtClean="0">
                <a:latin typeface="Calibri"/>
              </a:rPr>
              <a:t>接続</a:t>
            </a:r>
            <a:r>
              <a:rPr lang="ja-JP" altLang="en-US" sz="2600" b="0" i="0" dirty="0" smtClean="0">
                <a:solidFill>
                  <a:schemeClr val="tx1"/>
                </a:solidFill>
                <a:latin typeface="Calibri"/>
              </a:rPr>
              <a:t>について</a:t>
            </a:r>
            <a:r>
              <a:rPr lang="en-US" altLang="ja-JP" sz="2600" b="0" i="0" dirty="0" smtClean="0">
                <a:solidFill>
                  <a:schemeClr val="tx1"/>
                </a:solidFill>
                <a:latin typeface="Calibri"/>
              </a:rPr>
              <a:t>: ABI </a:t>
            </a:r>
            <a:r>
              <a:rPr lang="ja-JP" altLang="en-US" sz="2600" b="0" i="0" dirty="0" smtClean="0">
                <a:solidFill>
                  <a:schemeClr val="tx1"/>
                </a:solidFill>
                <a:latin typeface="Calibri"/>
              </a:rPr>
              <a:t>セーフ、他言語</a:t>
            </a:r>
            <a:endParaRPr lang="ja-JP" altLang="en-US" dirty="0" smtClean="0"/>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まとめ</a:t>
            </a:r>
            <a:endParaRPr lang="ja-JP" altLang="en-US" dirty="0"/>
          </a:p>
        </p:txBody>
      </p:sp>
    </p:spTree>
    <p:extLst>
      <p:ext uri="{BB962C8B-B14F-4D97-AF65-F5344CB8AC3E}">
        <p14:creationId xmlns:p14="http://schemas.microsoft.com/office/powerpoint/2010/main" val="22277197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ct val="0"/>
              </a:spcBef>
              <a:buNone/>
            </a:pPr>
            <a:r>
              <a:rPr lang="ja-JP" altLang="en-US" sz="3200" b="0" i="0" dirty="0" smtClean="0">
                <a:solidFill>
                  <a:srgbClr val="464653"/>
                </a:solidFill>
                <a:latin typeface="Bookman Old Style"/>
              </a:rPr>
              <a:t>動機と目的</a:t>
            </a:r>
            <a:endParaRPr lang="ja-JP" altLang="en-US" dirty="0"/>
          </a:p>
        </p:txBody>
      </p:sp>
      <p:sp>
        <p:nvSpPr>
          <p:cNvPr id="5" name="Content Placeholder 4"/>
          <p:cNvSpPr>
            <a:spLocks noGrp="1"/>
          </p:cNvSpPr>
          <p:nvPr>
            <p:ph sz="quarter" idx="1"/>
          </p:nvPr>
        </p:nvSpPr>
        <p:spPr>
          <a:xfrm>
            <a:off x="609442" y="1219200"/>
            <a:ext cx="4825587" cy="5105400"/>
          </a:xfrm>
        </p:spPr>
        <p:txBody>
          <a:bodyPr>
            <a:normAutofit/>
          </a:bodyPr>
          <a:lstStyle/>
          <a:p>
            <a:pPr marL="274320" indent="-274320" algn="l" defTabSz="914400">
              <a:spcBef>
                <a:spcPts val="600"/>
              </a:spcBef>
              <a:buClr>
                <a:srgbClr val="727CA3"/>
              </a:buClr>
              <a:buSzPct val="76000"/>
              <a:buFont typeface="Wingdings 3"/>
              <a:buChar char=""/>
            </a:pPr>
            <a:r>
              <a:rPr lang="ja-JP" altLang="en-US" sz="2600" b="0" i="0" dirty="0" smtClean="0">
                <a:solidFill>
                  <a:schemeClr val="tx1"/>
                </a:solidFill>
                <a:latin typeface="Calibri"/>
                <a:ea typeface="+mn-ea"/>
                <a:cs typeface="+mn-cs"/>
              </a:rPr>
              <a:t>開発者たちの間で </a:t>
            </a:r>
            <a:r>
              <a:rPr lang="en-US" altLang="ja-JP" sz="2600" b="0" i="0" dirty="0" smtClean="0">
                <a:solidFill>
                  <a:schemeClr val="tx1"/>
                </a:solidFill>
                <a:latin typeface="Calibri"/>
                <a:ea typeface="+mn-ea"/>
                <a:cs typeface="+mn-cs"/>
              </a:rPr>
              <a:t>C++ </a:t>
            </a:r>
            <a:r>
              <a:rPr lang="ja-JP" altLang="en-US" sz="2600" b="0" i="0" dirty="0" smtClean="0">
                <a:solidFill>
                  <a:schemeClr val="tx1"/>
                </a:solidFill>
                <a:latin typeface="Calibri"/>
                <a:ea typeface="+mn-ea"/>
                <a:cs typeface="+mn-cs"/>
              </a:rPr>
              <a:t>への</a:t>
            </a:r>
            <a:r>
              <a:rPr lang="en-US" altLang="ja-JP" sz="2600" b="0" i="0" dirty="0" smtClean="0">
                <a:solidFill>
                  <a:schemeClr val="tx1"/>
                </a:solidFill>
                <a:latin typeface="Calibri"/>
                <a:ea typeface="+mn-ea"/>
                <a:cs typeface="+mn-cs"/>
              </a:rPr>
              <a:t/>
            </a:r>
            <a:br>
              <a:rPr lang="en-US" altLang="ja-JP" sz="2600" b="0" i="0" dirty="0" smtClean="0">
                <a:solidFill>
                  <a:schemeClr val="tx1"/>
                </a:solidFill>
                <a:latin typeface="Calibri"/>
                <a:ea typeface="+mn-ea"/>
                <a:cs typeface="+mn-cs"/>
              </a:rPr>
            </a:br>
            <a:r>
              <a:rPr lang="ja-JP" altLang="en-US" sz="2600" b="0" i="0" dirty="0" smtClean="0">
                <a:solidFill>
                  <a:schemeClr val="tx1"/>
                </a:solidFill>
                <a:latin typeface="Calibri"/>
                <a:ea typeface="+mn-ea"/>
                <a:cs typeface="+mn-cs"/>
              </a:rPr>
              <a:t>回帰が広がる</a:t>
            </a:r>
          </a:p>
          <a:p>
            <a:pPr marL="548640" lvl="1" indent="-274320" algn="l" defTabSz="914400">
              <a:spcBef>
                <a:spcPts val="1800"/>
              </a:spcBef>
              <a:buClr>
                <a:srgbClr val="9FB8CD"/>
              </a:buClr>
              <a:buSzPct val="76000"/>
              <a:buFont typeface="Wingdings 3"/>
              <a:buChar char=""/>
            </a:pPr>
            <a:r>
              <a:rPr lang="ja-JP" altLang="en-US" sz="2300" b="0" i="0" dirty="0" smtClean="0">
                <a:solidFill>
                  <a:srgbClr val="464653"/>
                </a:solidFill>
                <a:latin typeface="Calibri"/>
                <a:ea typeface="+mn-ea"/>
                <a:cs typeface="+mn-cs"/>
              </a:rPr>
              <a:t>プログラミング経験のある方</a:t>
            </a:r>
          </a:p>
          <a:p>
            <a:pPr marL="548640" lvl="1" indent="-274320" algn="l" defTabSz="914400">
              <a:spcBef>
                <a:spcPts val="500"/>
              </a:spcBef>
              <a:buClr>
                <a:srgbClr val="9FB8CD"/>
              </a:buClr>
              <a:buSzPct val="76000"/>
              <a:buFont typeface="Wingdings 3"/>
              <a:buChar char=""/>
            </a:pPr>
            <a:r>
              <a:rPr lang="en-US" altLang="ja-JP" sz="2300" b="0" i="0" dirty="0" smtClean="0">
                <a:solidFill>
                  <a:srgbClr val="464653"/>
                </a:solidFill>
                <a:latin typeface="Calibri"/>
                <a:ea typeface="+mn-ea"/>
                <a:cs typeface="+mn-cs"/>
              </a:rPr>
              <a:t>C++ </a:t>
            </a:r>
            <a:r>
              <a:rPr lang="ja-JP" altLang="en-US" sz="2300" b="0" i="0" dirty="0" smtClean="0">
                <a:solidFill>
                  <a:srgbClr val="464653"/>
                </a:solidFill>
                <a:latin typeface="Calibri"/>
                <a:ea typeface="+mn-ea"/>
                <a:cs typeface="+mn-cs"/>
              </a:rPr>
              <a:t>の変更点に関する知識が</a:t>
            </a:r>
            <a:r>
              <a:rPr lang="en-US" altLang="ja-JP" sz="2300" b="0" i="0" dirty="0" smtClean="0">
                <a:solidFill>
                  <a:srgbClr val="464653"/>
                </a:solidFill>
                <a:latin typeface="Calibri"/>
                <a:ea typeface="+mn-ea"/>
                <a:cs typeface="+mn-cs"/>
              </a:rPr>
              <a:t/>
            </a:r>
            <a:br>
              <a:rPr lang="en-US" altLang="ja-JP" sz="2300" b="0" i="0" dirty="0" smtClean="0">
                <a:solidFill>
                  <a:srgbClr val="464653"/>
                </a:solidFill>
                <a:latin typeface="Calibri"/>
                <a:ea typeface="+mn-ea"/>
                <a:cs typeface="+mn-cs"/>
              </a:rPr>
            </a:br>
            <a:r>
              <a:rPr lang="ja-JP" altLang="en-US" sz="2300" b="0" i="0" dirty="0" smtClean="0">
                <a:solidFill>
                  <a:srgbClr val="464653"/>
                </a:solidFill>
                <a:latin typeface="Calibri"/>
                <a:ea typeface="+mn-ea"/>
                <a:cs typeface="+mn-cs"/>
              </a:rPr>
              <a:t>ある方</a:t>
            </a:r>
          </a:p>
          <a:p>
            <a:pPr marL="548640" lvl="1" indent="-274320" algn="l" defTabSz="914400">
              <a:spcBef>
                <a:spcPts val="500"/>
              </a:spcBef>
              <a:buClr>
                <a:srgbClr val="9FB8CD"/>
              </a:buClr>
              <a:buSzPct val="76000"/>
              <a:buFont typeface="Wingdings 3"/>
              <a:buChar char=""/>
            </a:pPr>
            <a:r>
              <a:rPr lang="ja-JP" altLang="en-US" sz="2300" b="0" i="0" dirty="0" smtClean="0">
                <a:solidFill>
                  <a:srgbClr val="464653"/>
                </a:solidFill>
                <a:latin typeface="Calibri"/>
                <a:ea typeface="+mn-ea"/>
                <a:cs typeface="+mn-cs"/>
              </a:rPr>
              <a:t>最新の </a:t>
            </a:r>
            <a:r>
              <a:rPr lang="en-US" altLang="ja-JP" sz="2300" b="0" i="0" dirty="0" smtClean="0">
                <a:solidFill>
                  <a:srgbClr val="464653"/>
                </a:solidFill>
                <a:latin typeface="Calibri"/>
                <a:ea typeface="+mn-ea"/>
                <a:cs typeface="+mn-cs"/>
              </a:rPr>
              <a:t>C++ </a:t>
            </a:r>
            <a:r>
              <a:rPr lang="ja-JP" altLang="en-US" sz="2300" b="0" i="0" dirty="0" smtClean="0">
                <a:solidFill>
                  <a:srgbClr val="464653"/>
                </a:solidFill>
                <a:latin typeface="Calibri"/>
                <a:ea typeface="+mn-ea"/>
                <a:cs typeface="+mn-cs"/>
              </a:rPr>
              <a:t>の洗練された</a:t>
            </a:r>
            <a:r>
              <a:rPr lang="en-US" altLang="ja-JP" sz="2300" b="0" i="0" dirty="0" smtClean="0">
                <a:solidFill>
                  <a:srgbClr val="464653"/>
                </a:solidFill>
                <a:latin typeface="Calibri"/>
                <a:ea typeface="+mn-ea"/>
                <a:cs typeface="+mn-cs"/>
              </a:rPr>
              <a:t/>
            </a:r>
            <a:br>
              <a:rPr lang="en-US" altLang="ja-JP" sz="2300" b="0" i="0" dirty="0" smtClean="0">
                <a:solidFill>
                  <a:srgbClr val="464653"/>
                </a:solidFill>
                <a:latin typeface="Calibri"/>
                <a:ea typeface="+mn-ea"/>
                <a:cs typeface="+mn-cs"/>
              </a:rPr>
            </a:br>
            <a:r>
              <a:rPr lang="ja-JP" altLang="en-US" sz="2300" b="0" i="0" dirty="0" smtClean="0">
                <a:solidFill>
                  <a:srgbClr val="464653"/>
                </a:solidFill>
                <a:latin typeface="Calibri"/>
                <a:ea typeface="+mn-ea"/>
                <a:cs typeface="+mn-cs"/>
              </a:rPr>
              <a:t>コーディング方法を知らない方</a:t>
            </a:r>
          </a:p>
          <a:p>
            <a:pPr marL="274320" indent="-274320" algn="l" defTabSz="914400">
              <a:spcBef>
                <a:spcPts val="3600"/>
              </a:spcBef>
              <a:buClr>
                <a:srgbClr val="727CA3"/>
              </a:buClr>
              <a:buSzPct val="76000"/>
              <a:buFont typeface="Wingdings 3"/>
              <a:buChar char=""/>
            </a:pPr>
            <a:r>
              <a:rPr lang="ja-JP" altLang="en-US" sz="2600" b="0" i="0" dirty="0" smtClean="0">
                <a:solidFill>
                  <a:schemeClr val="tx1"/>
                </a:solidFill>
                <a:latin typeface="Calibri"/>
                <a:ea typeface="+mn-ea"/>
                <a:cs typeface="+mn-cs"/>
              </a:rPr>
              <a:t>最新の </a:t>
            </a:r>
            <a:r>
              <a:rPr lang="en-US" altLang="ja-JP" sz="2600" b="0" i="0" dirty="0" smtClean="0">
                <a:solidFill>
                  <a:schemeClr val="tx1"/>
                </a:solidFill>
                <a:latin typeface="Calibri"/>
                <a:ea typeface="+mn-ea"/>
                <a:cs typeface="+mn-cs"/>
              </a:rPr>
              <a:t>C++ </a:t>
            </a:r>
            <a:r>
              <a:rPr lang="ja-JP" altLang="en-US" sz="2600" b="0" i="0" dirty="0" smtClean="0">
                <a:solidFill>
                  <a:schemeClr val="tx1"/>
                </a:solidFill>
                <a:latin typeface="Calibri"/>
                <a:ea typeface="+mn-ea"/>
                <a:cs typeface="+mn-cs"/>
              </a:rPr>
              <a:t>による、</a:t>
            </a:r>
            <a:r>
              <a:rPr lang="en-US" altLang="ja-JP" sz="2600" b="0" i="0" dirty="0" smtClean="0">
                <a:solidFill>
                  <a:schemeClr val="tx1"/>
                </a:solidFill>
                <a:latin typeface="Calibri"/>
                <a:ea typeface="+mn-ea"/>
                <a:cs typeface="+mn-cs"/>
              </a:rPr>
              <a:t/>
            </a:r>
            <a:br>
              <a:rPr lang="en-US" altLang="ja-JP" sz="2600" b="0" i="0" dirty="0" smtClean="0">
                <a:solidFill>
                  <a:schemeClr val="tx1"/>
                </a:solidFill>
                <a:latin typeface="Calibri"/>
                <a:ea typeface="+mn-ea"/>
                <a:cs typeface="+mn-cs"/>
              </a:rPr>
            </a:br>
            <a:r>
              <a:rPr lang="ja-JP" altLang="en-US" sz="2600" b="0" i="0" dirty="0" smtClean="0">
                <a:solidFill>
                  <a:schemeClr val="tx1"/>
                </a:solidFill>
                <a:latin typeface="Calibri"/>
                <a:ea typeface="+mn-ea"/>
                <a:cs typeface="+mn-cs"/>
              </a:rPr>
              <a:t>クリーンで、安全で、高速なコーディング方法を説明</a:t>
            </a:r>
            <a:endParaRPr lang="ja-JP" altLang="en-US" sz="2600" b="0" i="0" dirty="0">
              <a:solidFill>
                <a:schemeClr val="tx1"/>
              </a:solidFill>
              <a:latin typeface="Calibri"/>
              <a:ea typeface="+mn-ea"/>
              <a:cs typeface="+mn-cs"/>
            </a:endParaRPr>
          </a:p>
        </p:txBody>
      </p:sp>
      <p:grpSp>
        <p:nvGrpSpPr>
          <p:cNvPr id="23" name="Group 22"/>
          <p:cNvGrpSpPr/>
          <p:nvPr/>
        </p:nvGrpSpPr>
        <p:grpSpPr>
          <a:xfrm>
            <a:off x="5887095" y="246582"/>
            <a:ext cx="6137346" cy="6447034"/>
            <a:chOff x="6051479" y="410966"/>
            <a:chExt cx="6137346" cy="6447034"/>
          </a:xfrm>
        </p:grpSpPr>
        <p:sp>
          <p:nvSpPr>
            <p:cNvPr id="21" name="Rectangle 20"/>
            <p:cNvSpPr/>
            <p:nvPr/>
          </p:nvSpPr>
          <p:spPr>
            <a:xfrm>
              <a:off x="6051479" y="410966"/>
              <a:ext cx="6137346" cy="6447034"/>
            </a:xfrm>
            <a:prstGeom prst="rect">
              <a:avLst/>
            </a:prstGeom>
            <a:solidFill>
              <a:schemeClr val="tx1">
                <a:lumMod val="75000"/>
                <a:lumOff val="25000"/>
              </a:schemeClr>
            </a:solidFill>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grpSp>
          <p:nvGrpSpPr>
            <p:cNvPr id="2" name="Group 1"/>
            <p:cNvGrpSpPr/>
            <p:nvPr/>
          </p:nvGrpSpPr>
          <p:grpSpPr>
            <a:xfrm>
              <a:off x="6269081" y="799075"/>
              <a:ext cx="5667900" cy="5821154"/>
              <a:chOff x="5087322" y="136357"/>
              <a:chExt cx="6775956" cy="6959187"/>
            </a:xfrm>
          </p:grpSpPr>
          <p:pic>
            <p:nvPicPr>
              <p:cNvPr id="6" name="Picture 3" descr="C:\Users\hsutter.REDMOND\AppData\Local\Microsoft\Windows\Temporary Internet Files\Content.IE5\3G8C8UOS\MC9002404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177" y="2130285"/>
                <a:ext cx="2453610" cy="16215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sutter.REDMOND\AppData\Local\Microsoft\Windows\Temporary Internet Files\Content.IE5\86CGG0R6\MC900437634[1].png"/>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bwMode="auto">
              <a:xfrm>
                <a:off x="10462075" y="136357"/>
                <a:ext cx="1218883" cy="19939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06327" y="821663"/>
                <a:ext cx="5637771" cy="1273249"/>
              </a:xfrm>
              <a:prstGeom prst="rect">
                <a:avLst/>
              </a:prstGeom>
              <a:noFill/>
            </p:spPr>
            <p:txBody>
              <a:bodyPr wrap="square" lIns="121899" tIns="60949" rIns="121899" bIns="60949" rtlCol="0" anchor="ctr">
                <a:noAutofit/>
              </a:bodyPr>
              <a:lstStyle/>
              <a:p>
                <a:pPr algn="l" defTabSz="914400">
                  <a:lnSpc>
                    <a:spcPct val="85000"/>
                  </a:lnSpc>
                  <a:spcBef>
                    <a:spcPts val="3199"/>
                  </a:spcBef>
                  <a:buNone/>
                </a:pPr>
                <a:r>
                  <a:rPr lang="ja-JP" altLang="en-US" sz="2000" b="1" i="0" dirty="0" smtClean="0">
                    <a:solidFill>
                      <a:schemeClr val="bg1">
                        <a:lumMod val="95000"/>
                      </a:schemeClr>
                    </a:solidFill>
                    <a:latin typeface="Calibri"/>
                    <a:ea typeface="+mn-ea"/>
                    <a:cs typeface="+mn-cs"/>
                  </a:rPr>
                  <a:t>性能</a:t>
                </a:r>
                <a:r>
                  <a:rPr lang="en-US" altLang="ja-JP" sz="2000" b="1" i="0" dirty="0" smtClean="0">
                    <a:solidFill>
                      <a:schemeClr val="bg1">
                        <a:lumMod val="95000"/>
                      </a:schemeClr>
                    </a:solidFill>
                    <a:latin typeface="Calibri"/>
                    <a:ea typeface="+mn-ea"/>
                    <a:cs typeface="+mn-cs"/>
                  </a:rPr>
                  <a:t>: </a:t>
                </a:r>
                <a:br>
                  <a:rPr lang="en-US" altLang="ja-JP" sz="2000" b="1"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あらゆる規模で稼働 </a:t>
                </a:r>
                <a:r>
                  <a:rPr lang="en-US" altLang="ja-JP" sz="2000" b="0" i="0" dirty="0" smtClean="0">
                    <a:solidFill>
                      <a:schemeClr val="bg1">
                        <a:lumMod val="95000"/>
                      </a:schemeClr>
                    </a:solidFill>
                    <a:latin typeface="Calibri"/>
                    <a:ea typeface="+mn-ea"/>
                    <a:cs typeface="+mn-cs"/>
                  </a:rPr>
                  <a:t>– </a:t>
                </a:r>
                <a:br>
                  <a:rPr lang="en-US" altLang="ja-JP" sz="2000" b="0"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オンチップ、モバイル、</a:t>
                </a:r>
                <a:br>
                  <a:rPr lang="ja-JP" altLang="en-US" sz="2000" b="0"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デスクトップ、データセンター</a:t>
                </a:r>
                <a:endParaRPr lang="ja-JP" altLang="en-US" sz="2000" b="0" i="0" dirty="0">
                  <a:solidFill>
                    <a:schemeClr val="bg1">
                      <a:lumMod val="95000"/>
                    </a:schemeClr>
                  </a:solidFill>
                  <a:latin typeface="Calibri"/>
                  <a:ea typeface="+mn-ea"/>
                  <a:cs typeface="+mn-cs"/>
                </a:endParaRPr>
              </a:p>
            </p:txBody>
          </p:sp>
          <p:grpSp>
            <p:nvGrpSpPr>
              <p:cNvPr id="9" name="Group 8"/>
              <p:cNvGrpSpPr/>
              <p:nvPr/>
            </p:nvGrpSpPr>
            <p:grpSpPr>
              <a:xfrm>
                <a:off x="9547914" y="381000"/>
                <a:ext cx="1705109" cy="1476451"/>
                <a:chOff x="3790952" y="2547767"/>
                <a:chExt cx="1524000" cy="1307704"/>
              </a:xfrm>
            </p:grpSpPr>
            <p:pic>
              <p:nvPicPr>
                <p:cNvPr id="10" name="Picture 3" descr="C:\Users\hsutter.REDMOND\AppData\Local\Microsoft\Windows\Temporary Internet Files\Content.IE5\86CGG0R6\MC900383140[1].wmf"/>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790952" y="2547767"/>
                  <a:ext cx="1524000" cy="130770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42171" y="3198541"/>
                  <a:ext cx="1160208" cy="488840"/>
                </a:xfrm>
                <a:prstGeom prst="rect">
                  <a:avLst/>
                </a:prstGeom>
                <a:noFill/>
              </p:spPr>
              <p:txBody>
                <a:bodyPr wrap="none" rtlCol="0" anchor="ctr">
                  <a:spAutoFit/>
                </a:bodyPr>
                <a:lstStyle/>
                <a:p>
                  <a:pPr algn="ctr" defTabSz="914400">
                    <a:spcBef>
                      <a:spcPts val="1600"/>
                    </a:spcBef>
                    <a:buNone/>
                  </a:pPr>
                  <a:r>
                    <a:rPr lang="en-US" altLang="ja-JP" sz="2400" b="0" i="0" smtClean="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latin typeface="Calibri"/>
                      <a:ea typeface="+mn-ea"/>
                      <a:cs typeface="+mn-cs"/>
                    </a:rPr>
                    <a:t>Perf/W</a:t>
                  </a:r>
                  <a:endParaRPr lang="en-US" altLang="ja-JP" sz="2400" b="0" i="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latin typeface="Calibri"/>
                    <a:ea typeface="+mn-ea"/>
                    <a:cs typeface="+mn-cs"/>
                  </a:endParaRPr>
                </a:p>
              </p:txBody>
            </p:sp>
          </p:grpSp>
          <p:pic>
            <p:nvPicPr>
              <p:cNvPr id="12" name="Picture 2" descr="http://1.bp.blogspot.com/_EuHWNKAfopU/TAFem90O5WI/AAAAAAAAAGM/c0OfgbmAgQY/s1600/Diapositiva1.JPG"/>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8697001" y="4815896"/>
                <a:ext cx="3038742" cy="22796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131897" y="2681770"/>
                <a:ext cx="1705108" cy="1476451"/>
                <a:chOff x="4187593" y="2653716"/>
                <a:chExt cx="1523999" cy="1307704"/>
              </a:xfrm>
            </p:grpSpPr>
            <p:pic>
              <p:nvPicPr>
                <p:cNvPr id="14" name="Picture 3" descr="C:\Users\hsutter.REDMOND\AppData\Local\Microsoft\Windows\Temporary Internet Files\Content.IE5\86CGG0R6\MC900383140[1].wmf"/>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187593" y="2653716"/>
                  <a:ext cx="1523999" cy="130770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404758" y="3304491"/>
                  <a:ext cx="1028319" cy="488840"/>
                </a:xfrm>
                <a:prstGeom prst="rect">
                  <a:avLst/>
                </a:prstGeom>
                <a:noFill/>
              </p:spPr>
              <p:txBody>
                <a:bodyPr wrap="none" rtlCol="0" anchor="ctr">
                  <a:spAutoFit/>
                </a:bodyPr>
                <a:lstStyle/>
                <a:p>
                  <a:pPr algn="ctr" defTabSz="914400">
                    <a:spcBef>
                      <a:spcPts val="1600"/>
                    </a:spcBef>
                    <a:buNone/>
                  </a:pPr>
                  <a:r>
                    <a:rPr lang="en-US" altLang="ja-JP" sz="2400" b="0" i="0" smtClean="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latin typeface="Calibri"/>
                      <a:ea typeface="+mn-ea"/>
                      <a:cs typeface="+mn-cs"/>
                    </a:rPr>
                    <a:t>Perf/T</a:t>
                  </a:r>
                  <a:endParaRPr lang="en-US" altLang="ja-JP" sz="2400" b="0" i="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latin typeface="Calibri"/>
                    <a:ea typeface="+mn-ea"/>
                    <a:cs typeface="+mn-cs"/>
                  </a:endParaRPr>
                </a:p>
              </p:txBody>
            </p:sp>
          </p:grpSp>
          <p:sp>
            <p:nvSpPr>
              <p:cNvPr id="16" name="TextBox 15"/>
              <p:cNvSpPr txBox="1"/>
              <p:nvPr/>
            </p:nvSpPr>
            <p:spPr>
              <a:xfrm>
                <a:off x="7791625" y="2772867"/>
                <a:ext cx="4071653" cy="1269775"/>
              </a:xfrm>
              <a:prstGeom prst="rect">
                <a:avLst/>
              </a:prstGeom>
              <a:noFill/>
            </p:spPr>
            <p:txBody>
              <a:bodyPr wrap="square" lIns="121899" tIns="60949" rIns="121899" bIns="60949" rtlCol="0" anchor="ctr">
                <a:noAutofit/>
              </a:bodyPr>
              <a:lstStyle/>
              <a:p>
                <a:pPr algn="r" defTabSz="914400">
                  <a:lnSpc>
                    <a:spcPct val="85000"/>
                  </a:lnSpc>
                  <a:spcBef>
                    <a:spcPts val="3199"/>
                  </a:spcBef>
                  <a:buNone/>
                </a:pPr>
                <a:r>
                  <a:rPr lang="ja-JP" altLang="en-US" sz="2000" b="1" i="0" dirty="0" smtClean="0">
                    <a:solidFill>
                      <a:schemeClr val="bg1">
                        <a:lumMod val="95000"/>
                      </a:schemeClr>
                    </a:solidFill>
                    <a:latin typeface="Calibri"/>
                    <a:ea typeface="+mn-ea"/>
                    <a:cs typeface="+mn-cs"/>
                  </a:rPr>
                  <a:t>サイズ</a:t>
                </a:r>
                <a:r>
                  <a:rPr lang="en-US" altLang="ja-JP" sz="2000" b="1" i="0" dirty="0" smtClean="0">
                    <a:solidFill>
                      <a:schemeClr val="bg1">
                        <a:lumMod val="95000"/>
                      </a:schemeClr>
                    </a:solidFill>
                    <a:latin typeface="Calibri"/>
                    <a:ea typeface="+mn-ea"/>
                    <a:cs typeface="+mn-cs"/>
                  </a:rPr>
                  <a:t>: </a:t>
                </a:r>
                <a:br>
                  <a:rPr lang="en-US" altLang="ja-JP" sz="2000" b="1"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プロセッサ リソースの制限</a:t>
                </a:r>
                <a:br>
                  <a:rPr lang="ja-JP" altLang="en-US" sz="2000" b="0"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 </a:t>
                </a:r>
                <a:r>
                  <a:rPr lang="en-US" altLang="ja-JP" sz="2000" b="0" i="0" dirty="0" smtClean="0">
                    <a:solidFill>
                      <a:schemeClr val="bg1">
                        <a:lumMod val="95000"/>
                      </a:schemeClr>
                    </a:solidFill>
                    <a:latin typeface="Calibri"/>
                    <a:ea typeface="+mn-ea"/>
                    <a:cs typeface="+mn-cs"/>
                  </a:rPr>
                  <a:t>– </a:t>
                </a:r>
                <a:r>
                  <a:rPr lang="ja-JP" altLang="en-US" sz="2000" b="0" i="0" dirty="0" smtClean="0">
                    <a:solidFill>
                      <a:schemeClr val="bg1">
                        <a:lumMod val="95000"/>
                      </a:schemeClr>
                    </a:solidFill>
                    <a:latin typeface="Calibri"/>
                    <a:ea typeface="+mn-ea"/>
                    <a:cs typeface="+mn-cs"/>
                  </a:rPr>
                  <a:t>デスクトップ、モバイル</a:t>
                </a:r>
                <a:endParaRPr lang="ja-JP" altLang="en-US" sz="2000" b="0" i="0" dirty="0">
                  <a:solidFill>
                    <a:schemeClr val="bg1">
                      <a:lumMod val="95000"/>
                    </a:schemeClr>
                  </a:solidFill>
                  <a:latin typeface="Calibri"/>
                  <a:ea typeface="+mn-ea"/>
                  <a:cs typeface="+mn-cs"/>
                </a:endParaRPr>
              </a:p>
            </p:txBody>
          </p:sp>
          <p:sp>
            <p:nvSpPr>
              <p:cNvPr id="17" name="TextBox 16"/>
              <p:cNvSpPr txBox="1"/>
              <p:nvPr/>
            </p:nvSpPr>
            <p:spPr>
              <a:xfrm>
                <a:off x="5087322" y="4387923"/>
                <a:ext cx="5789686" cy="2558475"/>
              </a:xfrm>
              <a:prstGeom prst="rect">
                <a:avLst/>
              </a:prstGeom>
              <a:noFill/>
            </p:spPr>
            <p:txBody>
              <a:bodyPr wrap="square" lIns="121899" tIns="60949" rIns="121899" bIns="60949" rtlCol="0" anchor="ctr">
                <a:noAutofit/>
              </a:bodyPr>
              <a:lstStyle/>
              <a:p>
                <a:pPr algn="l" defTabSz="914400">
                  <a:lnSpc>
                    <a:spcPct val="85000"/>
                  </a:lnSpc>
                  <a:spcBef>
                    <a:spcPts val="3199"/>
                  </a:spcBef>
                  <a:buNone/>
                </a:pPr>
                <a:r>
                  <a:rPr lang="ja-JP" altLang="en-US" sz="2000" b="1" i="0" dirty="0" smtClean="0">
                    <a:solidFill>
                      <a:schemeClr val="bg1">
                        <a:lumMod val="95000"/>
                      </a:schemeClr>
                    </a:solidFill>
                    <a:latin typeface="Calibri"/>
                    <a:ea typeface="+mn-ea"/>
                    <a:cs typeface="+mn-cs"/>
                  </a:rPr>
                  <a:t>エクスペリエンス</a:t>
                </a:r>
                <a:r>
                  <a:rPr lang="en-US" altLang="ja-JP" sz="2000" b="1" i="0" dirty="0" smtClean="0">
                    <a:solidFill>
                      <a:schemeClr val="bg1">
                        <a:lumMod val="95000"/>
                      </a:schemeClr>
                    </a:solidFill>
                    <a:latin typeface="Calibri"/>
                    <a:ea typeface="+mn-ea"/>
                    <a:cs typeface="+mn-cs"/>
                  </a:rPr>
                  <a:t>: </a:t>
                </a:r>
                <a:br>
                  <a:rPr lang="en-US" altLang="ja-JP" sz="2000" b="1"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小型のハードウェアで</a:t>
                </a:r>
                <a:r>
                  <a:rPr lang="en-US" altLang="ja-JP" sz="2000" b="0" i="0" dirty="0" smtClean="0">
                    <a:solidFill>
                      <a:schemeClr val="bg1">
                        <a:lumMod val="95000"/>
                      </a:schemeClr>
                    </a:solidFill>
                    <a:latin typeface="Calibri"/>
                    <a:ea typeface="+mn-ea"/>
                    <a:cs typeface="+mn-cs"/>
                  </a:rPr>
                  <a:t/>
                </a:r>
                <a:br>
                  <a:rPr lang="en-US" altLang="ja-JP" sz="2000" b="0"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高度なエクスペリエンス</a:t>
                </a:r>
                <a:r>
                  <a:rPr lang="en-US" altLang="ja-JP" sz="2000" b="0" i="0" dirty="0" smtClean="0">
                    <a:solidFill>
                      <a:schemeClr val="bg1">
                        <a:lumMod val="95000"/>
                      </a:schemeClr>
                    </a:solidFill>
                    <a:latin typeface="Calibri"/>
                    <a:ea typeface="+mn-ea"/>
                    <a:cs typeface="+mn-cs"/>
                  </a:rPr>
                  <a:t/>
                </a:r>
                <a:br>
                  <a:rPr lang="en-US" altLang="ja-JP" sz="2000" b="0"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を実現</a:t>
                </a:r>
                <a:br>
                  <a:rPr lang="ja-JP" altLang="en-US" sz="2000" b="0"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常識を打ち破るには、</a:t>
                </a:r>
                <a:r>
                  <a:rPr lang="en-US" altLang="ja-JP" sz="2000" b="0" i="0" dirty="0" smtClean="0">
                    <a:solidFill>
                      <a:schemeClr val="bg1">
                        <a:lumMod val="95000"/>
                      </a:schemeClr>
                    </a:solidFill>
                    <a:latin typeface="Calibri"/>
                    <a:ea typeface="+mn-ea"/>
                    <a:cs typeface="+mn-cs"/>
                  </a:rPr>
                  <a:t/>
                </a:r>
                <a:br>
                  <a:rPr lang="en-US" altLang="ja-JP" sz="2000" b="0"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あらゆるサイクルが</a:t>
                </a:r>
                <a:r>
                  <a:rPr lang="en-US" altLang="ja-JP" sz="2000" b="0" i="0" dirty="0" smtClean="0">
                    <a:solidFill>
                      <a:schemeClr val="bg1">
                        <a:lumMod val="95000"/>
                      </a:schemeClr>
                    </a:solidFill>
                    <a:latin typeface="Calibri"/>
                    <a:ea typeface="+mn-ea"/>
                    <a:cs typeface="+mn-cs"/>
                  </a:rPr>
                  <a:t/>
                </a:r>
                <a:br>
                  <a:rPr lang="en-US" altLang="ja-JP" sz="2000" b="0" i="0" dirty="0" smtClean="0">
                    <a:solidFill>
                      <a:schemeClr val="bg1">
                        <a:lumMod val="95000"/>
                      </a:schemeClr>
                    </a:solidFill>
                    <a:latin typeface="Calibri"/>
                    <a:ea typeface="+mn-ea"/>
                    <a:cs typeface="+mn-cs"/>
                  </a:rPr>
                </a:br>
                <a:r>
                  <a:rPr lang="ja-JP" altLang="en-US" sz="2000" b="0" i="0" dirty="0" smtClean="0">
                    <a:solidFill>
                      <a:schemeClr val="bg1">
                        <a:lumMod val="95000"/>
                      </a:schemeClr>
                    </a:solidFill>
                    <a:latin typeface="Calibri"/>
                    <a:ea typeface="+mn-ea"/>
                    <a:cs typeface="+mn-cs"/>
                  </a:rPr>
                  <a:t>重要に</a:t>
                </a:r>
                <a:endParaRPr lang="ja-JP" altLang="en-US" sz="2000" b="0" i="0" dirty="0">
                  <a:solidFill>
                    <a:schemeClr val="bg1">
                      <a:lumMod val="95000"/>
                    </a:schemeClr>
                  </a:solidFill>
                  <a:latin typeface="Calibri"/>
                  <a:ea typeface="+mn-ea"/>
                  <a:cs typeface="+mn-cs"/>
                </a:endParaRPr>
              </a:p>
            </p:txBody>
          </p:sp>
          <p:grpSp>
            <p:nvGrpSpPr>
              <p:cNvPr id="18" name="Group 17"/>
              <p:cNvGrpSpPr/>
              <p:nvPr/>
            </p:nvGrpSpPr>
            <p:grpSpPr>
              <a:xfrm>
                <a:off x="8202321" y="5469947"/>
                <a:ext cx="1705109" cy="1476451"/>
                <a:chOff x="4021490" y="2645678"/>
                <a:chExt cx="1524000" cy="1307704"/>
              </a:xfrm>
            </p:grpSpPr>
            <p:pic>
              <p:nvPicPr>
                <p:cNvPr id="19" name="Picture 3" descr="C:\Users\hsutter.REDMOND\AppData\Local\Microsoft\Windows\Temporary Internet Files\Content.IE5\86CGG0R6\MC900383140[1].wmf"/>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021490" y="2645678"/>
                  <a:ext cx="1524000" cy="130770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231800" y="3331648"/>
                  <a:ext cx="1042022" cy="418434"/>
                </a:xfrm>
                <a:prstGeom prst="rect">
                  <a:avLst/>
                </a:prstGeom>
                <a:noFill/>
              </p:spPr>
              <p:txBody>
                <a:bodyPr wrap="none" rtlCol="0" anchor="ctr">
                  <a:spAutoFit/>
                </a:bodyPr>
                <a:lstStyle/>
                <a:p>
                  <a:pPr algn="ctr" defTabSz="914400">
                    <a:lnSpc>
                      <a:spcPct val="80000"/>
                    </a:lnSpc>
                    <a:spcBef>
                      <a:spcPts val="1600"/>
                    </a:spcBef>
                    <a:buNone/>
                  </a:pPr>
                  <a:r>
                    <a:rPr lang="en-US" altLang="ja-JP" sz="2400" b="0" i="0" smtClean="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latin typeface="Calibri"/>
                      <a:ea typeface="+mn-ea"/>
                      <a:cs typeface="+mn-cs"/>
                    </a:rPr>
                    <a:t>Perf/C</a:t>
                  </a:r>
                  <a:endParaRPr lang="en-US" altLang="ja-JP" sz="2400" b="0" i="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latin typeface="Calibri"/>
                    <a:ea typeface="+mn-ea"/>
                    <a:cs typeface="+mn-cs"/>
                  </a:endParaRPr>
                </a:p>
              </p:txBody>
            </p:sp>
          </p:grpSp>
        </p:grpSp>
      </p:grpSp>
      <p:sp>
        <p:nvSpPr>
          <p:cNvPr id="24" name="Left Arrow 23"/>
          <p:cNvSpPr/>
          <p:nvPr/>
        </p:nvSpPr>
        <p:spPr>
          <a:xfrm>
            <a:off x="5178179" y="964089"/>
            <a:ext cx="1315088" cy="1711088"/>
          </a:xfrm>
          <a:prstGeom prst="leftArrow">
            <a:avLst/>
          </a:prstGeom>
          <a:solidFill>
            <a:schemeClr val="tx1">
              <a:lumMod val="75000"/>
              <a:lumOff val="25000"/>
            </a:schemeClr>
          </a:solidFill>
          <a:ln>
            <a:no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432709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ct val="0"/>
              </a:spcBef>
              <a:buNone/>
            </a:pPr>
            <a:r>
              <a:rPr lang="en-US" altLang="ja-JP" sz="3200" b="0" i="0" dirty="0" smtClean="0">
                <a:solidFill>
                  <a:srgbClr val="464653"/>
                </a:solidFill>
                <a:latin typeface="Bookman Old Style"/>
              </a:rPr>
              <a:t>C++ </a:t>
            </a:r>
            <a:r>
              <a:rPr lang="ja-JP" altLang="en-US" sz="3200" b="0" i="0" dirty="0" smtClean="0">
                <a:solidFill>
                  <a:srgbClr val="464653"/>
                </a:solidFill>
                <a:latin typeface="Bookman Old Style"/>
              </a:rPr>
              <a:t>の価値に対する考え方</a:t>
            </a:r>
            <a:endParaRPr lang="ja-JP" altLang="en-US" dirty="0"/>
          </a:p>
        </p:txBody>
      </p:sp>
      <p:sp>
        <p:nvSpPr>
          <p:cNvPr id="5" name="Content Placeholder 4"/>
          <p:cNvSpPr>
            <a:spLocks noGrp="1"/>
          </p:cNvSpPr>
          <p:nvPr>
            <p:ph sz="quarter" idx="1"/>
          </p:nvPr>
        </p:nvSpPr>
        <p:spPr/>
        <p:txBody>
          <a:bodyPr>
            <a:normAutofit/>
          </a:bodyPr>
          <a:lstStyle/>
          <a:p>
            <a:pPr marL="274320" indent="-274320" algn="l" defTabSz="914400">
              <a:spcBef>
                <a:spcPts val="1800"/>
              </a:spcBef>
              <a:buClr>
                <a:srgbClr val="727CA3"/>
              </a:buClr>
              <a:buSzPct val="76000"/>
              <a:buFont typeface="Wingdings 3"/>
              <a:buChar char=""/>
            </a:pPr>
            <a:r>
              <a:rPr lang="en-US" altLang="ja-JP" sz="2600" b="0" i="0" dirty="0" smtClean="0">
                <a:solidFill>
                  <a:schemeClr val="tx1"/>
                </a:solidFill>
                <a:latin typeface="Calibri"/>
              </a:rPr>
              <a:t>C++ </a:t>
            </a:r>
            <a:r>
              <a:rPr lang="ja-JP" altLang="en-US" sz="2600" b="0" i="0" dirty="0" smtClean="0">
                <a:solidFill>
                  <a:schemeClr val="tx1"/>
                </a:solidFill>
                <a:latin typeface="Calibri"/>
              </a:rPr>
              <a:t>の価値提案である</a:t>
            </a:r>
            <a:r>
              <a:rPr lang="ja-JP" altLang="en-US" sz="2600" b="1" i="0" dirty="0" smtClean="0">
                <a:solidFill>
                  <a:schemeClr val="tx1"/>
                </a:solidFill>
                <a:latin typeface="Calibri"/>
              </a:rPr>
              <a:t>効率的な抽象化</a:t>
            </a:r>
            <a:r>
              <a:rPr lang="ja-JP" altLang="en-US" sz="2600" b="0" i="0" dirty="0" smtClean="0">
                <a:solidFill>
                  <a:schemeClr val="tx1"/>
                </a:solidFill>
                <a:latin typeface="Calibri"/>
              </a:rPr>
              <a:t>を実現</a:t>
            </a:r>
            <a:endParaRPr lang="ja-JP" altLang="en-US" i="1" dirty="0" smtClean="0"/>
          </a:p>
          <a:p>
            <a:pPr marL="548640" lvl="1" indent="-274320" algn="l" defTabSz="914400">
              <a:spcBef>
                <a:spcPts val="500"/>
              </a:spcBef>
              <a:buClr>
                <a:srgbClr val="9FB8CD"/>
              </a:buClr>
              <a:buSzPct val="76000"/>
              <a:buFont typeface="Wingdings 3"/>
              <a:buChar char=""/>
            </a:pPr>
            <a:r>
              <a:rPr lang="ja-JP" altLang="en-US" sz="2300" b="0" i="0" dirty="0" smtClean="0">
                <a:solidFill>
                  <a:srgbClr val="464653"/>
                </a:solidFill>
                <a:latin typeface="Calibri"/>
              </a:rPr>
              <a:t>強力な</a:t>
            </a:r>
            <a:r>
              <a:rPr lang="ja-JP" altLang="en-US" sz="2300" b="1" i="0" dirty="0" smtClean="0">
                <a:solidFill>
                  <a:srgbClr val="464653"/>
                </a:solidFill>
                <a:latin typeface="Calibri"/>
              </a:rPr>
              <a:t>抽象化</a:t>
            </a:r>
            <a:r>
              <a:rPr lang="en-US" altLang="ja-JP" sz="2300" b="0" i="0" dirty="0" smtClean="0">
                <a:solidFill>
                  <a:srgbClr val="464653"/>
                </a:solidFill>
                <a:latin typeface="Calibri"/>
              </a:rPr>
              <a:t>: </a:t>
            </a:r>
            <a:r>
              <a:rPr lang="ja-JP" altLang="en-US" sz="2300" b="0" i="0" dirty="0" smtClean="0">
                <a:solidFill>
                  <a:srgbClr val="464653"/>
                </a:solidFill>
                <a:latin typeface="Calibri"/>
              </a:rPr>
              <a:t>タイプセーフなオブジェクト指向と汎用コードによる強力</a:t>
            </a:r>
            <a:r>
              <a:rPr lang="ja-JP" altLang="en-US" sz="2300" b="0" i="0" dirty="0" smtClean="0">
                <a:solidFill>
                  <a:srgbClr val="464653"/>
                </a:solidFill>
                <a:latin typeface="Calibri"/>
              </a:rPr>
              <a:t>な</a:t>
            </a:r>
            <a:r>
              <a:rPr lang="en-US" altLang="ja-JP" sz="2300" b="0" i="0" dirty="0" smtClean="0">
                <a:solidFill>
                  <a:srgbClr val="464653"/>
                </a:solidFill>
                <a:latin typeface="Calibri"/>
              </a:rPr>
              <a:t/>
            </a:r>
            <a:br>
              <a:rPr lang="en-US" altLang="ja-JP" sz="2300" b="0" i="0" dirty="0" smtClean="0">
                <a:solidFill>
                  <a:srgbClr val="464653"/>
                </a:solidFill>
                <a:latin typeface="Calibri"/>
              </a:rPr>
            </a:br>
            <a:r>
              <a:rPr lang="ja-JP" altLang="en-US" sz="2300" b="0" i="0" dirty="0" smtClean="0">
                <a:solidFill>
                  <a:srgbClr val="464653"/>
                </a:solidFill>
                <a:latin typeface="Calibri"/>
              </a:rPr>
              <a:t>モデル化</a:t>
            </a:r>
            <a:r>
              <a:rPr lang="ja-JP" altLang="en-US" dirty="0" smtClean="0">
                <a:solidFill>
                  <a:srgbClr val="464653"/>
                </a:solidFill>
                <a:latin typeface="Calibri"/>
              </a:rPr>
              <a:t>、</a:t>
            </a:r>
            <a:r>
              <a:rPr lang="ja-JP" altLang="en-US" sz="2300" b="0" i="0" dirty="0" smtClean="0">
                <a:solidFill>
                  <a:srgbClr val="464653"/>
                </a:solidFill>
                <a:latin typeface="Calibri"/>
              </a:rPr>
              <a:t>制御性</a:t>
            </a:r>
            <a:r>
              <a:rPr lang="ja-JP" altLang="en-US" sz="2300" b="0" i="0" dirty="0" smtClean="0">
                <a:solidFill>
                  <a:srgbClr val="464653"/>
                </a:solidFill>
                <a:latin typeface="Calibri"/>
              </a:rPr>
              <a:t>も効率性も犠牲にしない</a:t>
            </a:r>
            <a:endParaRPr lang="ja-JP" altLang="en-US" dirty="0" smtClean="0"/>
          </a:p>
          <a:p>
            <a:pPr marL="548640" lvl="1" indent="-274320" algn="l" defTabSz="914400">
              <a:spcBef>
                <a:spcPts val="500"/>
              </a:spcBef>
              <a:buClr>
                <a:srgbClr val="9FB8CD"/>
              </a:buClr>
              <a:buSzPct val="76000"/>
              <a:buFont typeface="Wingdings 3"/>
              <a:buChar char=""/>
            </a:pPr>
            <a:r>
              <a:rPr lang="ja-JP" altLang="en-US" sz="2300" b="0" i="0" dirty="0" smtClean="0">
                <a:solidFill>
                  <a:srgbClr val="464653"/>
                </a:solidFill>
                <a:latin typeface="Calibri"/>
              </a:rPr>
              <a:t>コードとメモリの完全</a:t>
            </a:r>
            <a:r>
              <a:rPr lang="ja-JP" altLang="en-US" sz="2300" b="1" i="0" dirty="0" smtClean="0">
                <a:solidFill>
                  <a:srgbClr val="464653"/>
                </a:solidFill>
                <a:latin typeface="Calibri"/>
              </a:rPr>
              <a:t>制御</a:t>
            </a:r>
            <a:r>
              <a:rPr lang="en-US" altLang="ja-JP" sz="2300" b="0" i="0" dirty="0" smtClean="0">
                <a:solidFill>
                  <a:srgbClr val="464653"/>
                </a:solidFill>
                <a:latin typeface="Calibri"/>
              </a:rPr>
              <a:t>: </a:t>
            </a:r>
            <a:r>
              <a:rPr lang="ja-JP" altLang="en-US" sz="2300" b="0" i="0" dirty="0" smtClean="0">
                <a:solidFill>
                  <a:srgbClr val="464653"/>
                </a:solidFill>
                <a:latin typeface="Calibri"/>
              </a:rPr>
              <a:t>実行したい処理を常に表現可能</a:t>
            </a:r>
            <a:br>
              <a:rPr lang="ja-JP" altLang="en-US" sz="2300" b="0" i="0" dirty="0" smtClean="0">
                <a:solidFill>
                  <a:srgbClr val="464653"/>
                </a:solidFill>
                <a:latin typeface="Calibri"/>
              </a:rPr>
            </a:br>
            <a:r>
              <a:rPr lang="ja-JP" altLang="en-US" sz="2300" b="0" i="0" dirty="0" smtClean="0">
                <a:solidFill>
                  <a:srgbClr val="464653"/>
                </a:solidFill>
                <a:latin typeface="Calibri"/>
              </a:rPr>
              <a:t>メモリとデータのレイアウトを常に厳密に制御可能</a:t>
            </a:r>
          </a:p>
          <a:p>
            <a:pPr marL="548640" lvl="1" indent="-274320" algn="l" defTabSz="914400">
              <a:spcBef>
                <a:spcPts val="500"/>
              </a:spcBef>
              <a:buClr>
                <a:srgbClr val="9FB8CD"/>
              </a:buClr>
              <a:buSzPct val="76000"/>
              <a:buFont typeface="Wingdings 3"/>
              <a:buChar char=""/>
            </a:pPr>
            <a:r>
              <a:rPr lang="ja-JP" altLang="en-US" sz="2300" b="0" i="0" dirty="0" smtClean="0">
                <a:solidFill>
                  <a:srgbClr val="464653"/>
                </a:solidFill>
                <a:latin typeface="Calibri"/>
              </a:rPr>
              <a:t>従量課金のような</a:t>
            </a:r>
            <a:r>
              <a:rPr lang="ja-JP" altLang="en-US" sz="2300" b="1" i="0" dirty="0" smtClean="0">
                <a:solidFill>
                  <a:srgbClr val="464653"/>
                </a:solidFill>
                <a:latin typeface="Calibri"/>
              </a:rPr>
              <a:t>効率性</a:t>
            </a:r>
            <a:r>
              <a:rPr lang="en-US" altLang="ja-JP" sz="2300" b="0" i="0" dirty="0" smtClean="0">
                <a:solidFill>
                  <a:srgbClr val="464653"/>
                </a:solidFill>
                <a:latin typeface="Calibri"/>
              </a:rPr>
              <a:t>: </a:t>
            </a:r>
            <a:r>
              <a:rPr lang="ja-JP" altLang="en-US" sz="2300" b="0" i="0" dirty="0" smtClean="0">
                <a:solidFill>
                  <a:srgbClr val="464653"/>
                </a:solidFill>
                <a:latin typeface="Calibri"/>
              </a:rPr>
              <a:t>強制的なオーバーヘッドがなく、必要な分だけ作業コストが発生</a:t>
            </a:r>
            <a:endParaRPr lang="ja-JP" altLang="en-US" dirty="0" smtClean="0">
              <a:solidFill>
                <a:schemeClr val="bg1">
                  <a:lumMod val="50000"/>
                </a:schemeClr>
              </a:solidFill>
            </a:endParaRPr>
          </a:p>
          <a:p>
            <a:pPr marL="3200" lvl="1" indent="0" algn="ctr" defTabSz="914400">
              <a:lnSpc>
                <a:spcPts val="3000"/>
              </a:lnSpc>
              <a:spcBef>
                <a:spcPts val="3600"/>
              </a:spcBef>
              <a:buNone/>
            </a:pPr>
            <a:r>
              <a:rPr lang="ja-JP" altLang="en-US" sz="2400" b="0" i="1" dirty="0" smtClean="0">
                <a:solidFill>
                  <a:srgbClr val="0070C0"/>
                </a:solidFill>
                <a:latin typeface="Calibri"/>
              </a:rPr>
              <a:t>「</a:t>
            </a:r>
            <a:r>
              <a:rPr lang="en-US" altLang="ja-JP" sz="2400" b="0" i="1" dirty="0" smtClean="0">
                <a:solidFill>
                  <a:srgbClr val="0070C0"/>
                </a:solidFill>
                <a:latin typeface="Calibri"/>
              </a:rPr>
              <a:t>Facebook </a:t>
            </a:r>
            <a:r>
              <a:rPr lang="ja-JP" altLang="en-US" sz="2400" b="0" i="1" dirty="0" smtClean="0">
                <a:solidFill>
                  <a:srgbClr val="0070C0"/>
                </a:solidFill>
                <a:latin typeface="Calibri"/>
              </a:rPr>
              <a:t>では</a:t>
            </a:r>
            <a:r>
              <a:rPr lang="en-US" altLang="ja-JP" sz="2400" b="0" i="1" dirty="0" smtClean="0">
                <a:solidFill>
                  <a:srgbClr val="0070C0"/>
                </a:solidFill>
                <a:latin typeface="Calibri"/>
              </a:rPr>
              <a:t>『</a:t>
            </a:r>
            <a:r>
              <a:rPr lang="ja-JP" altLang="en-US" sz="2600" b="1" i="1" dirty="0" smtClean="0">
                <a:solidFill>
                  <a:srgbClr val="0070C0"/>
                </a:solidFill>
                <a:latin typeface="Calibri"/>
              </a:rPr>
              <a:t>合理的に記述された </a:t>
            </a:r>
            <a:r>
              <a:rPr lang="en-US" altLang="ja-JP" sz="2600" b="1" i="1" dirty="0" smtClean="0">
                <a:solidFill>
                  <a:srgbClr val="0070C0"/>
                </a:solidFill>
                <a:latin typeface="Calibri"/>
              </a:rPr>
              <a:t>C++ </a:t>
            </a:r>
            <a:r>
              <a:rPr lang="ja-JP" altLang="en-US" sz="2600" b="1" i="1" dirty="0" smtClean="0">
                <a:solidFill>
                  <a:srgbClr val="0070C0"/>
                </a:solidFill>
                <a:latin typeface="Calibri"/>
              </a:rPr>
              <a:t>コードは高速である</a:t>
            </a:r>
            <a:r>
              <a:rPr lang="en-US" altLang="ja-JP" sz="2400" b="0" i="1" dirty="0" smtClean="0">
                <a:solidFill>
                  <a:srgbClr val="0070C0"/>
                </a:solidFill>
                <a:latin typeface="Calibri"/>
              </a:rPr>
              <a:t>』</a:t>
            </a:r>
            <a:r>
              <a:rPr lang="ja-JP" altLang="en-US" sz="2400" b="0" i="1" dirty="0" smtClean="0">
                <a:solidFill>
                  <a:srgbClr val="0070C0"/>
                </a:solidFill>
                <a:latin typeface="Calibri"/>
              </a:rPr>
              <a:t>と認識</a:t>
            </a:r>
            <a:r>
              <a:rPr lang="en-US" altLang="ja-JP" sz="2400" b="0" i="1" dirty="0" smtClean="0">
                <a:solidFill>
                  <a:srgbClr val="0070C0"/>
                </a:solidFill>
                <a:latin typeface="Calibri"/>
              </a:rPr>
              <a:t/>
            </a:r>
            <a:br>
              <a:rPr lang="en-US" altLang="ja-JP" sz="2400" b="0" i="1" dirty="0" smtClean="0">
                <a:solidFill>
                  <a:srgbClr val="0070C0"/>
                </a:solidFill>
                <a:latin typeface="Calibri"/>
              </a:rPr>
            </a:br>
            <a:r>
              <a:rPr lang="ja-JP" altLang="en-US" sz="2400" b="0" i="1" dirty="0" smtClean="0">
                <a:solidFill>
                  <a:srgbClr val="0070C0"/>
                </a:solidFill>
                <a:latin typeface="Calibri"/>
              </a:rPr>
              <a:t>されており、</a:t>
            </a:r>
            <a:r>
              <a:rPr lang="en-US" altLang="ja-JP" sz="2400" b="0" i="1" dirty="0" smtClean="0">
                <a:solidFill>
                  <a:srgbClr val="0070C0"/>
                </a:solidFill>
                <a:latin typeface="Calibri"/>
              </a:rPr>
              <a:t>PHP </a:t>
            </a:r>
            <a:r>
              <a:rPr lang="ja-JP" altLang="en-US" sz="2400" b="0" i="1" dirty="0" smtClean="0">
                <a:solidFill>
                  <a:srgbClr val="0070C0"/>
                </a:solidFill>
                <a:latin typeface="Calibri"/>
              </a:rPr>
              <a:t>と </a:t>
            </a:r>
            <a:r>
              <a:rPr lang="en-US" altLang="ja-JP" sz="2400" b="0" i="1" dirty="0" smtClean="0">
                <a:solidFill>
                  <a:srgbClr val="0070C0"/>
                </a:solidFill>
                <a:latin typeface="Calibri"/>
              </a:rPr>
              <a:t>Java </a:t>
            </a:r>
            <a:r>
              <a:rPr lang="ja-JP" altLang="en-US" sz="2400" b="0" i="1" dirty="0" smtClean="0">
                <a:solidFill>
                  <a:srgbClr val="0070C0"/>
                </a:solidFill>
                <a:latin typeface="Calibri"/>
              </a:rPr>
              <a:t>コードの最適化に多大な努力が費やされたことを</a:t>
            </a:r>
            <a:r>
              <a:rPr lang="en-US" altLang="ja-JP" sz="2400" b="0" i="1" dirty="0" smtClean="0">
                <a:solidFill>
                  <a:srgbClr val="0070C0"/>
                </a:solidFill>
                <a:latin typeface="Calibri"/>
              </a:rPr>
              <a:t/>
            </a:r>
            <a:br>
              <a:rPr lang="en-US" altLang="ja-JP" sz="2400" b="0" i="1" dirty="0" smtClean="0">
                <a:solidFill>
                  <a:srgbClr val="0070C0"/>
                </a:solidFill>
                <a:latin typeface="Calibri"/>
              </a:rPr>
            </a:br>
            <a:r>
              <a:rPr lang="ja-JP" altLang="en-US" sz="2400" b="0" i="1" dirty="0" smtClean="0">
                <a:solidFill>
                  <a:srgbClr val="0070C0"/>
                </a:solidFill>
                <a:latin typeface="Calibri"/>
              </a:rPr>
              <a:t>物語っています。</a:t>
            </a:r>
            <a:r>
              <a:rPr lang="en-US" altLang="ja-JP" sz="2400" b="0" i="1" dirty="0" smtClean="0">
                <a:solidFill>
                  <a:srgbClr val="0070C0"/>
                </a:solidFill>
                <a:latin typeface="Calibri"/>
              </a:rPr>
              <a:t>C++ </a:t>
            </a:r>
            <a:r>
              <a:rPr lang="ja-JP" altLang="en-US" sz="2400" b="0" i="1" dirty="0" smtClean="0">
                <a:solidFill>
                  <a:srgbClr val="0070C0"/>
                </a:solidFill>
                <a:latin typeface="Calibri"/>
              </a:rPr>
              <a:t>は他言語と比べて記述が複雑ですが、</a:t>
            </a:r>
            <a:br>
              <a:rPr lang="ja-JP" altLang="en-US" sz="2400" b="0" i="1" dirty="0" smtClean="0">
                <a:solidFill>
                  <a:srgbClr val="0070C0"/>
                </a:solidFill>
                <a:latin typeface="Calibri"/>
              </a:rPr>
            </a:br>
            <a:r>
              <a:rPr lang="ja-JP" altLang="en-US" sz="2600" b="1" i="1" dirty="0" smtClean="0">
                <a:solidFill>
                  <a:srgbClr val="0070C0"/>
                </a:solidFill>
                <a:latin typeface="Calibri"/>
              </a:rPr>
              <a:t>効率的なコードを書くのはずっと簡単です</a:t>
            </a:r>
            <a:r>
              <a:rPr lang="ja-JP" altLang="en-US" sz="2400" b="0" i="1" dirty="0" smtClean="0">
                <a:solidFill>
                  <a:srgbClr val="0070C0"/>
                </a:solidFill>
                <a:latin typeface="Calibri"/>
              </a:rPr>
              <a:t>」</a:t>
            </a:r>
            <a:r>
              <a:rPr lang="en-US" altLang="ja-JP" sz="2400" b="0" i="0" dirty="0" smtClean="0">
                <a:solidFill>
                  <a:srgbClr val="0070C0"/>
                </a:solidFill>
                <a:latin typeface="Calibri"/>
              </a:rPr>
              <a:t>– Andrei </a:t>
            </a:r>
            <a:r>
              <a:rPr lang="en-US" altLang="ja-JP" sz="2400" b="0" i="0" dirty="0" err="1" smtClean="0">
                <a:solidFill>
                  <a:srgbClr val="0070C0"/>
                </a:solidFill>
                <a:latin typeface="Calibri"/>
              </a:rPr>
              <a:t>Alexandrescu</a:t>
            </a:r>
            <a:endParaRPr lang="ja-JP" altLang="en-US" sz="2400" dirty="0">
              <a:solidFill>
                <a:srgbClr val="0070C0"/>
              </a:solidFill>
            </a:endParaRPr>
          </a:p>
        </p:txBody>
      </p:sp>
    </p:spTree>
    <p:extLst>
      <p:ext uri="{BB962C8B-B14F-4D97-AF65-F5344CB8AC3E}">
        <p14:creationId xmlns:p14="http://schemas.microsoft.com/office/powerpoint/2010/main" val="20445608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ja-JP" altLang="en-US" sz="3200" b="0" i="0" dirty="0" smtClean="0">
                <a:solidFill>
                  <a:schemeClr val="bg1">
                    <a:lumMod val="85000"/>
                  </a:schemeClr>
                </a:solidFill>
                <a:latin typeface="Bookman Old Style"/>
              </a:rPr>
              <a:t>ロードマップ</a:t>
            </a:r>
            <a:endParaRPr lang="ja-JP" altLang="en-US" dirty="0"/>
          </a:p>
        </p:txBody>
      </p:sp>
      <p:sp>
        <p:nvSpPr>
          <p:cNvPr id="3" name="Content Placeholder 2"/>
          <p:cNvSpPr>
            <a:spLocks noGrp="1"/>
          </p:cNvSpPr>
          <p:nvPr>
            <p:ph sz="quarter" idx="1"/>
          </p:nvPr>
        </p:nvSpPr>
        <p:spPr>
          <a:xfrm>
            <a:off x="609441" y="1210321"/>
            <a:ext cx="10969943" cy="5108285"/>
          </a:xfrm>
        </p:spPr>
        <p:txBody>
          <a:bodyPr>
            <a:normAutofit/>
          </a:bodyPr>
          <a:lstStyle/>
          <a:p>
            <a:pPr marL="274320" indent="-274320" algn="l" defTabSz="914400">
              <a:spcBef>
                <a:spcPts val="1800"/>
              </a:spcBef>
              <a:buClr>
                <a:srgbClr val="727CA3"/>
              </a:buClr>
              <a:buSzPct val="76000"/>
              <a:buFont typeface="Wingdings 3"/>
              <a:buChar char=""/>
            </a:pPr>
            <a:endParaRPr lang="ja-JP" altLang="en-US" dirty="0" smtClean="0"/>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このセッションの動機と範囲</a:t>
            </a:r>
          </a:p>
          <a:p>
            <a:pPr marL="274320" indent="-274320" algn="l" defTabSz="914400">
              <a:spcBef>
                <a:spcPts val="1800"/>
              </a:spcBef>
              <a:buClr>
                <a:srgbClr val="727CA3"/>
              </a:buClr>
              <a:buSzPct val="76000"/>
              <a:buFont typeface="Wingdings 3"/>
              <a:buChar char=""/>
            </a:pPr>
            <a:r>
              <a:rPr lang="ja-JP" altLang="en-US" sz="2600" b="1" i="0" dirty="0" smtClean="0">
                <a:solidFill>
                  <a:srgbClr val="0070C0"/>
                </a:solidFill>
                <a:latin typeface="Calibri"/>
              </a:rPr>
              <a:t>最新の </a:t>
            </a:r>
            <a:r>
              <a:rPr lang="en-US" altLang="ja-JP" sz="2600" b="1" i="0" dirty="0" smtClean="0">
                <a:solidFill>
                  <a:srgbClr val="0070C0"/>
                </a:solidFill>
                <a:latin typeface="Calibri"/>
              </a:rPr>
              <a:t>C++: </a:t>
            </a:r>
            <a:r>
              <a:rPr lang="ja-JP" altLang="en-US" sz="2600" b="1" i="0" dirty="0" smtClean="0">
                <a:solidFill>
                  <a:srgbClr val="0070C0"/>
                </a:solidFill>
                <a:latin typeface="Calibri"/>
              </a:rPr>
              <a:t>クリーン、安全、高速</a:t>
            </a:r>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モジュール間の接続について</a:t>
            </a:r>
            <a:r>
              <a:rPr lang="en-US" altLang="ja-JP" sz="2600" b="0" i="0" dirty="0" smtClean="0">
                <a:solidFill>
                  <a:schemeClr val="tx1"/>
                </a:solidFill>
                <a:latin typeface="Calibri"/>
              </a:rPr>
              <a:t>: ABI </a:t>
            </a:r>
            <a:r>
              <a:rPr lang="ja-JP" altLang="en-US" sz="2600" b="0" i="0" dirty="0" smtClean="0">
                <a:solidFill>
                  <a:schemeClr val="tx1"/>
                </a:solidFill>
                <a:latin typeface="Calibri"/>
              </a:rPr>
              <a:t>セーフ、他言語</a:t>
            </a:r>
            <a:endParaRPr lang="ja-JP" altLang="en-US" dirty="0" smtClean="0"/>
          </a:p>
          <a:p>
            <a:pPr marL="274320" indent="-274320" algn="l" defTabSz="914400">
              <a:spcBef>
                <a:spcPts val="1800"/>
              </a:spcBef>
              <a:buClr>
                <a:srgbClr val="727CA3"/>
              </a:buClr>
              <a:buSzPct val="76000"/>
              <a:buFont typeface="Wingdings 3"/>
              <a:buChar char=""/>
            </a:pPr>
            <a:r>
              <a:rPr lang="ja-JP" altLang="en-US" sz="2600" b="0" i="0" dirty="0" smtClean="0">
                <a:solidFill>
                  <a:schemeClr val="tx1"/>
                </a:solidFill>
                <a:latin typeface="Calibri"/>
              </a:rPr>
              <a:t>まとめ</a:t>
            </a:r>
            <a:endParaRPr lang="ja-JP" altLang="en-US" dirty="0"/>
          </a:p>
        </p:txBody>
      </p:sp>
    </p:spTree>
    <p:extLst>
      <p:ext uri="{BB962C8B-B14F-4D97-AF65-F5344CB8AC3E}">
        <p14:creationId xmlns:p14="http://schemas.microsoft.com/office/powerpoint/2010/main" val="17569307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ct val="0"/>
              </a:spcBef>
              <a:buNone/>
            </a:pPr>
            <a:r>
              <a:rPr lang="ja-JP" altLang="en-US" sz="3200" b="0" i="0" dirty="0" smtClean="0">
                <a:solidFill>
                  <a:srgbClr val="464653"/>
                </a:solidFill>
                <a:latin typeface="Bookman Old Style"/>
              </a:rPr>
              <a:t>変更点</a:t>
            </a:r>
            <a:r>
              <a:rPr lang="en-US" altLang="ja-JP" sz="3200" b="0" i="0" dirty="0" smtClean="0">
                <a:solidFill>
                  <a:srgbClr val="464653"/>
                </a:solidFill>
                <a:latin typeface="Bookman Old Style"/>
              </a:rPr>
              <a:t>: </a:t>
            </a:r>
            <a:r>
              <a:rPr lang="ja-JP" altLang="en-US" sz="3200" b="0" i="0" dirty="0" smtClean="0">
                <a:solidFill>
                  <a:srgbClr val="464653"/>
                </a:solidFill>
                <a:latin typeface="Bookman Old Style"/>
              </a:rPr>
              <a:t>概要</a:t>
            </a:r>
            <a:endParaRPr lang="ja-JP" altLang="en-US" dirty="0"/>
          </a:p>
        </p:txBody>
      </p:sp>
      <p:sp>
        <p:nvSpPr>
          <p:cNvPr id="7" name="Text Placeholder 6"/>
          <p:cNvSpPr>
            <a:spLocks noGrp="1"/>
          </p:cNvSpPr>
          <p:nvPr>
            <p:ph type="body" idx="1"/>
          </p:nvPr>
        </p:nvSpPr>
        <p:spPr/>
        <p:txBody>
          <a:bodyPr/>
          <a:lstStyle/>
          <a:p>
            <a:pPr marL="0" indent="0" algn="l" defTabSz="914400">
              <a:spcBef>
                <a:spcPts val="600"/>
              </a:spcBef>
              <a:buNone/>
            </a:pPr>
            <a:r>
              <a:rPr lang="ja-JP" altLang="en-US" sz="2400" b="1" i="0" smtClean="0">
                <a:solidFill>
                  <a:srgbClr val="9FB8CD"/>
                </a:solidFill>
                <a:latin typeface="Calibri"/>
              </a:rPr>
              <a:t>以前</a:t>
            </a:r>
            <a:endParaRPr lang="ja-JP" altLang="en-US"/>
          </a:p>
        </p:txBody>
      </p:sp>
      <p:sp>
        <p:nvSpPr>
          <p:cNvPr id="8" name="Text Placeholder 7"/>
          <p:cNvSpPr>
            <a:spLocks noGrp="1"/>
          </p:cNvSpPr>
          <p:nvPr>
            <p:ph type="body" sz="half" idx="3"/>
          </p:nvPr>
        </p:nvSpPr>
        <p:spPr>
          <a:xfrm>
            <a:off x="6113060" y="1295400"/>
            <a:ext cx="5553484" cy="685800"/>
          </a:xfrm>
        </p:spPr>
        <p:txBody>
          <a:bodyPr/>
          <a:lstStyle/>
          <a:p>
            <a:pPr marL="0" indent="0" algn="l" defTabSz="914400">
              <a:spcBef>
                <a:spcPts val="600"/>
              </a:spcBef>
              <a:buNone/>
            </a:pPr>
            <a:r>
              <a:rPr lang="ja-JP" altLang="en-US" sz="2400" b="1" i="0" smtClean="0">
                <a:solidFill>
                  <a:srgbClr val="9FB8CD"/>
                </a:solidFill>
                <a:latin typeface="Calibri"/>
              </a:rPr>
              <a:t>現在</a:t>
            </a:r>
            <a:endParaRPr lang="ja-JP" altLang="en-US"/>
          </a:p>
        </p:txBody>
      </p:sp>
      <p:sp>
        <p:nvSpPr>
          <p:cNvPr id="5" name="Content Placeholder 4"/>
          <p:cNvSpPr>
            <a:spLocks noGrp="1"/>
          </p:cNvSpPr>
          <p:nvPr>
            <p:ph sz="quarter" idx="2"/>
          </p:nvPr>
        </p:nvSpPr>
        <p:spPr>
          <a:xfrm>
            <a:off x="609441" y="2133600"/>
            <a:ext cx="5383398" cy="4205056"/>
          </a:xfrm>
        </p:spPr>
        <p:txBody>
          <a:bodyPr>
            <a:noAutofit/>
          </a:bodyPr>
          <a:lstStyle/>
          <a:p>
            <a:pPr marL="0" indent="0" algn="l" defTabSz="914400">
              <a:lnSpc>
                <a:spcPts val="2400"/>
              </a:lnSpc>
              <a:spcBef>
                <a:spcPts val="600"/>
              </a:spcBef>
              <a:buNone/>
            </a:pPr>
            <a:r>
              <a:rPr lang="en-US" altLang="ja-JP" sz="1800" b="0" i="0" dirty="0" smtClean="0">
                <a:solidFill>
                  <a:schemeClr val="tx1">
                    <a:lumMod val="65000"/>
                    <a:lumOff val="35000"/>
                  </a:schemeClr>
                </a:solidFill>
                <a:latin typeface="Calibri"/>
              </a:rPr>
              <a:t>circle* p = </a:t>
            </a:r>
            <a:r>
              <a:rPr lang="en-US" altLang="ja-JP" sz="1800" b="1" i="0" dirty="0" smtClean="0">
                <a:solidFill>
                  <a:schemeClr val="tx1">
                    <a:lumMod val="65000"/>
                    <a:lumOff val="35000"/>
                  </a:schemeClr>
                </a:solidFill>
                <a:latin typeface="Calibri"/>
              </a:rPr>
              <a:t>new</a:t>
            </a:r>
            <a:r>
              <a:rPr lang="ja-JP" altLang="en-US" sz="1800" b="0" i="0" dirty="0" smtClean="0">
                <a:solidFill>
                  <a:schemeClr val="tx1">
                    <a:lumMod val="65000"/>
                    <a:lumOff val="35000"/>
                  </a:schemeClr>
                </a:solidFill>
                <a:latin typeface="Calibri"/>
              </a:rPr>
              <a:t> </a:t>
            </a:r>
            <a:r>
              <a:rPr lang="en-US" altLang="ja-JP" sz="1800" b="1" i="0" dirty="0" smtClean="0">
                <a:solidFill>
                  <a:schemeClr val="tx1">
                    <a:lumMod val="65000"/>
                    <a:lumOff val="35000"/>
                  </a:schemeClr>
                </a:solidFill>
                <a:latin typeface="Calibri"/>
              </a:rPr>
              <a:t>circle</a:t>
            </a:r>
            <a:r>
              <a:rPr lang="en-US" altLang="ja-JP" sz="1800" b="0" i="0" dirty="0" smtClean="0">
                <a:solidFill>
                  <a:schemeClr val="tx1">
                    <a:lumMod val="65000"/>
                    <a:lumOff val="35000"/>
                  </a:schemeClr>
                </a:solidFill>
                <a:latin typeface="Calibri"/>
              </a:rPr>
              <a:t>( 42 );</a:t>
            </a:r>
          </a:p>
          <a:p>
            <a:pPr marL="0" indent="0" algn="l" defTabSz="914400">
              <a:lnSpc>
                <a:spcPts val="2400"/>
              </a:lnSpc>
              <a:spcBef>
                <a:spcPts val="600"/>
              </a:spcBef>
              <a:buNone/>
            </a:pPr>
            <a:r>
              <a:rPr lang="en-US" altLang="ja-JP" sz="1800" b="0" i="0" dirty="0" smtClean="0">
                <a:solidFill>
                  <a:schemeClr val="tx1">
                    <a:lumMod val="65000"/>
                    <a:lumOff val="35000"/>
                  </a:schemeClr>
                </a:solidFill>
                <a:latin typeface="Calibri"/>
              </a:rPr>
              <a:t>vector&lt;</a:t>
            </a:r>
            <a:r>
              <a:rPr lang="en-US" altLang="ja-JP" sz="1800" b="1" i="0" dirty="0" smtClean="0">
                <a:solidFill>
                  <a:schemeClr val="tx1">
                    <a:lumMod val="65000"/>
                    <a:lumOff val="35000"/>
                  </a:schemeClr>
                </a:solidFill>
                <a:latin typeface="Calibri"/>
              </a:rPr>
              <a:t>shape*</a:t>
            </a:r>
            <a:r>
              <a:rPr lang="en-US" altLang="ja-JP" sz="1800" b="0" i="0" dirty="0" smtClean="0">
                <a:solidFill>
                  <a:schemeClr val="tx1">
                    <a:lumMod val="65000"/>
                    <a:lumOff val="35000"/>
                  </a:schemeClr>
                </a:solidFill>
                <a:latin typeface="Calibri"/>
              </a:rPr>
              <a:t>&gt; </a:t>
            </a:r>
            <a:r>
              <a:rPr lang="en-US" altLang="ja-JP" sz="1800" b="0" i="0" dirty="0" err="1" smtClean="0">
                <a:solidFill>
                  <a:schemeClr val="tx1">
                    <a:lumMod val="65000"/>
                    <a:lumOff val="35000"/>
                  </a:schemeClr>
                </a:solidFill>
                <a:latin typeface="Calibri"/>
              </a:rPr>
              <a:t>vw</a:t>
            </a:r>
            <a:r>
              <a:rPr lang="en-US" altLang="ja-JP" sz="1800" b="0" i="0" dirty="0" smtClean="0">
                <a:solidFill>
                  <a:schemeClr val="tx1">
                    <a:lumMod val="65000"/>
                    <a:lumOff val="35000"/>
                  </a:schemeClr>
                </a:solidFill>
                <a:latin typeface="Calibri"/>
              </a:rPr>
              <a:t> = </a:t>
            </a:r>
            <a:r>
              <a:rPr lang="en-US" altLang="ja-JP" sz="1800" b="0" i="0" dirty="0" err="1" smtClean="0">
                <a:solidFill>
                  <a:schemeClr val="tx1">
                    <a:lumMod val="65000"/>
                    <a:lumOff val="35000"/>
                  </a:schemeClr>
                </a:solidFill>
                <a:latin typeface="Calibri"/>
              </a:rPr>
              <a:t>load_shapes</a:t>
            </a:r>
            <a:r>
              <a:rPr lang="en-US" altLang="ja-JP" sz="1800" b="0" i="0" dirty="0" smtClean="0">
                <a:solidFill>
                  <a:schemeClr val="tx1">
                    <a:lumMod val="65000"/>
                    <a:lumOff val="35000"/>
                  </a:schemeClr>
                </a:solidFill>
                <a:latin typeface="Calibri"/>
              </a:rPr>
              <a:t>();</a:t>
            </a:r>
            <a:endParaRPr lang="ja-JP" altLang="en-US" sz="1800" dirty="0" smtClean="0">
              <a:solidFill>
                <a:schemeClr val="tx1">
                  <a:lumMod val="65000"/>
                  <a:lumOff val="35000"/>
                </a:schemeClr>
              </a:solidFill>
            </a:endParaRPr>
          </a:p>
          <a:p>
            <a:pPr marL="0" indent="0" algn="l" defTabSz="914400">
              <a:lnSpc>
                <a:spcPts val="2400"/>
              </a:lnSpc>
              <a:spcBef>
                <a:spcPts val="600"/>
              </a:spcBef>
              <a:buNone/>
            </a:pPr>
            <a:r>
              <a:rPr lang="en-US" altLang="ja-JP" sz="1800" b="1" i="0" spc="-80" dirty="0" smtClean="0">
                <a:solidFill>
                  <a:schemeClr val="tx1">
                    <a:lumMod val="65000"/>
                    <a:lumOff val="35000"/>
                  </a:schemeClr>
                </a:solidFill>
                <a:latin typeface="Calibri"/>
              </a:rPr>
              <a:t>for</a:t>
            </a:r>
            <a:r>
              <a:rPr lang="en-US" altLang="ja-JP" sz="1800" b="0" i="0" spc="-80" dirty="0" smtClean="0">
                <a:solidFill>
                  <a:schemeClr val="tx1">
                    <a:lumMod val="65000"/>
                    <a:lumOff val="35000"/>
                  </a:schemeClr>
                </a:solidFill>
                <a:latin typeface="Calibri"/>
              </a:rPr>
              <a:t>( vector&lt;circle*&gt;::iterator </a:t>
            </a:r>
            <a:r>
              <a:rPr lang="en-US" altLang="ja-JP" sz="1800" b="0" i="0" spc="-80" dirty="0" err="1" smtClean="0">
                <a:solidFill>
                  <a:schemeClr val="tx1">
                    <a:lumMod val="65000"/>
                    <a:lumOff val="35000"/>
                  </a:schemeClr>
                </a:solidFill>
                <a:latin typeface="Calibri"/>
              </a:rPr>
              <a:t>i</a:t>
            </a:r>
            <a:r>
              <a:rPr lang="en-US" altLang="ja-JP" sz="1800" b="0" i="0" spc="-80" dirty="0" smtClean="0">
                <a:solidFill>
                  <a:schemeClr val="tx1">
                    <a:lumMod val="65000"/>
                    <a:lumOff val="35000"/>
                  </a:schemeClr>
                </a:solidFill>
                <a:latin typeface="Calibri"/>
              </a:rPr>
              <a:t> = </a:t>
            </a:r>
            <a:r>
              <a:rPr lang="en-US" altLang="ja-JP" sz="1800" b="0" i="0" spc="-80" dirty="0" err="1" smtClean="0">
                <a:solidFill>
                  <a:schemeClr val="tx1">
                    <a:lumMod val="65000"/>
                    <a:lumOff val="35000"/>
                  </a:schemeClr>
                </a:solidFill>
                <a:latin typeface="Calibri"/>
              </a:rPr>
              <a:t>vw.begin</a:t>
            </a:r>
            <a:r>
              <a:rPr lang="en-US" altLang="ja-JP" sz="1800" b="0" i="0" spc="-80" dirty="0" smtClean="0">
                <a:solidFill>
                  <a:schemeClr val="tx1">
                    <a:lumMod val="65000"/>
                    <a:lumOff val="35000"/>
                  </a:schemeClr>
                </a:solidFill>
                <a:latin typeface="Calibri"/>
              </a:rPr>
              <a:t>(); </a:t>
            </a:r>
            <a:r>
              <a:rPr lang="en-US" altLang="ja-JP" sz="1800" b="0" i="0" spc="-80" dirty="0" err="1" smtClean="0">
                <a:solidFill>
                  <a:schemeClr val="tx1">
                    <a:lumMod val="65000"/>
                    <a:lumOff val="35000"/>
                  </a:schemeClr>
                </a:solidFill>
                <a:latin typeface="Calibri"/>
              </a:rPr>
              <a:t>i</a:t>
            </a:r>
            <a:r>
              <a:rPr lang="en-US" altLang="ja-JP" sz="1800" b="0" i="0" spc="-80" dirty="0" smtClean="0">
                <a:solidFill>
                  <a:schemeClr val="tx1">
                    <a:lumMod val="65000"/>
                    <a:lumOff val="35000"/>
                  </a:schemeClr>
                </a:solidFill>
                <a:latin typeface="Calibri"/>
              </a:rPr>
              <a:t> != </a:t>
            </a:r>
            <a:r>
              <a:rPr lang="en-US" altLang="ja-JP" sz="1800" b="0" i="0" spc="-80" dirty="0" err="1" smtClean="0">
                <a:solidFill>
                  <a:schemeClr val="tx1">
                    <a:lumMod val="65000"/>
                    <a:lumOff val="35000"/>
                  </a:schemeClr>
                </a:solidFill>
                <a:latin typeface="Calibri"/>
              </a:rPr>
              <a:t>vw.end</a:t>
            </a:r>
            <a:r>
              <a:rPr lang="en-US" altLang="ja-JP" sz="1800" b="0" i="0" spc="-80" dirty="0" smtClean="0">
                <a:solidFill>
                  <a:schemeClr val="tx1">
                    <a:lumMod val="65000"/>
                    <a:lumOff val="35000"/>
                  </a:schemeClr>
                </a:solidFill>
                <a:latin typeface="Calibri"/>
              </a:rPr>
              <a:t>(); ++</a:t>
            </a:r>
            <a:r>
              <a:rPr lang="en-US" altLang="ja-JP" sz="1800" b="0" i="0" spc="-80" dirty="0" err="1" smtClean="0">
                <a:solidFill>
                  <a:schemeClr val="tx1">
                    <a:lumMod val="65000"/>
                    <a:lumOff val="35000"/>
                  </a:schemeClr>
                </a:solidFill>
                <a:latin typeface="Calibri"/>
              </a:rPr>
              <a:t>i</a:t>
            </a:r>
            <a:r>
              <a:rPr lang="en-US" altLang="ja-JP" sz="1800" b="0" i="0" spc="-80" dirty="0" smtClean="0">
                <a:solidFill>
                  <a:schemeClr val="tx1">
                    <a:lumMod val="65000"/>
                    <a:lumOff val="35000"/>
                  </a:schemeClr>
                </a:solidFill>
                <a:latin typeface="Calibri"/>
              </a:rPr>
              <a:t> ) {</a:t>
            </a:r>
            <a:r>
              <a:rPr lang="ja-JP" altLang="en-US" sz="1800" b="0" i="0" spc="-100" dirty="0" smtClean="0">
                <a:solidFill>
                  <a:schemeClr val="tx1">
                    <a:lumMod val="65000"/>
                    <a:lumOff val="35000"/>
                  </a:schemeClr>
                </a:solidFill>
                <a:latin typeface="Calibri"/>
              </a:rPr>
              <a:t/>
            </a:r>
            <a:br>
              <a:rPr lang="ja-JP" altLang="en-US" sz="1800" b="0" i="0" spc="-100" dirty="0" smtClean="0">
                <a:solidFill>
                  <a:schemeClr val="tx1">
                    <a:lumMod val="65000"/>
                    <a:lumOff val="35000"/>
                  </a:schemeClr>
                </a:solidFill>
                <a:latin typeface="Calibri"/>
              </a:rPr>
            </a:br>
            <a:r>
              <a:rPr lang="ja-JP" altLang="en-US" sz="1800" b="0" i="0" spc="-100" dirty="0" smtClean="0">
                <a:solidFill>
                  <a:schemeClr val="tx1">
                    <a:lumMod val="65000"/>
                    <a:lumOff val="35000"/>
                  </a:schemeClr>
                </a:solidFill>
                <a:latin typeface="Calibri"/>
              </a:rPr>
              <a:t>  </a:t>
            </a:r>
            <a:r>
              <a:rPr lang="ja-JP" altLang="en-US" sz="1800" b="0" i="0" dirty="0" smtClean="0">
                <a:solidFill>
                  <a:schemeClr val="tx1">
                    <a:lumMod val="65000"/>
                    <a:lumOff val="35000"/>
                  </a:schemeClr>
                </a:solidFill>
                <a:latin typeface="Calibri"/>
              </a:rPr>
              <a:t>  </a:t>
            </a:r>
            <a:r>
              <a:rPr lang="en-US" altLang="ja-JP" sz="1800" b="0" i="0" dirty="0" smtClean="0">
                <a:solidFill>
                  <a:schemeClr val="tx1">
                    <a:lumMod val="65000"/>
                    <a:lumOff val="35000"/>
                  </a:schemeClr>
                </a:solidFill>
                <a:latin typeface="Calibri"/>
              </a:rPr>
              <a:t>if(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&amp;&amp;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 *p )</a:t>
            </a:r>
            <a:br>
              <a:rPr lang="en-US" altLang="ja-JP" sz="1800" b="0" i="0" dirty="0" smtClean="0">
                <a:solidFill>
                  <a:schemeClr val="tx1">
                    <a:lumMod val="65000"/>
                    <a:lumOff val="35000"/>
                  </a:schemeClr>
                </a:solidFill>
                <a:latin typeface="Calibri"/>
              </a:rPr>
            </a:br>
            <a:r>
              <a:rPr lang="en-US" altLang="ja-JP" sz="1800" b="0" i="0" dirty="0" smtClean="0">
                <a:solidFill>
                  <a:schemeClr val="tx1">
                    <a:lumMod val="65000"/>
                    <a:lumOff val="35000"/>
                  </a:schemeClr>
                </a:solidFill>
                <a:latin typeface="Calibri"/>
              </a:rPr>
              <a:t>        </a:t>
            </a:r>
            <a:r>
              <a:rPr lang="en-US" altLang="ja-JP" sz="1800" b="0" i="0" dirty="0" err="1" smtClean="0">
                <a:solidFill>
                  <a:schemeClr val="tx1">
                    <a:lumMod val="65000"/>
                    <a:lumOff val="35000"/>
                  </a:schemeClr>
                </a:solidFill>
                <a:latin typeface="Calibri"/>
              </a:rPr>
              <a:t>cout</a:t>
            </a:r>
            <a:r>
              <a:rPr lang="en-US" altLang="ja-JP" sz="1800" b="0" i="0" dirty="0" smtClean="0">
                <a:solidFill>
                  <a:schemeClr val="tx1">
                    <a:lumMod val="65000"/>
                    <a:lumOff val="35000"/>
                  </a:schemeClr>
                </a:solidFill>
                <a:latin typeface="Calibri"/>
              </a:rPr>
              <a:t> &lt;&lt;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&lt;&lt; “ is a match\n”;</a:t>
            </a:r>
            <a:br>
              <a:rPr lang="en-US" altLang="ja-JP" sz="1800" b="0" i="0" dirty="0" smtClean="0">
                <a:solidFill>
                  <a:schemeClr val="tx1">
                    <a:lumMod val="65000"/>
                    <a:lumOff val="35000"/>
                  </a:schemeClr>
                </a:solidFill>
                <a:latin typeface="Calibri"/>
              </a:rPr>
            </a:br>
            <a:r>
              <a:rPr lang="en-US" altLang="ja-JP" sz="1800" b="0" i="0" dirty="0" smtClean="0">
                <a:solidFill>
                  <a:schemeClr val="tx1">
                    <a:lumMod val="65000"/>
                    <a:lumOff val="35000"/>
                  </a:schemeClr>
                </a:solidFill>
                <a:latin typeface="Calibri"/>
              </a:rPr>
              <a:t>}</a:t>
            </a:r>
          </a:p>
          <a:p>
            <a:pPr marL="0" indent="0" algn="l" defTabSz="914400">
              <a:lnSpc>
                <a:spcPts val="2400"/>
              </a:lnSpc>
              <a:spcBef>
                <a:spcPts val="600"/>
              </a:spcBef>
              <a:buNone/>
            </a:pPr>
            <a:r>
              <a:rPr lang="en-US" altLang="ja-JP" sz="1800" b="0" i="0" dirty="0" smtClean="0">
                <a:solidFill>
                  <a:schemeClr val="tx1">
                    <a:lumMod val="65000"/>
                    <a:lumOff val="35000"/>
                  </a:schemeClr>
                </a:solidFill>
                <a:latin typeface="Calibri"/>
              </a:rPr>
              <a:t>for( vector&lt;circle*&gt;::iterator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 </a:t>
            </a:r>
            <a:r>
              <a:rPr lang="en-US" altLang="ja-JP" sz="1800" b="0" i="0" dirty="0" err="1" smtClean="0">
                <a:solidFill>
                  <a:schemeClr val="tx1">
                    <a:lumMod val="65000"/>
                    <a:lumOff val="35000"/>
                  </a:schemeClr>
                </a:solidFill>
                <a:latin typeface="Calibri"/>
              </a:rPr>
              <a:t>vw.begin</a:t>
            </a:r>
            <a:r>
              <a:rPr lang="en-US" altLang="ja-JP" sz="1800" b="0" i="0" dirty="0" smtClean="0">
                <a:solidFill>
                  <a:schemeClr val="tx1">
                    <a:lumMod val="65000"/>
                    <a:lumOff val="35000"/>
                  </a:schemeClr>
                </a:solidFill>
                <a:latin typeface="Calibri"/>
              </a:rPr>
              <a:t>();</a:t>
            </a:r>
            <a:br>
              <a:rPr lang="en-US" altLang="ja-JP" sz="1800" b="0" i="0" dirty="0" smtClean="0">
                <a:solidFill>
                  <a:schemeClr val="tx1">
                    <a:lumMod val="65000"/>
                    <a:lumOff val="35000"/>
                  </a:schemeClr>
                </a:solidFill>
                <a:latin typeface="Calibri"/>
              </a:rPr>
            </a:br>
            <a:r>
              <a:rPr lang="en-US" altLang="ja-JP" sz="1800" b="0" i="0" dirty="0" smtClean="0">
                <a:solidFill>
                  <a:schemeClr val="tx1">
                    <a:lumMod val="65000"/>
                    <a:lumOff val="35000"/>
                  </a:schemeClr>
                </a:solidFill>
                <a:latin typeface="Calibri"/>
              </a:rPr>
              <a:t>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 </a:t>
            </a:r>
            <a:r>
              <a:rPr lang="en-US" altLang="ja-JP" sz="1800" b="0" i="0" dirty="0" err="1" smtClean="0">
                <a:solidFill>
                  <a:schemeClr val="tx1">
                    <a:lumMod val="65000"/>
                    <a:lumOff val="35000"/>
                  </a:schemeClr>
                </a:solidFill>
                <a:latin typeface="Calibri"/>
              </a:rPr>
              <a:t>vw.end</a:t>
            </a:r>
            <a:r>
              <a:rPr lang="en-US" altLang="ja-JP" sz="1800" b="0" i="0" dirty="0" smtClean="0">
                <a:solidFill>
                  <a:schemeClr val="tx1">
                    <a:lumMod val="65000"/>
                    <a:lumOff val="35000"/>
                  </a:schemeClr>
                </a:solidFill>
                <a:latin typeface="Calibri"/>
              </a:rPr>
              <a:t>();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 {</a:t>
            </a:r>
            <a:br>
              <a:rPr lang="en-US" altLang="ja-JP" sz="1800" b="0" i="0" dirty="0" smtClean="0">
                <a:solidFill>
                  <a:schemeClr val="tx1">
                    <a:lumMod val="65000"/>
                    <a:lumOff val="35000"/>
                  </a:schemeClr>
                </a:solidFill>
                <a:latin typeface="Calibri"/>
              </a:rPr>
            </a:br>
            <a:r>
              <a:rPr lang="en-US" altLang="ja-JP" sz="1800" b="0" i="0" dirty="0" smtClean="0">
                <a:solidFill>
                  <a:schemeClr val="tx1">
                    <a:lumMod val="65000"/>
                    <a:lumOff val="35000"/>
                  </a:schemeClr>
                </a:solidFill>
                <a:latin typeface="Calibri"/>
              </a:rPr>
              <a:t>    </a:t>
            </a:r>
            <a:r>
              <a:rPr lang="en-US" altLang="ja-JP" sz="1800" b="1" i="0" dirty="0" smtClean="0">
                <a:solidFill>
                  <a:schemeClr val="tx1">
                    <a:lumMod val="65000"/>
                    <a:lumOff val="35000"/>
                  </a:schemeClr>
                </a:solidFill>
                <a:latin typeface="Calibri"/>
              </a:rPr>
              <a:t>delete</a:t>
            </a:r>
            <a:r>
              <a:rPr lang="ja-JP" altLang="en-US" sz="1800" b="0" i="0" dirty="0" smtClean="0">
                <a:solidFill>
                  <a:schemeClr val="tx1">
                    <a:lumMod val="65000"/>
                    <a:lumOff val="35000"/>
                  </a:schemeClr>
                </a:solidFill>
                <a:latin typeface="Calibri"/>
              </a:rPr>
              <a:t>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a:t>
            </a:r>
            <a:br>
              <a:rPr lang="en-US" altLang="ja-JP" sz="1800" b="0" i="0" dirty="0" smtClean="0">
                <a:solidFill>
                  <a:schemeClr val="tx1">
                    <a:lumMod val="65000"/>
                    <a:lumOff val="35000"/>
                  </a:schemeClr>
                </a:solidFill>
                <a:latin typeface="Calibri"/>
              </a:rPr>
            </a:br>
            <a:r>
              <a:rPr lang="en-US" altLang="ja-JP" sz="1800" b="0" i="0" dirty="0" smtClean="0">
                <a:solidFill>
                  <a:schemeClr val="tx1">
                    <a:lumMod val="65000"/>
                    <a:lumOff val="35000"/>
                  </a:schemeClr>
                </a:solidFill>
                <a:latin typeface="Calibri"/>
              </a:rPr>
              <a:t>}</a:t>
            </a:r>
          </a:p>
          <a:p>
            <a:pPr marL="0" indent="0" algn="l" defTabSz="914400">
              <a:lnSpc>
                <a:spcPts val="2400"/>
              </a:lnSpc>
              <a:spcBef>
                <a:spcPts val="600"/>
              </a:spcBef>
              <a:buNone/>
            </a:pPr>
            <a:r>
              <a:rPr lang="en-US" altLang="ja-JP" sz="1800" b="1" i="0" dirty="0" smtClean="0">
                <a:solidFill>
                  <a:schemeClr val="tx1">
                    <a:lumMod val="65000"/>
                    <a:lumOff val="35000"/>
                  </a:schemeClr>
                </a:solidFill>
                <a:latin typeface="Calibri"/>
              </a:rPr>
              <a:t>delete</a:t>
            </a:r>
            <a:r>
              <a:rPr lang="ja-JP" altLang="en-US" sz="1800" b="0" i="0" dirty="0" smtClean="0">
                <a:solidFill>
                  <a:schemeClr val="tx1">
                    <a:lumMod val="65000"/>
                    <a:lumOff val="35000"/>
                  </a:schemeClr>
                </a:solidFill>
                <a:latin typeface="Calibri"/>
              </a:rPr>
              <a:t> </a:t>
            </a:r>
            <a:r>
              <a:rPr lang="en-US" altLang="ja-JP" sz="1800" b="0" i="0" dirty="0" smtClean="0">
                <a:solidFill>
                  <a:schemeClr val="tx1">
                    <a:lumMod val="65000"/>
                    <a:lumOff val="35000"/>
                  </a:schemeClr>
                </a:solidFill>
                <a:latin typeface="Calibri"/>
              </a:rPr>
              <a:t>p;</a:t>
            </a:r>
            <a:endParaRPr lang="ja-JP" altLang="en-US" sz="1800" dirty="0">
              <a:solidFill>
                <a:schemeClr val="tx1">
                  <a:lumMod val="65000"/>
                  <a:lumOff val="35000"/>
                </a:schemeClr>
              </a:solidFill>
            </a:endParaRPr>
          </a:p>
        </p:txBody>
      </p:sp>
      <p:sp>
        <p:nvSpPr>
          <p:cNvPr id="9" name="Content Placeholder 8"/>
          <p:cNvSpPr>
            <a:spLocks noGrp="1"/>
          </p:cNvSpPr>
          <p:nvPr>
            <p:ph sz="quarter" idx="4"/>
          </p:nvPr>
        </p:nvSpPr>
        <p:spPr>
          <a:xfrm>
            <a:off x="6113124" y="2133600"/>
            <a:ext cx="5549122" cy="2846773"/>
          </a:xfrm>
        </p:spPr>
        <p:txBody>
          <a:bodyPr>
            <a:normAutofit/>
          </a:bodyPr>
          <a:lstStyle/>
          <a:p>
            <a:pPr marL="0" indent="0" algn="l" defTabSz="914400">
              <a:lnSpc>
                <a:spcPts val="2400"/>
              </a:lnSpc>
              <a:spcBef>
                <a:spcPts val="600"/>
              </a:spcBef>
              <a:buNone/>
            </a:pPr>
            <a:r>
              <a:rPr lang="en-US" altLang="ja-JP" sz="1800" b="1" i="0" dirty="0" smtClean="0">
                <a:solidFill>
                  <a:srgbClr val="0070C0"/>
                </a:solidFill>
                <a:latin typeface="Calibri"/>
              </a:rPr>
              <a:t>auto</a:t>
            </a:r>
            <a:r>
              <a:rPr lang="ja-JP" altLang="en-US" sz="1800" b="0" i="0" dirty="0" smtClean="0">
                <a:solidFill>
                  <a:srgbClr val="0070C0"/>
                </a:solidFill>
                <a:latin typeface="Calibri"/>
              </a:rPr>
              <a:t> </a:t>
            </a:r>
            <a:r>
              <a:rPr lang="en-US" altLang="ja-JP" sz="1800" b="0" i="0" dirty="0" smtClean="0">
                <a:solidFill>
                  <a:srgbClr val="0070C0"/>
                </a:solidFill>
                <a:latin typeface="Calibri"/>
              </a:rPr>
              <a:t>p = </a:t>
            </a:r>
            <a:r>
              <a:rPr lang="en-US" altLang="ja-JP" sz="1800" b="1" i="0" dirty="0" err="1" smtClean="0">
                <a:solidFill>
                  <a:srgbClr val="0070C0"/>
                </a:solidFill>
                <a:latin typeface="Calibri"/>
              </a:rPr>
              <a:t>make_shared</a:t>
            </a:r>
            <a:r>
              <a:rPr lang="en-US" altLang="ja-JP" sz="1800" b="1" i="0" dirty="0" smtClean="0">
                <a:solidFill>
                  <a:srgbClr val="0070C0"/>
                </a:solidFill>
                <a:latin typeface="Calibri"/>
              </a:rPr>
              <a:t>&lt;circle&gt;</a:t>
            </a:r>
            <a:r>
              <a:rPr lang="en-US" altLang="ja-JP" sz="1800" b="0" i="0" dirty="0" smtClean="0">
                <a:solidFill>
                  <a:srgbClr val="0070C0"/>
                </a:solidFill>
                <a:latin typeface="Calibri"/>
              </a:rPr>
              <a:t>( 42 );</a:t>
            </a:r>
          </a:p>
          <a:p>
            <a:pPr marL="0" indent="0" algn="l" defTabSz="914400">
              <a:lnSpc>
                <a:spcPts val="2400"/>
              </a:lnSpc>
              <a:spcBef>
                <a:spcPts val="600"/>
              </a:spcBef>
              <a:buNone/>
            </a:pPr>
            <a:r>
              <a:rPr lang="en-US" altLang="ja-JP" sz="1800" b="0" i="0" dirty="0" smtClean="0">
                <a:solidFill>
                  <a:srgbClr val="0070C0"/>
                </a:solidFill>
                <a:latin typeface="Calibri"/>
              </a:rPr>
              <a:t>vector&lt;</a:t>
            </a:r>
            <a:r>
              <a:rPr lang="en-US" altLang="ja-JP" sz="1800" b="1" i="0" dirty="0" err="1" smtClean="0">
                <a:solidFill>
                  <a:srgbClr val="0070C0"/>
                </a:solidFill>
                <a:latin typeface="Calibri"/>
              </a:rPr>
              <a:t>shared_ptr</a:t>
            </a:r>
            <a:r>
              <a:rPr lang="en-US" altLang="ja-JP" sz="1800" b="1" i="0" dirty="0" smtClean="0">
                <a:solidFill>
                  <a:srgbClr val="0070C0"/>
                </a:solidFill>
                <a:latin typeface="Calibri"/>
              </a:rPr>
              <a:t>&lt;shape&gt;</a:t>
            </a:r>
            <a:r>
              <a:rPr lang="en-US" altLang="ja-JP" sz="1800" b="0" i="0" dirty="0" smtClean="0">
                <a:solidFill>
                  <a:srgbClr val="0070C0"/>
                </a:solidFill>
                <a:latin typeface="Calibri"/>
              </a:rPr>
              <a:t>&gt; </a:t>
            </a:r>
            <a:r>
              <a:rPr lang="en-US" altLang="ja-JP" sz="1800" b="0" i="0" dirty="0" err="1" smtClean="0">
                <a:solidFill>
                  <a:srgbClr val="0070C0"/>
                </a:solidFill>
                <a:latin typeface="Calibri"/>
              </a:rPr>
              <a:t>vw</a:t>
            </a:r>
            <a:r>
              <a:rPr lang="en-US" altLang="ja-JP" sz="1800" b="0" i="0" dirty="0" smtClean="0">
                <a:solidFill>
                  <a:srgbClr val="0070C0"/>
                </a:solidFill>
                <a:latin typeface="Calibri"/>
              </a:rPr>
              <a:t> = </a:t>
            </a:r>
            <a:r>
              <a:rPr lang="en-US" altLang="ja-JP" sz="1800" b="0" i="0" dirty="0" err="1" smtClean="0">
                <a:solidFill>
                  <a:srgbClr val="0070C0"/>
                </a:solidFill>
                <a:latin typeface="Calibri"/>
              </a:rPr>
              <a:t>load_shapes</a:t>
            </a:r>
            <a:r>
              <a:rPr lang="en-US" altLang="ja-JP" sz="1800" b="0" i="0" dirty="0" smtClean="0">
                <a:solidFill>
                  <a:srgbClr val="0070C0"/>
                </a:solidFill>
                <a:latin typeface="Calibri"/>
              </a:rPr>
              <a:t>();</a:t>
            </a:r>
            <a:endParaRPr lang="ja-JP" altLang="en-US" sz="1800" dirty="0" smtClean="0">
              <a:solidFill>
                <a:srgbClr val="0070C0"/>
              </a:solidFill>
            </a:endParaRPr>
          </a:p>
          <a:p>
            <a:pPr marL="0" indent="0" algn="l" defTabSz="914400">
              <a:lnSpc>
                <a:spcPts val="2400"/>
              </a:lnSpc>
              <a:spcBef>
                <a:spcPts val="600"/>
              </a:spcBef>
              <a:buNone/>
            </a:pPr>
            <a:r>
              <a:rPr lang="en-US" altLang="ja-JP" sz="1800" b="1" i="0" spc="-50" dirty="0" err="1" smtClean="0">
                <a:solidFill>
                  <a:srgbClr val="0070C0"/>
                </a:solidFill>
                <a:latin typeface="Calibri"/>
              </a:rPr>
              <a:t>for_each</a:t>
            </a:r>
            <a:r>
              <a:rPr lang="en-US" altLang="ja-JP" sz="1800" b="0" i="0" spc="-50" dirty="0" smtClean="0">
                <a:solidFill>
                  <a:srgbClr val="0070C0"/>
                </a:solidFill>
                <a:latin typeface="Calibri"/>
              </a:rPr>
              <a:t>( begin(</a:t>
            </a:r>
            <a:r>
              <a:rPr lang="en-US" altLang="ja-JP" sz="1800" b="0" i="0" spc="-50" dirty="0" err="1" smtClean="0">
                <a:solidFill>
                  <a:srgbClr val="0070C0"/>
                </a:solidFill>
                <a:latin typeface="Calibri"/>
              </a:rPr>
              <a:t>vw</a:t>
            </a:r>
            <a:r>
              <a:rPr lang="en-US" altLang="ja-JP" sz="1800" b="0" i="0" spc="-50" dirty="0" smtClean="0">
                <a:solidFill>
                  <a:srgbClr val="0070C0"/>
                </a:solidFill>
                <a:latin typeface="Calibri"/>
              </a:rPr>
              <a:t>), end(</a:t>
            </a:r>
            <a:r>
              <a:rPr lang="en-US" altLang="ja-JP" sz="1800" b="0" i="0" spc="-50" dirty="0" err="1" smtClean="0">
                <a:solidFill>
                  <a:srgbClr val="0070C0"/>
                </a:solidFill>
                <a:latin typeface="Calibri"/>
              </a:rPr>
              <a:t>vw</a:t>
            </a:r>
            <a:r>
              <a:rPr lang="en-US" altLang="ja-JP" sz="1800" b="0" i="0" spc="-50" dirty="0" smtClean="0">
                <a:solidFill>
                  <a:srgbClr val="0070C0"/>
                </a:solidFill>
                <a:latin typeface="Calibri"/>
              </a:rPr>
              <a:t>), </a:t>
            </a:r>
            <a:r>
              <a:rPr lang="en-US" altLang="ja-JP" sz="1800" b="1" i="0" spc="-50" dirty="0" smtClean="0">
                <a:solidFill>
                  <a:srgbClr val="FADA7A">
                    <a:lumMod val="50000"/>
                  </a:srgbClr>
                </a:solidFill>
                <a:latin typeface="Calibri"/>
              </a:rPr>
              <a:t>[&amp;]</a:t>
            </a:r>
            <a:r>
              <a:rPr lang="en-US" altLang="ja-JP" sz="1800" b="0" i="0" spc="-50" dirty="0" smtClean="0">
                <a:solidFill>
                  <a:srgbClr val="FADA7A">
                    <a:lumMod val="50000"/>
                  </a:srgbClr>
                </a:solidFill>
                <a:latin typeface="Calibri"/>
              </a:rPr>
              <a:t>( </a:t>
            </a:r>
            <a:r>
              <a:rPr lang="en-US" altLang="ja-JP" sz="1800" b="0" i="0" spc="-50" dirty="0" err="1" smtClean="0">
                <a:solidFill>
                  <a:srgbClr val="FADA7A">
                    <a:lumMod val="50000"/>
                  </a:srgbClr>
                </a:solidFill>
                <a:latin typeface="Calibri"/>
              </a:rPr>
              <a:t>shared_ptr</a:t>
            </a:r>
            <a:r>
              <a:rPr lang="en-US" altLang="ja-JP" sz="1800" b="0" i="0" spc="-50" dirty="0" smtClean="0">
                <a:solidFill>
                  <a:srgbClr val="FADA7A">
                    <a:lumMod val="50000"/>
                  </a:srgbClr>
                </a:solidFill>
                <a:latin typeface="Calibri"/>
              </a:rPr>
              <a:t>&lt;circle&gt;&amp; s ) {</a:t>
            </a:r>
            <a:br>
              <a:rPr lang="en-US" altLang="ja-JP" sz="1800" b="0" i="0" spc="-50" dirty="0" smtClean="0">
                <a:solidFill>
                  <a:srgbClr val="FADA7A">
                    <a:lumMod val="50000"/>
                  </a:srgbClr>
                </a:solidFill>
                <a:latin typeface="Calibri"/>
              </a:rPr>
            </a:br>
            <a:r>
              <a:rPr lang="ja-JP" altLang="en-US" sz="1800" b="0" i="0" dirty="0" smtClean="0">
                <a:solidFill>
                  <a:srgbClr val="0070C0"/>
                </a:solidFill>
                <a:latin typeface="Calibri"/>
              </a:rPr>
              <a:t>    </a:t>
            </a:r>
            <a:r>
              <a:rPr lang="en-US" altLang="ja-JP" sz="1800" b="0" i="0" dirty="0" smtClean="0">
                <a:solidFill>
                  <a:srgbClr val="0070C0"/>
                </a:solidFill>
                <a:latin typeface="Calibri"/>
              </a:rPr>
              <a:t>if( s &amp;&amp; *s == *p )</a:t>
            </a:r>
            <a:br>
              <a:rPr lang="en-US" altLang="ja-JP" sz="1800" b="0" i="0" dirty="0" smtClean="0">
                <a:solidFill>
                  <a:srgbClr val="0070C0"/>
                </a:solidFill>
                <a:latin typeface="Calibri"/>
              </a:rPr>
            </a:br>
            <a:r>
              <a:rPr lang="en-US" altLang="ja-JP" sz="1800" b="0" i="0" dirty="0" smtClean="0">
                <a:solidFill>
                  <a:srgbClr val="0070C0"/>
                </a:solidFill>
                <a:latin typeface="Calibri"/>
              </a:rPr>
              <a:t>        </a:t>
            </a:r>
            <a:r>
              <a:rPr lang="en-US" altLang="ja-JP" sz="1800" b="0" i="0" dirty="0" err="1" smtClean="0">
                <a:solidFill>
                  <a:srgbClr val="0070C0"/>
                </a:solidFill>
                <a:latin typeface="Calibri"/>
              </a:rPr>
              <a:t>cout</a:t>
            </a:r>
            <a:r>
              <a:rPr lang="en-US" altLang="ja-JP" sz="1800" b="0" i="0" dirty="0" smtClean="0">
                <a:solidFill>
                  <a:srgbClr val="0070C0"/>
                </a:solidFill>
                <a:latin typeface="Calibri"/>
              </a:rPr>
              <a:t> &lt;&lt; *s &lt;&lt; “ is a match\n”;</a:t>
            </a:r>
            <a:br>
              <a:rPr lang="en-US" altLang="ja-JP" sz="1800" b="0" i="0" dirty="0" smtClean="0">
                <a:solidFill>
                  <a:srgbClr val="0070C0"/>
                </a:solidFill>
                <a:latin typeface="Calibri"/>
              </a:rPr>
            </a:br>
            <a:r>
              <a:rPr lang="en-US" altLang="ja-JP" sz="1800" b="0" i="0" dirty="0" smtClean="0">
                <a:solidFill>
                  <a:srgbClr val="FADA7A">
                    <a:lumMod val="50000"/>
                  </a:srgbClr>
                </a:solidFill>
                <a:latin typeface="Calibri"/>
              </a:rPr>
              <a:t>}</a:t>
            </a:r>
            <a:r>
              <a:rPr lang="ja-JP" altLang="en-US" sz="1800" b="0" i="0" dirty="0" smtClean="0">
                <a:solidFill>
                  <a:srgbClr val="0070C0"/>
                </a:solidFill>
                <a:latin typeface="Calibri"/>
              </a:rPr>
              <a:t> </a:t>
            </a:r>
            <a:r>
              <a:rPr lang="en-US" altLang="ja-JP" sz="1800" b="0" i="0" dirty="0" smtClean="0">
                <a:solidFill>
                  <a:srgbClr val="0070C0"/>
                </a:solidFill>
                <a:latin typeface="Calibri"/>
              </a:rPr>
              <a:t>);</a:t>
            </a:r>
            <a:endParaRPr lang="ja-JP" altLang="en-US" sz="1800" dirty="0">
              <a:solidFill>
                <a:srgbClr val="0070C0"/>
              </a:solidFill>
            </a:endParaRPr>
          </a:p>
        </p:txBody>
      </p:sp>
      <p:sp>
        <p:nvSpPr>
          <p:cNvPr id="13" name="Line Callout 1 12"/>
          <p:cNvSpPr/>
          <p:nvPr/>
        </p:nvSpPr>
        <p:spPr>
          <a:xfrm>
            <a:off x="9232777" y="1207912"/>
            <a:ext cx="2556802" cy="832155"/>
          </a:xfrm>
          <a:prstGeom prst="borderCallout1">
            <a:avLst>
              <a:gd name="adj1" fmla="val 25636"/>
              <a:gd name="adj2" fmla="val -1190"/>
              <a:gd name="adj3" fmla="val 117664"/>
              <a:gd name="adj4" fmla="val -2630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sz="2000" b="0" i="0" dirty="0" smtClean="0">
                <a:solidFill>
                  <a:schemeClr val="lt1"/>
                </a:solidFill>
                <a:latin typeface="Calibri"/>
                <a:ea typeface="+mn-ea"/>
                <a:cs typeface="+mn-cs"/>
              </a:rPr>
              <a:t>T* </a:t>
            </a:r>
            <a:r>
              <a:rPr lang="en-US" altLang="ja-JP" sz="2000" dirty="0">
                <a:sym typeface="Symbol"/>
              </a:rPr>
              <a:t></a:t>
            </a:r>
            <a:r>
              <a:rPr lang="ja-JP" altLang="en-US" sz="2000" b="0" i="0" dirty="0" smtClean="0">
                <a:solidFill>
                  <a:schemeClr val="lt1"/>
                </a:solidFill>
                <a:latin typeface="Calibri"/>
                <a:ea typeface="+mn-ea"/>
                <a:cs typeface="+mn-cs"/>
              </a:rPr>
              <a:t> </a:t>
            </a:r>
            <a:r>
              <a:rPr lang="en-US" altLang="ja-JP" sz="2000" b="1" i="0" dirty="0" err="1" smtClean="0">
                <a:solidFill>
                  <a:schemeClr val="lt1"/>
                </a:solidFill>
                <a:latin typeface="Calibri"/>
                <a:ea typeface="+mn-ea"/>
                <a:cs typeface="+mn-cs"/>
              </a:rPr>
              <a:t>shared_ptr</a:t>
            </a:r>
            <a:r>
              <a:rPr lang="en-US" altLang="ja-JP" sz="2000" b="0" i="0" dirty="0" smtClean="0">
                <a:solidFill>
                  <a:schemeClr val="lt1"/>
                </a:solidFill>
                <a:latin typeface="Calibri"/>
                <a:ea typeface="+mn-ea"/>
                <a:cs typeface="+mn-cs"/>
              </a:rPr>
              <a:t>&lt;T&gt;</a:t>
            </a:r>
          </a:p>
          <a:p>
            <a:pPr algn="ctr" defTabSz="914400">
              <a:spcBef>
                <a:spcPts val="600"/>
              </a:spcBef>
              <a:buNone/>
            </a:pPr>
            <a:r>
              <a:rPr lang="en-US" altLang="ja-JP" sz="2000" b="0" i="0" dirty="0" smtClean="0">
                <a:solidFill>
                  <a:schemeClr val="lt1"/>
                </a:solidFill>
                <a:latin typeface="Calibri"/>
                <a:ea typeface="+mn-ea"/>
                <a:cs typeface="+mn-cs"/>
              </a:rPr>
              <a:t>new </a:t>
            </a:r>
            <a:r>
              <a:rPr lang="en-US" altLang="ja-JP" sz="2000" dirty="0">
                <a:sym typeface="Symbol"/>
              </a:rPr>
              <a:t></a:t>
            </a:r>
            <a:r>
              <a:rPr lang="ja-JP" altLang="en-US" sz="2000" b="0" i="0" dirty="0" smtClean="0">
                <a:solidFill>
                  <a:schemeClr val="lt1"/>
                </a:solidFill>
                <a:latin typeface="Calibri"/>
                <a:ea typeface="+mn-ea"/>
                <a:cs typeface="+mn-cs"/>
              </a:rPr>
              <a:t> </a:t>
            </a:r>
            <a:r>
              <a:rPr lang="en-US" altLang="ja-JP" sz="2000" b="1" i="0" dirty="0" err="1" smtClean="0">
                <a:solidFill>
                  <a:schemeClr val="lt1"/>
                </a:solidFill>
                <a:latin typeface="Calibri"/>
                <a:ea typeface="+mn-ea"/>
                <a:cs typeface="+mn-cs"/>
              </a:rPr>
              <a:t>make_shared</a:t>
            </a:r>
            <a:endParaRPr lang="en-US" altLang="ja-JP" sz="2000" b="1" i="0" dirty="0">
              <a:solidFill>
                <a:schemeClr val="lt1"/>
              </a:solidFill>
              <a:latin typeface="Calibri"/>
              <a:ea typeface="+mn-ea"/>
              <a:cs typeface="+mn-cs"/>
            </a:endParaRPr>
          </a:p>
        </p:txBody>
      </p:sp>
      <p:sp>
        <p:nvSpPr>
          <p:cNvPr id="17" name="Line Callout 1 16"/>
          <p:cNvSpPr/>
          <p:nvPr/>
        </p:nvSpPr>
        <p:spPr>
          <a:xfrm>
            <a:off x="5357707" y="5002481"/>
            <a:ext cx="3621906" cy="1196543"/>
          </a:xfrm>
          <a:prstGeom prst="borderCallout1">
            <a:avLst>
              <a:gd name="adj1" fmla="val -4479"/>
              <a:gd name="adj2" fmla="val 18171"/>
              <a:gd name="adj3" fmla="val -51425"/>
              <a:gd name="adj4" fmla="val 24261"/>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smtClean="0">
                <a:solidFill>
                  <a:schemeClr val="lt1"/>
                </a:solidFill>
                <a:latin typeface="Calibri"/>
                <a:ea typeface="+mn-ea"/>
                <a:cs typeface="+mn-cs"/>
              </a:rPr>
              <a:t>“</a:t>
            </a:r>
            <a:r>
              <a:rPr lang="en-US" altLang="ja-JP" b="0" i="0" smtClean="0">
                <a:solidFill>
                  <a:schemeClr val="lt1"/>
                </a:solidFill>
                <a:latin typeface="Calibri"/>
                <a:ea typeface="+mn-ea"/>
                <a:cs typeface="+mn-cs"/>
              </a:rPr>
              <a:t>delete” </a:t>
            </a:r>
            <a:r>
              <a:rPr lang="ja-JP" altLang="en-US" b="0" i="0" smtClean="0">
                <a:solidFill>
                  <a:schemeClr val="lt1"/>
                </a:solidFill>
                <a:latin typeface="Calibri"/>
                <a:ea typeface="+mn-ea"/>
                <a:cs typeface="+mn-cs"/>
              </a:rPr>
              <a:t>は不要</a:t>
            </a:r>
          </a:p>
          <a:p>
            <a:pPr algn="ctr" defTabSz="914400">
              <a:spcBef>
                <a:spcPts val="600"/>
              </a:spcBef>
              <a:buNone/>
            </a:pPr>
            <a:r>
              <a:rPr lang="ja-JP" altLang="en-US" b="0" i="0" smtClean="0">
                <a:solidFill>
                  <a:schemeClr val="lt1"/>
                </a:solidFill>
                <a:latin typeface="Calibri"/>
                <a:ea typeface="+mn-ea"/>
                <a:cs typeface="+mn-cs"/>
              </a:rPr>
              <a:t>有効期間の自動管理</a:t>
            </a:r>
          </a:p>
          <a:p>
            <a:pPr algn="ctr" defTabSz="914400">
              <a:spcBef>
                <a:spcPts val="600"/>
              </a:spcBef>
              <a:buNone/>
            </a:pPr>
            <a:r>
              <a:rPr lang="ja-JP" altLang="en-US" b="1" i="0" smtClean="0">
                <a:solidFill>
                  <a:schemeClr val="lt1"/>
                </a:solidFill>
                <a:latin typeface="Calibri"/>
                <a:ea typeface="+mn-ea"/>
                <a:cs typeface="+mn-cs"/>
              </a:rPr>
              <a:t>例外安全</a:t>
            </a:r>
            <a:endParaRPr lang="ja-JP" altLang="en-US" b="1" i="0">
              <a:solidFill>
                <a:schemeClr val="lt1"/>
              </a:solidFill>
              <a:latin typeface="Calibri"/>
              <a:ea typeface="+mn-ea"/>
              <a:cs typeface="+mn-cs"/>
            </a:endParaRPr>
          </a:p>
        </p:txBody>
      </p:sp>
      <p:sp>
        <p:nvSpPr>
          <p:cNvPr id="20" name="Line Callout 1 19"/>
          <p:cNvSpPr/>
          <p:nvPr/>
        </p:nvSpPr>
        <p:spPr>
          <a:xfrm>
            <a:off x="9133726" y="4066499"/>
            <a:ext cx="2655853" cy="1081602"/>
          </a:xfrm>
          <a:prstGeom prst="borderCallout1">
            <a:avLst>
              <a:gd name="adj1" fmla="val 25636"/>
              <a:gd name="adj2" fmla="val -1190"/>
              <a:gd name="adj3" fmla="val -23195"/>
              <a:gd name="adj4" fmla="val -14310"/>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0" i="0" dirty="0" smtClean="0">
                <a:solidFill>
                  <a:schemeClr val="lt1"/>
                </a:solidFill>
                <a:latin typeface="Calibri"/>
              </a:rPr>
              <a:t>for/while/do </a:t>
            </a:r>
            <a:r>
              <a:rPr lang="en-US" altLang="ja-JP" dirty="0">
                <a:sym typeface="Symbol"/>
              </a:rPr>
              <a:t></a:t>
            </a:r>
            <a:r>
              <a:rPr lang="ja-JP" altLang="en-US" b="0" i="0" dirty="0" smtClean="0">
                <a:solidFill>
                  <a:schemeClr val="lt1"/>
                </a:solidFill>
                <a:latin typeface="Calibri"/>
              </a:rPr>
              <a:t> </a:t>
            </a:r>
            <a:r>
              <a:rPr lang="ja-JP" altLang="en-US" b="0" i="0" dirty="0" smtClean="0">
                <a:solidFill>
                  <a:schemeClr val="tx1"/>
                </a:solidFill>
                <a:latin typeface="Calibri"/>
              </a:rPr>
              <a:t/>
            </a:r>
            <a:br>
              <a:rPr lang="ja-JP" altLang="en-US" b="0" i="0" dirty="0" smtClean="0">
                <a:solidFill>
                  <a:schemeClr val="tx1"/>
                </a:solidFill>
                <a:latin typeface="Calibri"/>
              </a:rPr>
            </a:br>
            <a:r>
              <a:rPr lang="en-US" altLang="ja-JP" b="0" i="0" dirty="0" err="1" smtClean="0">
                <a:solidFill>
                  <a:schemeClr val="lt1"/>
                </a:solidFill>
                <a:latin typeface="Calibri"/>
              </a:rPr>
              <a:t>std</a:t>
            </a:r>
            <a:r>
              <a:rPr lang="en-US" altLang="ja-JP" b="0" i="0" dirty="0" smtClean="0">
                <a:solidFill>
                  <a:schemeClr val="lt1"/>
                </a:solidFill>
                <a:latin typeface="Calibri"/>
              </a:rPr>
              <a:t>::</a:t>
            </a:r>
            <a:r>
              <a:rPr lang="ja-JP" altLang="en-US" b="1" i="0" dirty="0" smtClean="0">
                <a:solidFill>
                  <a:schemeClr val="lt1"/>
                </a:solidFill>
                <a:latin typeface="Calibri"/>
              </a:rPr>
              <a:t>アルゴリズム</a:t>
            </a:r>
            <a:r>
              <a:rPr lang="ja-JP" altLang="en-US" b="0" i="0" dirty="0" smtClean="0">
                <a:solidFill>
                  <a:schemeClr val="lt1"/>
                </a:solidFill>
                <a:latin typeface="Calibri"/>
              </a:rPr>
              <a:t> </a:t>
            </a:r>
            <a:r>
              <a:rPr lang="ja-JP" altLang="en-US" b="0" i="0" dirty="0" smtClean="0">
                <a:solidFill>
                  <a:schemeClr val="tx1"/>
                </a:solidFill>
                <a:latin typeface="Calibri"/>
              </a:rPr>
              <a:t/>
            </a:r>
            <a:br>
              <a:rPr lang="ja-JP" altLang="en-US" b="0" i="0" dirty="0" smtClean="0">
                <a:solidFill>
                  <a:schemeClr val="tx1"/>
                </a:solidFill>
                <a:latin typeface="Calibri"/>
              </a:rPr>
            </a:br>
            <a:r>
              <a:rPr lang="en-US" altLang="ja-JP" b="0" i="0" dirty="0" smtClean="0">
                <a:solidFill>
                  <a:schemeClr val="lt1"/>
                </a:solidFill>
                <a:latin typeface="Calibri"/>
              </a:rPr>
              <a:t>[&amp;] </a:t>
            </a:r>
            <a:r>
              <a:rPr lang="ja-JP" altLang="en-US" b="1" i="0" dirty="0" smtClean="0">
                <a:solidFill>
                  <a:schemeClr val="lt1"/>
                </a:solidFill>
                <a:latin typeface="Calibri"/>
              </a:rPr>
              <a:t>ラムダ</a:t>
            </a:r>
            <a:r>
              <a:rPr lang="ja-JP" altLang="en-US" b="0" i="0" dirty="0" smtClean="0">
                <a:solidFill>
                  <a:schemeClr val="lt1"/>
                </a:solidFill>
                <a:latin typeface="Calibri"/>
              </a:rPr>
              <a:t>関数</a:t>
            </a:r>
            <a:endParaRPr lang="ja-JP" altLang="en-US" b="0" i="0" dirty="0">
              <a:solidFill>
                <a:schemeClr val="lt1"/>
              </a:solidFill>
              <a:latin typeface="Calibri"/>
            </a:endParaRPr>
          </a:p>
        </p:txBody>
      </p:sp>
      <p:sp>
        <p:nvSpPr>
          <p:cNvPr id="21" name="Line Callout 1 20"/>
          <p:cNvSpPr/>
          <p:nvPr/>
        </p:nvSpPr>
        <p:spPr>
          <a:xfrm>
            <a:off x="5357707" y="931419"/>
            <a:ext cx="2556802" cy="552986"/>
          </a:xfrm>
          <a:prstGeom prst="borderCallout1">
            <a:avLst>
              <a:gd name="adj1" fmla="val 104997"/>
              <a:gd name="adj2" fmla="val 24126"/>
              <a:gd name="adj3" fmla="val 226248"/>
              <a:gd name="adj4" fmla="val 39598"/>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1" i="0" dirty="0" smtClean="0">
                <a:solidFill>
                  <a:schemeClr val="lt1"/>
                </a:solidFill>
                <a:latin typeface="Calibri"/>
              </a:rPr>
              <a:t>auto</a:t>
            </a:r>
            <a:r>
              <a:rPr lang="ja-JP" altLang="en-US" b="0" i="0" dirty="0" smtClean="0">
                <a:solidFill>
                  <a:schemeClr val="lt1"/>
                </a:solidFill>
                <a:latin typeface="Calibri"/>
              </a:rPr>
              <a:t> による型の省略</a:t>
            </a:r>
            <a:endParaRPr lang="ja-JP" altLang="en-US" dirty="0"/>
          </a:p>
        </p:txBody>
      </p:sp>
      <p:sp>
        <p:nvSpPr>
          <p:cNvPr id="11" name="Line Callout 1 10"/>
          <p:cNvSpPr/>
          <p:nvPr/>
        </p:nvSpPr>
        <p:spPr>
          <a:xfrm>
            <a:off x="2427934" y="5002481"/>
            <a:ext cx="2685230" cy="1196543"/>
          </a:xfrm>
          <a:prstGeom prst="borderCallout1">
            <a:avLst>
              <a:gd name="adj1" fmla="val 19563"/>
              <a:gd name="adj2" fmla="val -3740"/>
              <a:gd name="adj3" fmla="val 852"/>
              <a:gd name="adj4" fmla="val -1774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smtClean="0">
                <a:solidFill>
                  <a:schemeClr val="lt1"/>
                </a:solidFill>
                <a:latin typeface="Calibri"/>
                <a:ea typeface="+mn-ea"/>
                <a:cs typeface="+mn-cs"/>
              </a:rPr>
              <a:t>非例外安全</a:t>
            </a:r>
          </a:p>
          <a:p>
            <a:pPr algn="ctr" defTabSz="914400">
              <a:spcBef>
                <a:spcPts val="600"/>
              </a:spcBef>
              <a:buNone/>
            </a:pPr>
            <a:r>
              <a:rPr lang="en-US" altLang="ja-JP" b="0" i="0" smtClean="0">
                <a:solidFill>
                  <a:schemeClr val="lt1"/>
                </a:solidFill>
                <a:latin typeface="Calibri"/>
                <a:ea typeface="+mn-ea"/>
                <a:cs typeface="+mn-cs"/>
              </a:rPr>
              <a:t>try/catch</a:t>
            </a:r>
            <a:r>
              <a:rPr lang="ja-JP" altLang="en-US" b="0" i="0" smtClean="0">
                <a:solidFill>
                  <a:schemeClr val="lt1"/>
                </a:solidFill>
                <a:latin typeface="Calibri"/>
                <a:ea typeface="+mn-ea"/>
                <a:cs typeface="+mn-cs"/>
              </a:rPr>
              <a:t>、</a:t>
            </a:r>
            <a:r>
              <a:rPr lang="en-US" altLang="ja-JP" b="0" i="0" smtClean="0">
                <a:solidFill>
                  <a:schemeClr val="lt1"/>
                </a:solidFill>
                <a:latin typeface="Calibri"/>
                <a:ea typeface="+mn-ea"/>
                <a:cs typeface="+mn-cs"/>
              </a:rPr>
              <a:t>__try/__finally </a:t>
            </a:r>
            <a:r>
              <a:rPr lang="ja-JP" altLang="en-US" b="0" i="0" smtClean="0">
                <a:solidFill>
                  <a:schemeClr val="lt1"/>
                </a:solidFill>
                <a:latin typeface="Calibri"/>
                <a:ea typeface="+mn-ea"/>
                <a:cs typeface="+mn-cs"/>
              </a:rPr>
              <a:t>がない</a:t>
            </a:r>
            <a:endParaRPr lang="ja-JP" altLang="en-US" b="0" i="0">
              <a:solidFill>
                <a:schemeClr val="lt1"/>
              </a:solidFill>
              <a:latin typeface="Calibri"/>
              <a:ea typeface="+mn-ea"/>
              <a:cs typeface="+mn-cs"/>
            </a:endParaRPr>
          </a:p>
        </p:txBody>
      </p:sp>
    </p:spTree>
    <p:extLst>
      <p:ext uri="{BB962C8B-B14F-4D97-AF65-F5344CB8AC3E}">
        <p14:creationId xmlns:p14="http://schemas.microsoft.com/office/powerpoint/2010/main" val="3563115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9" presetClass="emph" presetSubtype="0" fill="hold" nodeType="withEffect">
                                  <p:stCondLst>
                                    <p:cond delay="0"/>
                                  </p:stCondLst>
                                  <p:childTnLst>
                                    <p:animClr clrSpc="rgb" dir="cw">
                                      <p:cBhvr override="childStyle">
                                        <p:cTn id="18" dur="500" fill="hold"/>
                                        <p:tgtEl>
                                          <p:spTgt spid="5">
                                            <p:txEl>
                                              <p:pRg st="3" end="3"/>
                                            </p:txEl>
                                          </p:spTgt>
                                        </p:tgtEl>
                                        <p:attrNameLst>
                                          <p:attrName>style.color</p:attrName>
                                        </p:attrNameLst>
                                      </p:cBhvr>
                                      <p:to>
                                        <a:srgbClr val="990033"/>
                                      </p:to>
                                    </p:animClr>
                                    <p:animClr clrSpc="rgb" dir="cw">
                                      <p:cBhvr>
                                        <p:cTn id="19" dur="500" fill="hold"/>
                                        <p:tgtEl>
                                          <p:spTgt spid="5">
                                            <p:txEl>
                                              <p:pRg st="3" end="3"/>
                                            </p:txEl>
                                          </p:spTgt>
                                        </p:tgtEl>
                                        <p:attrNameLst>
                                          <p:attrName>fillcolor</p:attrName>
                                        </p:attrNameLst>
                                      </p:cBhvr>
                                      <p:to>
                                        <a:srgbClr val="990033"/>
                                      </p:to>
                                    </p:animClr>
                                    <p:set>
                                      <p:cBhvr>
                                        <p:cTn id="20" dur="500" fill="hold"/>
                                        <p:tgtEl>
                                          <p:spTgt spid="5">
                                            <p:txEl>
                                              <p:pRg st="3" end="3"/>
                                            </p:txEl>
                                          </p:spTgt>
                                        </p:tgtEl>
                                        <p:attrNameLst>
                                          <p:attrName>fill.type</p:attrName>
                                        </p:attrNameLst>
                                      </p:cBhvr>
                                      <p:to>
                                        <p:strVal val="solid"/>
                                      </p:to>
                                    </p:set>
                                    <p:set>
                                      <p:cBhvr>
                                        <p:cTn id="21" dur="500" fill="hold"/>
                                        <p:tgtEl>
                                          <p:spTgt spid="5">
                                            <p:txEl>
                                              <p:pRg st="3" end="3"/>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5">
                                            <p:txEl>
                                              <p:pRg st="4" end="4"/>
                                            </p:txEl>
                                          </p:spTgt>
                                        </p:tgtEl>
                                        <p:attrNameLst>
                                          <p:attrName>style.color</p:attrName>
                                        </p:attrNameLst>
                                      </p:cBhvr>
                                      <p:to>
                                        <a:srgbClr val="990033"/>
                                      </p:to>
                                    </p:animClr>
                                    <p:animClr clrSpc="rgb" dir="cw">
                                      <p:cBhvr>
                                        <p:cTn id="24" dur="500" fill="hold"/>
                                        <p:tgtEl>
                                          <p:spTgt spid="5">
                                            <p:txEl>
                                              <p:pRg st="4" end="4"/>
                                            </p:txEl>
                                          </p:spTgt>
                                        </p:tgtEl>
                                        <p:attrNameLst>
                                          <p:attrName>fillcolor</p:attrName>
                                        </p:attrNameLst>
                                      </p:cBhvr>
                                      <p:to>
                                        <a:srgbClr val="990033"/>
                                      </p:to>
                                    </p:animClr>
                                    <p:set>
                                      <p:cBhvr>
                                        <p:cTn id="25" dur="500" fill="hold"/>
                                        <p:tgtEl>
                                          <p:spTgt spid="5">
                                            <p:txEl>
                                              <p:pRg st="4" end="4"/>
                                            </p:txEl>
                                          </p:spTgt>
                                        </p:tgtEl>
                                        <p:attrNameLst>
                                          <p:attrName>fill.type</p:attrName>
                                        </p:attrNameLst>
                                      </p:cBhvr>
                                      <p:to>
                                        <p:strVal val="solid"/>
                                      </p:to>
                                    </p:set>
                                    <p:set>
                                      <p:cBhvr>
                                        <p:cTn id="26" dur="500" fill="hold"/>
                                        <p:tgtEl>
                                          <p:spTgt spid="5">
                                            <p:txEl>
                                              <p:pRg st="4" end="4"/>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21"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ct val="0"/>
              </a:spcBef>
              <a:buNone/>
            </a:pPr>
            <a:r>
              <a:rPr lang="ja-JP" altLang="en-US" sz="3200" b="0" i="0" dirty="0" smtClean="0">
                <a:solidFill>
                  <a:srgbClr val="464653"/>
                </a:solidFill>
                <a:latin typeface="Bookman Old Style"/>
              </a:rPr>
              <a:t>変更点</a:t>
            </a:r>
            <a:r>
              <a:rPr lang="en-US" altLang="ja-JP" sz="3200" b="0" i="0" dirty="0" smtClean="0">
                <a:solidFill>
                  <a:srgbClr val="464653"/>
                </a:solidFill>
                <a:latin typeface="Bookman Old Style"/>
              </a:rPr>
              <a:t>: </a:t>
            </a:r>
            <a:r>
              <a:rPr lang="ja-JP" altLang="en-US" sz="3200" b="0" i="0" dirty="0" smtClean="0">
                <a:solidFill>
                  <a:srgbClr val="464653"/>
                </a:solidFill>
                <a:latin typeface="Bookman Old Style"/>
              </a:rPr>
              <a:t>概要 </a:t>
            </a:r>
            <a:r>
              <a:rPr lang="en-US" altLang="ja-JP" sz="3200" b="0" i="0" dirty="0" smtClean="0">
                <a:solidFill>
                  <a:srgbClr val="464653"/>
                </a:solidFill>
                <a:latin typeface="Bookman Old Style"/>
              </a:rPr>
              <a:t>(</a:t>
            </a:r>
            <a:r>
              <a:rPr lang="ja-JP" altLang="en-US" sz="3200" b="0" i="0" dirty="0" smtClean="0">
                <a:solidFill>
                  <a:srgbClr val="464653"/>
                </a:solidFill>
                <a:latin typeface="Bookman Old Style"/>
              </a:rPr>
              <a:t>続き</a:t>
            </a:r>
            <a:r>
              <a:rPr lang="en-US" altLang="ja-JP" sz="3200" b="0" i="0" dirty="0" smtClean="0">
                <a:solidFill>
                  <a:srgbClr val="464653"/>
                </a:solidFill>
                <a:latin typeface="Bookman Old Style"/>
              </a:rPr>
              <a:t>)</a:t>
            </a:r>
            <a:endParaRPr lang="ja-JP" altLang="en-US" dirty="0"/>
          </a:p>
        </p:txBody>
      </p:sp>
      <p:sp>
        <p:nvSpPr>
          <p:cNvPr id="7" name="Text Placeholder 6"/>
          <p:cNvSpPr>
            <a:spLocks noGrp="1"/>
          </p:cNvSpPr>
          <p:nvPr>
            <p:ph type="body" idx="1"/>
          </p:nvPr>
        </p:nvSpPr>
        <p:spPr/>
        <p:txBody>
          <a:bodyPr/>
          <a:lstStyle/>
          <a:p>
            <a:pPr marL="0" indent="0" algn="l" defTabSz="914400">
              <a:spcBef>
                <a:spcPts val="600"/>
              </a:spcBef>
              <a:buNone/>
            </a:pPr>
            <a:r>
              <a:rPr lang="ja-JP" altLang="en-US" sz="2400" b="1" i="0" smtClean="0">
                <a:solidFill>
                  <a:srgbClr val="9FB8CD"/>
                </a:solidFill>
                <a:latin typeface="Calibri"/>
              </a:rPr>
              <a:t>以前</a:t>
            </a:r>
            <a:endParaRPr lang="ja-JP" altLang="en-US"/>
          </a:p>
        </p:txBody>
      </p:sp>
      <p:sp>
        <p:nvSpPr>
          <p:cNvPr id="8" name="Text Placeholder 7"/>
          <p:cNvSpPr>
            <a:spLocks noGrp="1"/>
          </p:cNvSpPr>
          <p:nvPr>
            <p:ph type="body" sz="half" idx="3"/>
          </p:nvPr>
        </p:nvSpPr>
        <p:spPr>
          <a:xfrm>
            <a:off x="6113060" y="1295400"/>
            <a:ext cx="5553484" cy="685800"/>
          </a:xfrm>
        </p:spPr>
        <p:txBody>
          <a:bodyPr/>
          <a:lstStyle/>
          <a:p>
            <a:pPr marL="0" indent="0" algn="l" defTabSz="914400">
              <a:spcBef>
                <a:spcPts val="600"/>
              </a:spcBef>
              <a:buNone/>
            </a:pPr>
            <a:r>
              <a:rPr lang="ja-JP" altLang="en-US" sz="2400" b="1" i="0" smtClean="0">
                <a:solidFill>
                  <a:srgbClr val="9FB8CD"/>
                </a:solidFill>
                <a:latin typeface="Calibri"/>
              </a:rPr>
              <a:t>現在</a:t>
            </a:r>
            <a:endParaRPr lang="ja-JP" altLang="en-US"/>
          </a:p>
        </p:txBody>
      </p:sp>
      <p:sp>
        <p:nvSpPr>
          <p:cNvPr id="5" name="Content Placeholder 4"/>
          <p:cNvSpPr>
            <a:spLocks noGrp="1"/>
          </p:cNvSpPr>
          <p:nvPr>
            <p:ph sz="quarter" idx="2"/>
          </p:nvPr>
        </p:nvSpPr>
        <p:spPr>
          <a:xfrm>
            <a:off x="609441" y="2133600"/>
            <a:ext cx="5383398" cy="4205056"/>
          </a:xfrm>
        </p:spPr>
        <p:txBody>
          <a:bodyPr>
            <a:noAutofit/>
          </a:bodyPr>
          <a:lstStyle/>
          <a:p>
            <a:pPr marL="0" indent="0" algn="l" defTabSz="914400">
              <a:lnSpc>
                <a:spcPts val="2400"/>
              </a:lnSpc>
              <a:spcBef>
                <a:spcPts val="600"/>
              </a:spcBef>
              <a:buNone/>
            </a:pPr>
            <a:r>
              <a:rPr lang="en-US" altLang="ja-JP" sz="1800" b="0" i="0" dirty="0" smtClean="0">
                <a:solidFill>
                  <a:schemeClr val="tx1">
                    <a:lumMod val="65000"/>
                    <a:lumOff val="35000"/>
                  </a:schemeClr>
                </a:solidFill>
                <a:latin typeface="Calibri"/>
              </a:rPr>
              <a:t>circle* p = </a:t>
            </a:r>
            <a:r>
              <a:rPr lang="en-US" altLang="ja-JP" sz="1800" b="1" i="0" dirty="0" smtClean="0">
                <a:solidFill>
                  <a:schemeClr val="tx1">
                    <a:lumMod val="65000"/>
                    <a:lumOff val="35000"/>
                  </a:schemeClr>
                </a:solidFill>
                <a:latin typeface="Calibri"/>
              </a:rPr>
              <a:t>new</a:t>
            </a:r>
            <a:r>
              <a:rPr lang="ja-JP" altLang="en-US" sz="1800" b="0" i="0" dirty="0" smtClean="0">
                <a:solidFill>
                  <a:schemeClr val="tx1">
                    <a:lumMod val="65000"/>
                    <a:lumOff val="35000"/>
                  </a:schemeClr>
                </a:solidFill>
                <a:latin typeface="Calibri"/>
              </a:rPr>
              <a:t> </a:t>
            </a:r>
            <a:r>
              <a:rPr lang="en-US" altLang="ja-JP" sz="1800" b="1" i="0" dirty="0" smtClean="0">
                <a:solidFill>
                  <a:schemeClr val="tx1">
                    <a:lumMod val="65000"/>
                    <a:lumOff val="35000"/>
                  </a:schemeClr>
                </a:solidFill>
                <a:latin typeface="Calibri"/>
              </a:rPr>
              <a:t>circle</a:t>
            </a:r>
            <a:r>
              <a:rPr lang="en-US" altLang="ja-JP" sz="1800" b="0" i="0" dirty="0" smtClean="0">
                <a:solidFill>
                  <a:schemeClr val="tx1">
                    <a:lumMod val="65000"/>
                    <a:lumOff val="35000"/>
                  </a:schemeClr>
                </a:solidFill>
                <a:latin typeface="Calibri"/>
              </a:rPr>
              <a:t>( 42 );</a:t>
            </a:r>
          </a:p>
          <a:p>
            <a:pPr marL="0" indent="0" algn="l" defTabSz="914400">
              <a:lnSpc>
                <a:spcPts val="2400"/>
              </a:lnSpc>
              <a:spcBef>
                <a:spcPts val="600"/>
              </a:spcBef>
              <a:buNone/>
            </a:pPr>
            <a:r>
              <a:rPr lang="en-US" altLang="ja-JP" sz="1800" b="0" i="0" dirty="0" smtClean="0">
                <a:solidFill>
                  <a:schemeClr val="tx1">
                    <a:lumMod val="65000"/>
                    <a:lumOff val="35000"/>
                  </a:schemeClr>
                </a:solidFill>
                <a:latin typeface="Calibri"/>
              </a:rPr>
              <a:t>vector&lt;</a:t>
            </a:r>
            <a:r>
              <a:rPr lang="en-US" altLang="ja-JP" sz="1800" b="1" i="0" dirty="0" smtClean="0">
                <a:solidFill>
                  <a:schemeClr val="tx1">
                    <a:lumMod val="65000"/>
                    <a:lumOff val="35000"/>
                  </a:schemeClr>
                </a:solidFill>
                <a:latin typeface="Calibri"/>
              </a:rPr>
              <a:t>shape*</a:t>
            </a:r>
            <a:r>
              <a:rPr lang="en-US" altLang="ja-JP" sz="1800" b="0" i="0" dirty="0" smtClean="0">
                <a:solidFill>
                  <a:schemeClr val="tx1">
                    <a:lumMod val="65000"/>
                    <a:lumOff val="35000"/>
                  </a:schemeClr>
                </a:solidFill>
                <a:latin typeface="Calibri"/>
              </a:rPr>
              <a:t>&gt; </a:t>
            </a:r>
            <a:r>
              <a:rPr lang="en-US" altLang="ja-JP" sz="1800" b="0" i="0" dirty="0" err="1" smtClean="0">
                <a:solidFill>
                  <a:schemeClr val="tx1">
                    <a:lumMod val="65000"/>
                    <a:lumOff val="35000"/>
                  </a:schemeClr>
                </a:solidFill>
                <a:latin typeface="Calibri"/>
              </a:rPr>
              <a:t>vw</a:t>
            </a:r>
            <a:r>
              <a:rPr lang="en-US" altLang="ja-JP" sz="1800" b="0" i="0" dirty="0" smtClean="0">
                <a:solidFill>
                  <a:schemeClr val="tx1">
                    <a:lumMod val="65000"/>
                    <a:lumOff val="35000"/>
                  </a:schemeClr>
                </a:solidFill>
                <a:latin typeface="Calibri"/>
              </a:rPr>
              <a:t> = </a:t>
            </a:r>
            <a:r>
              <a:rPr lang="en-US" altLang="ja-JP" sz="1800" b="0" i="0" dirty="0" err="1" smtClean="0">
                <a:solidFill>
                  <a:schemeClr val="tx1">
                    <a:lumMod val="65000"/>
                    <a:lumOff val="35000"/>
                  </a:schemeClr>
                </a:solidFill>
                <a:latin typeface="Calibri"/>
              </a:rPr>
              <a:t>load_shapes</a:t>
            </a:r>
            <a:r>
              <a:rPr lang="en-US" altLang="ja-JP" sz="1800" b="0" i="0" dirty="0" smtClean="0">
                <a:solidFill>
                  <a:schemeClr val="tx1">
                    <a:lumMod val="65000"/>
                    <a:lumOff val="35000"/>
                  </a:schemeClr>
                </a:solidFill>
                <a:latin typeface="Calibri"/>
              </a:rPr>
              <a:t>();</a:t>
            </a:r>
            <a:endParaRPr lang="ja-JP" altLang="en-US" sz="1800" dirty="0" smtClean="0">
              <a:solidFill>
                <a:schemeClr val="tx1">
                  <a:lumMod val="65000"/>
                  <a:lumOff val="35000"/>
                </a:schemeClr>
              </a:solidFill>
            </a:endParaRPr>
          </a:p>
          <a:p>
            <a:pPr marL="0" indent="0" algn="l" defTabSz="914400">
              <a:lnSpc>
                <a:spcPts val="2400"/>
              </a:lnSpc>
              <a:spcBef>
                <a:spcPts val="600"/>
              </a:spcBef>
              <a:buNone/>
            </a:pPr>
            <a:r>
              <a:rPr lang="en-US" altLang="ja-JP" sz="1800" b="1" i="0" spc="-80" dirty="0" smtClean="0">
                <a:solidFill>
                  <a:schemeClr val="tx1">
                    <a:lumMod val="65000"/>
                    <a:lumOff val="35000"/>
                  </a:schemeClr>
                </a:solidFill>
                <a:latin typeface="Calibri"/>
              </a:rPr>
              <a:t>for</a:t>
            </a:r>
            <a:r>
              <a:rPr lang="en-US" altLang="ja-JP" sz="1800" b="0" i="0" spc="-80" dirty="0" smtClean="0">
                <a:solidFill>
                  <a:schemeClr val="tx1">
                    <a:lumMod val="65000"/>
                    <a:lumOff val="35000"/>
                  </a:schemeClr>
                </a:solidFill>
                <a:latin typeface="Calibri"/>
              </a:rPr>
              <a:t>( vector&lt;circle*&gt;::iterator </a:t>
            </a:r>
            <a:r>
              <a:rPr lang="en-US" altLang="ja-JP" sz="1800" b="0" i="0" spc="-80" dirty="0" err="1" smtClean="0">
                <a:solidFill>
                  <a:schemeClr val="tx1">
                    <a:lumMod val="65000"/>
                    <a:lumOff val="35000"/>
                  </a:schemeClr>
                </a:solidFill>
                <a:latin typeface="Calibri"/>
              </a:rPr>
              <a:t>i</a:t>
            </a:r>
            <a:r>
              <a:rPr lang="en-US" altLang="ja-JP" sz="1800" b="0" i="0" spc="-80" dirty="0" smtClean="0">
                <a:solidFill>
                  <a:schemeClr val="tx1">
                    <a:lumMod val="65000"/>
                    <a:lumOff val="35000"/>
                  </a:schemeClr>
                </a:solidFill>
                <a:latin typeface="Calibri"/>
              </a:rPr>
              <a:t> = </a:t>
            </a:r>
            <a:r>
              <a:rPr lang="en-US" altLang="ja-JP" sz="1800" b="0" i="0" spc="-80" dirty="0" err="1" smtClean="0">
                <a:solidFill>
                  <a:schemeClr val="tx1">
                    <a:lumMod val="65000"/>
                    <a:lumOff val="35000"/>
                  </a:schemeClr>
                </a:solidFill>
                <a:latin typeface="Calibri"/>
              </a:rPr>
              <a:t>vw.begin</a:t>
            </a:r>
            <a:r>
              <a:rPr lang="en-US" altLang="ja-JP" sz="1800" b="0" i="0" spc="-80" dirty="0" smtClean="0">
                <a:solidFill>
                  <a:schemeClr val="tx1">
                    <a:lumMod val="65000"/>
                    <a:lumOff val="35000"/>
                  </a:schemeClr>
                </a:solidFill>
                <a:latin typeface="Calibri"/>
              </a:rPr>
              <a:t>(); </a:t>
            </a:r>
            <a:r>
              <a:rPr lang="en-US" altLang="ja-JP" sz="1800" b="0" i="0" spc="-80" dirty="0" err="1" smtClean="0">
                <a:solidFill>
                  <a:schemeClr val="tx1">
                    <a:lumMod val="65000"/>
                    <a:lumOff val="35000"/>
                  </a:schemeClr>
                </a:solidFill>
                <a:latin typeface="Calibri"/>
              </a:rPr>
              <a:t>i</a:t>
            </a:r>
            <a:r>
              <a:rPr lang="en-US" altLang="ja-JP" sz="1800" b="0" i="0" spc="-80" dirty="0" smtClean="0">
                <a:solidFill>
                  <a:schemeClr val="tx1">
                    <a:lumMod val="65000"/>
                    <a:lumOff val="35000"/>
                  </a:schemeClr>
                </a:solidFill>
                <a:latin typeface="Calibri"/>
              </a:rPr>
              <a:t> != </a:t>
            </a:r>
            <a:r>
              <a:rPr lang="en-US" altLang="ja-JP" sz="1800" b="0" i="0" spc="-80" dirty="0" err="1" smtClean="0">
                <a:solidFill>
                  <a:schemeClr val="tx1">
                    <a:lumMod val="65000"/>
                    <a:lumOff val="35000"/>
                  </a:schemeClr>
                </a:solidFill>
                <a:latin typeface="Calibri"/>
              </a:rPr>
              <a:t>vw.end</a:t>
            </a:r>
            <a:r>
              <a:rPr lang="en-US" altLang="ja-JP" sz="1800" b="0" i="0" spc="-80" dirty="0" smtClean="0">
                <a:solidFill>
                  <a:schemeClr val="tx1">
                    <a:lumMod val="65000"/>
                    <a:lumOff val="35000"/>
                  </a:schemeClr>
                </a:solidFill>
                <a:latin typeface="Calibri"/>
              </a:rPr>
              <a:t>(); ++</a:t>
            </a:r>
            <a:r>
              <a:rPr lang="en-US" altLang="ja-JP" sz="1800" b="0" i="0" spc="-80" dirty="0" err="1" smtClean="0">
                <a:solidFill>
                  <a:schemeClr val="tx1">
                    <a:lumMod val="65000"/>
                    <a:lumOff val="35000"/>
                  </a:schemeClr>
                </a:solidFill>
                <a:latin typeface="Calibri"/>
              </a:rPr>
              <a:t>i</a:t>
            </a:r>
            <a:r>
              <a:rPr lang="en-US" altLang="ja-JP" sz="1800" b="0" i="0" spc="-80" dirty="0" smtClean="0">
                <a:solidFill>
                  <a:schemeClr val="tx1">
                    <a:lumMod val="65000"/>
                    <a:lumOff val="35000"/>
                  </a:schemeClr>
                </a:solidFill>
                <a:latin typeface="Calibri"/>
              </a:rPr>
              <a:t> ) {</a:t>
            </a:r>
            <a:r>
              <a:rPr lang="ja-JP" altLang="en-US" sz="1800" b="0" i="0" spc="-100" dirty="0" smtClean="0">
                <a:solidFill>
                  <a:schemeClr val="tx1">
                    <a:lumMod val="65000"/>
                    <a:lumOff val="35000"/>
                  </a:schemeClr>
                </a:solidFill>
                <a:latin typeface="Calibri"/>
              </a:rPr>
              <a:t/>
            </a:r>
            <a:br>
              <a:rPr lang="ja-JP" altLang="en-US" sz="1800" b="0" i="0" spc="-100" dirty="0" smtClean="0">
                <a:solidFill>
                  <a:schemeClr val="tx1">
                    <a:lumMod val="65000"/>
                    <a:lumOff val="35000"/>
                  </a:schemeClr>
                </a:solidFill>
                <a:latin typeface="Calibri"/>
              </a:rPr>
            </a:br>
            <a:r>
              <a:rPr lang="ja-JP" altLang="en-US" sz="1800" b="0" i="0" spc="-100" dirty="0" smtClean="0">
                <a:solidFill>
                  <a:schemeClr val="tx1">
                    <a:lumMod val="65000"/>
                    <a:lumOff val="35000"/>
                  </a:schemeClr>
                </a:solidFill>
                <a:latin typeface="Calibri"/>
              </a:rPr>
              <a:t>  </a:t>
            </a:r>
            <a:r>
              <a:rPr lang="ja-JP" altLang="en-US" sz="1800" b="0" i="0" dirty="0" smtClean="0">
                <a:solidFill>
                  <a:schemeClr val="tx1">
                    <a:lumMod val="65000"/>
                    <a:lumOff val="35000"/>
                  </a:schemeClr>
                </a:solidFill>
                <a:latin typeface="Calibri"/>
              </a:rPr>
              <a:t>  </a:t>
            </a:r>
            <a:r>
              <a:rPr lang="en-US" altLang="ja-JP" sz="1800" b="0" i="0" dirty="0" smtClean="0">
                <a:solidFill>
                  <a:schemeClr val="tx1">
                    <a:lumMod val="65000"/>
                    <a:lumOff val="35000"/>
                  </a:schemeClr>
                </a:solidFill>
                <a:latin typeface="Calibri"/>
              </a:rPr>
              <a:t>if(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&amp;&amp;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 *p )</a:t>
            </a:r>
            <a:br>
              <a:rPr lang="en-US" altLang="ja-JP" sz="1800" b="0" i="0" dirty="0" smtClean="0">
                <a:solidFill>
                  <a:schemeClr val="tx1">
                    <a:lumMod val="65000"/>
                    <a:lumOff val="35000"/>
                  </a:schemeClr>
                </a:solidFill>
                <a:latin typeface="Calibri"/>
              </a:rPr>
            </a:br>
            <a:r>
              <a:rPr lang="en-US" altLang="ja-JP" sz="1800" b="0" i="0" dirty="0" smtClean="0">
                <a:solidFill>
                  <a:schemeClr val="tx1">
                    <a:lumMod val="65000"/>
                    <a:lumOff val="35000"/>
                  </a:schemeClr>
                </a:solidFill>
                <a:latin typeface="Calibri"/>
              </a:rPr>
              <a:t>        </a:t>
            </a:r>
            <a:r>
              <a:rPr lang="en-US" altLang="ja-JP" sz="1800" b="0" i="0" dirty="0" err="1" smtClean="0">
                <a:solidFill>
                  <a:schemeClr val="tx1">
                    <a:lumMod val="65000"/>
                    <a:lumOff val="35000"/>
                  </a:schemeClr>
                </a:solidFill>
                <a:latin typeface="Calibri"/>
              </a:rPr>
              <a:t>cout</a:t>
            </a:r>
            <a:r>
              <a:rPr lang="en-US" altLang="ja-JP" sz="1800" b="0" i="0" dirty="0" smtClean="0">
                <a:solidFill>
                  <a:schemeClr val="tx1">
                    <a:lumMod val="65000"/>
                    <a:lumOff val="35000"/>
                  </a:schemeClr>
                </a:solidFill>
                <a:latin typeface="Calibri"/>
              </a:rPr>
              <a:t> &lt;&lt;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&lt;&lt; “ is a match\n”;</a:t>
            </a:r>
            <a:br>
              <a:rPr lang="en-US" altLang="ja-JP" sz="1800" b="0" i="0" dirty="0" smtClean="0">
                <a:solidFill>
                  <a:schemeClr val="tx1">
                    <a:lumMod val="65000"/>
                    <a:lumOff val="35000"/>
                  </a:schemeClr>
                </a:solidFill>
                <a:latin typeface="Calibri"/>
              </a:rPr>
            </a:br>
            <a:r>
              <a:rPr lang="en-US" altLang="ja-JP" sz="1800" b="0" i="0" dirty="0" smtClean="0">
                <a:solidFill>
                  <a:schemeClr val="tx1">
                    <a:lumMod val="65000"/>
                    <a:lumOff val="35000"/>
                  </a:schemeClr>
                </a:solidFill>
                <a:latin typeface="Calibri"/>
              </a:rPr>
              <a:t>}</a:t>
            </a:r>
          </a:p>
          <a:p>
            <a:pPr marL="0" indent="0" algn="l" defTabSz="914400">
              <a:lnSpc>
                <a:spcPts val="2400"/>
              </a:lnSpc>
              <a:spcBef>
                <a:spcPts val="600"/>
              </a:spcBef>
              <a:buNone/>
            </a:pPr>
            <a:r>
              <a:rPr lang="en-US" altLang="ja-JP" sz="1800" b="0" i="0" dirty="0" smtClean="0">
                <a:solidFill>
                  <a:schemeClr val="tx1">
                    <a:lumMod val="65000"/>
                    <a:lumOff val="35000"/>
                  </a:schemeClr>
                </a:solidFill>
                <a:latin typeface="Calibri"/>
              </a:rPr>
              <a:t>for( vector&lt;circle*&gt;::iterator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 </a:t>
            </a:r>
            <a:r>
              <a:rPr lang="en-US" altLang="ja-JP" sz="1800" b="0" i="0" dirty="0" err="1" smtClean="0">
                <a:solidFill>
                  <a:schemeClr val="tx1">
                    <a:lumMod val="65000"/>
                    <a:lumOff val="35000"/>
                  </a:schemeClr>
                </a:solidFill>
                <a:latin typeface="Calibri"/>
              </a:rPr>
              <a:t>vw.begin</a:t>
            </a:r>
            <a:r>
              <a:rPr lang="en-US" altLang="ja-JP" sz="1800" b="0" i="0" dirty="0" smtClean="0">
                <a:solidFill>
                  <a:schemeClr val="tx1">
                    <a:lumMod val="65000"/>
                    <a:lumOff val="35000"/>
                  </a:schemeClr>
                </a:solidFill>
                <a:latin typeface="Calibri"/>
              </a:rPr>
              <a:t>();</a:t>
            </a:r>
            <a:br>
              <a:rPr lang="en-US" altLang="ja-JP" sz="1800" b="0" i="0" dirty="0" smtClean="0">
                <a:solidFill>
                  <a:schemeClr val="tx1">
                    <a:lumMod val="65000"/>
                    <a:lumOff val="35000"/>
                  </a:schemeClr>
                </a:solidFill>
                <a:latin typeface="Calibri"/>
              </a:rPr>
            </a:br>
            <a:r>
              <a:rPr lang="en-US" altLang="ja-JP" sz="1800" b="0" i="0" dirty="0" smtClean="0">
                <a:solidFill>
                  <a:schemeClr val="tx1">
                    <a:lumMod val="65000"/>
                    <a:lumOff val="35000"/>
                  </a:schemeClr>
                </a:solidFill>
                <a:latin typeface="Calibri"/>
              </a:rPr>
              <a:t>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 </a:t>
            </a:r>
            <a:r>
              <a:rPr lang="en-US" altLang="ja-JP" sz="1800" b="0" i="0" dirty="0" err="1" smtClean="0">
                <a:solidFill>
                  <a:schemeClr val="tx1">
                    <a:lumMod val="65000"/>
                    <a:lumOff val="35000"/>
                  </a:schemeClr>
                </a:solidFill>
                <a:latin typeface="Calibri"/>
              </a:rPr>
              <a:t>vw.end</a:t>
            </a:r>
            <a:r>
              <a:rPr lang="en-US" altLang="ja-JP" sz="1800" b="0" i="0" dirty="0" smtClean="0">
                <a:solidFill>
                  <a:schemeClr val="tx1">
                    <a:lumMod val="65000"/>
                    <a:lumOff val="35000"/>
                  </a:schemeClr>
                </a:solidFill>
                <a:latin typeface="Calibri"/>
              </a:rPr>
              <a:t>();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 ) {</a:t>
            </a:r>
            <a:br>
              <a:rPr lang="en-US" altLang="ja-JP" sz="1800" b="0" i="0" dirty="0" smtClean="0">
                <a:solidFill>
                  <a:schemeClr val="tx1">
                    <a:lumMod val="65000"/>
                    <a:lumOff val="35000"/>
                  </a:schemeClr>
                </a:solidFill>
                <a:latin typeface="Calibri"/>
              </a:rPr>
            </a:br>
            <a:r>
              <a:rPr lang="en-US" altLang="ja-JP" sz="1800" b="0" i="0" dirty="0" smtClean="0">
                <a:solidFill>
                  <a:schemeClr val="tx1">
                    <a:lumMod val="65000"/>
                    <a:lumOff val="35000"/>
                  </a:schemeClr>
                </a:solidFill>
                <a:latin typeface="Calibri"/>
              </a:rPr>
              <a:t>    </a:t>
            </a:r>
            <a:r>
              <a:rPr lang="en-US" altLang="ja-JP" sz="1800" b="1" i="0" dirty="0" smtClean="0">
                <a:solidFill>
                  <a:schemeClr val="tx1">
                    <a:lumMod val="65000"/>
                    <a:lumOff val="35000"/>
                  </a:schemeClr>
                </a:solidFill>
                <a:latin typeface="Calibri"/>
              </a:rPr>
              <a:t>delete</a:t>
            </a:r>
            <a:r>
              <a:rPr lang="ja-JP" altLang="en-US" sz="1800" b="0" i="0" dirty="0" smtClean="0">
                <a:solidFill>
                  <a:schemeClr val="tx1">
                    <a:lumMod val="65000"/>
                    <a:lumOff val="35000"/>
                  </a:schemeClr>
                </a:solidFill>
                <a:latin typeface="Calibri"/>
              </a:rPr>
              <a:t> *</a:t>
            </a:r>
            <a:r>
              <a:rPr lang="en-US" altLang="ja-JP" sz="1800" b="0" i="0" dirty="0" err="1" smtClean="0">
                <a:solidFill>
                  <a:schemeClr val="tx1">
                    <a:lumMod val="65000"/>
                    <a:lumOff val="35000"/>
                  </a:schemeClr>
                </a:solidFill>
                <a:latin typeface="Calibri"/>
              </a:rPr>
              <a:t>i</a:t>
            </a:r>
            <a:r>
              <a:rPr lang="en-US" altLang="ja-JP" sz="1800" b="0" i="0" dirty="0" smtClean="0">
                <a:solidFill>
                  <a:schemeClr val="tx1">
                    <a:lumMod val="65000"/>
                    <a:lumOff val="35000"/>
                  </a:schemeClr>
                </a:solidFill>
                <a:latin typeface="Calibri"/>
              </a:rPr>
              <a:t>;</a:t>
            </a:r>
            <a:br>
              <a:rPr lang="en-US" altLang="ja-JP" sz="1800" b="0" i="0" dirty="0" smtClean="0">
                <a:solidFill>
                  <a:schemeClr val="tx1">
                    <a:lumMod val="65000"/>
                    <a:lumOff val="35000"/>
                  </a:schemeClr>
                </a:solidFill>
                <a:latin typeface="Calibri"/>
              </a:rPr>
            </a:br>
            <a:r>
              <a:rPr lang="en-US" altLang="ja-JP" sz="1800" b="0" i="0" dirty="0" smtClean="0">
                <a:solidFill>
                  <a:schemeClr val="tx1">
                    <a:lumMod val="65000"/>
                    <a:lumOff val="35000"/>
                  </a:schemeClr>
                </a:solidFill>
                <a:latin typeface="Calibri"/>
              </a:rPr>
              <a:t>}</a:t>
            </a:r>
          </a:p>
          <a:p>
            <a:pPr marL="0" indent="0" algn="l" defTabSz="914400">
              <a:lnSpc>
                <a:spcPts val="2400"/>
              </a:lnSpc>
              <a:spcBef>
                <a:spcPts val="600"/>
              </a:spcBef>
              <a:buNone/>
            </a:pPr>
            <a:r>
              <a:rPr lang="en-US" altLang="ja-JP" sz="1800" b="1" i="0" dirty="0" smtClean="0">
                <a:solidFill>
                  <a:schemeClr val="tx1">
                    <a:lumMod val="65000"/>
                    <a:lumOff val="35000"/>
                  </a:schemeClr>
                </a:solidFill>
                <a:latin typeface="Calibri"/>
              </a:rPr>
              <a:t>delete</a:t>
            </a:r>
            <a:r>
              <a:rPr lang="ja-JP" altLang="en-US" sz="1800" b="0" i="0" dirty="0" smtClean="0">
                <a:solidFill>
                  <a:schemeClr val="tx1">
                    <a:lumMod val="65000"/>
                    <a:lumOff val="35000"/>
                  </a:schemeClr>
                </a:solidFill>
                <a:latin typeface="Calibri"/>
              </a:rPr>
              <a:t> </a:t>
            </a:r>
            <a:r>
              <a:rPr lang="en-US" altLang="ja-JP" sz="1800" b="0" i="0" dirty="0" smtClean="0">
                <a:solidFill>
                  <a:schemeClr val="tx1">
                    <a:lumMod val="65000"/>
                    <a:lumOff val="35000"/>
                  </a:schemeClr>
                </a:solidFill>
                <a:latin typeface="Calibri"/>
              </a:rPr>
              <a:t>p;</a:t>
            </a:r>
            <a:endParaRPr lang="ja-JP" altLang="en-US" sz="1800" dirty="0">
              <a:solidFill>
                <a:schemeClr val="tx1">
                  <a:lumMod val="65000"/>
                  <a:lumOff val="35000"/>
                </a:schemeClr>
              </a:solidFill>
            </a:endParaRPr>
          </a:p>
        </p:txBody>
      </p:sp>
      <p:sp>
        <p:nvSpPr>
          <p:cNvPr id="9" name="Content Placeholder 8"/>
          <p:cNvSpPr>
            <a:spLocks noGrp="1"/>
          </p:cNvSpPr>
          <p:nvPr>
            <p:ph sz="quarter" idx="4"/>
          </p:nvPr>
        </p:nvSpPr>
        <p:spPr>
          <a:xfrm>
            <a:off x="6113124" y="2133600"/>
            <a:ext cx="5549122" cy="2846773"/>
          </a:xfrm>
        </p:spPr>
        <p:txBody>
          <a:bodyPr>
            <a:normAutofit/>
          </a:bodyPr>
          <a:lstStyle/>
          <a:p>
            <a:pPr marL="0" indent="0" algn="l" defTabSz="914400">
              <a:lnSpc>
                <a:spcPts val="2400"/>
              </a:lnSpc>
              <a:spcBef>
                <a:spcPts val="600"/>
              </a:spcBef>
              <a:buNone/>
            </a:pPr>
            <a:r>
              <a:rPr lang="en-US" altLang="ja-JP" sz="1800" b="1" i="0" dirty="0" smtClean="0">
                <a:solidFill>
                  <a:srgbClr val="0070C0"/>
                </a:solidFill>
                <a:latin typeface="Calibri"/>
              </a:rPr>
              <a:t>auto</a:t>
            </a:r>
            <a:r>
              <a:rPr lang="ja-JP" altLang="en-US" sz="1800" b="0" i="0" dirty="0" smtClean="0">
                <a:solidFill>
                  <a:srgbClr val="0070C0"/>
                </a:solidFill>
                <a:latin typeface="Calibri"/>
              </a:rPr>
              <a:t> </a:t>
            </a:r>
            <a:r>
              <a:rPr lang="en-US" altLang="ja-JP" sz="1800" b="0" i="0" dirty="0" smtClean="0">
                <a:solidFill>
                  <a:srgbClr val="0070C0"/>
                </a:solidFill>
                <a:latin typeface="Calibri"/>
              </a:rPr>
              <a:t>p = </a:t>
            </a:r>
            <a:r>
              <a:rPr lang="en-US" altLang="ja-JP" sz="1800" b="1" i="0" dirty="0" err="1" smtClean="0">
                <a:solidFill>
                  <a:srgbClr val="0070C0"/>
                </a:solidFill>
                <a:latin typeface="Calibri"/>
              </a:rPr>
              <a:t>make_shared</a:t>
            </a:r>
            <a:r>
              <a:rPr lang="en-US" altLang="ja-JP" sz="1800" b="1" i="0" dirty="0" smtClean="0">
                <a:solidFill>
                  <a:srgbClr val="0070C0"/>
                </a:solidFill>
                <a:latin typeface="Calibri"/>
              </a:rPr>
              <a:t>&lt;circle&gt;</a:t>
            </a:r>
            <a:r>
              <a:rPr lang="en-US" altLang="ja-JP" sz="1800" b="0" i="0" dirty="0" smtClean="0">
                <a:solidFill>
                  <a:srgbClr val="0070C0"/>
                </a:solidFill>
                <a:latin typeface="Calibri"/>
              </a:rPr>
              <a:t>( 42 );</a:t>
            </a:r>
          </a:p>
          <a:p>
            <a:pPr marL="0" indent="0" algn="l" defTabSz="914400">
              <a:lnSpc>
                <a:spcPts val="2400"/>
              </a:lnSpc>
              <a:spcBef>
                <a:spcPts val="600"/>
              </a:spcBef>
              <a:buNone/>
            </a:pPr>
            <a:r>
              <a:rPr lang="en-US" altLang="ja-JP" sz="1800" b="0" i="0" dirty="0" smtClean="0">
                <a:solidFill>
                  <a:srgbClr val="0070C0"/>
                </a:solidFill>
                <a:latin typeface="Calibri"/>
              </a:rPr>
              <a:t>vector&lt;</a:t>
            </a:r>
            <a:r>
              <a:rPr lang="en-US" altLang="ja-JP" sz="1800" b="1" i="0" dirty="0" err="1" smtClean="0">
                <a:solidFill>
                  <a:srgbClr val="0070C0"/>
                </a:solidFill>
                <a:latin typeface="Calibri"/>
              </a:rPr>
              <a:t>shared_ptr</a:t>
            </a:r>
            <a:r>
              <a:rPr lang="en-US" altLang="ja-JP" sz="1800" b="1" i="0" dirty="0" smtClean="0">
                <a:solidFill>
                  <a:srgbClr val="0070C0"/>
                </a:solidFill>
                <a:latin typeface="Calibri"/>
              </a:rPr>
              <a:t>&lt;shape&gt;</a:t>
            </a:r>
            <a:r>
              <a:rPr lang="en-US" altLang="ja-JP" sz="1800" b="0" i="0" dirty="0" smtClean="0">
                <a:solidFill>
                  <a:srgbClr val="0070C0"/>
                </a:solidFill>
                <a:latin typeface="Calibri"/>
              </a:rPr>
              <a:t>&gt; </a:t>
            </a:r>
            <a:r>
              <a:rPr lang="en-US" altLang="ja-JP" sz="1800" b="0" i="0" dirty="0" err="1" smtClean="0">
                <a:solidFill>
                  <a:srgbClr val="0070C0"/>
                </a:solidFill>
                <a:latin typeface="Calibri"/>
              </a:rPr>
              <a:t>vw</a:t>
            </a:r>
            <a:r>
              <a:rPr lang="en-US" altLang="ja-JP" sz="1800" b="0" i="0" dirty="0" smtClean="0">
                <a:solidFill>
                  <a:srgbClr val="0070C0"/>
                </a:solidFill>
                <a:latin typeface="Calibri"/>
              </a:rPr>
              <a:t> = </a:t>
            </a:r>
            <a:r>
              <a:rPr lang="en-US" altLang="ja-JP" sz="1800" b="0" i="0" dirty="0" err="1" smtClean="0">
                <a:solidFill>
                  <a:srgbClr val="0070C0"/>
                </a:solidFill>
                <a:latin typeface="Calibri"/>
              </a:rPr>
              <a:t>load_shapes</a:t>
            </a:r>
            <a:r>
              <a:rPr lang="en-US" altLang="ja-JP" sz="1800" b="0" i="0" dirty="0" smtClean="0">
                <a:solidFill>
                  <a:srgbClr val="0070C0"/>
                </a:solidFill>
                <a:latin typeface="Calibri"/>
              </a:rPr>
              <a:t>();</a:t>
            </a:r>
            <a:endParaRPr lang="ja-JP" altLang="en-US" sz="1800" dirty="0" smtClean="0">
              <a:solidFill>
                <a:srgbClr val="0070C0"/>
              </a:solidFill>
            </a:endParaRPr>
          </a:p>
          <a:p>
            <a:pPr marL="0" indent="0" algn="l" defTabSz="914400">
              <a:lnSpc>
                <a:spcPts val="2400"/>
              </a:lnSpc>
              <a:spcBef>
                <a:spcPts val="600"/>
              </a:spcBef>
              <a:buNone/>
            </a:pPr>
            <a:r>
              <a:rPr lang="en-US" altLang="ja-JP" sz="1800" b="1" i="0" spc="-50" dirty="0" err="1" smtClean="0">
                <a:solidFill>
                  <a:srgbClr val="0070C0"/>
                </a:solidFill>
                <a:latin typeface="Calibri"/>
              </a:rPr>
              <a:t>for_each</a:t>
            </a:r>
            <a:r>
              <a:rPr lang="en-US" altLang="ja-JP" sz="1800" b="0" i="0" spc="-50" dirty="0" smtClean="0">
                <a:solidFill>
                  <a:srgbClr val="0070C0"/>
                </a:solidFill>
                <a:latin typeface="Calibri"/>
              </a:rPr>
              <a:t>( begin(</a:t>
            </a:r>
            <a:r>
              <a:rPr lang="en-US" altLang="ja-JP" sz="1800" b="0" i="0" spc="-50" dirty="0" err="1" smtClean="0">
                <a:solidFill>
                  <a:srgbClr val="0070C0"/>
                </a:solidFill>
                <a:latin typeface="Calibri"/>
              </a:rPr>
              <a:t>vw</a:t>
            </a:r>
            <a:r>
              <a:rPr lang="en-US" altLang="ja-JP" sz="1800" b="0" i="0" spc="-50" dirty="0" smtClean="0">
                <a:solidFill>
                  <a:srgbClr val="0070C0"/>
                </a:solidFill>
                <a:latin typeface="Calibri"/>
              </a:rPr>
              <a:t>), end(</a:t>
            </a:r>
            <a:r>
              <a:rPr lang="en-US" altLang="ja-JP" sz="1800" b="0" i="0" spc="-50" dirty="0" err="1" smtClean="0">
                <a:solidFill>
                  <a:srgbClr val="0070C0"/>
                </a:solidFill>
                <a:latin typeface="Calibri"/>
              </a:rPr>
              <a:t>vw</a:t>
            </a:r>
            <a:r>
              <a:rPr lang="en-US" altLang="ja-JP" sz="1800" b="0" i="0" spc="-50" dirty="0" smtClean="0">
                <a:solidFill>
                  <a:srgbClr val="0070C0"/>
                </a:solidFill>
                <a:latin typeface="Calibri"/>
              </a:rPr>
              <a:t>), </a:t>
            </a:r>
            <a:r>
              <a:rPr lang="en-US" altLang="ja-JP" sz="1800" b="1" i="0" spc="-50" dirty="0" smtClean="0">
                <a:solidFill>
                  <a:srgbClr val="FADA7A">
                    <a:lumMod val="50000"/>
                  </a:srgbClr>
                </a:solidFill>
                <a:latin typeface="Calibri"/>
              </a:rPr>
              <a:t>[&amp;]</a:t>
            </a:r>
            <a:r>
              <a:rPr lang="en-US" altLang="ja-JP" sz="1800" b="0" i="0" spc="-50" dirty="0" smtClean="0">
                <a:solidFill>
                  <a:srgbClr val="FADA7A">
                    <a:lumMod val="50000"/>
                  </a:srgbClr>
                </a:solidFill>
                <a:latin typeface="Calibri"/>
              </a:rPr>
              <a:t>( </a:t>
            </a:r>
            <a:r>
              <a:rPr lang="en-US" altLang="ja-JP" sz="1800" b="0" i="0" spc="-50" dirty="0" err="1" smtClean="0">
                <a:solidFill>
                  <a:srgbClr val="FADA7A">
                    <a:lumMod val="50000"/>
                  </a:srgbClr>
                </a:solidFill>
                <a:latin typeface="Calibri"/>
              </a:rPr>
              <a:t>shared_ptr</a:t>
            </a:r>
            <a:r>
              <a:rPr lang="en-US" altLang="ja-JP" sz="1800" b="0" i="0" spc="-50" dirty="0" smtClean="0">
                <a:solidFill>
                  <a:srgbClr val="FADA7A">
                    <a:lumMod val="50000"/>
                  </a:srgbClr>
                </a:solidFill>
                <a:latin typeface="Calibri"/>
              </a:rPr>
              <a:t>&lt;circle&gt;&amp; s ) {</a:t>
            </a:r>
            <a:br>
              <a:rPr lang="en-US" altLang="ja-JP" sz="1800" b="0" i="0" spc="-50" dirty="0" smtClean="0">
                <a:solidFill>
                  <a:srgbClr val="FADA7A">
                    <a:lumMod val="50000"/>
                  </a:srgbClr>
                </a:solidFill>
                <a:latin typeface="Calibri"/>
              </a:rPr>
            </a:br>
            <a:r>
              <a:rPr lang="ja-JP" altLang="en-US" sz="1800" b="0" i="0" dirty="0" smtClean="0">
                <a:solidFill>
                  <a:srgbClr val="0070C0"/>
                </a:solidFill>
                <a:latin typeface="Calibri"/>
              </a:rPr>
              <a:t>    </a:t>
            </a:r>
            <a:r>
              <a:rPr lang="en-US" altLang="ja-JP" sz="1800" b="0" i="0" dirty="0" smtClean="0">
                <a:solidFill>
                  <a:srgbClr val="0070C0"/>
                </a:solidFill>
                <a:latin typeface="Calibri"/>
              </a:rPr>
              <a:t>if( s &amp;&amp; *s == *p )</a:t>
            </a:r>
            <a:br>
              <a:rPr lang="en-US" altLang="ja-JP" sz="1800" b="0" i="0" dirty="0" smtClean="0">
                <a:solidFill>
                  <a:srgbClr val="0070C0"/>
                </a:solidFill>
                <a:latin typeface="Calibri"/>
              </a:rPr>
            </a:br>
            <a:r>
              <a:rPr lang="en-US" altLang="ja-JP" sz="1800" b="0" i="0" dirty="0" smtClean="0">
                <a:solidFill>
                  <a:srgbClr val="0070C0"/>
                </a:solidFill>
                <a:latin typeface="Calibri"/>
              </a:rPr>
              <a:t>        </a:t>
            </a:r>
            <a:r>
              <a:rPr lang="en-US" altLang="ja-JP" sz="1800" b="0" i="0" dirty="0" err="1" smtClean="0">
                <a:solidFill>
                  <a:srgbClr val="0070C0"/>
                </a:solidFill>
                <a:latin typeface="Calibri"/>
              </a:rPr>
              <a:t>cout</a:t>
            </a:r>
            <a:r>
              <a:rPr lang="en-US" altLang="ja-JP" sz="1800" b="0" i="0" dirty="0" smtClean="0">
                <a:solidFill>
                  <a:srgbClr val="0070C0"/>
                </a:solidFill>
                <a:latin typeface="Calibri"/>
              </a:rPr>
              <a:t> &lt;&lt; *s &lt;&lt; “ is a match\n”;</a:t>
            </a:r>
            <a:br>
              <a:rPr lang="en-US" altLang="ja-JP" sz="1800" b="0" i="0" dirty="0" smtClean="0">
                <a:solidFill>
                  <a:srgbClr val="0070C0"/>
                </a:solidFill>
                <a:latin typeface="Calibri"/>
              </a:rPr>
            </a:br>
            <a:r>
              <a:rPr lang="en-US" altLang="ja-JP" sz="1800" b="0" i="0" dirty="0" smtClean="0">
                <a:solidFill>
                  <a:srgbClr val="FADA7A">
                    <a:lumMod val="50000"/>
                  </a:srgbClr>
                </a:solidFill>
                <a:latin typeface="Calibri"/>
              </a:rPr>
              <a:t>}</a:t>
            </a:r>
            <a:r>
              <a:rPr lang="ja-JP" altLang="en-US" sz="1800" b="0" i="0" dirty="0" smtClean="0">
                <a:solidFill>
                  <a:srgbClr val="0070C0"/>
                </a:solidFill>
                <a:latin typeface="Calibri"/>
              </a:rPr>
              <a:t> </a:t>
            </a:r>
            <a:r>
              <a:rPr lang="en-US" altLang="ja-JP" sz="1800" b="0" i="0" dirty="0" smtClean="0">
                <a:solidFill>
                  <a:srgbClr val="0070C0"/>
                </a:solidFill>
                <a:latin typeface="Calibri"/>
              </a:rPr>
              <a:t>);</a:t>
            </a:r>
            <a:endParaRPr lang="ja-JP" altLang="en-US" sz="1800" dirty="0">
              <a:solidFill>
                <a:srgbClr val="0070C0"/>
              </a:solidFill>
            </a:endParaRPr>
          </a:p>
        </p:txBody>
      </p:sp>
      <p:sp>
        <p:nvSpPr>
          <p:cNvPr id="13" name="Line Callout 1 12"/>
          <p:cNvSpPr/>
          <p:nvPr/>
        </p:nvSpPr>
        <p:spPr>
          <a:xfrm>
            <a:off x="9232777" y="1207912"/>
            <a:ext cx="2556802" cy="832155"/>
          </a:xfrm>
          <a:prstGeom prst="borderCallout1">
            <a:avLst>
              <a:gd name="adj1" fmla="val 25636"/>
              <a:gd name="adj2" fmla="val -1190"/>
              <a:gd name="adj3" fmla="val 117664"/>
              <a:gd name="adj4" fmla="val -2630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sz="2000" b="0" i="0" dirty="0" smtClean="0">
                <a:solidFill>
                  <a:schemeClr val="lt1"/>
                </a:solidFill>
                <a:latin typeface="Calibri"/>
                <a:ea typeface="+mn-ea"/>
                <a:cs typeface="+mn-cs"/>
              </a:rPr>
              <a:t>T* </a:t>
            </a:r>
            <a:r>
              <a:rPr lang="en-US" altLang="ja-JP" sz="2000" dirty="0">
                <a:sym typeface="Symbol"/>
              </a:rPr>
              <a:t></a:t>
            </a:r>
            <a:r>
              <a:rPr lang="ja-JP" altLang="en-US" sz="2000" b="0" i="0" dirty="0" smtClean="0">
                <a:solidFill>
                  <a:schemeClr val="lt1"/>
                </a:solidFill>
                <a:latin typeface="Calibri"/>
                <a:ea typeface="+mn-ea"/>
                <a:cs typeface="+mn-cs"/>
              </a:rPr>
              <a:t> </a:t>
            </a:r>
            <a:r>
              <a:rPr lang="en-US" altLang="ja-JP" sz="2000" b="1" i="0" dirty="0" err="1" smtClean="0">
                <a:solidFill>
                  <a:schemeClr val="lt1"/>
                </a:solidFill>
                <a:latin typeface="Calibri"/>
                <a:ea typeface="+mn-ea"/>
                <a:cs typeface="+mn-cs"/>
              </a:rPr>
              <a:t>shared_ptr</a:t>
            </a:r>
            <a:r>
              <a:rPr lang="en-US" altLang="ja-JP" sz="2000" b="0" i="0" dirty="0" smtClean="0">
                <a:solidFill>
                  <a:schemeClr val="lt1"/>
                </a:solidFill>
                <a:latin typeface="Calibri"/>
                <a:ea typeface="+mn-ea"/>
                <a:cs typeface="+mn-cs"/>
              </a:rPr>
              <a:t>&lt;T&gt;</a:t>
            </a:r>
          </a:p>
          <a:p>
            <a:pPr algn="ctr" defTabSz="914400">
              <a:spcBef>
                <a:spcPts val="600"/>
              </a:spcBef>
              <a:buNone/>
            </a:pPr>
            <a:r>
              <a:rPr lang="en-US" altLang="ja-JP" sz="2000" b="0" i="0" dirty="0" smtClean="0">
                <a:solidFill>
                  <a:schemeClr val="lt1"/>
                </a:solidFill>
                <a:latin typeface="Calibri"/>
                <a:ea typeface="+mn-ea"/>
                <a:cs typeface="+mn-cs"/>
              </a:rPr>
              <a:t>new </a:t>
            </a:r>
            <a:r>
              <a:rPr lang="en-US" altLang="ja-JP" sz="2000" dirty="0">
                <a:sym typeface="Symbol"/>
              </a:rPr>
              <a:t></a:t>
            </a:r>
            <a:r>
              <a:rPr lang="ja-JP" altLang="en-US" sz="2000" b="0" i="0" dirty="0" smtClean="0">
                <a:solidFill>
                  <a:schemeClr val="lt1"/>
                </a:solidFill>
                <a:latin typeface="Calibri"/>
                <a:ea typeface="+mn-ea"/>
                <a:cs typeface="+mn-cs"/>
              </a:rPr>
              <a:t> </a:t>
            </a:r>
            <a:r>
              <a:rPr lang="en-US" altLang="ja-JP" sz="2000" b="1" i="0" dirty="0" err="1" smtClean="0">
                <a:solidFill>
                  <a:schemeClr val="lt1"/>
                </a:solidFill>
                <a:latin typeface="Calibri"/>
                <a:ea typeface="+mn-ea"/>
                <a:cs typeface="+mn-cs"/>
              </a:rPr>
              <a:t>make_shared</a:t>
            </a:r>
            <a:endParaRPr lang="en-US" altLang="ja-JP" sz="2000" b="1" i="0" dirty="0">
              <a:solidFill>
                <a:schemeClr val="lt1"/>
              </a:solidFill>
              <a:latin typeface="Calibri"/>
              <a:ea typeface="+mn-ea"/>
              <a:cs typeface="+mn-cs"/>
            </a:endParaRPr>
          </a:p>
        </p:txBody>
      </p:sp>
      <p:sp>
        <p:nvSpPr>
          <p:cNvPr id="17" name="Line Callout 1 16"/>
          <p:cNvSpPr/>
          <p:nvPr/>
        </p:nvSpPr>
        <p:spPr>
          <a:xfrm>
            <a:off x="5357707" y="5002481"/>
            <a:ext cx="3621906" cy="1196543"/>
          </a:xfrm>
          <a:prstGeom prst="borderCallout1">
            <a:avLst>
              <a:gd name="adj1" fmla="val -4479"/>
              <a:gd name="adj2" fmla="val 18171"/>
              <a:gd name="adj3" fmla="val -51425"/>
              <a:gd name="adj4" fmla="val 24261"/>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0" i="0" smtClean="0">
                <a:solidFill>
                  <a:schemeClr val="lt1"/>
                </a:solidFill>
                <a:latin typeface="Calibri"/>
                <a:ea typeface="+mn-ea"/>
                <a:cs typeface="+mn-cs"/>
              </a:rPr>
              <a:t>“</a:t>
            </a:r>
            <a:r>
              <a:rPr lang="en-US" altLang="ja-JP" b="0" i="0" smtClean="0">
                <a:solidFill>
                  <a:schemeClr val="lt1"/>
                </a:solidFill>
                <a:latin typeface="Calibri"/>
                <a:ea typeface="+mn-ea"/>
                <a:cs typeface="+mn-cs"/>
              </a:rPr>
              <a:t>delete” </a:t>
            </a:r>
            <a:r>
              <a:rPr lang="ja-JP" altLang="en-US" b="0" i="0" smtClean="0">
                <a:solidFill>
                  <a:schemeClr val="lt1"/>
                </a:solidFill>
                <a:latin typeface="Calibri"/>
                <a:ea typeface="+mn-ea"/>
                <a:cs typeface="+mn-cs"/>
              </a:rPr>
              <a:t>は不要</a:t>
            </a:r>
          </a:p>
          <a:p>
            <a:pPr algn="ctr" defTabSz="914400">
              <a:spcBef>
                <a:spcPts val="600"/>
              </a:spcBef>
              <a:buNone/>
            </a:pPr>
            <a:r>
              <a:rPr lang="ja-JP" altLang="en-US" b="0" i="0" smtClean="0">
                <a:solidFill>
                  <a:schemeClr val="lt1"/>
                </a:solidFill>
                <a:latin typeface="Calibri"/>
                <a:ea typeface="+mn-ea"/>
                <a:cs typeface="+mn-cs"/>
              </a:rPr>
              <a:t>有効期間の自動管理</a:t>
            </a:r>
          </a:p>
          <a:p>
            <a:pPr algn="ctr" defTabSz="914400">
              <a:spcBef>
                <a:spcPts val="600"/>
              </a:spcBef>
              <a:buNone/>
            </a:pPr>
            <a:r>
              <a:rPr lang="ja-JP" altLang="en-US" b="1" i="0" smtClean="0">
                <a:solidFill>
                  <a:schemeClr val="lt1"/>
                </a:solidFill>
                <a:latin typeface="Calibri"/>
                <a:ea typeface="+mn-ea"/>
                <a:cs typeface="+mn-cs"/>
              </a:rPr>
              <a:t>例外安全</a:t>
            </a:r>
            <a:endParaRPr lang="ja-JP" altLang="en-US" b="1" i="0">
              <a:solidFill>
                <a:schemeClr val="lt1"/>
              </a:solidFill>
              <a:latin typeface="Calibri"/>
              <a:ea typeface="+mn-ea"/>
              <a:cs typeface="+mn-cs"/>
            </a:endParaRPr>
          </a:p>
        </p:txBody>
      </p:sp>
      <p:sp>
        <p:nvSpPr>
          <p:cNvPr id="20" name="Line Callout 1 19"/>
          <p:cNvSpPr/>
          <p:nvPr/>
        </p:nvSpPr>
        <p:spPr>
          <a:xfrm>
            <a:off x="9133726" y="4066499"/>
            <a:ext cx="2655853" cy="1081602"/>
          </a:xfrm>
          <a:prstGeom prst="borderCallout1">
            <a:avLst>
              <a:gd name="adj1" fmla="val 25636"/>
              <a:gd name="adj2" fmla="val -1190"/>
              <a:gd name="adj3" fmla="val -23195"/>
              <a:gd name="adj4" fmla="val -14310"/>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0" i="0" dirty="0" smtClean="0">
                <a:solidFill>
                  <a:schemeClr val="lt1"/>
                </a:solidFill>
                <a:latin typeface="Calibri"/>
              </a:rPr>
              <a:t>for/while/do </a:t>
            </a:r>
            <a:r>
              <a:rPr lang="en-US" altLang="ja-JP" dirty="0">
                <a:sym typeface="Symbol"/>
              </a:rPr>
              <a:t></a:t>
            </a:r>
            <a:r>
              <a:rPr lang="ja-JP" altLang="en-US" b="0" i="0" dirty="0" smtClean="0">
                <a:solidFill>
                  <a:schemeClr val="lt1"/>
                </a:solidFill>
                <a:latin typeface="Calibri"/>
              </a:rPr>
              <a:t> </a:t>
            </a:r>
            <a:r>
              <a:rPr lang="ja-JP" altLang="en-US" b="0" i="0" dirty="0" smtClean="0">
                <a:solidFill>
                  <a:schemeClr val="tx1"/>
                </a:solidFill>
                <a:latin typeface="Calibri"/>
              </a:rPr>
              <a:t/>
            </a:r>
            <a:br>
              <a:rPr lang="ja-JP" altLang="en-US" b="0" i="0" dirty="0" smtClean="0">
                <a:solidFill>
                  <a:schemeClr val="tx1"/>
                </a:solidFill>
                <a:latin typeface="Calibri"/>
              </a:rPr>
            </a:br>
            <a:r>
              <a:rPr lang="en-US" altLang="ja-JP" b="0" i="0" dirty="0" err="1" smtClean="0">
                <a:solidFill>
                  <a:schemeClr val="lt1"/>
                </a:solidFill>
                <a:latin typeface="Calibri"/>
              </a:rPr>
              <a:t>std</a:t>
            </a:r>
            <a:r>
              <a:rPr lang="en-US" altLang="ja-JP" b="0" i="0" dirty="0" smtClean="0">
                <a:solidFill>
                  <a:schemeClr val="lt1"/>
                </a:solidFill>
                <a:latin typeface="Calibri"/>
              </a:rPr>
              <a:t>::</a:t>
            </a:r>
            <a:r>
              <a:rPr lang="ja-JP" altLang="en-US" b="1" i="0" dirty="0" smtClean="0">
                <a:solidFill>
                  <a:schemeClr val="lt1"/>
                </a:solidFill>
                <a:latin typeface="Calibri"/>
              </a:rPr>
              <a:t>アルゴリズム</a:t>
            </a:r>
            <a:r>
              <a:rPr lang="ja-JP" altLang="en-US" b="0" i="0" dirty="0" smtClean="0">
                <a:solidFill>
                  <a:schemeClr val="lt1"/>
                </a:solidFill>
                <a:latin typeface="Calibri"/>
              </a:rPr>
              <a:t> </a:t>
            </a:r>
            <a:r>
              <a:rPr lang="ja-JP" altLang="en-US" b="0" i="0" dirty="0" smtClean="0">
                <a:solidFill>
                  <a:schemeClr val="tx1"/>
                </a:solidFill>
                <a:latin typeface="Calibri"/>
              </a:rPr>
              <a:t/>
            </a:r>
            <a:br>
              <a:rPr lang="ja-JP" altLang="en-US" b="0" i="0" dirty="0" smtClean="0">
                <a:solidFill>
                  <a:schemeClr val="tx1"/>
                </a:solidFill>
                <a:latin typeface="Calibri"/>
              </a:rPr>
            </a:br>
            <a:r>
              <a:rPr lang="en-US" altLang="ja-JP" b="0" i="0" dirty="0" smtClean="0">
                <a:solidFill>
                  <a:schemeClr val="lt1"/>
                </a:solidFill>
                <a:latin typeface="Calibri"/>
              </a:rPr>
              <a:t>[&amp;] </a:t>
            </a:r>
            <a:r>
              <a:rPr lang="ja-JP" altLang="en-US" b="1" i="0" dirty="0" smtClean="0">
                <a:solidFill>
                  <a:schemeClr val="lt1"/>
                </a:solidFill>
                <a:latin typeface="Calibri"/>
              </a:rPr>
              <a:t>ラムダ</a:t>
            </a:r>
            <a:r>
              <a:rPr lang="ja-JP" altLang="en-US" b="0" i="0" dirty="0" smtClean="0">
                <a:solidFill>
                  <a:schemeClr val="lt1"/>
                </a:solidFill>
                <a:latin typeface="Calibri"/>
              </a:rPr>
              <a:t>関数</a:t>
            </a:r>
            <a:endParaRPr lang="ja-JP" altLang="en-US" b="0" i="0" dirty="0">
              <a:solidFill>
                <a:schemeClr val="lt1"/>
              </a:solidFill>
              <a:latin typeface="Calibri"/>
            </a:endParaRPr>
          </a:p>
        </p:txBody>
      </p:sp>
      <p:sp>
        <p:nvSpPr>
          <p:cNvPr id="21" name="Line Callout 1 20"/>
          <p:cNvSpPr/>
          <p:nvPr/>
        </p:nvSpPr>
        <p:spPr>
          <a:xfrm>
            <a:off x="5357707" y="931419"/>
            <a:ext cx="2556802" cy="552986"/>
          </a:xfrm>
          <a:prstGeom prst="borderCallout1">
            <a:avLst>
              <a:gd name="adj1" fmla="val 104997"/>
              <a:gd name="adj2" fmla="val 24126"/>
              <a:gd name="adj3" fmla="val 226248"/>
              <a:gd name="adj4" fmla="val 39598"/>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en-US" altLang="ja-JP" b="1" i="0" dirty="0" smtClean="0">
                <a:solidFill>
                  <a:schemeClr val="lt1"/>
                </a:solidFill>
                <a:latin typeface="Calibri"/>
              </a:rPr>
              <a:t>auto</a:t>
            </a:r>
            <a:r>
              <a:rPr lang="ja-JP" altLang="en-US" b="0" i="0" dirty="0" smtClean="0">
                <a:solidFill>
                  <a:schemeClr val="lt1"/>
                </a:solidFill>
                <a:latin typeface="Calibri"/>
              </a:rPr>
              <a:t> による型の省略</a:t>
            </a:r>
            <a:endParaRPr lang="ja-JP" altLang="en-US" dirty="0"/>
          </a:p>
        </p:txBody>
      </p:sp>
      <p:sp>
        <p:nvSpPr>
          <p:cNvPr id="11" name="Line Callout 1 10"/>
          <p:cNvSpPr/>
          <p:nvPr/>
        </p:nvSpPr>
        <p:spPr>
          <a:xfrm>
            <a:off x="2427934" y="5002481"/>
            <a:ext cx="2685230" cy="1196543"/>
          </a:xfrm>
          <a:prstGeom prst="borderCallout1">
            <a:avLst>
              <a:gd name="adj1" fmla="val 19563"/>
              <a:gd name="adj2" fmla="val -3740"/>
              <a:gd name="adj3" fmla="val 852"/>
              <a:gd name="adj4" fmla="val -1774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600"/>
              </a:spcBef>
              <a:buNone/>
            </a:pPr>
            <a:r>
              <a:rPr lang="ja-JP" altLang="en-US" b="1" i="0" smtClean="0">
                <a:solidFill>
                  <a:schemeClr val="lt1"/>
                </a:solidFill>
                <a:latin typeface="Calibri"/>
                <a:ea typeface="+mn-ea"/>
                <a:cs typeface="+mn-cs"/>
              </a:rPr>
              <a:t>非例外安全</a:t>
            </a:r>
          </a:p>
          <a:p>
            <a:pPr algn="ctr" defTabSz="914400">
              <a:spcBef>
                <a:spcPts val="600"/>
              </a:spcBef>
              <a:buNone/>
            </a:pPr>
            <a:r>
              <a:rPr lang="en-US" altLang="ja-JP" b="0" i="0" smtClean="0">
                <a:solidFill>
                  <a:schemeClr val="lt1"/>
                </a:solidFill>
                <a:latin typeface="Calibri"/>
                <a:ea typeface="+mn-ea"/>
                <a:cs typeface="+mn-cs"/>
              </a:rPr>
              <a:t>try/catch</a:t>
            </a:r>
            <a:r>
              <a:rPr lang="ja-JP" altLang="en-US" b="0" i="0" smtClean="0">
                <a:solidFill>
                  <a:schemeClr val="lt1"/>
                </a:solidFill>
                <a:latin typeface="Calibri"/>
                <a:ea typeface="+mn-ea"/>
                <a:cs typeface="+mn-cs"/>
              </a:rPr>
              <a:t>、</a:t>
            </a:r>
            <a:r>
              <a:rPr lang="en-US" altLang="ja-JP" b="0" i="0" smtClean="0">
                <a:solidFill>
                  <a:schemeClr val="lt1"/>
                </a:solidFill>
                <a:latin typeface="Calibri"/>
                <a:ea typeface="+mn-ea"/>
                <a:cs typeface="+mn-cs"/>
              </a:rPr>
              <a:t>__try/__finally </a:t>
            </a:r>
            <a:r>
              <a:rPr lang="ja-JP" altLang="en-US" b="0" i="0" smtClean="0">
                <a:solidFill>
                  <a:schemeClr val="lt1"/>
                </a:solidFill>
                <a:latin typeface="Calibri"/>
                <a:ea typeface="+mn-ea"/>
                <a:cs typeface="+mn-cs"/>
              </a:rPr>
              <a:t>がない</a:t>
            </a:r>
            <a:endParaRPr lang="ja-JP" altLang="en-US" b="0" i="0">
              <a:solidFill>
                <a:schemeClr val="lt1"/>
              </a:solidFill>
              <a:latin typeface="Calibri"/>
              <a:ea typeface="+mn-ea"/>
              <a:cs typeface="+mn-cs"/>
            </a:endParaRPr>
          </a:p>
        </p:txBody>
      </p:sp>
    </p:spTree>
    <p:extLst>
      <p:ext uri="{BB962C8B-B14F-4D97-AF65-F5344CB8AC3E}">
        <p14:creationId xmlns:p14="http://schemas.microsoft.com/office/powerpoint/2010/main" val="5797668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9" presetClass="emph" presetSubtype="0" fill="hold" nodeType="withEffect">
                                  <p:stCondLst>
                                    <p:cond delay="0"/>
                                  </p:stCondLst>
                                  <p:childTnLst>
                                    <p:animClr clrSpc="rgb" dir="cw">
                                      <p:cBhvr override="childStyle">
                                        <p:cTn id="18" dur="500" fill="hold"/>
                                        <p:tgtEl>
                                          <p:spTgt spid="5">
                                            <p:txEl>
                                              <p:pRg st="3" end="3"/>
                                            </p:txEl>
                                          </p:spTgt>
                                        </p:tgtEl>
                                        <p:attrNameLst>
                                          <p:attrName>style.color</p:attrName>
                                        </p:attrNameLst>
                                      </p:cBhvr>
                                      <p:to>
                                        <a:srgbClr val="990033"/>
                                      </p:to>
                                    </p:animClr>
                                    <p:animClr clrSpc="rgb" dir="cw">
                                      <p:cBhvr>
                                        <p:cTn id="19" dur="500" fill="hold"/>
                                        <p:tgtEl>
                                          <p:spTgt spid="5">
                                            <p:txEl>
                                              <p:pRg st="3" end="3"/>
                                            </p:txEl>
                                          </p:spTgt>
                                        </p:tgtEl>
                                        <p:attrNameLst>
                                          <p:attrName>fillcolor</p:attrName>
                                        </p:attrNameLst>
                                      </p:cBhvr>
                                      <p:to>
                                        <a:srgbClr val="990033"/>
                                      </p:to>
                                    </p:animClr>
                                    <p:set>
                                      <p:cBhvr>
                                        <p:cTn id="20" dur="500" fill="hold"/>
                                        <p:tgtEl>
                                          <p:spTgt spid="5">
                                            <p:txEl>
                                              <p:pRg st="3" end="3"/>
                                            </p:txEl>
                                          </p:spTgt>
                                        </p:tgtEl>
                                        <p:attrNameLst>
                                          <p:attrName>fill.type</p:attrName>
                                        </p:attrNameLst>
                                      </p:cBhvr>
                                      <p:to>
                                        <p:strVal val="solid"/>
                                      </p:to>
                                    </p:set>
                                    <p:set>
                                      <p:cBhvr>
                                        <p:cTn id="21" dur="500" fill="hold"/>
                                        <p:tgtEl>
                                          <p:spTgt spid="5">
                                            <p:txEl>
                                              <p:pRg st="3" end="3"/>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5">
                                            <p:txEl>
                                              <p:pRg st="4" end="4"/>
                                            </p:txEl>
                                          </p:spTgt>
                                        </p:tgtEl>
                                        <p:attrNameLst>
                                          <p:attrName>style.color</p:attrName>
                                        </p:attrNameLst>
                                      </p:cBhvr>
                                      <p:to>
                                        <a:srgbClr val="990033"/>
                                      </p:to>
                                    </p:animClr>
                                    <p:animClr clrSpc="rgb" dir="cw">
                                      <p:cBhvr>
                                        <p:cTn id="24" dur="500" fill="hold"/>
                                        <p:tgtEl>
                                          <p:spTgt spid="5">
                                            <p:txEl>
                                              <p:pRg st="4" end="4"/>
                                            </p:txEl>
                                          </p:spTgt>
                                        </p:tgtEl>
                                        <p:attrNameLst>
                                          <p:attrName>fillcolor</p:attrName>
                                        </p:attrNameLst>
                                      </p:cBhvr>
                                      <p:to>
                                        <a:srgbClr val="990033"/>
                                      </p:to>
                                    </p:animClr>
                                    <p:set>
                                      <p:cBhvr>
                                        <p:cTn id="25" dur="500" fill="hold"/>
                                        <p:tgtEl>
                                          <p:spTgt spid="5">
                                            <p:txEl>
                                              <p:pRg st="4" end="4"/>
                                            </p:txEl>
                                          </p:spTgt>
                                        </p:tgtEl>
                                        <p:attrNameLst>
                                          <p:attrName>fill.type</p:attrName>
                                        </p:attrNameLst>
                                      </p:cBhvr>
                                      <p:to>
                                        <p:strVal val="solid"/>
                                      </p:to>
                                    </p:set>
                                    <p:set>
                                      <p:cBhvr>
                                        <p:cTn id="26" dur="500" fill="hold"/>
                                        <p:tgtEl>
                                          <p:spTgt spid="5">
                                            <p:txEl>
                                              <p:pRg st="4" end="4"/>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21" grpId="0" animBg="1"/>
      <p:bldP spid="11" grpId="0" animBg="1"/>
    </p:bldLst>
  </p:timing>
</p:sld>
</file>

<file path=ppt/theme/_rels/theme8.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ユーザー定義 4">
      <a:majorFont>
        <a:latin typeface="Segoe UI Semibold"/>
        <a:ea typeface="メイリオ"/>
        <a:cs typeface=""/>
      </a:majorFont>
      <a:minorFont>
        <a:latin typeface="Segoe UI Light"/>
        <a:ea typeface="メイリオ"/>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4">
      <a:majorFont>
        <a:latin typeface="Segoe UI Semibold"/>
        <a:ea typeface="メイリオ"/>
        <a:cs typeface=""/>
      </a:majorFont>
      <a:minorFont>
        <a:latin typeface="Segoe UI Light"/>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ユーザー定義 4">
      <a:majorFont>
        <a:latin typeface="Segoe UI Semibold"/>
        <a:ea typeface="メイリオ"/>
        <a:cs typeface=""/>
      </a:majorFont>
      <a:minorFont>
        <a:latin typeface="Segoe UI Light"/>
        <a:ea typeface="メイリオ"/>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9.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6856</Words>
  <Application>Microsoft Office PowerPoint</Application>
  <PresentationFormat>ユーザー設定</PresentationFormat>
  <Paragraphs>522</Paragraphs>
  <Slides>35</Slides>
  <Notes>35</Notes>
  <HiddenSlides>0</HiddenSlides>
  <MMClips>0</MMClips>
  <ScaleCrop>false</ScaleCrop>
  <HeadingPairs>
    <vt:vector size="4" baseType="variant">
      <vt:variant>
        <vt:lpstr>テーマ</vt:lpstr>
      </vt:variant>
      <vt:variant>
        <vt:i4>9</vt:i4>
      </vt:variant>
      <vt:variant>
        <vt:lpstr>スライド タイトル</vt:lpstr>
      </vt:variant>
      <vt:variant>
        <vt:i4>35</vt:i4>
      </vt:variant>
    </vt:vector>
  </HeadingPairs>
  <TitlesOfParts>
    <vt:vector size="44"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Origin</vt:lpstr>
      <vt:lpstr>3_BUILD_Breakout_Template _ SAMPLE for Scott 7.28</vt:lpstr>
      <vt:lpstr>Writing modern C++ code:  how C++ has evolved over the years  最新の C++ コードの記述: 進化した C++</vt:lpstr>
      <vt:lpstr>PowerPoint プレゼンテーション</vt:lpstr>
      <vt:lpstr>PowerPoint プレゼンテーション</vt:lpstr>
      <vt:lpstr>ロードマップ</vt:lpstr>
      <vt:lpstr>動機と目的</vt:lpstr>
      <vt:lpstr>C++ の価値に対する考え方</vt:lpstr>
      <vt:lpstr>ロードマップ</vt:lpstr>
      <vt:lpstr>変更点: 概要</vt:lpstr>
      <vt:lpstr>変更点: 概要 (続き)</vt:lpstr>
      <vt:lpstr>PowerPoint プレゼンテーション</vt:lpstr>
      <vt:lpstr>素晴らしいものは、変わらない:   自動有効期間 = 効率 + 例外安全</vt:lpstr>
      <vt:lpstr>ヒープの有効期間: 標準スマート ポインター</vt:lpstr>
      <vt:lpstr>ヒープの有効期間: 標準スマート ポインター (続き)</vt:lpstr>
      <vt:lpstr>「C++ はガベージ コレクションに最も適した言語だ。 その用があまりないのだから」  — Bjarne Stroustrup</vt:lpstr>
      <vt:lpstr>コンテナー</vt:lpstr>
      <vt:lpstr>コンテナー (続き)</vt:lpstr>
      <vt:lpstr>ループ処理</vt:lpstr>
      <vt:lpstr>アルゴリズム</vt:lpstr>
      <vt:lpstr>値型と参照型</vt:lpstr>
      <vt:lpstr>値型と参照型 (続き)</vt:lpstr>
      <vt:lpstr>値型とムーブの効率性</vt:lpstr>
      <vt:lpstr>値型とムーブの効率性 (続き)</vt:lpstr>
      <vt:lpstr>適切な値型でムーブを有効にする</vt:lpstr>
      <vt:lpstr>ロードマップ</vt:lpstr>
      <vt:lpstr>Pimpl によるコンパイル時のカプセル化 (C++  C++)</vt:lpstr>
      <vt:lpstr>ABI では十分に移植性のある型と規約を使用 (C++  * )</vt:lpstr>
      <vt:lpstr>WinRT の型: クロス言語での使用 (C++  JS/.NET )</vt:lpstr>
      <vt:lpstr>C++ と WinRT</vt:lpstr>
      <vt:lpstr>ロードマップ</vt:lpstr>
      <vt:lpstr>C++ への回帰</vt:lpstr>
      <vt:lpstr>詳細情報</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2011-11-08T05:51:00Z</dcterms:created>
  <dcterms:modified xsi:type="dcterms:W3CDTF">2011-11-14T14:48:42Z</dcterms:modified>
</cp:coreProperties>
</file>