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Lst>
  <p:notesMasterIdLst>
    <p:notesMasterId r:id="rId33"/>
  </p:notesMasterIdLst>
  <p:handoutMasterIdLst>
    <p:handoutMasterId r:id="rId34"/>
  </p:handoutMasterIdLst>
  <p:sldIdLst>
    <p:sldId id="430" r:id="rId9"/>
    <p:sldId id="532" r:id="rId10"/>
    <p:sldId id="496" r:id="rId11"/>
    <p:sldId id="504" r:id="rId12"/>
    <p:sldId id="499" r:id="rId13"/>
    <p:sldId id="498" r:id="rId14"/>
    <p:sldId id="475" r:id="rId15"/>
    <p:sldId id="517" r:id="rId16"/>
    <p:sldId id="530" r:id="rId17"/>
    <p:sldId id="474" r:id="rId18"/>
    <p:sldId id="511" r:id="rId19"/>
    <p:sldId id="485" r:id="rId20"/>
    <p:sldId id="500" r:id="rId21"/>
    <p:sldId id="529" r:id="rId22"/>
    <p:sldId id="509" r:id="rId23"/>
    <p:sldId id="512" r:id="rId24"/>
    <p:sldId id="528" r:id="rId25"/>
    <p:sldId id="493" r:id="rId26"/>
    <p:sldId id="494" r:id="rId27"/>
    <p:sldId id="495" r:id="rId28"/>
    <p:sldId id="460" r:id="rId29"/>
    <p:sldId id="531" r:id="rId30"/>
    <p:sldId id="271" r:id="rId31"/>
    <p:sldId id="377"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 id="532"/>
          </p14:sldIdLst>
        </p14:section>
        <p14:section name="Body of Presentation" id="{3134B837-DC82-4AD0-A289-C27747844212}">
          <p14:sldIdLst>
            <p14:sldId id="496"/>
            <p14:sldId id="504"/>
            <p14:sldId id="499"/>
            <p14:sldId id="498"/>
            <p14:sldId id="475"/>
            <p14:sldId id="517"/>
            <p14:sldId id="530"/>
            <p14:sldId id="474"/>
            <p14:sldId id="511"/>
            <p14:sldId id="485"/>
            <p14:sldId id="500"/>
            <p14:sldId id="529"/>
            <p14:sldId id="509"/>
            <p14:sldId id="512"/>
            <p14:sldId id="528"/>
            <p14:sldId id="493"/>
            <p14:sldId id="494"/>
            <p14:sldId id="495"/>
            <p14:sldId id="460"/>
            <p14:sldId id="531"/>
            <p14:sldId id="271"/>
            <p14:sldId id="377"/>
          </p14:sldIdLst>
        </p14:section>
        <p14:section name="Optional Components" id="{5D9C9D25-F193-4E3C-8E41-E580CD8313B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BC46"/>
    <a:srgbClr val="EF4423"/>
    <a:srgbClr val="457EC1"/>
    <a:srgbClr val="59CC0E"/>
    <a:srgbClr val="0087FF"/>
    <a:srgbClr val="FF3C00"/>
    <a:srgbClr val="FFFFFF"/>
    <a:srgbClr val="F8F57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2" autoAdjust="0"/>
    <p:restoredTop sz="93759" autoAdjust="0"/>
  </p:normalViewPr>
  <p:slideViewPr>
    <p:cSldViewPr snapToGrid="0" snapToObjects="1">
      <p:cViewPr>
        <p:scale>
          <a:sx n="62" d="100"/>
          <a:sy n="62" d="100"/>
        </p:scale>
        <p:origin x="-402" y="-12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10:28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10:28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10:28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55870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10:28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11/9/2011 10:28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6835243"/>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5421889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969478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49773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0168"/>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39552"/>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8011503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74943761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1282543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87029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11/9/2011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4445275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8717810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11/9/2011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11/9/2011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11/9/2011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41968436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pPr/>
              <a:t>11/9/2011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pPr/>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11/9/2011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11/9/2011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11/9/2011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72054641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77002772"/>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844034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773161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8.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3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9650930"/>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msdn.com/vstudio/async"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go.microsoft.com/fwlink/?LinkId=228088" TargetMode="External"/><Relationship Id="rId4" Type="http://schemas.openxmlformats.org/officeDocument/2006/relationships/hyperlink" Target="http://go.microsoft.com/fwlink/?LinkId=22808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lstStyle/>
          <a:p>
            <a:pPr algn="l" defTabSz="914400">
              <a:lnSpc>
                <a:spcPct val="90000"/>
              </a:lnSpc>
              <a:spcBef>
                <a:spcPct val="0"/>
              </a:spcBef>
              <a:buNone/>
            </a:pP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Future directions for C# and Visual Basic </a:t>
            </a:r>
            <a:b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ja-JP" altLang="en-US"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C# </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と </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Visual Basic </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の</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将来的な方向性</a:t>
            </a:r>
            <a:endParaRPr lang="ja-JP" altLang="en-US" b="0" spc="-100" baseline="0" dirty="0">
              <a:ln w="3175">
                <a:noFill/>
              </a:ln>
              <a:gradFill flip="none" rotWithShape="1">
                <a:gsLst>
                  <a:gs pos="0">
                    <a:schemeClr val="bg2"/>
                  </a:gs>
                  <a:gs pos="86000">
                    <a:schemeClr val="bg2"/>
                  </a:gs>
                </a:gsLst>
                <a:lin ang="5400000" scaled="0"/>
                <a:tileRect/>
              </a:gradFill>
              <a:effectLst/>
              <a:latin typeface="Segoe UI Semibold"/>
              <a:ea typeface="メイリオ"/>
              <a:cs typeface="Arial"/>
            </a:endParaRPr>
          </a:p>
        </p:txBody>
      </p:sp>
      <p:sp>
        <p:nvSpPr>
          <p:cNvPr id="3" name="Subtitle 2"/>
          <p:cNvSpPr>
            <a:spLocks noGrp="1"/>
          </p:cNvSpPr>
          <p:nvPr>
            <p:ph type="subTitle" idx="1"/>
          </p:nvPr>
        </p:nvSpPr>
        <p:spPr/>
        <p:txBody>
          <a:bodyPr/>
          <a:lstStyle/>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latin typeface="Segoe UI Semibold"/>
                <a:ea typeface="メイリオ"/>
              </a:rPr>
              <a:t>Anders Hejlsberg</a:t>
            </a: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Technical Fellow</a:t>
            </a:r>
            <a:endParaRPr lang="ja-JP" altLang="en-US" b="0" dirty="0" smtClean="0">
              <a:gradFill>
                <a:gsLst>
                  <a:gs pos="0">
                    <a:schemeClr val="accent1"/>
                  </a:gs>
                  <a:gs pos="86000">
                    <a:schemeClr val="accent1"/>
                  </a:gs>
                </a:gsLst>
                <a:lin ang="5400000" scaled="0"/>
              </a:gradFill>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Microsoft Corporation</a:t>
            </a:r>
            <a:endParaRPr lang="ja-JP" altLang="en-US" dirty="0">
              <a:ea typeface="メイリオ"/>
            </a:endParaRPr>
          </a:p>
        </p:txBody>
      </p:sp>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baseline="0" smtClean="0">
                <a:gradFill>
                  <a:gsLst>
                    <a:gs pos="0">
                      <a:schemeClr val="bg2"/>
                    </a:gs>
                    <a:gs pos="86000">
                      <a:schemeClr val="bg2"/>
                    </a:gs>
                  </a:gsLst>
                  <a:lin ang="5400000" scaled="0"/>
                </a:gradFill>
                <a:latin typeface="Segoe UI Light"/>
                <a:ea typeface="メイリオ"/>
                <a:cs typeface="+mn-cs"/>
              </a:rPr>
              <a:t>TOOL-816T</a:t>
            </a:r>
            <a:endParaRPr lang="en-US" altLang="ja-JP" sz="2000" b="0" baseline="0">
              <a:gradFill>
                <a:gsLst>
                  <a:gs pos="0">
                    <a:schemeClr val="bg2"/>
                  </a:gs>
                  <a:gs pos="86000">
                    <a:schemeClr val="bg2"/>
                  </a:gs>
                </a:gsLst>
                <a:lin ang="5400000" scaled="0"/>
              </a:gradFill>
              <a:latin typeface="Segoe UI Light"/>
              <a:ea typeface="メイリオ"/>
              <a:cs typeface="+mn-cs"/>
            </a:endParaRP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Metro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スタイル非同期</a:t>
            </a:r>
            <a:endParaRPr lang="ja-JP" altLang="en-US" sz="4400"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
        <p:nvSpPr>
          <p:cNvPr id="5" name="Subtitle 4"/>
          <p:cNvSpPr>
            <a:spLocks noGrp="1"/>
          </p:cNvSpPr>
          <p:nvPr>
            <p:ph type="subTitle" idx="1"/>
          </p:nvPr>
        </p:nvSpPr>
        <p:spPr/>
        <p:txBody>
          <a:bodyPr/>
          <a:lstStyle/>
          <a:p>
            <a:endParaRPr lang="ja-JP" altLang="en-US">
              <a:ea typeface="メイリオ"/>
            </a:endParaRPr>
          </a:p>
        </p:txBody>
      </p:sp>
    </p:spTree>
    <p:extLst>
      <p:ext uri="{BB962C8B-B14F-4D97-AF65-F5344CB8AC3E}">
        <p14:creationId xmlns:p14="http://schemas.microsoft.com/office/powerpoint/2010/main" val="39161126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非同期メソッド</a:t>
            </a:r>
            <a:endParaRPr lang="ja-JP" altLang="en-US" dirty="0">
              <a:ea typeface="メイリオ"/>
            </a:endParaRPr>
          </a:p>
        </p:txBody>
      </p:sp>
      <p:sp>
        <p:nvSpPr>
          <p:cNvPr id="3" name="Content Placeholder 2"/>
          <p:cNvSpPr>
            <a:spLocks noGrp="1"/>
          </p:cNvSpPr>
          <p:nvPr>
            <p:ph type="body" sz="quarter" idx="10"/>
          </p:nvPr>
        </p:nvSpPr>
        <p:spPr>
          <a:xfrm>
            <a:off x="519114" y="1447800"/>
            <a:ext cx="11149012" cy="4622804"/>
          </a:xfrm>
        </p:spPr>
        <p:txBody>
          <a:bodyPr/>
          <a:lstStyle/>
          <a:p>
            <a:pPr marL="460400" indent="-460400" defTabSz="914400">
              <a:spcBef>
                <a:spcPts val="1200"/>
              </a:spcBef>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新しい </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en-US" altLang="ja-JP" sz="3200" b="0" dirty="0" err="1" smtClean="0">
                <a:gradFill>
                  <a:gsLst>
                    <a:gs pos="0">
                      <a:schemeClr val="tx1"/>
                    </a:gs>
                    <a:gs pos="86000">
                      <a:schemeClr val="tx1"/>
                    </a:gs>
                  </a:gsLst>
                  <a:lin ang="5400000" scaled="0"/>
                </a:gradFill>
                <a:latin typeface="Segoe UI Light"/>
                <a:ea typeface="メイリオ"/>
                <a:cs typeface="+mn-cs"/>
              </a:rPr>
              <a:t>async</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修飾子でマーク</a:t>
            </a:r>
          </a:p>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void </a:t>
            </a:r>
            <a:r>
              <a:rPr lang="ja-JP" altLang="en-US" sz="3200" b="0" dirty="0" smtClean="0">
                <a:gradFill>
                  <a:gsLst>
                    <a:gs pos="0">
                      <a:schemeClr val="tx1"/>
                    </a:gs>
                    <a:gs pos="86000">
                      <a:schemeClr val="tx1"/>
                    </a:gs>
                  </a:gsLst>
                  <a:lin ang="5400000" scaled="0"/>
                </a:gradFill>
                <a:latin typeface="Segoe UI Light"/>
                <a:ea typeface="メイリオ"/>
                <a:cs typeface="+mn-cs"/>
              </a:rPr>
              <a:t>または </a:t>
            </a:r>
            <a:r>
              <a:rPr lang="en-US" altLang="ja-JP" sz="3200" b="0" dirty="0" smtClean="0">
                <a:gradFill>
                  <a:gsLst>
                    <a:gs pos="0">
                      <a:schemeClr val="tx1"/>
                    </a:gs>
                    <a:gs pos="86000">
                      <a:schemeClr val="tx1"/>
                    </a:gs>
                  </a:gsLst>
                  <a:lin ang="5400000" scaled="0"/>
                </a:gradFill>
                <a:latin typeface="Segoe UI Light"/>
                <a:ea typeface="メイリオ"/>
                <a:cs typeface="+mn-cs"/>
              </a:rPr>
              <a:t>Task&lt;T&gt; </a:t>
            </a:r>
            <a:r>
              <a:rPr lang="ja-JP" altLang="en-US" sz="3200" b="0" dirty="0" smtClean="0">
                <a:gradFill>
                  <a:gsLst>
                    <a:gs pos="0">
                      <a:schemeClr val="tx1"/>
                    </a:gs>
                    <a:gs pos="86000">
                      <a:schemeClr val="tx1"/>
                    </a:gs>
                  </a:gsLst>
                  <a:lin ang="5400000" scaled="0"/>
                </a:gradFill>
                <a:latin typeface="Segoe UI Light"/>
                <a:ea typeface="メイリオ"/>
                <a:cs typeface="+mn-cs"/>
              </a:rPr>
              <a:t>を返す必要がある</a:t>
            </a:r>
          </a:p>
          <a:p>
            <a:pPr marL="460400" indent="-460400" defTabSz="914400">
              <a:spcBef>
                <a:spcPts val="1200"/>
              </a:spcBef>
              <a:buFont typeface="Arial"/>
              <a:buChar char="•"/>
            </a:pPr>
            <a:r>
              <a:rPr lang="en-US" altLang="ja-JP" dirty="0" smtClean="0">
                <a:ea typeface="メイリオ"/>
              </a:rPr>
              <a:t>”await</a:t>
            </a:r>
            <a:r>
              <a:rPr lang="en-US" altLang="ja-JP" sz="3200" b="0" dirty="0"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 演算子を使用して協調的に制御を譲渡</a:t>
            </a:r>
          </a:p>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await </a:t>
            </a:r>
            <a:r>
              <a:rPr lang="ja-JP" altLang="en-US" sz="3200" b="0" dirty="0" smtClean="0">
                <a:gradFill>
                  <a:gsLst>
                    <a:gs pos="0">
                      <a:schemeClr val="tx1"/>
                    </a:gs>
                    <a:gs pos="86000">
                      <a:schemeClr val="tx1"/>
                    </a:gs>
                  </a:gsLst>
                  <a:lin ang="5400000" scaled="0"/>
                </a:gradFill>
                <a:latin typeface="Segoe UI Light"/>
                <a:ea typeface="メイリオ"/>
                <a:cs typeface="+mn-cs"/>
              </a:rPr>
              <a:t>された処理が完了した時点で再開</a:t>
            </a:r>
            <a:endParaRPr lang="ja-JP" altLang="en-US" dirty="0" smtClean="0">
              <a:ea typeface="メイリオ"/>
            </a:endParaRPr>
          </a:p>
          <a:p>
            <a:pPr marL="460400" indent="-460400" defTabSz="914400">
              <a:spcBef>
                <a:spcPts val="1200"/>
              </a:spcBef>
              <a:buFont typeface="Arial"/>
              <a:buChar char="•"/>
            </a:pPr>
            <a:r>
              <a:rPr lang="en-US" altLang="ja-JP" dirty="0" smtClean="0">
                <a:ea typeface="メイリオ"/>
              </a:rPr>
              <a:t>”</a:t>
            </a:r>
            <a:r>
              <a:rPr lang="en-US" altLang="ja-JP" dirty="0" err="1" smtClean="0">
                <a:ea typeface="メイリオ"/>
              </a:rPr>
              <a:t>awaiter</a:t>
            </a:r>
            <a:r>
              <a:rPr lang="en-US" altLang="ja-JP" dirty="0" smtClean="0">
                <a:ea typeface="メイリオ"/>
              </a:rPr>
              <a:t> </a:t>
            </a:r>
            <a:r>
              <a:rPr lang="ja-JP" altLang="en-US" sz="3200" b="0" dirty="0" smtClean="0">
                <a:gradFill>
                  <a:gsLst>
                    <a:gs pos="0">
                      <a:schemeClr val="tx1"/>
                    </a:gs>
                    <a:gs pos="86000">
                      <a:schemeClr val="tx1"/>
                    </a:gs>
                  </a:gsLst>
                  <a:lin ang="5400000" scaled="0"/>
                </a:gradFill>
                <a:latin typeface="Segoe UI Light"/>
                <a:ea typeface="メイリオ"/>
                <a:cs typeface="+mn-cs"/>
              </a:rPr>
              <a:t>パターン</a:t>
            </a:r>
            <a:r>
              <a:rPr lang="en-US" altLang="ja-JP" dirty="0" smtClean="0">
                <a:ea typeface="メイリオ"/>
              </a:rPr>
              <a:t>”</a:t>
            </a:r>
            <a:r>
              <a:rPr lang="ja-JP" altLang="en-US" sz="3200" b="0" dirty="0" smtClean="0">
                <a:gradFill>
                  <a:gsLst>
                    <a:gs pos="0">
                      <a:schemeClr val="tx1"/>
                    </a:gs>
                    <a:gs pos="86000">
                      <a:schemeClr val="tx1"/>
                    </a:gs>
                  </a:gsLst>
                  <a:lin ang="5400000" scaled="0"/>
                </a:gradFill>
                <a:latin typeface="Segoe UI Light"/>
                <a:ea typeface="メイリオ"/>
                <a:cs typeface="+mn-cs"/>
              </a:rPr>
              <a:t> を実装する任意の</a:t>
            </a:r>
            <a:r>
              <a:rPr lang="ja-JP" altLang="en-US" sz="3200" b="0" dirty="0" smtClean="0">
                <a:gradFill>
                  <a:gsLst>
                    <a:gs pos="0">
                      <a:schemeClr val="tx1"/>
                    </a:gs>
                    <a:gs pos="86000">
                      <a:schemeClr val="tx1"/>
                    </a:gs>
                  </a:gsLst>
                  <a:lin ang="5400000" scaled="0"/>
                </a:gradFill>
                <a:latin typeface="Segoe UI Light"/>
                <a:ea typeface="メイリオ"/>
                <a:cs typeface="+mn-cs"/>
              </a:rPr>
              <a:t>ものが </a:t>
            </a:r>
            <a:r>
              <a:rPr lang="en-US" altLang="ja-JP" sz="3200" b="0" dirty="0" smtClean="0">
                <a:gradFill>
                  <a:gsLst>
                    <a:gs pos="0">
                      <a:schemeClr val="tx1"/>
                    </a:gs>
                    <a:gs pos="86000">
                      <a:schemeClr val="tx1"/>
                    </a:gs>
                  </a:gsLst>
                  <a:lin ang="5400000" scaled="0"/>
                </a:gradFill>
                <a:latin typeface="Segoe UI Light"/>
                <a:ea typeface="メイリオ"/>
                <a:cs typeface="+mn-cs"/>
              </a:rPr>
              <a:t>await </a:t>
            </a:r>
            <a:r>
              <a:rPr lang="ja-JP" altLang="en-US" sz="3200" b="0" dirty="0" smtClean="0">
                <a:gradFill>
                  <a:gsLst>
                    <a:gs pos="0">
                      <a:schemeClr val="tx1"/>
                    </a:gs>
                    <a:gs pos="86000">
                      <a:schemeClr val="tx1"/>
                    </a:gs>
                  </a:gsLst>
                  <a:lin ang="5400000" scaled="0"/>
                </a:gradFill>
                <a:latin typeface="Segoe UI Light"/>
                <a:ea typeface="メイリオ"/>
                <a:cs typeface="+mn-cs"/>
              </a:rPr>
              <a:t>可能</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呼び出し側の同期コンテキスト内で実行</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標準のプログラミング構造を使用して構成可能</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昔ながらの同期コードのような感覚で扱える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833276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8226286" cy="1523494"/>
          </a:xfrm>
        </p:spPr>
        <p:txBody>
          <a:bodyPr/>
          <a:lstStyle/>
          <a:p>
            <a:pPr algn="l" defTabSz="914400">
              <a:lnSpc>
                <a:spcPct val="90000"/>
              </a:lnSpc>
              <a:spcBef>
                <a:spcPct val="0"/>
              </a:spcBef>
              <a:buNone/>
            </a:pP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C#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と</a:t>
            </a: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t>
            </a: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Javascript</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
        <p:nvSpPr>
          <p:cNvPr id="5" name="Subtitle 4"/>
          <p:cNvSpPr>
            <a:spLocks noGrp="1"/>
          </p:cNvSpPr>
          <p:nvPr>
            <p:ph type="subTitle" idx="1"/>
          </p:nvPr>
        </p:nvSpPr>
        <p:spPr/>
        <p:txBody>
          <a:bodyPr/>
          <a:lstStyle/>
          <a:p>
            <a:endParaRPr lang="ja-JP" altLang="en-US">
              <a:ea typeface="メイリオ"/>
            </a:endParaRPr>
          </a:p>
        </p:txBody>
      </p:sp>
    </p:spTree>
    <p:extLst>
      <p:ext uri="{BB962C8B-B14F-4D97-AF65-F5344CB8AC3E}">
        <p14:creationId xmlns:p14="http://schemas.microsoft.com/office/powerpoint/2010/main" val="6814408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Caller Info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属性</a:t>
            </a:r>
            <a:endParaRPr lang="ja-JP" altLang="en-US" dirty="0">
              <a:ea typeface="メイリオ"/>
            </a:endParaRPr>
          </a:p>
        </p:txBody>
      </p:sp>
      <p:sp>
        <p:nvSpPr>
          <p:cNvPr id="4" name="TextBox 3"/>
          <p:cNvSpPr txBox="1"/>
          <p:nvPr/>
        </p:nvSpPr>
        <p:spPr>
          <a:xfrm>
            <a:off x="649813" y="2700468"/>
            <a:ext cx="10889199" cy="677108"/>
          </a:xfrm>
          <a:prstGeom prst="rect">
            <a:avLst/>
          </a:prstGeom>
          <a:noFill/>
        </p:spPr>
        <p:txBody>
          <a:bodyPr wrap="none" lIns="0" tIns="0" rIns="0" bIns="0" rtlCol="0">
            <a:spAutoFit/>
          </a:bodyPr>
          <a:lstStyle/>
          <a:p>
            <a:pPr algn="ctr" defTabSz="914400">
              <a:buNone/>
            </a:pPr>
            <a:r>
              <a:rPr lang="en-US" altLang="ja-JP" sz="4400" b="0" dirty="0" smtClean="0">
                <a:solidFill>
                  <a:schemeClr val="tx1"/>
                </a:solidFill>
                <a:latin typeface="Segoe UI Light" pitchFamily="34" charset="0"/>
                <a:ea typeface="メイリオ"/>
                <a:cs typeface="Consolas"/>
              </a:rPr>
              <a:t>C# </a:t>
            </a:r>
            <a:r>
              <a:rPr lang="ja-JP" altLang="en-US" sz="4000" b="0" dirty="0" smtClean="0">
                <a:solidFill>
                  <a:schemeClr val="tx1"/>
                </a:solidFill>
                <a:latin typeface="Consolas"/>
                <a:ea typeface="メイリオ"/>
                <a:cs typeface="Consolas"/>
              </a:rPr>
              <a:t>の</a:t>
            </a:r>
            <a:r>
              <a:rPr lang="ja-JP" altLang="en-US" sz="4400" b="0" dirty="0" smtClean="0">
                <a:solidFill>
                  <a:schemeClr val="tx1"/>
                </a:solidFill>
                <a:latin typeface="Consolas"/>
                <a:ea typeface="メイリオ"/>
                <a:cs typeface="Consolas"/>
              </a:rPr>
              <a:t> </a:t>
            </a:r>
            <a:r>
              <a:rPr lang="en-US" altLang="ja-JP" sz="4000" b="0" dirty="0" smtClean="0">
                <a:solidFill>
                  <a:schemeClr val="tx1"/>
                </a:solidFill>
                <a:latin typeface="Consolas"/>
                <a:ea typeface="メイリオ"/>
                <a:cs typeface="Consolas"/>
              </a:rPr>
              <a:t>__FILE__</a:t>
            </a:r>
            <a:r>
              <a:rPr lang="ja-JP" altLang="en-US" sz="4400" b="0" dirty="0" smtClean="0">
                <a:solidFill>
                  <a:schemeClr val="tx1"/>
                </a:solidFill>
                <a:latin typeface="Segoe UI Light"/>
                <a:ea typeface="メイリオ"/>
                <a:cs typeface="+mn-cs"/>
              </a:rPr>
              <a:t> </a:t>
            </a:r>
            <a:r>
              <a:rPr lang="ja-JP" altLang="en-US" sz="4000" b="0" dirty="0" smtClean="0">
                <a:solidFill>
                  <a:schemeClr val="tx1"/>
                </a:solidFill>
                <a:latin typeface="Segoe UI Light"/>
                <a:ea typeface="メイリオ"/>
                <a:cs typeface="+mn-cs"/>
              </a:rPr>
              <a:t>マクロと</a:t>
            </a:r>
            <a:r>
              <a:rPr lang="ja-JP" altLang="en-US" sz="4400" b="0" dirty="0" smtClean="0">
                <a:solidFill>
                  <a:schemeClr val="tx1"/>
                </a:solidFill>
                <a:latin typeface="Segoe UI Light"/>
                <a:ea typeface="メイリオ"/>
                <a:cs typeface="+mn-cs"/>
              </a:rPr>
              <a:t> </a:t>
            </a:r>
            <a:r>
              <a:rPr lang="en-US" altLang="ja-JP" sz="4000" b="0" dirty="0" smtClean="0">
                <a:solidFill>
                  <a:schemeClr val="tx1"/>
                </a:solidFill>
                <a:latin typeface="Consolas"/>
                <a:ea typeface="メイリオ"/>
                <a:cs typeface="Consolas"/>
              </a:rPr>
              <a:t>__LINE__</a:t>
            </a:r>
            <a:r>
              <a:rPr lang="ja-JP" altLang="en-US" sz="4400" b="0" dirty="0" smtClean="0">
                <a:solidFill>
                  <a:schemeClr val="tx1"/>
                </a:solidFill>
                <a:latin typeface="Segoe UI Light"/>
                <a:ea typeface="メイリオ"/>
                <a:cs typeface="+mn-cs"/>
              </a:rPr>
              <a:t> </a:t>
            </a:r>
            <a:r>
              <a:rPr lang="ja-JP" altLang="en-US" sz="4000" b="0" dirty="0" smtClean="0">
                <a:solidFill>
                  <a:schemeClr val="tx1"/>
                </a:solidFill>
                <a:latin typeface="Segoe UI Light"/>
                <a:ea typeface="メイリオ"/>
                <a:cs typeface="+mn-cs"/>
              </a:rPr>
              <a:t>マクロ</a:t>
            </a:r>
            <a:r>
              <a:rPr lang="en-US" altLang="ja-JP" sz="4400" b="0" dirty="0" smtClean="0">
                <a:solidFill>
                  <a:schemeClr val="tx1"/>
                </a:solidFill>
                <a:latin typeface="Segoe UI Light"/>
                <a:ea typeface="メイリオ"/>
                <a:cs typeface="+mn-cs"/>
              </a:rPr>
              <a:t>?</a:t>
            </a:r>
            <a:endParaRPr lang="ja-JP" altLang="en-US" sz="4400" dirty="0">
              <a:ea typeface="メイリオ"/>
            </a:endParaRPr>
          </a:p>
        </p:txBody>
      </p:sp>
    </p:spTree>
    <p:extLst>
      <p:ext uri="{BB962C8B-B14F-4D97-AF65-F5344CB8AC3E}">
        <p14:creationId xmlns:p14="http://schemas.microsoft.com/office/powerpoint/2010/main" val="135110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Caller Info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属性</a:t>
            </a:r>
            <a:endParaRPr lang="ja-JP" altLang="en-US" dirty="0">
              <a:ea typeface="メイリオ"/>
            </a:endParaRPr>
          </a:p>
        </p:txBody>
      </p:sp>
      <p:sp>
        <p:nvSpPr>
          <p:cNvPr id="7" name="Text Placeholder 1"/>
          <p:cNvSpPr>
            <a:spLocks noGrp="1"/>
          </p:cNvSpPr>
          <p:nvPr/>
        </p:nvSpPr>
        <p:spPr>
          <a:xfrm>
            <a:off x="658012" y="1226922"/>
            <a:ext cx="9462375" cy="2930033"/>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0000FF"/>
                </a:solidFill>
                <a:latin typeface="Consolas"/>
              </a:rPr>
              <a:t>public</a:t>
            </a:r>
            <a:r>
              <a:rPr lang="en-US" sz="1600" dirty="0">
                <a:solidFill>
                  <a:prstClr val="black"/>
                </a:solidFill>
                <a:latin typeface="Consolas"/>
              </a:rPr>
              <a:t> </a:t>
            </a:r>
            <a:r>
              <a:rPr lang="en-US" sz="1600" dirty="0">
                <a:solidFill>
                  <a:srgbClr val="0000FF"/>
                </a:solidFill>
                <a:latin typeface="Consolas"/>
              </a:rPr>
              <a:t>static</a:t>
            </a:r>
            <a:r>
              <a:rPr lang="en-US" sz="1600" dirty="0">
                <a:solidFill>
                  <a:prstClr val="black"/>
                </a:solidFill>
                <a:latin typeface="Consolas"/>
              </a:rPr>
              <a:t> </a:t>
            </a:r>
            <a:r>
              <a:rPr lang="en-US" sz="1600" dirty="0">
                <a:solidFill>
                  <a:srgbClr val="0000FF"/>
                </a:solidFill>
                <a:latin typeface="Consolas"/>
              </a:rPr>
              <a:t>class</a:t>
            </a:r>
            <a:r>
              <a:rPr lang="en-US" sz="1600" dirty="0">
                <a:solidFill>
                  <a:prstClr val="black"/>
                </a:solidFill>
                <a:latin typeface="Consolas"/>
              </a:rPr>
              <a:t> </a:t>
            </a:r>
            <a:r>
              <a:rPr lang="en-US" sz="1600" dirty="0">
                <a:solidFill>
                  <a:srgbClr val="2B91AF"/>
                </a:solidFill>
                <a:latin typeface="Consolas"/>
              </a:rPr>
              <a:t>Trace</a:t>
            </a:r>
            <a:endParaRPr lang="en-US" sz="1600" dirty="0">
              <a:solidFill>
                <a:prstClr val="black"/>
              </a:solidFill>
              <a:latin typeface="Consolas"/>
            </a:endParaRPr>
          </a:p>
          <a:p>
            <a:r>
              <a:rPr lang="en-US" sz="1600" dirty="0">
                <a:solidFill>
                  <a:prstClr val="black"/>
                </a:solidFill>
                <a:latin typeface="Consolas"/>
              </a:rPr>
              <a:t>{</a:t>
            </a:r>
          </a:p>
          <a:p>
            <a:r>
              <a:rPr lang="en-US" sz="1600" dirty="0">
                <a:solidFill>
                  <a:srgbClr val="0000FF"/>
                </a:solidFill>
                <a:latin typeface="Consolas"/>
              </a:rPr>
              <a:t> </a:t>
            </a:r>
            <a:r>
              <a:rPr lang="en-US" sz="1600" dirty="0" smtClean="0">
                <a:solidFill>
                  <a:srgbClr val="0000FF"/>
                </a:solidFill>
                <a:latin typeface="Consolas"/>
              </a:rPr>
              <a:t>   public</a:t>
            </a:r>
            <a:r>
              <a:rPr lang="en-US" sz="1600" dirty="0" smtClean="0">
                <a:solidFill>
                  <a:prstClr val="black"/>
                </a:solidFill>
                <a:latin typeface="Consolas"/>
              </a:rPr>
              <a:t> </a:t>
            </a:r>
            <a:r>
              <a:rPr lang="en-US" sz="1600" dirty="0">
                <a:solidFill>
                  <a:srgbClr val="0000FF"/>
                </a:solidFill>
                <a:latin typeface="Consolas"/>
              </a:rPr>
              <a:t>static</a:t>
            </a:r>
            <a:r>
              <a:rPr lang="en-US" sz="1600" dirty="0">
                <a:solidFill>
                  <a:prstClr val="black"/>
                </a:solidFill>
                <a:latin typeface="Consolas"/>
              </a:rPr>
              <a:t> </a:t>
            </a:r>
            <a:r>
              <a:rPr lang="en-US" sz="1600" dirty="0">
                <a:solidFill>
                  <a:srgbClr val="0000FF"/>
                </a:solidFill>
                <a:latin typeface="Consolas"/>
              </a:rPr>
              <a:t>void</a:t>
            </a:r>
            <a:r>
              <a:rPr lang="en-US" sz="1600" dirty="0">
                <a:solidFill>
                  <a:prstClr val="black"/>
                </a:solidFill>
                <a:latin typeface="Consolas"/>
              </a:rPr>
              <a:t> </a:t>
            </a:r>
            <a:r>
              <a:rPr lang="en-US" sz="1600" dirty="0" err="1" smtClean="0">
                <a:solidFill>
                  <a:prstClr val="black"/>
                </a:solidFill>
                <a:latin typeface="Consolas"/>
              </a:rPr>
              <a:t>WriteLine</a:t>
            </a:r>
            <a:r>
              <a:rPr lang="en-US" sz="1600" dirty="0" smtClean="0">
                <a:solidFill>
                  <a:prstClr val="black"/>
                </a:solidFill>
                <a:latin typeface="Consolas"/>
              </a:rPr>
              <a:t>(</a:t>
            </a:r>
            <a:r>
              <a:rPr lang="en-US" sz="1600" dirty="0" smtClean="0">
                <a:solidFill>
                  <a:srgbClr val="0000FF"/>
                </a:solidFill>
                <a:latin typeface="Consolas"/>
              </a:rPr>
              <a:t>string</a:t>
            </a:r>
            <a:r>
              <a:rPr lang="en-US" sz="1600" dirty="0" smtClean="0">
                <a:solidFill>
                  <a:prstClr val="black"/>
                </a:solidFill>
                <a:latin typeface="Consolas"/>
              </a:rPr>
              <a:t> message,</a:t>
            </a:r>
            <a:endParaRPr lang="en-US" sz="1600" dirty="0">
              <a:solidFill>
                <a:prstClr val="black"/>
              </a:solidFill>
              <a:latin typeface="Consolas"/>
            </a:endParaRPr>
          </a:p>
          <a:p>
            <a:r>
              <a:rPr lang="en-US" sz="1600" dirty="0">
                <a:solidFill>
                  <a:prstClr val="black"/>
                </a:solidFill>
                <a:latin typeface="Consolas"/>
              </a:rPr>
              <a:t>        [</a:t>
            </a:r>
            <a:r>
              <a:rPr lang="en-US" sz="1600" dirty="0" err="1">
                <a:solidFill>
                  <a:srgbClr val="2B91AF"/>
                </a:solidFill>
                <a:latin typeface="Consolas"/>
              </a:rPr>
              <a:t>CallerFilePath</a:t>
            </a:r>
            <a:r>
              <a:rPr lang="en-US" sz="1600" dirty="0">
                <a:solidFill>
                  <a:prstClr val="black"/>
                </a:solidFill>
                <a:latin typeface="Consolas"/>
              </a:rPr>
              <a:t>] </a:t>
            </a:r>
            <a:r>
              <a:rPr lang="en-US" sz="1600" dirty="0">
                <a:solidFill>
                  <a:srgbClr val="0000FF"/>
                </a:solidFill>
                <a:latin typeface="Consolas"/>
              </a:rPr>
              <a:t>string</a:t>
            </a:r>
            <a:r>
              <a:rPr lang="en-US" sz="1600" dirty="0">
                <a:solidFill>
                  <a:prstClr val="black"/>
                </a:solidFill>
                <a:latin typeface="Consolas"/>
              </a:rPr>
              <a:t> file = </a:t>
            </a:r>
            <a:r>
              <a:rPr lang="en-US" sz="1600" dirty="0">
                <a:solidFill>
                  <a:srgbClr val="A31515"/>
                </a:solidFill>
                <a:latin typeface="Consolas"/>
              </a:rPr>
              <a:t>""</a:t>
            </a:r>
            <a:r>
              <a:rPr lang="en-US" sz="1600" dirty="0" smtClean="0">
                <a:solidFill>
                  <a:prstClr val="black"/>
                </a:solidFill>
                <a:latin typeface="Consolas"/>
              </a:rPr>
              <a:t>,</a:t>
            </a:r>
          </a:p>
          <a:p>
            <a:r>
              <a:rPr lang="en-US" sz="1600" dirty="0" smtClean="0">
                <a:solidFill>
                  <a:prstClr val="black"/>
                </a:solidFill>
                <a:latin typeface="Consolas"/>
              </a:rPr>
              <a:t>        [</a:t>
            </a:r>
            <a:r>
              <a:rPr lang="en-US" sz="1600" dirty="0" err="1" smtClean="0">
                <a:solidFill>
                  <a:srgbClr val="2B91AF"/>
                </a:solidFill>
                <a:latin typeface="Consolas"/>
              </a:rPr>
              <a:t>CallerLineNumber</a:t>
            </a:r>
            <a:r>
              <a:rPr lang="en-US" sz="1600" dirty="0" smtClean="0">
                <a:solidFill>
                  <a:prstClr val="black"/>
                </a:solidFill>
                <a:latin typeface="Consolas"/>
              </a:rPr>
              <a:t>] </a:t>
            </a:r>
            <a:r>
              <a:rPr lang="en-US" sz="1600" dirty="0" err="1" smtClean="0">
                <a:solidFill>
                  <a:srgbClr val="0000FF"/>
                </a:solidFill>
                <a:latin typeface="Consolas"/>
              </a:rPr>
              <a:t>int</a:t>
            </a:r>
            <a:r>
              <a:rPr lang="en-US" sz="1600" dirty="0" smtClean="0">
                <a:solidFill>
                  <a:prstClr val="black"/>
                </a:solidFill>
                <a:latin typeface="Consolas"/>
              </a:rPr>
              <a:t> line = </a:t>
            </a:r>
            <a:r>
              <a:rPr lang="en-US" sz="1600" dirty="0">
                <a:solidFill>
                  <a:prstClr val="black"/>
                </a:solidFill>
                <a:latin typeface="Consolas"/>
              </a:rPr>
              <a:t>0,</a:t>
            </a:r>
          </a:p>
          <a:p>
            <a:r>
              <a:rPr lang="en-US" sz="1600" dirty="0">
                <a:solidFill>
                  <a:prstClr val="black"/>
                </a:solidFill>
                <a:latin typeface="Consolas"/>
              </a:rPr>
              <a:t>        [</a:t>
            </a:r>
            <a:r>
              <a:rPr lang="en-US" sz="1600" dirty="0" err="1">
                <a:solidFill>
                  <a:srgbClr val="2B91AF"/>
                </a:solidFill>
                <a:latin typeface="Consolas"/>
              </a:rPr>
              <a:t>CallerMemberName</a:t>
            </a:r>
            <a:r>
              <a:rPr lang="en-US" sz="1600" dirty="0">
                <a:solidFill>
                  <a:prstClr val="black"/>
                </a:solidFill>
                <a:latin typeface="Consolas"/>
              </a:rPr>
              <a:t>] string member = </a:t>
            </a:r>
            <a:r>
              <a:rPr lang="en-US" sz="1600" dirty="0">
                <a:solidFill>
                  <a:srgbClr val="A31515"/>
                </a:solidFill>
                <a:latin typeface="Consolas"/>
              </a:rPr>
              <a:t>""</a:t>
            </a:r>
            <a:r>
              <a:rPr lang="en-US" sz="1600" dirty="0" smtClean="0">
                <a:solidFill>
                  <a:prstClr val="black"/>
                </a:solidFill>
                <a:latin typeface="Consolas"/>
              </a:rPr>
              <a:t>)</a:t>
            </a:r>
          </a:p>
          <a:p>
            <a:r>
              <a:rPr lang="en-US" sz="1600" dirty="0" smtClean="0">
                <a:solidFill>
                  <a:prstClr val="black"/>
                </a:solidFill>
                <a:latin typeface="Consolas"/>
              </a:rPr>
              <a:t>    {</a:t>
            </a:r>
          </a:p>
          <a:p>
            <a:r>
              <a:rPr lang="en-US" sz="1600" dirty="0" smtClean="0">
                <a:solidFill>
                  <a:prstClr val="black"/>
                </a:solidFill>
                <a:latin typeface="Consolas"/>
              </a:rPr>
              <a:t>        </a:t>
            </a:r>
            <a:r>
              <a:rPr lang="en-US" sz="1600" dirty="0" err="1" smtClean="0">
                <a:solidFill>
                  <a:srgbClr val="0000FF"/>
                </a:solidFill>
                <a:latin typeface="Consolas"/>
              </a:rPr>
              <a:t>var</a:t>
            </a:r>
            <a:r>
              <a:rPr lang="en-US" sz="1600" dirty="0" smtClean="0">
                <a:solidFill>
                  <a:prstClr val="black"/>
                </a:solidFill>
                <a:latin typeface="Consolas"/>
              </a:rPr>
              <a:t> s = </a:t>
            </a:r>
            <a:r>
              <a:rPr lang="en-US" sz="1600" dirty="0" err="1" smtClean="0">
                <a:solidFill>
                  <a:srgbClr val="0000FF"/>
                </a:solidFill>
                <a:latin typeface="Consolas"/>
              </a:rPr>
              <a:t>string</a:t>
            </a:r>
            <a:r>
              <a:rPr lang="en-US" sz="1600" dirty="0" err="1" smtClean="0">
                <a:solidFill>
                  <a:prstClr val="black"/>
                </a:solidFill>
                <a:latin typeface="Consolas"/>
              </a:rPr>
              <a:t>.Format</a:t>
            </a:r>
            <a:r>
              <a:rPr lang="en-US" sz="1600" dirty="0" smtClean="0">
                <a:solidFill>
                  <a:prstClr val="black"/>
                </a:solidFill>
                <a:latin typeface="Consolas"/>
              </a:rPr>
              <a:t>(</a:t>
            </a:r>
            <a:r>
              <a:rPr lang="en-US" sz="1600" dirty="0" smtClean="0">
                <a:solidFill>
                  <a:srgbClr val="A31515"/>
                </a:solidFill>
                <a:latin typeface="Consolas"/>
              </a:rPr>
              <a:t>"{0}:{</a:t>
            </a:r>
            <a:r>
              <a:rPr lang="en-US" sz="1600" dirty="0">
                <a:solidFill>
                  <a:srgbClr val="A31515"/>
                </a:solidFill>
                <a:latin typeface="Consolas"/>
              </a:rPr>
              <a:t>1</a:t>
            </a:r>
            <a:r>
              <a:rPr lang="en-US" sz="1600" dirty="0" smtClean="0">
                <a:solidFill>
                  <a:srgbClr val="A31515"/>
                </a:solidFill>
                <a:latin typeface="Consolas"/>
              </a:rPr>
              <a:t>} – {2}: {3}"</a:t>
            </a:r>
            <a:r>
              <a:rPr lang="en-US" sz="1600" dirty="0" smtClean="0">
                <a:solidFill>
                  <a:prstClr val="black"/>
                </a:solidFill>
                <a:latin typeface="Consolas"/>
              </a:rPr>
              <a:t>, file, line</a:t>
            </a:r>
            <a:r>
              <a:rPr lang="en-US" sz="1600" dirty="0">
                <a:solidFill>
                  <a:prstClr val="black"/>
                </a:solidFill>
                <a:latin typeface="Consolas"/>
              </a:rPr>
              <a:t>, member, message</a:t>
            </a:r>
            <a:r>
              <a:rPr lang="en-US" sz="1600" dirty="0" smtClean="0">
                <a:solidFill>
                  <a:prstClr val="black"/>
                </a:solidFill>
                <a:latin typeface="Consolas"/>
              </a:rPr>
              <a:t>);</a:t>
            </a:r>
          </a:p>
          <a:p>
            <a:r>
              <a:rPr lang="en-US" sz="1600" dirty="0" smtClean="0">
                <a:solidFill>
                  <a:prstClr val="black"/>
                </a:solidFill>
                <a:latin typeface="Consolas"/>
              </a:rPr>
              <a:t>        </a:t>
            </a:r>
            <a:r>
              <a:rPr lang="en-US" sz="1600" dirty="0" err="1" smtClean="0">
                <a:solidFill>
                  <a:srgbClr val="2B91AF"/>
                </a:solidFill>
                <a:latin typeface="Consolas"/>
              </a:rPr>
              <a:t>Console</a:t>
            </a:r>
            <a:r>
              <a:rPr lang="en-US" sz="1600" dirty="0" err="1" smtClean="0">
                <a:solidFill>
                  <a:prstClr val="black"/>
                </a:solidFill>
                <a:latin typeface="Consolas"/>
              </a:rPr>
              <a:t>.WriteLine</a:t>
            </a:r>
            <a:r>
              <a:rPr lang="en-US" sz="1600" dirty="0" smtClean="0">
                <a:solidFill>
                  <a:prstClr val="black"/>
                </a:solidFill>
                <a:latin typeface="Consolas"/>
              </a:rPr>
              <a:t>(s);</a:t>
            </a:r>
          </a:p>
          <a:p>
            <a:r>
              <a:rPr lang="en-US" sz="1600" dirty="0" smtClean="0">
                <a:solidFill>
                  <a:prstClr val="black"/>
                </a:solidFill>
                <a:latin typeface="Consolas"/>
              </a:rPr>
              <a:t>    }</a:t>
            </a:r>
          </a:p>
          <a:p>
            <a:r>
              <a:rPr lang="en-US" sz="1600" dirty="0" smtClean="0">
                <a:solidFill>
                  <a:prstClr val="black"/>
                </a:solidFill>
                <a:latin typeface="Consolas"/>
              </a:rPr>
              <a:t>}</a:t>
            </a:r>
            <a:endParaRPr lang="en-US" sz="1600" dirty="0">
              <a:solidFill>
                <a:prstClr val="black"/>
              </a:solidFill>
              <a:latin typeface="Consolas"/>
            </a:endParaRPr>
          </a:p>
        </p:txBody>
      </p:sp>
      <p:sp>
        <p:nvSpPr>
          <p:cNvPr id="8" name="Text Placeholder 1"/>
          <p:cNvSpPr txBox="1">
            <a:spLocks/>
          </p:cNvSpPr>
          <p:nvPr/>
        </p:nvSpPr>
        <p:spPr>
          <a:xfrm>
            <a:off x="1349221" y="4444225"/>
            <a:ext cx="5327675" cy="1034129"/>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en-US" altLang="ja-JP" sz="1600" b="0" smtClean="0">
                <a:solidFill>
                  <a:srgbClr val="0000FF"/>
                </a:solidFill>
                <a:latin typeface="Consolas"/>
                <a:ea typeface="メイリオ"/>
                <a:cs typeface="+mn-cs"/>
              </a:rPr>
              <a:t>void</a:t>
            </a:r>
            <a:r>
              <a:rPr lang="ja-JP" altLang="en-US" sz="1600" b="0" smtClean="0">
                <a:solidFill>
                  <a:srgbClr val="2B91AF"/>
                </a:solidFill>
                <a:latin typeface="Consolas"/>
                <a:ea typeface="メイリオ"/>
                <a:cs typeface="+mn-cs"/>
              </a:rPr>
              <a:t> </a:t>
            </a:r>
            <a:r>
              <a:rPr lang="en-US" altLang="ja-JP" sz="1600" b="0" smtClean="0">
                <a:solidFill>
                  <a:prstClr val="black"/>
                </a:solidFill>
                <a:latin typeface="Consolas"/>
                <a:ea typeface="メイリオ"/>
                <a:cs typeface="+mn-cs"/>
              </a:rPr>
              <a:t>Initialize() {</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srgbClr val="2B91AF"/>
                </a:solidFill>
                <a:latin typeface="Consolas"/>
                <a:ea typeface="メイリオ"/>
                <a:cs typeface="+mn-cs"/>
              </a:rPr>
              <a:t>    </a:t>
            </a:r>
            <a:r>
              <a:rPr lang="en-US" altLang="ja-JP" sz="1600" b="0" smtClean="0">
                <a:solidFill>
                  <a:srgbClr val="2B91AF"/>
                </a:solidFill>
                <a:latin typeface="Consolas"/>
                <a:ea typeface="メイリオ"/>
                <a:cs typeface="+mn-cs"/>
              </a:rPr>
              <a:t>Trace</a:t>
            </a:r>
            <a:r>
              <a:rPr lang="en-US" altLang="ja-JP" sz="1600" b="0" smtClean="0">
                <a:solidFill>
                  <a:prstClr val="black"/>
                </a:solidFill>
                <a:latin typeface="Consolas"/>
                <a:ea typeface="メイリオ"/>
                <a:cs typeface="+mn-cs"/>
              </a:rPr>
              <a:t>.WriteLine(</a:t>
            </a:r>
            <a:r>
              <a:rPr lang="en-US" altLang="ja-JP" sz="1600" b="0" smtClean="0">
                <a:solidFill>
                  <a:srgbClr val="A31515"/>
                </a:solidFill>
                <a:latin typeface="Consolas"/>
                <a:ea typeface="メイリオ"/>
                <a:cs typeface="+mn-cs"/>
              </a:rPr>
              <a:t>"Starting services"</a:t>
            </a:r>
            <a:r>
              <a:rPr lang="en-US" altLang="ja-JP" sz="1600" b="0" smtClean="0">
                <a:solidFill>
                  <a:prstClr val="black"/>
                </a:solidFill>
                <a:latin typeface="Consolas"/>
                <a:ea typeface="メイリオ"/>
                <a:cs typeface="+mn-cs"/>
              </a:rPr>
              <a:t>);</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a:t>
            </a:r>
            <a:endParaRPr lang="ja-JP" altLang="en-US" sz="1600" smtClean="0">
              <a:solidFill>
                <a:prstClr val="black"/>
              </a:solidFill>
              <a:latin typeface="Consolas"/>
              <a:ea typeface="メイリオ"/>
            </a:endParaRPr>
          </a:p>
          <a:p>
            <a:pPr algn="l" defTabSz="914400">
              <a:buNone/>
            </a:pPr>
            <a:r>
              <a:rPr lang="en-US" altLang="ja-JP" sz="1600" b="0" smtClean="0">
                <a:solidFill>
                  <a:prstClr val="black"/>
                </a:solidFill>
                <a:latin typeface="Consolas"/>
                <a:ea typeface="メイリオ"/>
                <a:cs typeface="+mn-cs"/>
              </a:rPr>
              <a:t>}</a:t>
            </a:r>
            <a:endParaRPr lang="ja-JP" altLang="en-US" sz="1600" dirty="0">
              <a:solidFill>
                <a:prstClr val="black"/>
              </a:solidFill>
              <a:latin typeface="Consolas"/>
              <a:ea typeface="メイリオ"/>
            </a:endParaRPr>
          </a:p>
        </p:txBody>
      </p:sp>
      <p:sp>
        <p:nvSpPr>
          <p:cNvPr id="9" name="Down Arrow 8"/>
          <p:cNvSpPr/>
          <p:nvPr/>
        </p:nvSpPr>
        <p:spPr bwMode="auto">
          <a:xfrm rot="19614895">
            <a:off x="3691055" y="5045987"/>
            <a:ext cx="355782" cy="506344"/>
          </a:xfrm>
          <a:prstGeom prst="downArrow">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12" name="Text Placeholder 1"/>
          <p:cNvSpPr txBox="1">
            <a:spLocks/>
          </p:cNvSpPr>
          <p:nvPr/>
        </p:nvSpPr>
        <p:spPr>
          <a:xfrm>
            <a:off x="2158621" y="5648100"/>
            <a:ext cx="9036549" cy="221599"/>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en-US" altLang="ja-JP" sz="1600" b="0" smtClean="0">
                <a:solidFill>
                  <a:srgbClr val="2B91AF"/>
                </a:solidFill>
                <a:latin typeface="Consolas"/>
                <a:ea typeface="メイリオ"/>
                <a:cs typeface="+mn-cs"/>
              </a:rPr>
              <a:t>Trace</a:t>
            </a:r>
            <a:r>
              <a:rPr lang="en-US" altLang="ja-JP" sz="1600" b="0" smtClean="0">
                <a:solidFill>
                  <a:prstClr val="black"/>
                </a:solidFill>
                <a:latin typeface="Consolas"/>
                <a:ea typeface="メイリオ"/>
                <a:cs typeface="+mn-cs"/>
              </a:rPr>
              <a:t>.WriteLine(</a:t>
            </a:r>
            <a:r>
              <a:rPr lang="en-US" altLang="ja-JP" sz="1600" b="0" smtClean="0">
                <a:solidFill>
                  <a:srgbClr val="A31515"/>
                </a:solidFill>
                <a:latin typeface="Consolas"/>
                <a:ea typeface="メイリオ"/>
                <a:cs typeface="+mn-cs"/>
              </a:rPr>
              <a:t>"Starting services"</a:t>
            </a:r>
            <a:r>
              <a:rPr lang="en-US" altLang="ja-JP" sz="1600" b="0" smtClean="0">
                <a:solidFill>
                  <a:prstClr val="black"/>
                </a:solidFill>
                <a:latin typeface="Consolas"/>
                <a:ea typeface="メイリオ"/>
                <a:cs typeface="+mn-cs"/>
              </a:rPr>
              <a:t>, </a:t>
            </a:r>
            <a:r>
              <a:rPr lang="en-US" altLang="ja-JP" sz="1600" b="0" smtClean="0">
                <a:solidFill>
                  <a:srgbClr val="A31515"/>
                </a:solidFill>
                <a:latin typeface="Consolas"/>
                <a:ea typeface="メイリオ"/>
                <a:cs typeface="+mn-cs"/>
              </a:rPr>
              <a:t>"c:\\sources\\foo.cs"</a:t>
            </a:r>
            <a:r>
              <a:rPr lang="en-US" altLang="ja-JP" sz="1600" b="0" smtClean="0">
                <a:solidFill>
                  <a:prstClr val="black"/>
                </a:solidFill>
                <a:latin typeface="Consolas"/>
                <a:ea typeface="メイリオ"/>
                <a:cs typeface="+mn-cs"/>
              </a:rPr>
              <a:t>, 1123, </a:t>
            </a:r>
            <a:r>
              <a:rPr lang="en-US" altLang="ja-JP" sz="1600" b="0" smtClean="0">
                <a:solidFill>
                  <a:srgbClr val="A31515"/>
                </a:solidFill>
                <a:latin typeface="Consolas"/>
                <a:ea typeface="メイリオ"/>
                <a:cs typeface="+mn-cs"/>
              </a:rPr>
              <a:t>"Initialize"</a:t>
            </a:r>
            <a:r>
              <a:rPr lang="en-US" altLang="ja-JP" sz="1600" b="0" smtClean="0">
                <a:solidFill>
                  <a:prstClr val="black"/>
                </a:solidFill>
                <a:latin typeface="Consolas"/>
                <a:ea typeface="メイリオ"/>
                <a:cs typeface="+mn-cs"/>
              </a:rPr>
              <a:t>);</a:t>
            </a:r>
            <a:endParaRPr lang="ja-JP" altLang="en-US" sz="1600" dirty="0">
              <a:solidFill>
                <a:prstClr val="black"/>
              </a:solidFill>
              <a:latin typeface="Consolas"/>
              <a:ea typeface="メイリオ"/>
            </a:endParaRPr>
          </a:p>
        </p:txBody>
      </p:sp>
    </p:spTree>
    <p:extLst>
      <p:ext uri="{BB962C8B-B14F-4D97-AF65-F5344CB8AC3E}">
        <p14:creationId xmlns:p14="http://schemas.microsoft.com/office/powerpoint/2010/main" val="4281856459"/>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と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VB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の進化</a:t>
            </a:r>
            <a:endParaRPr lang="ja-JP" altLang="en-US" dirty="0">
              <a:ea typeface="メイリオ"/>
            </a:endParaRPr>
          </a:p>
        </p:txBody>
      </p:sp>
      <p:sp>
        <p:nvSpPr>
          <p:cNvPr id="36" name="Text Box 18"/>
          <p:cNvSpPr txBox="1">
            <a:spLocks noChangeArrowheads="1"/>
          </p:cNvSpPr>
          <p:nvPr/>
        </p:nvSpPr>
        <p:spPr bwMode="auto">
          <a:xfrm>
            <a:off x="3726074" y="6020008"/>
            <a:ext cx="5044407" cy="427161"/>
          </a:xfrm>
          <a:prstGeom prst="rect">
            <a:avLst/>
          </a:prstGeom>
          <a:noFill/>
          <a:ln w="19050" algn="ctr">
            <a:noFill/>
            <a:miter lim="800000"/>
            <a:headEnd/>
            <a:tailEnd/>
          </a:ln>
          <a:effectLst/>
        </p:spPr>
        <p:txBody>
          <a:bodyPr lIns="87747" tIns="43875" rIns="87747" bIns="43875">
            <a:spAutoFit/>
          </a:bodyPr>
          <a:lstStyle/>
          <a:p>
            <a:pPr algn="l" defTabSz="914400">
              <a:buNone/>
            </a:pPr>
            <a:r>
              <a:rPr lang="ja-JP" altLang="en-US" sz="2200" b="0" smtClean="0">
                <a:solidFill>
                  <a:schemeClr val="tx1"/>
                </a:solidFill>
                <a:effectLst/>
                <a:latin typeface="Segoe UI Light"/>
                <a:ea typeface="メイリオ"/>
                <a:cs typeface="Segoe UI"/>
              </a:rPr>
              <a:t>マネージ コード</a:t>
            </a:r>
            <a:endParaRPr lang="ja-JP" altLang="en-US" sz="2200" b="0">
              <a:solidFill>
                <a:schemeClr val="tx1"/>
              </a:solidFill>
              <a:effectLst/>
              <a:latin typeface="Segoe UI Light"/>
              <a:ea typeface="メイリオ"/>
              <a:cs typeface="Segoe UI"/>
            </a:endParaRPr>
          </a:p>
        </p:txBody>
      </p:sp>
      <p:sp>
        <p:nvSpPr>
          <p:cNvPr id="37" name="Text Box 19"/>
          <p:cNvSpPr txBox="1">
            <a:spLocks noChangeArrowheads="1"/>
          </p:cNvSpPr>
          <p:nvPr/>
        </p:nvSpPr>
        <p:spPr bwMode="auto">
          <a:xfrm>
            <a:off x="4335674" y="5029408"/>
            <a:ext cx="4700089" cy="427161"/>
          </a:xfrm>
          <a:prstGeom prst="rect">
            <a:avLst/>
          </a:prstGeom>
          <a:noFill/>
          <a:ln w="19050" algn="ctr">
            <a:noFill/>
            <a:miter lim="800000"/>
            <a:headEnd/>
            <a:tailEnd/>
          </a:ln>
          <a:effectLst/>
        </p:spPr>
        <p:txBody>
          <a:bodyPr lIns="87747" tIns="43875" rIns="87747" bIns="43875">
            <a:spAutoFit/>
          </a:bodyPr>
          <a:lstStyle/>
          <a:p>
            <a:pPr algn="l" defTabSz="914400">
              <a:buNone/>
            </a:pPr>
            <a:r>
              <a:rPr lang="ja-JP" altLang="en-US" sz="2200" b="0" smtClean="0">
                <a:solidFill>
                  <a:schemeClr val="tx1"/>
                </a:solidFill>
                <a:effectLst/>
                <a:latin typeface="Segoe UI Light"/>
                <a:ea typeface="メイリオ"/>
                <a:cs typeface="Segoe UI"/>
              </a:rPr>
              <a:t>ジェネリック</a:t>
            </a:r>
            <a:endParaRPr lang="ja-JP" altLang="en-US" sz="2200" b="0">
              <a:solidFill>
                <a:schemeClr val="tx1"/>
              </a:solidFill>
              <a:effectLst/>
              <a:latin typeface="Segoe UI Light"/>
              <a:ea typeface="メイリオ"/>
              <a:cs typeface="Segoe UI"/>
            </a:endParaRPr>
          </a:p>
        </p:txBody>
      </p:sp>
      <p:sp>
        <p:nvSpPr>
          <p:cNvPr id="38" name="Text Box 20"/>
          <p:cNvSpPr txBox="1">
            <a:spLocks noChangeArrowheads="1"/>
          </p:cNvSpPr>
          <p:nvPr/>
        </p:nvSpPr>
        <p:spPr bwMode="auto">
          <a:xfrm>
            <a:off x="4945274" y="3962608"/>
            <a:ext cx="4273760" cy="427161"/>
          </a:xfrm>
          <a:prstGeom prst="rect">
            <a:avLst/>
          </a:prstGeom>
          <a:noFill/>
          <a:ln w="19050" algn="ctr">
            <a:noFill/>
            <a:miter lim="800000"/>
            <a:headEnd/>
            <a:tailEnd/>
          </a:ln>
          <a:effectLst/>
        </p:spPr>
        <p:txBody>
          <a:bodyPr wrap="square" lIns="87747" tIns="43875" rIns="87747" bIns="43875">
            <a:spAutoFit/>
          </a:bodyPr>
          <a:lstStyle/>
          <a:p>
            <a:pPr algn="l" defTabSz="914400">
              <a:buNone/>
            </a:pPr>
            <a:r>
              <a:rPr lang="ja-JP" altLang="en-US" sz="2200" b="0" smtClean="0">
                <a:solidFill>
                  <a:schemeClr val="tx1"/>
                </a:solidFill>
                <a:effectLst/>
                <a:latin typeface="Segoe UI Light"/>
                <a:ea typeface="メイリオ"/>
                <a:cs typeface="Segoe UI"/>
              </a:rPr>
              <a:t>統合言語クエリ</a:t>
            </a:r>
            <a:endParaRPr lang="ja-JP" altLang="en-US" sz="2200" dirty="0">
              <a:effectLst/>
              <a:ea typeface="メイリオ"/>
              <a:cs typeface="Segoe UI" pitchFamily="34" charset="0"/>
            </a:endParaRPr>
          </a:p>
        </p:txBody>
      </p:sp>
      <p:sp>
        <p:nvSpPr>
          <p:cNvPr id="42" name="Text Box 20"/>
          <p:cNvSpPr txBox="1">
            <a:spLocks noChangeArrowheads="1"/>
          </p:cNvSpPr>
          <p:nvPr/>
        </p:nvSpPr>
        <p:spPr bwMode="auto">
          <a:xfrm>
            <a:off x="5631074" y="2895808"/>
            <a:ext cx="4230556" cy="427161"/>
          </a:xfrm>
          <a:prstGeom prst="rect">
            <a:avLst/>
          </a:prstGeom>
          <a:noFill/>
          <a:ln w="19050" algn="ctr">
            <a:noFill/>
            <a:miter lim="800000"/>
            <a:headEnd/>
            <a:tailEnd/>
          </a:ln>
          <a:effectLst/>
        </p:spPr>
        <p:txBody>
          <a:bodyPr wrap="square" lIns="87747" tIns="43875" rIns="87747" bIns="43875">
            <a:spAutoFit/>
          </a:bodyPr>
          <a:lstStyle/>
          <a:p>
            <a:pPr algn="l" defTabSz="914400">
              <a:buNone/>
            </a:pPr>
            <a:r>
              <a:rPr lang="ja-JP" altLang="en-US" sz="2200" b="0" dirty="0" smtClean="0">
                <a:solidFill>
                  <a:schemeClr val="tx1"/>
                </a:solidFill>
                <a:effectLst/>
                <a:latin typeface="Segoe UI Light"/>
                <a:ea typeface="メイリオ"/>
                <a:cs typeface="Segoe UI"/>
              </a:rPr>
              <a:t>ダイナミック </a:t>
            </a:r>
            <a:r>
              <a:rPr lang="en-US" altLang="ja-JP" sz="2200" b="0" dirty="0" smtClean="0">
                <a:solidFill>
                  <a:schemeClr val="tx1"/>
                </a:solidFill>
                <a:effectLst/>
                <a:latin typeface="Segoe UI Light"/>
                <a:ea typeface="メイリオ"/>
                <a:cs typeface="Segoe UI"/>
              </a:rPr>
              <a:t>+ </a:t>
            </a:r>
            <a:r>
              <a:rPr lang="ja-JP" altLang="en-US" sz="2200" b="0" dirty="0" smtClean="0">
                <a:solidFill>
                  <a:schemeClr val="tx1"/>
                </a:solidFill>
                <a:effectLst/>
                <a:latin typeface="Segoe UI Light"/>
                <a:ea typeface="メイリオ"/>
                <a:cs typeface="Segoe UI"/>
              </a:rPr>
              <a:t>言語</a:t>
            </a:r>
            <a:r>
              <a:rPr lang="ja-JP" altLang="en-US" sz="2200" b="0" dirty="0" smtClean="0">
                <a:solidFill>
                  <a:schemeClr val="tx1"/>
                </a:solidFill>
                <a:effectLst/>
                <a:latin typeface="Segoe UI Light"/>
                <a:ea typeface="メイリオ"/>
                <a:cs typeface="Segoe UI"/>
              </a:rPr>
              <a:t>の平等性</a:t>
            </a:r>
            <a:endParaRPr lang="ja-JP" altLang="en-US" sz="2200" dirty="0">
              <a:effectLst/>
              <a:ea typeface="メイリオ"/>
              <a:cs typeface="Segoe UI" pitchFamily="34" charset="0"/>
            </a:endParaRPr>
          </a:p>
        </p:txBody>
      </p:sp>
      <p:cxnSp>
        <p:nvCxnSpPr>
          <p:cNvPr id="23" name="Straight Arrow Connector 22"/>
          <p:cNvCxnSpPr>
            <a:stCxn id="21" idx="0"/>
          </p:cNvCxnSpPr>
          <p:nvPr/>
        </p:nvCxnSpPr>
        <p:spPr>
          <a:xfrm rot="5400000" flipH="1" flipV="1">
            <a:off x="3203518" y="5517558"/>
            <a:ext cx="643479" cy="406670"/>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21" name="Oval 20"/>
          <p:cNvSpPr/>
          <p:nvPr/>
        </p:nvSpPr>
        <p:spPr bwMode="auto">
          <a:xfrm rot="1921981">
            <a:off x="2973676" y="6007525"/>
            <a:ext cx="451897" cy="461144"/>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46" name="Straight Arrow Connector 45"/>
          <p:cNvCxnSpPr>
            <a:stCxn id="47" idx="0"/>
          </p:cNvCxnSpPr>
          <p:nvPr/>
        </p:nvCxnSpPr>
        <p:spPr>
          <a:xfrm rot="7321981" flipH="1" flipV="1">
            <a:off x="3791507" y="4687359"/>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47" name="Oval 46"/>
          <p:cNvSpPr/>
          <p:nvPr/>
        </p:nvSpPr>
        <p:spPr bwMode="auto">
          <a:xfrm rot="1921981">
            <a:off x="3620992" y="4975664"/>
            <a:ext cx="457200" cy="4572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48" name="Straight Arrow Connector 47"/>
          <p:cNvCxnSpPr>
            <a:stCxn id="49" idx="0"/>
          </p:cNvCxnSpPr>
          <p:nvPr/>
        </p:nvCxnSpPr>
        <p:spPr>
          <a:xfrm rot="7321981" flipH="1" flipV="1">
            <a:off x="4438181" y="3653792"/>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49" name="Oval 48"/>
          <p:cNvSpPr/>
          <p:nvPr/>
        </p:nvSpPr>
        <p:spPr bwMode="auto">
          <a:xfrm rot="1921981">
            <a:off x="4267665" y="3942096"/>
            <a:ext cx="457200" cy="4572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50" name="Straight Arrow Connector 49"/>
          <p:cNvCxnSpPr>
            <a:stCxn id="51" idx="0"/>
          </p:cNvCxnSpPr>
          <p:nvPr/>
        </p:nvCxnSpPr>
        <p:spPr>
          <a:xfrm rot="7321981" flipH="1" flipV="1">
            <a:off x="5084854" y="2620224"/>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51" name="Oval 50"/>
          <p:cNvSpPr/>
          <p:nvPr/>
        </p:nvSpPr>
        <p:spPr bwMode="auto">
          <a:xfrm rot="1921981">
            <a:off x="4914338" y="2908529"/>
            <a:ext cx="457200" cy="4572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52" name="Straight Arrow Connector 51"/>
          <p:cNvCxnSpPr>
            <a:stCxn id="53" idx="0"/>
          </p:cNvCxnSpPr>
          <p:nvPr/>
        </p:nvCxnSpPr>
        <p:spPr>
          <a:xfrm rot="7321981" flipH="1" flipV="1">
            <a:off x="5731527" y="1586656"/>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53" name="Oval 52"/>
          <p:cNvSpPr/>
          <p:nvPr/>
        </p:nvSpPr>
        <p:spPr bwMode="auto">
          <a:xfrm rot="1921981">
            <a:off x="5561012" y="1874961"/>
            <a:ext cx="457200" cy="457200"/>
          </a:xfrm>
          <a:prstGeom prst="ellipse">
            <a:avLst/>
          </a:prstGeom>
          <a:solidFill>
            <a:schemeClr val="accent1"/>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22" name="Text Box 17"/>
          <p:cNvSpPr txBox="1">
            <a:spLocks noChangeArrowheads="1"/>
          </p:cNvSpPr>
          <p:nvPr/>
        </p:nvSpPr>
        <p:spPr bwMode="auto">
          <a:xfrm>
            <a:off x="3239779" y="1600408"/>
            <a:ext cx="2190579"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dirty="0" smtClean="0">
                <a:solidFill>
                  <a:schemeClr val="tx1"/>
                </a:solidFill>
                <a:effectLst/>
                <a:latin typeface="Segoe UI Light"/>
                <a:ea typeface="メイリオ"/>
                <a:cs typeface="Segoe UI"/>
              </a:rPr>
              <a:t>C# 5.0 +</a:t>
            </a:r>
            <a:r>
              <a:rPr lang="ja-JP" altLang="en-US" sz="2200" b="0" dirty="0" smtClean="0">
                <a:solidFill>
                  <a:schemeClr val="tx1"/>
                </a:solidFill>
                <a:latin typeface="Segoe UI Light"/>
                <a:ea typeface="メイリオ"/>
                <a:cs typeface="Segoe UI"/>
              </a:rPr>
              <a:t> </a:t>
            </a:r>
            <a:r>
              <a:rPr lang="en-US" altLang="ja-JP" sz="2200" b="0" dirty="0" smtClean="0">
                <a:solidFill>
                  <a:schemeClr val="tx1"/>
                </a:solidFill>
                <a:latin typeface="Segoe UI Light"/>
                <a:ea typeface="メイリオ"/>
                <a:cs typeface="Segoe UI"/>
              </a:rPr>
              <a:t>VB 11.0</a:t>
            </a:r>
            <a:endParaRPr lang="ja-JP" altLang="en-US" sz="2200" dirty="0">
              <a:effectLst/>
              <a:ea typeface="メイリオ"/>
              <a:cs typeface="Segoe UI" pitchFamily="34" charset="0"/>
            </a:endParaRPr>
          </a:p>
        </p:txBody>
      </p:sp>
      <p:sp>
        <p:nvSpPr>
          <p:cNvPr id="24" name="Text Box 20"/>
          <p:cNvSpPr txBox="1">
            <a:spLocks noChangeArrowheads="1"/>
          </p:cNvSpPr>
          <p:nvPr/>
        </p:nvSpPr>
        <p:spPr bwMode="auto">
          <a:xfrm>
            <a:off x="6240674" y="1905208"/>
            <a:ext cx="5410200" cy="427161"/>
          </a:xfrm>
          <a:prstGeom prst="rect">
            <a:avLst/>
          </a:prstGeom>
          <a:noFill/>
          <a:ln w="19050" algn="ctr">
            <a:noFill/>
            <a:miter lim="800000"/>
            <a:headEnd/>
            <a:tailEnd/>
          </a:ln>
          <a:effectLst/>
        </p:spPr>
        <p:txBody>
          <a:bodyPr wrap="square" lIns="87747" tIns="43875" rIns="87747" bIns="43875">
            <a:spAutoFit/>
          </a:bodyPr>
          <a:lstStyle/>
          <a:p>
            <a:pPr algn="l" defTabSz="914400">
              <a:buNone/>
            </a:pPr>
            <a:r>
              <a:rPr lang="en-US" altLang="ja-JP" sz="2200" b="0" dirty="0" smtClean="0">
                <a:solidFill>
                  <a:schemeClr val="tx1"/>
                </a:solidFill>
                <a:effectLst/>
                <a:latin typeface="Segoe UI Light"/>
                <a:ea typeface="メイリオ"/>
                <a:cs typeface="Segoe UI"/>
              </a:rPr>
              <a:t>Windows </a:t>
            </a:r>
            <a:r>
              <a:rPr lang="ja-JP" altLang="en-US" sz="2200" b="0" dirty="0" smtClean="0">
                <a:solidFill>
                  <a:schemeClr val="tx1"/>
                </a:solidFill>
                <a:effectLst/>
                <a:latin typeface="Segoe UI Light"/>
                <a:ea typeface="メイリオ"/>
                <a:cs typeface="Segoe UI"/>
              </a:rPr>
              <a:t>ランタイム </a:t>
            </a:r>
            <a:r>
              <a:rPr lang="en-US" altLang="ja-JP" sz="2200" b="0" dirty="0" smtClean="0">
                <a:solidFill>
                  <a:schemeClr val="tx1"/>
                </a:solidFill>
                <a:effectLst/>
                <a:latin typeface="Segoe UI Light"/>
                <a:ea typeface="メイリオ"/>
                <a:cs typeface="Segoe UI"/>
              </a:rPr>
              <a:t>+ </a:t>
            </a:r>
            <a:r>
              <a:rPr lang="ja-JP" altLang="en-US" sz="2200" b="0" dirty="0" smtClean="0">
                <a:solidFill>
                  <a:schemeClr val="tx1"/>
                </a:solidFill>
                <a:effectLst/>
                <a:latin typeface="Segoe UI Light"/>
                <a:ea typeface="メイリオ"/>
                <a:cs typeface="Segoe UI"/>
              </a:rPr>
              <a:t>非同期</a:t>
            </a:r>
            <a:endParaRPr lang="ja-JP" altLang="en-US" sz="2200" dirty="0">
              <a:effectLst/>
              <a:ea typeface="メイリオ"/>
              <a:cs typeface="Segoe UI" pitchFamily="34" charset="0"/>
            </a:endParaRPr>
          </a:p>
        </p:txBody>
      </p:sp>
      <p:sp>
        <p:nvSpPr>
          <p:cNvPr id="29" name="Text Box 15"/>
          <p:cNvSpPr txBox="1">
            <a:spLocks noChangeArrowheads="1"/>
          </p:cNvSpPr>
          <p:nvPr/>
        </p:nvSpPr>
        <p:spPr bwMode="auto">
          <a:xfrm>
            <a:off x="800761" y="5715208"/>
            <a:ext cx="2044706"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1.0 + VB 7.0</a:t>
            </a:r>
            <a:endParaRPr lang="ja-JP" altLang="en-US" sz="2200" dirty="0">
              <a:effectLst/>
              <a:ea typeface="メイリオ"/>
              <a:cs typeface="Segoe UI" pitchFamily="34" charset="0"/>
            </a:endParaRPr>
          </a:p>
        </p:txBody>
      </p:sp>
      <p:sp>
        <p:nvSpPr>
          <p:cNvPr id="30" name="Text Box 16"/>
          <p:cNvSpPr txBox="1">
            <a:spLocks noChangeArrowheads="1"/>
          </p:cNvSpPr>
          <p:nvPr/>
        </p:nvSpPr>
        <p:spPr bwMode="auto">
          <a:xfrm>
            <a:off x="1410361" y="4648408"/>
            <a:ext cx="2044706"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2.0 + </a:t>
            </a:r>
            <a:r>
              <a:rPr lang="en-US" altLang="ja-JP" sz="2200" b="0" smtClean="0">
                <a:solidFill>
                  <a:schemeClr val="tx1"/>
                </a:solidFill>
                <a:latin typeface="Segoe UI Light"/>
                <a:ea typeface="メイリオ"/>
                <a:cs typeface="Segoe UI"/>
              </a:rPr>
              <a:t>VB 8.0</a:t>
            </a:r>
            <a:endParaRPr lang="ja-JP" altLang="en-US" sz="2200" dirty="0">
              <a:effectLst/>
              <a:ea typeface="メイリオ"/>
              <a:cs typeface="Segoe UI" pitchFamily="34" charset="0"/>
            </a:endParaRPr>
          </a:p>
        </p:txBody>
      </p:sp>
      <p:sp>
        <p:nvSpPr>
          <p:cNvPr id="31" name="Text Box 17"/>
          <p:cNvSpPr txBox="1">
            <a:spLocks noChangeArrowheads="1"/>
          </p:cNvSpPr>
          <p:nvPr/>
        </p:nvSpPr>
        <p:spPr bwMode="auto">
          <a:xfrm>
            <a:off x="2096161" y="3581608"/>
            <a:ext cx="2044706"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3.0 + </a:t>
            </a:r>
            <a:r>
              <a:rPr lang="en-US" altLang="ja-JP" sz="2200" b="0" smtClean="0">
                <a:solidFill>
                  <a:schemeClr val="tx1"/>
                </a:solidFill>
                <a:latin typeface="Segoe UI Light"/>
                <a:ea typeface="メイリオ"/>
                <a:cs typeface="Segoe UI"/>
              </a:rPr>
              <a:t>VB 9.0</a:t>
            </a:r>
            <a:endParaRPr lang="ja-JP" altLang="en-US" sz="2200" dirty="0">
              <a:effectLst/>
              <a:ea typeface="メイリオ"/>
              <a:cs typeface="Segoe UI" pitchFamily="34" charset="0"/>
            </a:endParaRPr>
          </a:p>
        </p:txBody>
      </p:sp>
      <p:sp>
        <p:nvSpPr>
          <p:cNvPr id="32" name="Text Box 17"/>
          <p:cNvSpPr txBox="1">
            <a:spLocks noChangeArrowheads="1"/>
          </p:cNvSpPr>
          <p:nvPr/>
        </p:nvSpPr>
        <p:spPr bwMode="auto">
          <a:xfrm>
            <a:off x="2639983" y="2591008"/>
            <a:ext cx="2190579"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4.0 + </a:t>
            </a:r>
            <a:r>
              <a:rPr lang="en-US" altLang="ja-JP" sz="2200" b="0" smtClean="0">
                <a:solidFill>
                  <a:schemeClr val="tx1"/>
                </a:solidFill>
                <a:latin typeface="Segoe UI Light"/>
                <a:ea typeface="メイリオ"/>
                <a:cs typeface="Segoe UI"/>
              </a:rPr>
              <a:t>VB 10.0</a:t>
            </a:r>
            <a:endParaRPr lang="ja-JP" altLang="en-US" sz="2200" dirty="0">
              <a:effectLst/>
              <a:ea typeface="メイリオ"/>
              <a:cs typeface="Segoe UI" pitchFamily="34" charset="0"/>
            </a:endParaRPr>
          </a:p>
        </p:txBody>
      </p:sp>
      <p:cxnSp>
        <p:nvCxnSpPr>
          <p:cNvPr id="25" name="Straight Arrow Connector 24"/>
          <p:cNvCxnSpPr>
            <a:stCxn id="26" idx="0"/>
          </p:cNvCxnSpPr>
          <p:nvPr/>
        </p:nvCxnSpPr>
        <p:spPr>
          <a:xfrm rot="7321981" flipH="1" flipV="1">
            <a:off x="6375318" y="551432"/>
            <a:ext cx="762000" cy="1588"/>
          </a:xfrm>
          <a:prstGeom prst="straightConnector1">
            <a:avLst/>
          </a:prstGeom>
          <a:ln w="25400">
            <a:solidFill>
              <a:srgbClr val="FFFFFF"/>
            </a:solidFill>
            <a:prstDash val="sysDot"/>
            <a:tailEnd type="triangle" w="lg" len="lg"/>
          </a:ln>
        </p:spPr>
        <p:style>
          <a:lnRef idx="3">
            <a:schemeClr val="accent3"/>
          </a:lnRef>
          <a:fillRef idx="0">
            <a:schemeClr val="accent3"/>
          </a:fillRef>
          <a:effectRef idx="2">
            <a:schemeClr val="accent3"/>
          </a:effectRef>
          <a:fontRef idx="minor">
            <a:schemeClr val="tx1"/>
          </a:fontRef>
        </p:style>
      </p:cxnSp>
      <p:sp>
        <p:nvSpPr>
          <p:cNvPr id="26" name="Oval 25"/>
          <p:cNvSpPr/>
          <p:nvPr/>
        </p:nvSpPr>
        <p:spPr bwMode="auto">
          <a:xfrm rot="1921981">
            <a:off x="6204803" y="839737"/>
            <a:ext cx="457200" cy="457200"/>
          </a:xfrm>
          <a:prstGeom prst="ellipse">
            <a:avLst/>
          </a:prstGeom>
          <a:noFill/>
          <a:ln w="25400">
            <a:solidFill>
              <a:srgbClr val="FFFFFF"/>
            </a:solidFill>
            <a:prstDash val="sysDot"/>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1441832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p:nvPr/>
        </p:nvGrpSpPr>
        <p:grpSpPr>
          <a:xfrm>
            <a:off x="4977104" y="1701800"/>
            <a:ext cx="2234618" cy="2142067"/>
            <a:chOff x="6781800" y="1828800"/>
            <a:chExt cx="1828800" cy="1752600"/>
          </a:xfrm>
        </p:grpSpPr>
        <p:cxnSp>
          <p:nvCxnSpPr>
            <p:cNvPr id="136" name="Straight Connector 135"/>
            <p:cNvCxnSpPr>
              <a:endCxn id="142" idx="3"/>
            </p:cNvCxnSpPr>
            <p:nvPr/>
          </p:nvCxnSpPr>
          <p:spPr>
            <a:xfrm rot="5400000" flipH="1" flipV="1">
              <a:off x="7140522" y="2073140"/>
              <a:ext cx="197038" cy="228683"/>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7" name="Straight Connector 136"/>
            <p:cNvCxnSpPr>
              <a:stCxn id="142" idx="5"/>
            </p:cNvCxnSpPr>
            <p:nvPr/>
          </p:nvCxnSpPr>
          <p:spPr>
            <a:xfrm rot="16200000" flipH="1">
              <a:off x="7931015" y="2063615"/>
              <a:ext cx="197038" cy="247733"/>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8" name="Straight Connector 137"/>
            <p:cNvCxnSpPr>
              <a:stCxn id="142" idx="4"/>
              <a:endCxn id="143" idx="0"/>
            </p:cNvCxnSpPr>
            <p:nvPr/>
          </p:nvCxnSpPr>
          <p:spPr>
            <a:xfrm>
              <a:off x="7629525" y="2133600"/>
              <a:ext cx="145579" cy="457200"/>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9" name="Straight Connector 138"/>
            <p:cNvCxnSpPr>
              <a:stCxn id="143" idx="3"/>
            </p:cNvCxnSpPr>
            <p:nvPr/>
          </p:nvCxnSpPr>
          <p:spPr>
            <a:xfrm flipH="1">
              <a:off x="7195706" y="2850963"/>
              <a:ext cx="304404" cy="197037"/>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40" name="Straight Connector 139"/>
            <p:cNvCxnSpPr>
              <a:stCxn id="143" idx="4"/>
            </p:cNvCxnSpPr>
            <p:nvPr/>
          </p:nvCxnSpPr>
          <p:spPr>
            <a:xfrm>
              <a:off x="7775104" y="2895599"/>
              <a:ext cx="30199" cy="457202"/>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41" name="Straight Connector 140"/>
            <p:cNvCxnSpPr>
              <a:stCxn id="143" idx="5"/>
            </p:cNvCxnSpPr>
            <p:nvPr/>
          </p:nvCxnSpPr>
          <p:spPr>
            <a:xfrm>
              <a:off x="8050099" y="2850963"/>
              <a:ext cx="250505" cy="197037"/>
            </a:xfrm>
            <a:prstGeom prst="line">
              <a:avLst/>
            </a:prstGeom>
            <a:ln>
              <a:solidFill>
                <a:schemeClr val="bg2">
                  <a:lumMod val="40000"/>
                  <a:lumOff val="60000"/>
                </a:schemeClr>
              </a:solidFill>
            </a:ln>
          </p:spPr>
          <p:style>
            <a:lnRef idx="1">
              <a:schemeClr val="dk1"/>
            </a:lnRef>
            <a:fillRef idx="0">
              <a:schemeClr val="dk1"/>
            </a:fillRef>
            <a:effectRef idx="0">
              <a:schemeClr val="dk1"/>
            </a:effectRef>
            <a:fontRef idx="minor">
              <a:schemeClr val="tx1"/>
            </a:fontRef>
          </p:style>
        </p:cxnSp>
        <p:sp>
          <p:nvSpPr>
            <p:cNvPr id="142" name="Oval 141"/>
            <p:cNvSpPr/>
            <p:nvPr/>
          </p:nvSpPr>
          <p:spPr>
            <a:xfrm>
              <a:off x="7239000" y="1828800"/>
              <a:ext cx="781050"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36000" rIns="0" bIns="28800" rtlCol="0" anchor="ctr"/>
            <a:lstStyle/>
            <a:p>
              <a:pPr algn="ctr" defTabSz="914400">
                <a:buNone/>
              </a:pPr>
              <a:r>
                <a:rPr lang="ja-JP" altLang="en-US" sz="1200" b="0" i="0" smtClean="0">
                  <a:solidFill>
                    <a:schemeClr val="lt1"/>
                  </a:solidFill>
                  <a:latin typeface="Segoe UI Light"/>
                  <a:ea typeface="メイリオ" pitchFamily="50" charset="-128"/>
                  <a:cs typeface="Segoe UI"/>
                </a:rPr>
                <a:t>クラス</a:t>
              </a:r>
              <a:endParaRPr lang="ja-JP" altLang="en-US" sz="1200">
                <a:ea typeface="メイリオ" pitchFamily="50" charset="-128"/>
                <a:cs typeface="Segoe UI" pitchFamily="34" charset="0"/>
              </a:endParaRPr>
            </a:p>
          </p:txBody>
        </p:sp>
        <p:sp>
          <p:nvSpPr>
            <p:cNvPr id="143" name="Oval 142"/>
            <p:cNvSpPr/>
            <p:nvPr/>
          </p:nvSpPr>
          <p:spPr>
            <a:xfrm>
              <a:off x="7386203" y="2590800"/>
              <a:ext cx="777803" cy="304800"/>
            </a:xfrm>
            <a:prstGeom prst="ellipse">
              <a:avLst/>
            </a:prstGeom>
          </p:spPr>
          <p:style>
            <a:lnRef idx="1">
              <a:schemeClr val="accent1"/>
            </a:lnRef>
            <a:fillRef idx="3">
              <a:schemeClr val="accent1"/>
            </a:fillRef>
            <a:effectRef idx="2">
              <a:schemeClr val="accent1"/>
            </a:effectRef>
            <a:fontRef idx="minor">
              <a:schemeClr val="lt1"/>
            </a:fontRef>
          </p:style>
          <p:txBody>
            <a:bodyPr wrap="none" lIns="0" tIns="36000" rIns="0" bIns="28800" rtlCol="0" anchor="ctr"/>
            <a:lstStyle/>
            <a:p>
              <a:pPr algn="ctr" defTabSz="914400">
                <a:buNone/>
              </a:pPr>
              <a:r>
                <a:rPr lang="ja-JP" altLang="en-US" sz="1200" b="0" i="0" smtClean="0">
                  <a:solidFill>
                    <a:schemeClr val="lt1"/>
                  </a:solidFill>
                  <a:latin typeface="Segoe UI Light"/>
                  <a:ea typeface="メイリオ" pitchFamily="50" charset="-128"/>
                  <a:cs typeface="Segoe UI"/>
                </a:rPr>
                <a:t>フィールド</a:t>
              </a:r>
              <a:endParaRPr lang="ja-JP" altLang="en-US" sz="1200">
                <a:ea typeface="メイリオ" pitchFamily="50" charset="-128"/>
                <a:cs typeface="Segoe UI" pitchFamily="34" charset="0"/>
              </a:endParaRPr>
            </a:p>
          </p:txBody>
        </p:sp>
        <p:sp>
          <p:nvSpPr>
            <p:cNvPr id="144" name="Rectangle 143"/>
            <p:cNvSpPr/>
            <p:nvPr/>
          </p:nvSpPr>
          <p:spPr>
            <a:xfrm>
              <a:off x="6781800" y="2286000"/>
              <a:ext cx="685800" cy="2286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36000" rIns="0" bIns="28800" rtlCol="0" anchor="ctr"/>
            <a:lstStyle/>
            <a:p>
              <a:pPr algn="ctr" defTabSz="914400">
                <a:buNone/>
              </a:pPr>
              <a:r>
                <a:rPr lang="ja-JP" altLang="en-US" sz="1200" b="0" i="0" dirty="0" smtClean="0">
                  <a:solidFill>
                    <a:srgbClr val="FFFFFF"/>
                  </a:solidFill>
                  <a:latin typeface="Segoe UI Light"/>
                  <a:ea typeface="メイリオ" pitchFamily="50" charset="-128"/>
                  <a:cs typeface="Segoe UI"/>
                </a:rPr>
                <a:t>パブリック</a:t>
              </a:r>
              <a:endParaRPr lang="ja-JP" altLang="en-US" sz="1200" dirty="0">
                <a:solidFill>
                  <a:schemeClr val="tx1"/>
                </a:solidFill>
                <a:ea typeface="メイリオ" pitchFamily="50" charset="-128"/>
                <a:cs typeface="Segoe UI" pitchFamily="34" charset="0"/>
              </a:endParaRPr>
            </a:p>
          </p:txBody>
        </p:sp>
        <p:sp>
          <p:nvSpPr>
            <p:cNvPr id="145" name="Rectangle 144"/>
            <p:cNvSpPr/>
            <p:nvPr/>
          </p:nvSpPr>
          <p:spPr>
            <a:xfrm>
              <a:off x="7848600" y="2286000"/>
              <a:ext cx="609600" cy="2286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buNone/>
              </a:pPr>
              <a:r>
                <a:rPr lang="en-US" altLang="ja-JP" sz="1400" b="0" i="0" smtClean="0">
                  <a:solidFill>
                    <a:srgbClr val="FFFFFF"/>
                  </a:solidFill>
                  <a:latin typeface="Segoe UI Light"/>
                  <a:ea typeface="メイリオ" pitchFamily="50" charset="-128"/>
                  <a:cs typeface="Segoe UI"/>
                </a:rPr>
                <a:t>Foo</a:t>
              </a:r>
              <a:endParaRPr lang="ja-JP" altLang="en-US" sz="1400">
                <a:solidFill>
                  <a:schemeClr val="tx1"/>
                </a:solidFill>
                <a:ea typeface="メイリオ" pitchFamily="50" charset="-128"/>
                <a:cs typeface="Segoe UI" pitchFamily="34" charset="0"/>
              </a:endParaRPr>
            </a:p>
          </p:txBody>
        </p:sp>
        <p:sp>
          <p:nvSpPr>
            <p:cNvPr id="146" name="Rectangle 145"/>
            <p:cNvSpPr/>
            <p:nvPr/>
          </p:nvSpPr>
          <p:spPr>
            <a:xfrm>
              <a:off x="6821621" y="3048000"/>
              <a:ext cx="771525" cy="2286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36000" rIns="0" bIns="28800" rtlCol="0" anchor="ctr"/>
            <a:lstStyle/>
            <a:p>
              <a:pPr algn="ctr" defTabSz="914400">
                <a:buNone/>
              </a:pPr>
              <a:r>
                <a:rPr lang="ja-JP" altLang="en-US" sz="1200" b="0" i="0" smtClean="0">
                  <a:solidFill>
                    <a:srgbClr val="FFFFFF"/>
                  </a:solidFill>
                  <a:latin typeface="Segoe UI Light"/>
                  <a:ea typeface="メイリオ" pitchFamily="50" charset="-128"/>
                  <a:cs typeface="Segoe UI"/>
                </a:rPr>
                <a:t>プライベート</a:t>
              </a:r>
              <a:endParaRPr lang="ja-JP" altLang="en-US" sz="1200">
                <a:solidFill>
                  <a:schemeClr val="tx1"/>
                </a:solidFill>
                <a:ea typeface="メイリオ" pitchFamily="50" charset="-128"/>
                <a:cs typeface="Segoe UI" pitchFamily="34" charset="0"/>
              </a:endParaRPr>
            </a:p>
          </p:txBody>
        </p:sp>
        <p:sp>
          <p:nvSpPr>
            <p:cNvPr id="147" name="Rectangle 146"/>
            <p:cNvSpPr/>
            <p:nvPr/>
          </p:nvSpPr>
          <p:spPr>
            <a:xfrm>
              <a:off x="7467600" y="3352800"/>
              <a:ext cx="685800" cy="2286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72000" rIns="0" bIns="28800" rtlCol="0" anchor="ctr"/>
            <a:lstStyle/>
            <a:p>
              <a:pPr algn="ctr" defTabSz="914400">
                <a:buNone/>
              </a:pPr>
              <a:r>
                <a:rPr lang="ja-JP" altLang="en-US" sz="1200" b="0" i="0" dirty="0" smtClean="0">
                  <a:solidFill>
                    <a:srgbClr val="FFFFFF"/>
                  </a:solidFill>
                  <a:latin typeface="Segoe UI Light"/>
                  <a:ea typeface="メイリオ" pitchFamily="50" charset="-128"/>
                  <a:cs typeface="Segoe UI"/>
                </a:rPr>
                <a:t>文字列</a:t>
              </a:r>
              <a:endParaRPr lang="ja-JP" altLang="en-US" sz="1200" dirty="0">
                <a:solidFill>
                  <a:schemeClr val="tx1"/>
                </a:solidFill>
                <a:ea typeface="メイリオ" pitchFamily="50" charset="-128"/>
                <a:cs typeface="Segoe UI" pitchFamily="34" charset="0"/>
              </a:endParaRPr>
            </a:p>
          </p:txBody>
        </p:sp>
        <p:sp>
          <p:nvSpPr>
            <p:cNvPr id="148" name="Rectangle 147"/>
            <p:cNvSpPr/>
            <p:nvPr/>
          </p:nvSpPr>
          <p:spPr>
            <a:xfrm>
              <a:off x="8001000" y="3048000"/>
              <a:ext cx="609600" cy="2286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buNone/>
              </a:pPr>
              <a:r>
                <a:rPr lang="en-US" altLang="ja-JP" sz="1400" b="0" i="0" smtClean="0">
                  <a:solidFill>
                    <a:srgbClr val="FFFFFF"/>
                  </a:solidFill>
                  <a:latin typeface="Segoe UI Light"/>
                  <a:ea typeface="メイリオ" pitchFamily="50" charset="-128"/>
                  <a:cs typeface="Segoe UI"/>
                </a:rPr>
                <a:t>X</a:t>
              </a:r>
              <a:endParaRPr lang="ja-JP" altLang="en-US" sz="1400">
                <a:solidFill>
                  <a:schemeClr val="tx1"/>
                </a:solidFill>
                <a:ea typeface="メイリオ" pitchFamily="50" charset="-128"/>
                <a:cs typeface="Segoe UI" pitchFamily="34" charset="0"/>
              </a:endParaRPr>
            </a:p>
          </p:txBody>
        </p:sp>
      </p:grpSp>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Roslyn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プロジェクト</a:t>
            </a:r>
            <a:endParaRPr lang="ja-JP" altLang="en-US" dirty="0">
              <a:ea typeface="メイリオ"/>
            </a:endParaRPr>
          </a:p>
        </p:txBody>
      </p:sp>
      <p:sp>
        <p:nvSpPr>
          <p:cNvPr id="123" name="Rectangle 122"/>
          <p:cNvSpPr/>
          <p:nvPr/>
        </p:nvSpPr>
        <p:spPr>
          <a:xfrm>
            <a:off x="4672383" y="4058920"/>
            <a:ext cx="2844059" cy="2194560"/>
          </a:xfrm>
          <a:prstGeom prst="rect">
            <a:avLst/>
          </a:prstGeom>
          <a:ln/>
          <a:effectLst>
            <a:glow rad="228600">
              <a:schemeClr val="accent1">
                <a:lumMod val="20000"/>
                <a:lumOff val="80000"/>
                <a:alpha val="40000"/>
              </a:schemeClr>
            </a:glow>
            <a:outerShdw blurRad="39000" dist="25400" dir="5400000" rotWithShape="0">
              <a:srgbClr val="000000">
                <a:alpha val="38000"/>
              </a:srgbClr>
            </a:outerShdw>
          </a:effectLst>
        </p:spPr>
        <p:style>
          <a:lnRef idx="1">
            <a:schemeClr val="dk1"/>
          </a:lnRef>
          <a:fillRef idx="3">
            <a:schemeClr val="dk1"/>
          </a:fillRef>
          <a:effectRef idx="2">
            <a:schemeClr val="dk1"/>
          </a:effectRef>
          <a:fontRef idx="minor">
            <a:schemeClr val="lt1"/>
          </a:fontRef>
        </p:style>
        <p:txBody>
          <a:bodyPr lIns="97519" tIns="48759" rIns="97519" bIns="48759" rtlCol="0" anchor="b" anchorCtr="0"/>
          <a:lstStyle/>
          <a:p>
            <a:pPr algn="ctr" defTabSz="914400">
              <a:buNone/>
            </a:pPr>
            <a:r>
              <a:rPr lang="ja-JP" altLang="en-US" sz="2700" b="0" smtClean="0">
                <a:solidFill>
                  <a:schemeClr val="lt1"/>
                </a:solidFill>
                <a:latin typeface="Segoe UI Light"/>
                <a:ea typeface="メイリオ"/>
                <a:cs typeface="Segoe UI"/>
              </a:rPr>
              <a:t>コンパイラ</a:t>
            </a:r>
          </a:p>
          <a:p>
            <a:pPr algn="ctr" defTabSz="914400">
              <a:buNone/>
            </a:pPr>
            <a:endParaRPr lang="ja-JP" altLang="en-US" sz="2700" smtClean="0">
              <a:ea typeface="メイリオ"/>
              <a:cs typeface="Segoe UI" pitchFamily="34" charset="0"/>
            </a:endParaRPr>
          </a:p>
          <a:p>
            <a:pPr algn="ctr" defTabSz="914400">
              <a:buNone/>
            </a:pPr>
            <a:endParaRPr lang="ja-JP" altLang="en-US" sz="2700" dirty="0" smtClean="0">
              <a:ea typeface="メイリオ"/>
              <a:cs typeface="Segoe UI" pitchFamily="34" charset="0"/>
            </a:endParaRPr>
          </a:p>
        </p:txBody>
      </p:sp>
      <p:sp>
        <p:nvSpPr>
          <p:cNvPr id="124" name="Right Arrow 123"/>
          <p:cNvSpPr/>
          <p:nvPr/>
        </p:nvSpPr>
        <p:spPr>
          <a:xfrm>
            <a:off x="3859794" y="4953000"/>
            <a:ext cx="650071" cy="406400"/>
          </a:xfrm>
          <a:prstGeom prst="rightArrow">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97519" tIns="48759" rIns="97519" bIns="48759" rtlCol="0" anchor="ctr"/>
          <a:lstStyle/>
          <a:p>
            <a:pPr algn="ctr"/>
            <a:endParaRPr lang="ja-JP" altLang="en-US">
              <a:ea typeface="メイリオ"/>
              <a:cs typeface="Segoe UI" pitchFamily="34" charset="0"/>
            </a:endParaRPr>
          </a:p>
        </p:txBody>
      </p:sp>
      <p:sp>
        <p:nvSpPr>
          <p:cNvPr id="125" name="Rectangle 124"/>
          <p:cNvSpPr/>
          <p:nvPr/>
        </p:nvSpPr>
        <p:spPr>
          <a:xfrm>
            <a:off x="4672383" y="4221480"/>
            <a:ext cx="2844059" cy="2032000"/>
          </a:xfrm>
          <a:prstGeom prst="rect">
            <a:avLst/>
          </a:prstGeom>
          <a:ln/>
          <a:effectLst>
            <a:glow rad="228600">
              <a:schemeClr val="accent1">
                <a:lumMod val="20000"/>
                <a:lumOff val="80000"/>
                <a:alpha val="40000"/>
              </a:schemeClr>
            </a:glow>
            <a:outerShdw blurRad="39000" dist="25400" dir="5400000" rotWithShape="0">
              <a:srgbClr val="000000">
                <a:alpha val="38000"/>
              </a:srgbClr>
            </a:outerShdw>
          </a:effectLst>
        </p:spPr>
        <p:style>
          <a:lnRef idx="1">
            <a:schemeClr val="dk1"/>
          </a:lnRef>
          <a:fillRef idx="3">
            <a:schemeClr val="dk1"/>
          </a:fillRef>
          <a:effectRef idx="2">
            <a:schemeClr val="dk1"/>
          </a:effectRef>
          <a:fontRef idx="minor">
            <a:schemeClr val="lt1"/>
          </a:fontRef>
        </p:style>
        <p:txBody>
          <a:bodyPr lIns="97519" tIns="48759" rIns="97519" bIns="48759" rtlCol="0" anchor="b" anchorCtr="0"/>
          <a:lstStyle/>
          <a:p>
            <a:pPr algn="ctr" defTabSz="914400">
              <a:buNone/>
            </a:pPr>
            <a:r>
              <a:rPr lang="ja-JP" altLang="en-US" sz="2400" b="0" dirty="0" smtClean="0">
                <a:solidFill>
                  <a:schemeClr val="lt1"/>
                </a:solidFill>
                <a:latin typeface="Segoe UI Light"/>
                <a:ea typeface="メイリオ"/>
                <a:cs typeface="Segoe UI"/>
              </a:rPr>
              <a:t>コンパイラ</a:t>
            </a:r>
          </a:p>
          <a:p>
            <a:pPr algn="ctr" defTabSz="914400">
              <a:buNone/>
            </a:pPr>
            <a:endParaRPr lang="ja-JP" altLang="en-US" sz="2400" dirty="0" smtClean="0">
              <a:ea typeface="メイリオ"/>
              <a:cs typeface="Segoe UI" pitchFamily="34" charset="0"/>
            </a:endParaRPr>
          </a:p>
          <a:p>
            <a:pPr algn="ctr" defTabSz="914400">
              <a:buNone/>
            </a:pPr>
            <a:endParaRPr lang="ja-JP" altLang="en-US" sz="2400" dirty="0">
              <a:ea typeface="メイリオ"/>
              <a:cs typeface="Segoe UI" pitchFamily="34" charset="0"/>
            </a:endParaRPr>
          </a:p>
        </p:txBody>
      </p:sp>
      <p:sp>
        <p:nvSpPr>
          <p:cNvPr id="126" name="Folded Corner 125"/>
          <p:cNvSpPr/>
          <p:nvPr/>
        </p:nvSpPr>
        <p:spPr>
          <a:xfrm>
            <a:off x="2072100" y="4871720"/>
            <a:ext cx="1625177" cy="1056640"/>
          </a:xfrm>
          <a:prstGeom prst="foldedCorner">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97519" tIns="48759" rIns="97519" bIns="48759" rtlCol="0" anchor="ctr"/>
          <a:lstStyle/>
          <a:p>
            <a:pPr algn="ctr" defTabSz="914400">
              <a:buNone/>
            </a:pPr>
            <a:r>
              <a:rPr lang="ja-JP" altLang="en-US" sz="1800" b="0" smtClean="0">
                <a:solidFill>
                  <a:schemeClr val="lt1"/>
                </a:solidFill>
                <a:latin typeface="Segoe UI Light"/>
                <a:ea typeface="メイリオ"/>
                <a:cs typeface="Segoe UI"/>
              </a:rPr>
              <a:t>ソース コード</a:t>
            </a:r>
            <a:endParaRPr lang="ja-JP" altLang="en-US" dirty="0">
              <a:ea typeface="メイリオ"/>
              <a:cs typeface="Segoe UI" pitchFamily="34" charset="0"/>
            </a:endParaRPr>
          </a:p>
        </p:txBody>
      </p:sp>
      <p:sp>
        <p:nvSpPr>
          <p:cNvPr id="127" name="Folded Corner 126"/>
          <p:cNvSpPr/>
          <p:nvPr/>
        </p:nvSpPr>
        <p:spPr>
          <a:xfrm>
            <a:off x="1990841" y="4627880"/>
            <a:ext cx="1625177" cy="1056640"/>
          </a:xfrm>
          <a:prstGeom prst="foldedCorner">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97519" tIns="48759" rIns="97519" bIns="48759" rtlCol="0" anchor="ctr"/>
          <a:lstStyle/>
          <a:p>
            <a:pPr algn="ctr" defTabSz="914400">
              <a:buNone/>
            </a:pPr>
            <a:r>
              <a:rPr lang="ja-JP" altLang="en-US" sz="1800" b="0" smtClean="0">
                <a:solidFill>
                  <a:schemeClr val="lt1"/>
                </a:solidFill>
                <a:latin typeface="Segoe UI Light"/>
                <a:ea typeface="メイリオ"/>
                <a:cs typeface="Segoe UI"/>
              </a:rPr>
              <a:t>ソース コード</a:t>
            </a:r>
            <a:endParaRPr lang="ja-JP" altLang="en-US" dirty="0">
              <a:ea typeface="メイリオ"/>
              <a:cs typeface="Segoe UI" pitchFamily="34" charset="0"/>
            </a:endParaRPr>
          </a:p>
        </p:txBody>
      </p:sp>
      <p:sp>
        <p:nvSpPr>
          <p:cNvPr id="128" name="Folded Corner 127"/>
          <p:cNvSpPr/>
          <p:nvPr/>
        </p:nvSpPr>
        <p:spPr>
          <a:xfrm>
            <a:off x="1909582" y="4384040"/>
            <a:ext cx="1625177" cy="1056640"/>
          </a:xfrm>
          <a:prstGeom prst="foldedCorner">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lIns="97519" tIns="48759" rIns="97519" bIns="48759" rtlCol="0" anchor="ctr"/>
          <a:lstStyle/>
          <a:p>
            <a:pPr algn="ctr" defTabSz="914400">
              <a:buNone/>
            </a:pPr>
            <a:r>
              <a:rPr lang="ja-JP" altLang="en-US" b="0" dirty="0" smtClean="0">
                <a:solidFill>
                  <a:schemeClr val="lt1"/>
                </a:solidFill>
                <a:latin typeface="Segoe UI Light"/>
                <a:ea typeface="メイリオ"/>
                <a:cs typeface="Segoe UI"/>
              </a:rPr>
              <a:t>ソース</a:t>
            </a:r>
            <a:r>
              <a:rPr lang="ja-JP" altLang="en-US" b="0" dirty="0" smtClean="0">
                <a:solidFill>
                  <a:schemeClr val="tx1"/>
                </a:solidFill>
                <a:latin typeface="Segoe UI Light"/>
                <a:ea typeface="メイリオ"/>
                <a:cs typeface="Segoe UI"/>
              </a:rPr>
              <a:t/>
            </a:r>
            <a:br>
              <a:rPr lang="ja-JP" altLang="en-US" b="0" dirty="0" smtClean="0">
                <a:solidFill>
                  <a:schemeClr val="tx1"/>
                </a:solidFill>
                <a:latin typeface="Segoe UI Light"/>
                <a:ea typeface="メイリオ"/>
                <a:cs typeface="Segoe UI"/>
              </a:rPr>
            </a:br>
            <a:r>
              <a:rPr lang="ja-JP" altLang="en-US" b="0" dirty="0" smtClean="0">
                <a:solidFill>
                  <a:schemeClr val="lt1"/>
                </a:solidFill>
                <a:latin typeface="Segoe UI Light"/>
                <a:ea typeface="メイリオ"/>
                <a:cs typeface="Segoe UI"/>
              </a:rPr>
              <a:t>ファイル</a:t>
            </a:r>
            <a:endParaRPr lang="ja-JP" altLang="en-US" dirty="0">
              <a:ea typeface="メイリオ"/>
              <a:cs typeface="Segoe UI" pitchFamily="34" charset="0"/>
            </a:endParaRPr>
          </a:p>
        </p:txBody>
      </p:sp>
      <p:sp>
        <p:nvSpPr>
          <p:cNvPr id="129" name="Folded Corner 128"/>
          <p:cNvSpPr/>
          <p:nvPr/>
        </p:nvSpPr>
        <p:spPr>
          <a:xfrm>
            <a:off x="8572807" y="4871720"/>
            <a:ext cx="1625177" cy="1056640"/>
          </a:xfrm>
          <a:prstGeom prst="foldedCorne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7519" tIns="48759" rIns="97519" bIns="48759" rtlCol="0" anchor="ctr"/>
          <a:lstStyle/>
          <a:p>
            <a:pPr algn="ctr" defTabSz="914400">
              <a:buNone/>
            </a:pPr>
            <a:r>
              <a:rPr lang="ja-JP" altLang="en-US" sz="1800" b="0" smtClean="0">
                <a:solidFill>
                  <a:schemeClr val="lt1"/>
                </a:solidFill>
                <a:latin typeface="Segoe UI Light"/>
                <a:ea typeface="メイリオ"/>
                <a:cs typeface="Segoe UI"/>
              </a:rPr>
              <a:t>ソース コード</a:t>
            </a:r>
            <a:endParaRPr lang="ja-JP" altLang="en-US" dirty="0">
              <a:ea typeface="メイリオ"/>
              <a:cs typeface="Segoe UI" pitchFamily="34" charset="0"/>
            </a:endParaRPr>
          </a:p>
        </p:txBody>
      </p:sp>
      <p:sp>
        <p:nvSpPr>
          <p:cNvPr id="130" name="Folded Corner 129"/>
          <p:cNvSpPr/>
          <p:nvPr/>
        </p:nvSpPr>
        <p:spPr>
          <a:xfrm>
            <a:off x="8491548" y="4627880"/>
            <a:ext cx="1625177" cy="1056640"/>
          </a:xfrm>
          <a:prstGeom prst="foldedCorne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7519" tIns="48759" rIns="97519" bIns="48759" rtlCol="0" anchor="ctr"/>
          <a:lstStyle/>
          <a:p>
            <a:pPr algn="ctr" defTabSz="914400">
              <a:buNone/>
            </a:pPr>
            <a:r>
              <a:rPr lang="ja-JP" altLang="en-US" sz="1800" b="0" smtClean="0">
                <a:solidFill>
                  <a:schemeClr val="lt1"/>
                </a:solidFill>
                <a:latin typeface="Segoe UI Light"/>
                <a:ea typeface="メイリオ"/>
                <a:cs typeface="Segoe UI"/>
              </a:rPr>
              <a:t>ソース コード</a:t>
            </a:r>
            <a:endParaRPr lang="ja-JP" altLang="en-US" dirty="0">
              <a:ea typeface="メイリオ"/>
              <a:cs typeface="Segoe UI" pitchFamily="34" charset="0"/>
            </a:endParaRPr>
          </a:p>
        </p:txBody>
      </p:sp>
      <p:sp>
        <p:nvSpPr>
          <p:cNvPr id="131" name="Folded Corner 130"/>
          <p:cNvSpPr/>
          <p:nvPr/>
        </p:nvSpPr>
        <p:spPr>
          <a:xfrm>
            <a:off x="8410289" y="4384040"/>
            <a:ext cx="1625177" cy="1056640"/>
          </a:xfrm>
          <a:prstGeom prst="foldedCorne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7519" tIns="48759" rIns="97519" bIns="48759" rtlCol="0" anchor="ctr"/>
          <a:lstStyle/>
          <a:p>
            <a:pPr algn="ctr" defTabSz="914400">
              <a:buNone/>
            </a:pPr>
            <a:r>
              <a:rPr lang="en-US" altLang="ja-JP" b="0" dirty="0" smtClean="0">
                <a:solidFill>
                  <a:schemeClr val="lt1"/>
                </a:solidFill>
                <a:latin typeface="Segoe UI Light"/>
                <a:ea typeface="メイリオ"/>
                <a:cs typeface="Segoe UI"/>
              </a:rPr>
              <a:t>.NET </a:t>
            </a:r>
            <a:br>
              <a:rPr lang="en-US" altLang="ja-JP" b="0" dirty="0" smtClean="0">
                <a:solidFill>
                  <a:schemeClr val="lt1"/>
                </a:solidFill>
                <a:latin typeface="Segoe UI Light"/>
                <a:ea typeface="メイリオ"/>
                <a:cs typeface="Segoe UI"/>
              </a:rPr>
            </a:br>
            <a:r>
              <a:rPr lang="ja-JP" altLang="en-US" b="0" dirty="0" smtClean="0">
                <a:solidFill>
                  <a:schemeClr val="lt1"/>
                </a:solidFill>
                <a:latin typeface="Segoe UI Light"/>
                <a:ea typeface="メイリオ"/>
                <a:cs typeface="Segoe UI"/>
              </a:rPr>
              <a:t>アセンブリ</a:t>
            </a:r>
            <a:endParaRPr lang="ja-JP" altLang="en-US" dirty="0">
              <a:ea typeface="メイリオ"/>
              <a:cs typeface="Segoe UI" pitchFamily="34" charset="0"/>
            </a:endParaRPr>
          </a:p>
        </p:txBody>
      </p:sp>
      <p:sp>
        <p:nvSpPr>
          <p:cNvPr id="132" name="Right Arrow 131"/>
          <p:cNvSpPr/>
          <p:nvPr/>
        </p:nvSpPr>
        <p:spPr>
          <a:xfrm>
            <a:off x="7678960" y="4953000"/>
            <a:ext cx="650071" cy="406400"/>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7519" tIns="48759" rIns="97519" bIns="48759" rtlCol="0" anchor="ctr"/>
          <a:lstStyle/>
          <a:p>
            <a:pPr algn="ctr"/>
            <a:endParaRPr lang="ja-JP" altLang="en-US" sz="2700" dirty="0">
              <a:ea typeface="メイリオ"/>
              <a:cs typeface="Segoe UI" pitchFamily="34" charset="0"/>
            </a:endParaRPr>
          </a:p>
        </p:txBody>
      </p:sp>
      <p:sp>
        <p:nvSpPr>
          <p:cNvPr id="133" name="Rectangle 132"/>
          <p:cNvSpPr/>
          <p:nvPr/>
        </p:nvSpPr>
        <p:spPr>
          <a:xfrm>
            <a:off x="4672383" y="4058920"/>
            <a:ext cx="1462659" cy="162560"/>
          </a:xfrm>
          <a:prstGeom prst="rect">
            <a:avLst/>
          </a:prstGeom>
          <a:ln/>
          <a:effectLst>
            <a:glow rad="228600">
              <a:schemeClr val="accent1">
                <a:lumMod val="20000"/>
                <a:lumOff val="80000"/>
                <a:alpha val="40000"/>
              </a:schemeClr>
            </a:glow>
          </a:effectLst>
        </p:spPr>
        <p:style>
          <a:lnRef idx="1">
            <a:schemeClr val="dk1"/>
          </a:lnRef>
          <a:fillRef idx="3">
            <a:schemeClr val="dk1"/>
          </a:fillRef>
          <a:effectRef idx="2">
            <a:schemeClr val="dk1"/>
          </a:effectRef>
          <a:fontRef idx="minor">
            <a:schemeClr val="lt1"/>
          </a:fontRef>
        </p:style>
        <p:txBody>
          <a:bodyPr lIns="97519" tIns="48759" rIns="97519" bIns="48759" rtlCol="0" anchor="ctr"/>
          <a:lstStyle/>
          <a:p>
            <a:pPr algn="ctr"/>
            <a:endParaRPr lang="ja-JP" altLang="en-US" sz="2700" dirty="0">
              <a:ea typeface="メイリオ"/>
              <a:cs typeface="Segoe UI" pitchFamily="34" charset="0"/>
            </a:endParaRPr>
          </a:p>
        </p:txBody>
      </p:sp>
      <p:sp>
        <p:nvSpPr>
          <p:cNvPr id="134" name="Rectangle 133"/>
          <p:cNvSpPr/>
          <p:nvPr/>
        </p:nvSpPr>
        <p:spPr>
          <a:xfrm flipH="1">
            <a:off x="6053783" y="4058920"/>
            <a:ext cx="1462659" cy="162560"/>
          </a:xfrm>
          <a:prstGeom prst="rect">
            <a:avLst/>
          </a:prstGeom>
          <a:ln/>
          <a:effectLst>
            <a:glow rad="228600">
              <a:schemeClr val="accent1">
                <a:lumMod val="20000"/>
                <a:lumOff val="80000"/>
                <a:alpha val="40000"/>
              </a:schemeClr>
            </a:glow>
          </a:effectLst>
        </p:spPr>
        <p:style>
          <a:lnRef idx="1">
            <a:schemeClr val="dk1"/>
          </a:lnRef>
          <a:fillRef idx="3">
            <a:schemeClr val="dk1"/>
          </a:fillRef>
          <a:effectRef idx="2">
            <a:schemeClr val="dk1"/>
          </a:effectRef>
          <a:fontRef idx="minor">
            <a:schemeClr val="lt1"/>
          </a:fontRef>
        </p:style>
        <p:txBody>
          <a:bodyPr lIns="97519" tIns="48759" rIns="97519" bIns="48759" rtlCol="0" anchor="ctr"/>
          <a:lstStyle/>
          <a:p>
            <a:pPr algn="ctr"/>
            <a:endParaRPr lang="ja-JP" altLang="en-US" sz="2700" dirty="0">
              <a:ea typeface="メイリオ"/>
              <a:cs typeface="Segoe UI" pitchFamily="34" charset="0"/>
            </a:endParaRPr>
          </a:p>
        </p:txBody>
      </p:sp>
      <p:sp>
        <p:nvSpPr>
          <p:cNvPr id="149" name="TextBox 148"/>
          <p:cNvSpPr txBox="1"/>
          <p:nvPr/>
        </p:nvSpPr>
        <p:spPr>
          <a:xfrm>
            <a:off x="1726751" y="1783081"/>
            <a:ext cx="3051891" cy="467802"/>
          </a:xfrm>
          <a:prstGeom prst="rect">
            <a:avLst/>
          </a:prstGeom>
          <a:noFill/>
        </p:spPr>
        <p:txBody>
          <a:bodyPr wrap="none" lIns="97519" tIns="48759" rIns="97519" bIns="48759" rtlCol="0">
            <a:spAutoFit/>
          </a:bodyPr>
          <a:lstStyle/>
          <a:p>
            <a:pPr algn="l" defTabSz="914400">
              <a:buNone/>
            </a:pPr>
            <a:r>
              <a:rPr lang="ja-JP" altLang="en-US" sz="2400" b="0" dirty="0" smtClean="0">
                <a:solidFill>
                  <a:schemeClr val="tx1"/>
                </a:solidFill>
                <a:latin typeface="Segoe UI Light"/>
                <a:ea typeface="メイリオ"/>
                <a:cs typeface="Segoe UI"/>
              </a:rPr>
              <a:t>メタ プログラミング</a:t>
            </a:r>
            <a:endParaRPr lang="ja-JP" altLang="en-US" sz="2400" dirty="0">
              <a:ea typeface="メイリオ"/>
              <a:cs typeface="Segoe UI" pitchFamily="34" charset="0"/>
            </a:endParaRPr>
          </a:p>
        </p:txBody>
      </p:sp>
      <p:sp>
        <p:nvSpPr>
          <p:cNvPr id="150" name="TextBox 149"/>
          <p:cNvSpPr txBox="1"/>
          <p:nvPr/>
        </p:nvSpPr>
        <p:spPr>
          <a:xfrm>
            <a:off x="7115875" y="1783081"/>
            <a:ext cx="4133918" cy="467802"/>
          </a:xfrm>
          <a:prstGeom prst="rect">
            <a:avLst/>
          </a:prstGeom>
          <a:noFill/>
        </p:spPr>
        <p:txBody>
          <a:bodyPr wrap="none" lIns="97519" tIns="48759" rIns="97519" bIns="48759" rtlCol="0">
            <a:spAutoFit/>
          </a:bodyPr>
          <a:lstStyle/>
          <a:p>
            <a:pPr algn="ctr" defTabSz="914400">
              <a:buNone/>
            </a:pPr>
            <a:r>
              <a:rPr lang="ja-JP" altLang="en-US" sz="2400" b="0" dirty="0" smtClean="0">
                <a:solidFill>
                  <a:schemeClr val="tx1"/>
                </a:solidFill>
                <a:latin typeface="Segoe UI Light"/>
                <a:ea typeface="メイリオ"/>
                <a:cs typeface="Segoe UI"/>
              </a:rPr>
              <a:t>読み取り</a:t>
            </a:r>
            <a:r>
              <a:rPr lang="en-US" altLang="ja-JP" sz="2400" b="0" dirty="0" smtClean="0">
                <a:solidFill>
                  <a:schemeClr val="tx1"/>
                </a:solidFill>
                <a:latin typeface="Segoe UI Light"/>
                <a:ea typeface="メイリオ"/>
                <a:cs typeface="Segoe UI"/>
              </a:rPr>
              <a:t>-</a:t>
            </a:r>
            <a:r>
              <a:rPr lang="ja-JP" altLang="en-US" sz="2400" b="0" dirty="0" smtClean="0">
                <a:solidFill>
                  <a:schemeClr val="tx1"/>
                </a:solidFill>
                <a:latin typeface="Segoe UI Light"/>
                <a:ea typeface="メイリオ"/>
                <a:cs typeface="Segoe UI"/>
              </a:rPr>
              <a:t>評価</a:t>
            </a:r>
            <a:r>
              <a:rPr lang="en-US" altLang="ja-JP" sz="2400" b="0" dirty="0" smtClean="0">
                <a:solidFill>
                  <a:schemeClr val="tx1"/>
                </a:solidFill>
                <a:latin typeface="Segoe UI Light"/>
                <a:ea typeface="メイリオ"/>
                <a:cs typeface="Segoe UI"/>
              </a:rPr>
              <a:t>-</a:t>
            </a:r>
            <a:r>
              <a:rPr lang="ja-JP" altLang="en-US" sz="2400" b="0" dirty="0" smtClean="0">
                <a:solidFill>
                  <a:schemeClr val="tx1"/>
                </a:solidFill>
                <a:latin typeface="Segoe UI Light"/>
                <a:ea typeface="メイリオ"/>
                <a:cs typeface="Segoe UI"/>
              </a:rPr>
              <a:t>出力のループ</a:t>
            </a:r>
            <a:endParaRPr lang="ja-JP" altLang="en-US" sz="2400" dirty="0">
              <a:ea typeface="メイリオ"/>
              <a:cs typeface="Segoe UI" pitchFamily="34" charset="0"/>
            </a:endParaRPr>
          </a:p>
        </p:txBody>
      </p:sp>
      <p:sp>
        <p:nvSpPr>
          <p:cNvPr id="151" name="TextBox 150"/>
          <p:cNvSpPr txBox="1"/>
          <p:nvPr/>
        </p:nvSpPr>
        <p:spPr>
          <a:xfrm>
            <a:off x="1892604" y="2590800"/>
            <a:ext cx="2659156" cy="837134"/>
          </a:xfrm>
          <a:prstGeom prst="rect">
            <a:avLst/>
          </a:prstGeom>
          <a:noFill/>
        </p:spPr>
        <p:txBody>
          <a:bodyPr wrap="none" lIns="97519" tIns="48759" rIns="97519" bIns="48759" rtlCol="0">
            <a:spAutoFit/>
          </a:bodyPr>
          <a:lstStyle/>
          <a:p>
            <a:pPr algn="ctr" defTabSz="914400">
              <a:buNone/>
            </a:pPr>
            <a:r>
              <a:rPr lang="ja-JP" altLang="en-US" sz="2400" b="0" dirty="0" smtClean="0">
                <a:solidFill>
                  <a:schemeClr val="tx1"/>
                </a:solidFill>
                <a:latin typeface="Segoe UI Light"/>
                <a:ea typeface="メイリオ"/>
                <a:cs typeface="Segoe UI"/>
              </a:rPr>
              <a:t>言語オブジェクト</a:t>
            </a:r>
            <a:r>
              <a:rPr lang="en-US" altLang="ja-JP" sz="2400" b="0" dirty="0" smtClean="0">
                <a:solidFill>
                  <a:schemeClr val="tx1"/>
                </a:solidFill>
                <a:latin typeface="Segoe UI Light"/>
                <a:ea typeface="メイリオ"/>
                <a:cs typeface="Segoe UI"/>
              </a:rPr>
              <a:t/>
            </a:r>
            <a:br>
              <a:rPr lang="en-US" altLang="ja-JP" sz="2400" b="0" dirty="0" smtClean="0">
                <a:solidFill>
                  <a:schemeClr val="tx1"/>
                </a:solidFill>
                <a:latin typeface="Segoe UI Light"/>
                <a:ea typeface="メイリオ"/>
                <a:cs typeface="Segoe UI"/>
              </a:rPr>
            </a:br>
            <a:r>
              <a:rPr lang="ja-JP" altLang="en-US" sz="2400" b="0" dirty="0" smtClean="0">
                <a:solidFill>
                  <a:schemeClr val="tx1"/>
                </a:solidFill>
                <a:latin typeface="Segoe UI Light"/>
                <a:ea typeface="メイリオ"/>
                <a:cs typeface="Segoe UI"/>
              </a:rPr>
              <a:t>モデル</a:t>
            </a:r>
            <a:endParaRPr lang="ja-JP" altLang="en-US" sz="2400" dirty="0">
              <a:ea typeface="メイリオ"/>
              <a:cs typeface="Segoe UI" pitchFamily="34" charset="0"/>
            </a:endParaRPr>
          </a:p>
        </p:txBody>
      </p:sp>
      <p:sp>
        <p:nvSpPr>
          <p:cNvPr id="152" name="TextBox 151"/>
          <p:cNvSpPr txBox="1"/>
          <p:nvPr/>
        </p:nvSpPr>
        <p:spPr>
          <a:xfrm>
            <a:off x="7982632" y="2738121"/>
            <a:ext cx="1705369" cy="467802"/>
          </a:xfrm>
          <a:prstGeom prst="rect">
            <a:avLst/>
          </a:prstGeom>
          <a:noFill/>
        </p:spPr>
        <p:txBody>
          <a:bodyPr wrap="none" lIns="97519" tIns="48759" rIns="97519" bIns="48759" rtlCol="0">
            <a:spAutoFit/>
          </a:bodyPr>
          <a:lstStyle/>
          <a:p>
            <a:pPr algn="ctr" defTabSz="914400">
              <a:buNone/>
            </a:pPr>
            <a:r>
              <a:rPr lang="ja-JP" altLang="en-US" sz="2400" b="0" dirty="0" smtClean="0">
                <a:solidFill>
                  <a:schemeClr val="tx1"/>
                </a:solidFill>
                <a:latin typeface="Segoe UI Light"/>
                <a:ea typeface="メイリオ"/>
                <a:cs typeface="Segoe UI"/>
              </a:rPr>
              <a:t>言語内 </a:t>
            </a:r>
            <a:r>
              <a:rPr lang="en-US" altLang="ja-JP" sz="2400" b="0" dirty="0" smtClean="0">
                <a:solidFill>
                  <a:schemeClr val="tx1"/>
                </a:solidFill>
                <a:latin typeface="Segoe UI Light"/>
                <a:ea typeface="メイリオ"/>
                <a:cs typeface="Segoe UI"/>
              </a:rPr>
              <a:t>DSL</a:t>
            </a:r>
            <a:endParaRPr lang="ja-JP" altLang="en-US" sz="2400" dirty="0">
              <a:ea typeface="メイリオ"/>
              <a:cs typeface="Segoe UI" pitchFamily="34" charset="0"/>
            </a:endParaRPr>
          </a:p>
        </p:txBody>
      </p:sp>
    </p:spTree>
    <p:extLst>
      <p:ext uri="{BB962C8B-B14F-4D97-AF65-F5344CB8AC3E}">
        <p14:creationId xmlns:p14="http://schemas.microsoft.com/office/powerpoint/2010/main" val="3608445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childTnLst>
                          </p:cTn>
                        </p:par>
                        <p:par>
                          <p:cTn id="13" fill="hold">
                            <p:stCondLst>
                              <p:cond delay="0"/>
                            </p:stCondLst>
                            <p:childTnLst>
                              <p:par>
                                <p:cTn id="14" presetID="35" presetClass="path" presetSubtype="0" accel="50000" decel="50000" fill="hold" grpId="0" nodeType="afterEffect">
                                  <p:stCondLst>
                                    <p:cond delay="0"/>
                                  </p:stCondLst>
                                  <p:childTnLst>
                                    <p:animMotion origin="layout" path="M 5.55112E-17 1.11111E-6 L -0.13333 1.11111E-6 " pathEditMode="relative" rAng="0" ptsTypes="AA">
                                      <p:cBhvr>
                                        <p:cTn id="15" dur="500" fill="hold"/>
                                        <p:tgtEl>
                                          <p:spTgt spid="133"/>
                                        </p:tgtEl>
                                        <p:attrNameLst>
                                          <p:attrName>ppt_x</p:attrName>
                                          <p:attrName>ppt_y</p:attrName>
                                        </p:attrNameLst>
                                      </p:cBhvr>
                                      <p:rCtr x="-67" y="0"/>
                                    </p:animMotion>
                                  </p:childTnLst>
                                </p:cTn>
                              </p:par>
                              <p:par>
                                <p:cTn id="16" presetID="63" presetClass="path" presetSubtype="0" accel="50000" decel="50000" fill="hold" grpId="0" nodeType="withEffect">
                                  <p:stCondLst>
                                    <p:cond delay="0"/>
                                  </p:stCondLst>
                                  <p:childTnLst>
                                    <p:animMotion origin="layout" path="M 3.33333E-6 1.11111E-6 L 0.13333 1.11111E-6 " pathEditMode="relative" rAng="0" ptsTypes="AA">
                                      <p:cBhvr>
                                        <p:cTn id="17" dur="500" fill="hold"/>
                                        <p:tgtEl>
                                          <p:spTgt spid="134"/>
                                        </p:tgtEl>
                                        <p:attrNameLst>
                                          <p:attrName>ppt_x</p:attrName>
                                          <p:attrName>ppt_y</p:attrName>
                                        </p:attrNameLst>
                                      </p:cBhvr>
                                      <p:rCtr x="67" y="0"/>
                                    </p:animMotion>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500"/>
                                        <p:tgtEl>
                                          <p:spTgt spid="1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fade">
                                      <p:cBhvr>
                                        <p:cTn id="32" dur="500"/>
                                        <p:tgtEl>
                                          <p:spTgt spid="15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500"/>
                                        <p:tgtEl>
                                          <p:spTgt spid="152"/>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5" grpId="0" animBg="1"/>
      <p:bldP spid="133" grpId="0" animBg="1"/>
      <p:bldP spid="133" grpId="1" animBg="1"/>
      <p:bldP spid="134" grpId="0" animBg="1"/>
      <p:bldP spid="134" grpId="1" animBg="1"/>
      <p:bldP spid="149" grpId="0"/>
      <p:bldP spid="150" grpId="0"/>
      <p:bldP spid="151" grpId="0"/>
      <p:bldP spid="1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601785" y="2916335"/>
            <a:ext cx="7821161" cy="1600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3" name="Rectangle 42"/>
          <p:cNvSpPr/>
          <p:nvPr/>
        </p:nvSpPr>
        <p:spPr bwMode="auto">
          <a:xfrm>
            <a:off x="3601785" y="732721"/>
            <a:ext cx="7821161" cy="19659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1700" dirty="0" smtClean="0">
              <a:gradFill>
                <a:gsLst>
                  <a:gs pos="0">
                    <a:schemeClr val="tx1"/>
                  </a:gs>
                  <a:gs pos="100000">
                    <a:schemeClr val="tx1"/>
                  </a:gs>
                </a:gsLst>
                <a:lin ang="5400000" scaled="0"/>
              </a:gradFill>
              <a:ea typeface="メイリオ"/>
            </a:endParaRPr>
          </a:p>
        </p:txBody>
      </p:sp>
      <p:sp>
        <p:nvSpPr>
          <p:cNvPr id="2" name="Title 1"/>
          <p:cNvSpPr>
            <a:spLocks noGrp="1"/>
          </p:cNvSpPr>
          <p:nvPr>
            <p:ph type="title"/>
          </p:nvPr>
        </p:nvSpPr>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Roslyn API</a:t>
            </a:r>
            <a:endParaRPr lang="ja-JP" altLang="en-US" dirty="0">
              <a:ea typeface="メイリオ"/>
            </a:endParaRPr>
          </a:p>
        </p:txBody>
      </p:sp>
      <p:sp>
        <p:nvSpPr>
          <p:cNvPr id="37" name="Rectangle 36"/>
          <p:cNvSpPr/>
          <p:nvPr/>
        </p:nvSpPr>
        <p:spPr>
          <a:xfrm>
            <a:off x="661870" y="1256316"/>
            <a:ext cx="2747520" cy="914400"/>
          </a:xfrm>
          <a:prstGeom prst="rect">
            <a:avLst/>
          </a:prstGeom>
          <a:no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r" defTabSz="914400">
              <a:buNone/>
            </a:pPr>
            <a:r>
              <a:rPr lang="ja-JP" altLang="en-US" sz="2400" b="0" dirty="0" smtClean="0">
                <a:solidFill>
                  <a:srgbClr val="FFFFFF"/>
                </a:solidFill>
                <a:latin typeface="Segoe UI Light"/>
                <a:ea typeface="メイリオ"/>
                <a:cs typeface="+mn-cs"/>
              </a:rPr>
              <a:t>言語サービス</a:t>
            </a:r>
            <a:endParaRPr lang="ja-JP" altLang="en-US" sz="2400" dirty="0">
              <a:solidFill>
                <a:schemeClr val="tx1"/>
              </a:solidFill>
              <a:ea typeface="メイリオ"/>
            </a:endParaRPr>
          </a:p>
        </p:txBody>
      </p:sp>
      <p:sp>
        <p:nvSpPr>
          <p:cNvPr id="38" name="Rectangle 37"/>
          <p:cNvSpPr/>
          <p:nvPr/>
        </p:nvSpPr>
        <p:spPr>
          <a:xfrm>
            <a:off x="865528" y="3259235"/>
            <a:ext cx="2543862" cy="914400"/>
          </a:xfrm>
          <a:prstGeom prst="rect">
            <a:avLst/>
          </a:prstGeom>
          <a:no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r" defTabSz="914400">
              <a:buNone/>
            </a:pPr>
            <a:r>
              <a:rPr lang="ja-JP" altLang="en-US" sz="2400" b="0" dirty="0" smtClean="0">
                <a:solidFill>
                  <a:srgbClr val="FFFFFF"/>
                </a:solidFill>
                <a:latin typeface="Segoe UI Light"/>
                <a:ea typeface="メイリオ"/>
                <a:cs typeface="+mn-cs"/>
              </a:rPr>
              <a:t>コンパイラ </a:t>
            </a:r>
            <a:r>
              <a:rPr lang="en-US" altLang="ja-JP" sz="2400" b="0" dirty="0" smtClean="0">
                <a:solidFill>
                  <a:srgbClr val="FFFFFF"/>
                </a:solidFill>
                <a:latin typeface="Segoe UI Light"/>
                <a:ea typeface="メイリオ"/>
                <a:cs typeface="+mn-cs"/>
              </a:rPr>
              <a:t>API</a:t>
            </a:r>
            <a:endParaRPr lang="ja-JP" altLang="en-US" sz="2400" dirty="0">
              <a:solidFill>
                <a:schemeClr val="tx1"/>
              </a:solidFill>
              <a:ea typeface="メイリオ"/>
            </a:endParaRPr>
          </a:p>
        </p:txBody>
      </p:sp>
      <p:sp>
        <p:nvSpPr>
          <p:cNvPr id="39" name="Rectangle 38"/>
          <p:cNvSpPr/>
          <p:nvPr/>
        </p:nvSpPr>
        <p:spPr>
          <a:xfrm>
            <a:off x="468928" y="5107167"/>
            <a:ext cx="2940462" cy="914400"/>
          </a:xfrm>
          <a:prstGeom prst="rect">
            <a:avLst/>
          </a:prstGeom>
          <a:noFill/>
          <a:ln w="3175">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r" defTabSz="914400">
              <a:buNone/>
            </a:pPr>
            <a:r>
              <a:rPr lang="ja-JP" altLang="en-US" sz="2400" b="0" dirty="0" smtClean="0">
                <a:solidFill>
                  <a:srgbClr val="FFFFFF"/>
                </a:solidFill>
                <a:latin typeface="Segoe UI Light"/>
                <a:ea typeface="メイリオ"/>
                <a:cs typeface="+mn-cs"/>
              </a:rPr>
              <a:t>コンパイラ </a:t>
            </a:r>
            <a:r>
              <a:rPr lang="en-US" altLang="ja-JP" sz="2400" b="0" dirty="0" smtClean="0">
                <a:solidFill>
                  <a:srgbClr val="FFFFFF"/>
                </a:solidFill>
                <a:latin typeface="Segoe UI Light"/>
                <a:ea typeface="メイリオ"/>
                <a:cs typeface="+mn-cs"/>
              </a:rPr>
              <a:t/>
            </a:r>
            <a:br>
              <a:rPr lang="en-US" altLang="ja-JP" sz="2400" b="0" dirty="0" smtClean="0">
                <a:solidFill>
                  <a:srgbClr val="FFFFFF"/>
                </a:solidFill>
                <a:latin typeface="Segoe UI Light"/>
                <a:ea typeface="メイリオ"/>
                <a:cs typeface="+mn-cs"/>
              </a:rPr>
            </a:br>
            <a:r>
              <a:rPr lang="ja-JP" altLang="en-US" sz="2400" b="0" dirty="0" smtClean="0">
                <a:solidFill>
                  <a:srgbClr val="FFFFFF"/>
                </a:solidFill>
                <a:latin typeface="Segoe UI Light"/>
                <a:ea typeface="メイリオ"/>
                <a:cs typeface="+mn-cs"/>
              </a:rPr>
              <a:t>パイプライン</a:t>
            </a:r>
            <a:endParaRPr lang="ja-JP" altLang="en-US" sz="2400" dirty="0">
              <a:solidFill>
                <a:schemeClr val="tx1"/>
              </a:solidFill>
              <a:ea typeface="メイリオ"/>
            </a:endParaRPr>
          </a:p>
        </p:txBody>
      </p:sp>
      <p:sp>
        <p:nvSpPr>
          <p:cNvPr id="53" name="Rectangle 52"/>
          <p:cNvSpPr/>
          <p:nvPr/>
        </p:nvSpPr>
        <p:spPr bwMode="auto">
          <a:xfrm>
            <a:off x="3601785" y="4764267"/>
            <a:ext cx="7821161" cy="1600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54" name="Rectangle 53"/>
          <p:cNvSpPr/>
          <p:nvPr/>
        </p:nvSpPr>
        <p:spPr bwMode="auto">
          <a:xfrm>
            <a:off x="3754350" y="4929994"/>
            <a:ext cx="1766425"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smtClean="0">
                <a:gradFill>
                  <a:gsLst>
                    <a:gs pos="0">
                      <a:schemeClr val="tx1"/>
                    </a:gs>
                    <a:gs pos="100000">
                      <a:schemeClr val="tx1"/>
                    </a:gs>
                  </a:gsLst>
                  <a:lin ang="5400000" scaled="0"/>
                </a:gradFill>
                <a:latin typeface="Segoe UI Light"/>
                <a:ea typeface="メイリオ"/>
                <a:cs typeface="+mn-cs"/>
              </a:rPr>
              <a:t>構文ツリー </a:t>
            </a:r>
            <a:r>
              <a:rPr lang="en-US" altLang="ja-JP" sz="1800" b="0" smtClean="0">
                <a:gradFill>
                  <a:gsLst>
                    <a:gs pos="0">
                      <a:schemeClr val="tx1"/>
                    </a:gs>
                    <a:gs pos="100000">
                      <a:schemeClr val="tx1"/>
                    </a:gs>
                  </a:gsLst>
                  <a:lin ang="5400000" scaled="0"/>
                </a:gradFill>
                <a:latin typeface="Segoe UI Light"/>
                <a:ea typeface="メイリオ"/>
                <a:cs typeface="+mn-cs"/>
              </a:rPr>
              <a:t>API</a:t>
            </a:r>
            <a:endParaRPr lang="en-US" altLang="ja-JP" sz="1800" b="0">
              <a:gradFill>
                <a:gsLst>
                  <a:gs pos="0">
                    <a:schemeClr val="tx1"/>
                  </a:gs>
                  <a:gs pos="100000">
                    <a:schemeClr val="tx1"/>
                  </a:gs>
                </a:gsLst>
                <a:lin ang="5400000" scaled="0"/>
              </a:gradFill>
              <a:latin typeface="Segoe UI Light"/>
              <a:ea typeface="メイリオ"/>
              <a:cs typeface="+mn-cs"/>
            </a:endParaRPr>
          </a:p>
        </p:txBody>
      </p:sp>
      <p:sp>
        <p:nvSpPr>
          <p:cNvPr id="55" name="Rectangle 54"/>
          <p:cNvSpPr/>
          <p:nvPr/>
        </p:nvSpPr>
        <p:spPr bwMode="auto">
          <a:xfrm>
            <a:off x="5610179" y="4929994"/>
            <a:ext cx="1506632" cy="128016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smtClean="0">
                <a:gradFill>
                  <a:gsLst>
                    <a:gs pos="0">
                      <a:schemeClr val="tx1"/>
                    </a:gs>
                    <a:gs pos="100000">
                      <a:schemeClr val="tx1"/>
                    </a:gs>
                  </a:gsLst>
                  <a:lin ang="5400000" scaled="0"/>
                </a:gradFill>
                <a:latin typeface="Segoe UI Light"/>
                <a:ea typeface="メイリオ"/>
                <a:cs typeface="+mn-cs"/>
              </a:rPr>
              <a:t>シンボル </a:t>
            </a:r>
            <a:r>
              <a:rPr lang="en-US" altLang="ja-JP" sz="1800" b="0" smtClean="0">
                <a:gradFill>
                  <a:gsLst>
                    <a:gs pos="0">
                      <a:schemeClr val="tx1"/>
                    </a:gs>
                    <a:gs pos="100000">
                      <a:schemeClr val="tx1"/>
                    </a:gs>
                  </a:gsLst>
                  <a:lin ang="5400000" scaled="0"/>
                </a:gradFill>
                <a:latin typeface="Segoe UI Light"/>
                <a:ea typeface="メイリオ"/>
                <a:cs typeface="+mn-cs"/>
              </a:rPr>
              <a:t>API</a:t>
            </a:r>
            <a:endParaRPr lang="en-US" altLang="ja-JP" sz="1800" b="0">
              <a:gradFill>
                <a:gsLst>
                  <a:gs pos="0">
                    <a:schemeClr val="tx1"/>
                  </a:gs>
                  <a:gs pos="100000">
                    <a:schemeClr val="tx1"/>
                  </a:gs>
                </a:gsLst>
                <a:lin ang="5400000" scaled="0"/>
              </a:gradFill>
              <a:latin typeface="Segoe UI Light"/>
              <a:ea typeface="メイリオ"/>
              <a:cs typeface="+mn-cs"/>
            </a:endParaRPr>
          </a:p>
        </p:txBody>
      </p:sp>
      <p:sp>
        <p:nvSpPr>
          <p:cNvPr id="57" name="Rectangle 56"/>
          <p:cNvSpPr/>
          <p:nvPr/>
        </p:nvSpPr>
        <p:spPr bwMode="auto">
          <a:xfrm>
            <a:off x="7204764" y="4929994"/>
            <a:ext cx="2577414" cy="1280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dirty="0" smtClean="0">
                <a:gradFill>
                  <a:gsLst>
                    <a:gs pos="0">
                      <a:schemeClr val="tx1"/>
                    </a:gs>
                    <a:gs pos="100000">
                      <a:schemeClr val="tx1"/>
                    </a:gs>
                  </a:gsLst>
                  <a:lin ang="5400000" scaled="0"/>
                </a:gradFill>
                <a:latin typeface="Segoe UI Light"/>
                <a:ea typeface="メイリオ"/>
                <a:cs typeface="+mn-cs"/>
              </a:rPr>
              <a:t>バインドおよび</a:t>
            </a:r>
            <a:r>
              <a:rPr lang="en-US" altLang="ja-JP" sz="1800" b="0" dirty="0" smtClean="0">
                <a:gradFill>
                  <a:gsLst>
                    <a:gs pos="0">
                      <a:schemeClr val="tx1"/>
                    </a:gs>
                    <a:gs pos="100000">
                      <a:schemeClr val="tx1"/>
                    </a:gs>
                  </a:gsLst>
                  <a:lin ang="5400000" scaled="0"/>
                </a:gradFill>
                <a:latin typeface="Segoe UI Light"/>
                <a:ea typeface="メイリオ"/>
                <a:cs typeface="+mn-cs"/>
              </a:rPr>
              <a:t/>
            </a:r>
            <a:br>
              <a:rPr lang="en-US" altLang="ja-JP" sz="1800" b="0" dirty="0" smtClean="0">
                <a:gradFill>
                  <a:gsLst>
                    <a:gs pos="0">
                      <a:schemeClr val="tx1"/>
                    </a:gs>
                    <a:gs pos="100000">
                      <a:schemeClr val="tx1"/>
                    </a:gs>
                  </a:gsLst>
                  <a:lin ang="5400000" scaled="0"/>
                </a:gradFill>
                <a:latin typeface="Segoe UI Light"/>
                <a:ea typeface="メイリオ"/>
                <a:cs typeface="+mn-cs"/>
              </a:rPr>
            </a:br>
            <a:r>
              <a:rPr lang="ja-JP" altLang="en-US" sz="1800" b="0" dirty="0" smtClean="0">
                <a:gradFill>
                  <a:gsLst>
                    <a:gs pos="0">
                      <a:schemeClr val="tx1"/>
                    </a:gs>
                    <a:gs pos="100000">
                      <a:schemeClr val="tx1"/>
                    </a:gs>
                  </a:gsLst>
                  <a:lin ang="5400000" scaled="0"/>
                </a:gradFill>
                <a:latin typeface="Segoe UI Light"/>
                <a:ea typeface="メイリオ"/>
                <a:cs typeface="+mn-cs"/>
              </a:rPr>
              <a:t>フロー分析 </a:t>
            </a:r>
            <a:r>
              <a:rPr lang="en-US" altLang="ja-JP" sz="1800" b="0" dirty="0" smtClean="0">
                <a:gradFill>
                  <a:gsLst>
                    <a:gs pos="0">
                      <a:schemeClr val="tx1"/>
                    </a:gs>
                    <a:gs pos="100000">
                      <a:schemeClr val="tx1"/>
                    </a:gs>
                  </a:gsLst>
                  <a:lin ang="5400000" scaled="0"/>
                </a:gradFill>
                <a:latin typeface="Segoe UI Light"/>
                <a:ea typeface="メイリオ"/>
                <a:cs typeface="+mn-cs"/>
              </a:rPr>
              <a:t>API</a:t>
            </a:r>
            <a:endParaRPr lang="en-US" altLang="ja-JP" sz="1800" b="0" dirty="0">
              <a:gradFill>
                <a:gsLst>
                  <a:gs pos="0">
                    <a:schemeClr val="tx1"/>
                  </a:gs>
                  <a:gs pos="100000">
                    <a:schemeClr val="tx1"/>
                  </a:gs>
                </a:gsLst>
                <a:lin ang="5400000" scaled="0"/>
              </a:gradFill>
              <a:latin typeface="Segoe UI Light"/>
              <a:ea typeface="メイリオ"/>
              <a:cs typeface="+mn-cs"/>
            </a:endParaRPr>
          </a:p>
        </p:txBody>
      </p:sp>
      <p:sp>
        <p:nvSpPr>
          <p:cNvPr id="58" name="Rectangle 57"/>
          <p:cNvSpPr/>
          <p:nvPr/>
        </p:nvSpPr>
        <p:spPr bwMode="auto">
          <a:xfrm>
            <a:off x="9870131" y="4929994"/>
            <a:ext cx="1379782" cy="12801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smtClean="0">
                <a:gradFill>
                  <a:gsLst>
                    <a:gs pos="0">
                      <a:schemeClr val="tx1"/>
                    </a:gs>
                    <a:gs pos="100000">
                      <a:schemeClr val="tx1"/>
                    </a:gs>
                  </a:gsLst>
                  <a:lin ang="5400000" scaled="0"/>
                </a:gradFill>
                <a:latin typeface="Segoe UI Light"/>
                <a:ea typeface="メイリオ"/>
                <a:cs typeface="+mn-cs"/>
              </a:rPr>
              <a:t>生成 </a:t>
            </a:r>
            <a:r>
              <a:rPr lang="en-US" altLang="ja-JP" sz="1800" b="0" smtClean="0">
                <a:gradFill>
                  <a:gsLst>
                    <a:gs pos="0">
                      <a:schemeClr val="tx1"/>
                    </a:gs>
                    <a:gs pos="100000">
                      <a:schemeClr val="tx1"/>
                    </a:gs>
                  </a:gsLst>
                  <a:lin ang="5400000" scaled="0"/>
                </a:gradFill>
                <a:latin typeface="Segoe UI Light"/>
                <a:ea typeface="メイリオ"/>
                <a:cs typeface="+mn-cs"/>
              </a:rPr>
              <a:t>API</a:t>
            </a:r>
            <a:endParaRPr lang="en-US" altLang="ja-JP" sz="1800" b="0">
              <a:gradFill>
                <a:gsLst>
                  <a:gs pos="0">
                    <a:schemeClr val="tx1"/>
                  </a:gs>
                  <a:gs pos="100000">
                    <a:schemeClr val="tx1"/>
                  </a:gs>
                </a:gsLst>
                <a:lin ang="5400000" scaled="0"/>
              </a:gradFill>
              <a:latin typeface="Segoe UI Light"/>
              <a:ea typeface="メイリオ"/>
              <a:cs typeface="+mn-cs"/>
            </a:endParaRPr>
          </a:p>
        </p:txBody>
      </p:sp>
      <p:sp>
        <p:nvSpPr>
          <p:cNvPr id="59" name="Rectangle 58"/>
          <p:cNvSpPr/>
          <p:nvPr/>
        </p:nvSpPr>
        <p:spPr bwMode="auto">
          <a:xfrm>
            <a:off x="3754350" y="894004"/>
            <a:ext cx="524120" cy="16459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フォーマッタ</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60" name="Rectangle 59"/>
          <p:cNvSpPr/>
          <p:nvPr/>
        </p:nvSpPr>
        <p:spPr bwMode="auto">
          <a:xfrm>
            <a:off x="4333853" y="894004"/>
            <a:ext cx="524120" cy="16459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配色</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61" name="Rectangle 60"/>
          <p:cNvSpPr/>
          <p:nvPr/>
        </p:nvSpPr>
        <p:spPr bwMode="auto">
          <a:xfrm>
            <a:off x="4913356" y="895267"/>
            <a:ext cx="524120" cy="16459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アウトライン</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65" name="Rectangle 64"/>
          <p:cNvSpPr/>
          <p:nvPr/>
        </p:nvSpPr>
        <p:spPr bwMode="auto">
          <a:xfrm>
            <a:off x="5492860" y="892741"/>
            <a:ext cx="524120" cy="16459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移動</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66" name="Rectangle 65"/>
          <p:cNvSpPr/>
          <p:nvPr/>
        </p:nvSpPr>
        <p:spPr bwMode="auto">
          <a:xfrm>
            <a:off x="6072364" y="892741"/>
            <a:ext cx="524120" cy="16459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dirty="0" smtClean="0">
                <a:gradFill>
                  <a:gsLst>
                    <a:gs pos="0">
                      <a:schemeClr val="tx1"/>
                    </a:gs>
                    <a:gs pos="100000">
                      <a:schemeClr val="tx1"/>
                    </a:gs>
                  </a:gsLst>
                  <a:lin ang="5400000" scaled="0"/>
                </a:gradFill>
                <a:latin typeface="Segoe UI Light"/>
                <a:ea typeface="メイリオ"/>
                <a:cs typeface="+mn-cs"/>
              </a:rPr>
              <a:t>オブジェクト </a:t>
            </a:r>
            <a:r>
              <a:rPr lang="en-US" altLang="ja-JP" sz="1700" b="0" dirty="0" smtClean="0">
                <a:gradFill>
                  <a:gsLst>
                    <a:gs pos="0">
                      <a:schemeClr val="tx1"/>
                    </a:gs>
                    <a:gs pos="100000">
                      <a:schemeClr val="tx1"/>
                    </a:gs>
                  </a:gsLst>
                  <a:lin ang="5400000" scaled="0"/>
                </a:gradFill>
                <a:latin typeface="Segoe UI Light"/>
                <a:ea typeface="メイリオ"/>
                <a:cs typeface="+mn-cs"/>
              </a:rPr>
              <a:t/>
            </a:r>
            <a:br>
              <a:rPr lang="en-US" altLang="ja-JP" sz="1700" b="0" dirty="0" smtClean="0">
                <a:gradFill>
                  <a:gsLst>
                    <a:gs pos="0">
                      <a:schemeClr val="tx1"/>
                    </a:gs>
                    <a:gs pos="100000">
                      <a:schemeClr val="tx1"/>
                    </a:gs>
                  </a:gsLst>
                  <a:lin ang="5400000" scaled="0"/>
                </a:gradFill>
                <a:latin typeface="Segoe UI Light"/>
                <a:ea typeface="メイリオ"/>
                <a:cs typeface="+mn-cs"/>
              </a:rPr>
            </a:br>
            <a:r>
              <a:rPr lang="ja-JP" altLang="en-US" sz="1700" b="0" dirty="0" smtClean="0">
                <a:gradFill>
                  <a:gsLst>
                    <a:gs pos="0">
                      <a:schemeClr val="tx1"/>
                    </a:gs>
                    <a:gs pos="100000">
                      <a:schemeClr val="tx1"/>
                    </a:gs>
                  </a:gsLst>
                  <a:lin ang="5400000" scaled="0"/>
                </a:gradFill>
                <a:latin typeface="Segoe UI Light"/>
                <a:ea typeface="メイリオ"/>
                <a:cs typeface="+mn-cs"/>
              </a:rPr>
              <a:t>ブラウザー</a:t>
            </a:r>
            <a:endParaRPr lang="ja-JP" altLang="en-US" sz="1700" b="0" dirty="0">
              <a:gradFill>
                <a:gsLst>
                  <a:gs pos="0">
                    <a:schemeClr val="tx1"/>
                  </a:gs>
                  <a:gs pos="100000">
                    <a:schemeClr val="tx1"/>
                  </a:gs>
                </a:gsLst>
                <a:lin ang="5400000" scaled="0"/>
              </a:gradFill>
              <a:latin typeface="Segoe UI Light"/>
              <a:ea typeface="メイリオ"/>
              <a:cs typeface="+mn-cs"/>
            </a:endParaRPr>
          </a:p>
        </p:txBody>
      </p:sp>
      <p:sp>
        <p:nvSpPr>
          <p:cNvPr id="67" name="Rectangle 66"/>
          <p:cNvSpPr/>
          <p:nvPr/>
        </p:nvSpPr>
        <p:spPr bwMode="auto">
          <a:xfrm>
            <a:off x="6651868" y="894004"/>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完了リスト</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68" name="Rectangle 67"/>
          <p:cNvSpPr/>
          <p:nvPr/>
        </p:nvSpPr>
        <p:spPr bwMode="auto">
          <a:xfrm>
            <a:off x="7231372" y="889293"/>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dirty="0" smtClean="0">
                <a:gradFill>
                  <a:gsLst>
                    <a:gs pos="0">
                      <a:schemeClr val="tx1"/>
                    </a:gs>
                    <a:gs pos="100000">
                      <a:schemeClr val="tx1"/>
                    </a:gs>
                  </a:gsLst>
                  <a:lin ang="5400000" scaled="0"/>
                </a:gradFill>
                <a:latin typeface="Segoe UI Light"/>
                <a:ea typeface="メイリオ"/>
                <a:cs typeface="+mn-cs"/>
              </a:rPr>
              <a:t>すべての</a:t>
            </a:r>
            <a:r>
              <a:rPr lang="en-US" altLang="ja-JP" sz="1700" b="0" dirty="0" smtClean="0">
                <a:gradFill>
                  <a:gsLst>
                    <a:gs pos="0">
                      <a:schemeClr val="tx1"/>
                    </a:gs>
                    <a:gs pos="100000">
                      <a:schemeClr val="tx1"/>
                    </a:gs>
                  </a:gsLst>
                  <a:lin ang="5400000" scaled="0"/>
                </a:gradFill>
                <a:latin typeface="Segoe UI Light"/>
                <a:ea typeface="メイリオ"/>
                <a:cs typeface="+mn-cs"/>
              </a:rPr>
              <a:t/>
            </a:r>
            <a:br>
              <a:rPr lang="en-US" altLang="ja-JP" sz="1700" b="0" dirty="0" smtClean="0">
                <a:gradFill>
                  <a:gsLst>
                    <a:gs pos="0">
                      <a:schemeClr val="tx1"/>
                    </a:gs>
                    <a:gs pos="100000">
                      <a:schemeClr val="tx1"/>
                    </a:gs>
                  </a:gsLst>
                  <a:lin ang="5400000" scaled="0"/>
                </a:gradFill>
                <a:latin typeface="Segoe UI Light"/>
                <a:ea typeface="メイリオ"/>
                <a:cs typeface="+mn-cs"/>
              </a:rPr>
            </a:br>
            <a:r>
              <a:rPr lang="ja-JP" altLang="en-US" sz="1700" b="0" dirty="0" smtClean="0">
                <a:gradFill>
                  <a:gsLst>
                    <a:gs pos="0">
                      <a:schemeClr val="tx1"/>
                    </a:gs>
                    <a:gs pos="100000">
                      <a:schemeClr val="tx1"/>
                    </a:gs>
                  </a:gsLst>
                  <a:lin ang="5400000" scaled="0"/>
                </a:gradFill>
                <a:latin typeface="Segoe UI Light"/>
                <a:ea typeface="メイリオ"/>
                <a:cs typeface="+mn-cs"/>
              </a:rPr>
              <a:t>参照の検索</a:t>
            </a:r>
            <a:endParaRPr lang="ja-JP" altLang="en-US" sz="1700" b="0" dirty="0">
              <a:gradFill>
                <a:gsLst>
                  <a:gs pos="0">
                    <a:schemeClr val="tx1"/>
                  </a:gs>
                  <a:gs pos="100000">
                    <a:schemeClr val="tx1"/>
                  </a:gs>
                </a:gsLst>
                <a:lin ang="5400000" scaled="0"/>
              </a:gradFill>
              <a:latin typeface="Segoe UI Light"/>
              <a:ea typeface="メイリオ"/>
              <a:cs typeface="+mn-cs"/>
            </a:endParaRPr>
          </a:p>
        </p:txBody>
      </p:sp>
      <p:sp>
        <p:nvSpPr>
          <p:cNvPr id="69" name="Rectangle 68"/>
          <p:cNvSpPr/>
          <p:nvPr/>
        </p:nvSpPr>
        <p:spPr bwMode="auto">
          <a:xfrm>
            <a:off x="7810876" y="889293"/>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名前の変更</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70" name="Rectangle 69"/>
          <p:cNvSpPr/>
          <p:nvPr/>
        </p:nvSpPr>
        <p:spPr bwMode="auto">
          <a:xfrm>
            <a:off x="8390380" y="890556"/>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クイック ヒント</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71" name="Rectangle 70"/>
          <p:cNvSpPr/>
          <p:nvPr/>
        </p:nvSpPr>
        <p:spPr bwMode="auto">
          <a:xfrm>
            <a:off x="8969884" y="888030"/>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ヘルプの定義</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72" name="Rectangle 71"/>
          <p:cNvSpPr/>
          <p:nvPr/>
        </p:nvSpPr>
        <p:spPr bwMode="auto">
          <a:xfrm>
            <a:off x="9549388" y="888030"/>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メソッドの抽出</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73" name="Rectangle 72"/>
          <p:cNvSpPr/>
          <p:nvPr/>
        </p:nvSpPr>
        <p:spPr bwMode="auto">
          <a:xfrm>
            <a:off x="10128892" y="889293"/>
            <a:ext cx="524120" cy="16459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定義への移動</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74" name="Rectangle 73"/>
          <p:cNvSpPr/>
          <p:nvPr/>
        </p:nvSpPr>
        <p:spPr bwMode="auto">
          <a:xfrm>
            <a:off x="10708392" y="886214"/>
            <a:ext cx="524120" cy="164592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square" lIns="36000" tIns="0" rIns="91436" bIns="0" numCol="1" rtlCol="0" anchor="ctr" anchorCtr="0" compatLnSpc="1">
            <a:prstTxWarp prst="textNoShape">
              <a:avLst/>
            </a:prstTxWarp>
          </a:bodyPr>
          <a:lstStyle/>
          <a:p>
            <a:pPr algn="ctr" defTabSz="914126">
              <a:spcBef>
                <a:spcPct val="0"/>
              </a:spcBef>
              <a:spcAft>
                <a:spcPct val="0"/>
              </a:spcAft>
              <a:buNone/>
            </a:pPr>
            <a:r>
              <a:rPr lang="ja-JP" altLang="en-US" sz="1700" b="0" smtClean="0">
                <a:gradFill>
                  <a:gsLst>
                    <a:gs pos="0">
                      <a:schemeClr val="tx1"/>
                    </a:gs>
                    <a:gs pos="100000">
                      <a:schemeClr val="tx1"/>
                    </a:gs>
                  </a:gsLst>
                  <a:lin ang="5400000" scaled="0"/>
                </a:gradFill>
                <a:latin typeface="Segoe UI Light"/>
                <a:ea typeface="メイリオ"/>
                <a:cs typeface="+mn-cs"/>
              </a:rPr>
              <a:t>編集と続行</a:t>
            </a:r>
            <a:endParaRPr lang="ja-JP" altLang="en-US" sz="1700" b="0">
              <a:gradFill>
                <a:gsLst>
                  <a:gs pos="0">
                    <a:schemeClr val="tx1"/>
                  </a:gs>
                  <a:gs pos="100000">
                    <a:schemeClr val="tx1"/>
                  </a:gs>
                </a:gsLst>
                <a:lin ang="5400000" scaled="0"/>
              </a:gradFill>
              <a:latin typeface="Segoe UI Light"/>
              <a:ea typeface="メイリオ"/>
              <a:cs typeface="+mn-cs"/>
            </a:endParaRPr>
          </a:p>
        </p:txBody>
      </p:sp>
      <p:sp>
        <p:nvSpPr>
          <p:cNvPr id="48" name="Rectangle 47"/>
          <p:cNvSpPr/>
          <p:nvPr/>
        </p:nvSpPr>
        <p:spPr bwMode="auto">
          <a:xfrm>
            <a:off x="3754350" y="4929994"/>
            <a:ext cx="1766425"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smtClean="0">
                <a:gradFill>
                  <a:gsLst>
                    <a:gs pos="0">
                      <a:schemeClr val="tx1"/>
                    </a:gs>
                    <a:gs pos="100000">
                      <a:schemeClr val="tx1"/>
                    </a:gs>
                  </a:gsLst>
                  <a:lin ang="5400000" scaled="0"/>
                </a:gradFill>
                <a:latin typeface="Segoe UI Light"/>
                <a:ea typeface="メイリオ"/>
                <a:cs typeface="+mn-cs"/>
              </a:rPr>
              <a:t>パーサー</a:t>
            </a:r>
            <a:endParaRPr lang="ja-JP" altLang="en-US" sz="1800" b="0">
              <a:gradFill>
                <a:gsLst>
                  <a:gs pos="0">
                    <a:schemeClr val="tx1"/>
                  </a:gs>
                  <a:gs pos="100000">
                    <a:schemeClr val="tx1"/>
                  </a:gs>
                </a:gsLst>
                <a:lin ang="5400000" scaled="0"/>
              </a:gradFill>
              <a:latin typeface="Segoe UI Light"/>
              <a:ea typeface="メイリオ"/>
              <a:cs typeface="+mn-cs"/>
            </a:endParaRPr>
          </a:p>
        </p:txBody>
      </p:sp>
      <p:sp>
        <p:nvSpPr>
          <p:cNvPr id="50" name="Rectangle 49"/>
          <p:cNvSpPr/>
          <p:nvPr/>
        </p:nvSpPr>
        <p:spPr bwMode="auto">
          <a:xfrm>
            <a:off x="5610179" y="5478205"/>
            <a:ext cx="1506632" cy="73194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600" b="0" dirty="0" smtClean="0">
                <a:solidFill>
                  <a:srgbClr val="FFFFFF"/>
                </a:solidFill>
                <a:latin typeface="Segoe UI Light"/>
                <a:ea typeface="メイリオ"/>
                <a:cs typeface="+mn-cs"/>
              </a:rPr>
              <a:t>メタデータ </a:t>
            </a:r>
            <a:r>
              <a:rPr lang="en-US" altLang="ja-JP" sz="1600" b="0" dirty="0" smtClean="0">
                <a:solidFill>
                  <a:srgbClr val="FFFFFF"/>
                </a:solidFill>
                <a:latin typeface="Segoe UI Light"/>
                <a:ea typeface="メイリオ"/>
                <a:cs typeface="+mn-cs"/>
              </a:rPr>
              <a:t/>
            </a:r>
            <a:br>
              <a:rPr lang="en-US" altLang="ja-JP" sz="1600" b="0" dirty="0" smtClean="0">
                <a:solidFill>
                  <a:srgbClr val="FFFFFF"/>
                </a:solidFill>
                <a:latin typeface="Segoe UI Light"/>
                <a:ea typeface="メイリオ"/>
                <a:cs typeface="+mn-cs"/>
              </a:rPr>
            </a:br>
            <a:r>
              <a:rPr lang="ja-JP" altLang="en-US" sz="1600" b="0" dirty="0" smtClean="0">
                <a:solidFill>
                  <a:srgbClr val="FFFFFF"/>
                </a:solidFill>
                <a:latin typeface="Segoe UI Light"/>
                <a:ea typeface="メイリオ"/>
                <a:cs typeface="+mn-cs"/>
              </a:rPr>
              <a:t>インポート</a:t>
            </a:r>
            <a:endParaRPr lang="ja-JP" altLang="en-US" sz="1600" b="0" dirty="0">
              <a:solidFill>
                <a:srgbClr val="FFFFFF"/>
              </a:solidFill>
              <a:latin typeface="Segoe UI Light"/>
              <a:ea typeface="メイリオ"/>
              <a:cs typeface="+mn-cs"/>
            </a:endParaRPr>
          </a:p>
        </p:txBody>
      </p:sp>
      <p:sp>
        <p:nvSpPr>
          <p:cNvPr id="52" name="Rectangle 51"/>
          <p:cNvSpPr/>
          <p:nvPr/>
        </p:nvSpPr>
        <p:spPr bwMode="auto">
          <a:xfrm>
            <a:off x="9870132" y="4929994"/>
            <a:ext cx="1379781" cy="128016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0" smtClean="0">
                <a:gradFill>
                  <a:gsLst>
                    <a:gs pos="0">
                      <a:schemeClr val="tx1"/>
                    </a:gs>
                    <a:gs pos="100000">
                      <a:schemeClr val="tx1"/>
                    </a:gs>
                  </a:gsLst>
                  <a:lin ang="5400000" scaled="0"/>
                </a:gradFill>
                <a:latin typeface="Segoe UI Light"/>
                <a:ea typeface="メイリオ"/>
                <a:cs typeface="+mn-cs"/>
              </a:rPr>
              <a:t>IL </a:t>
            </a:r>
            <a:r>
              <a:rPr lang="ja-JP" altLang="en-US" sz="1800" b="0" smtClean="0">
                <a:gradFill>
                  <a:gsLst>
                    <a:gs pos="0">
                      <a:schemeClr val="tx1"/>
                    </a:gs>
                    <a:gs pos="100000">
                      <a:schemeClr val="tx1"/>
                    </a:gs>
                  </a:gsLst>
                  <a:lin ang="5400000" scaled="0"/>
                </a:gradFill>
                <a:latin typeface="Segoe UI Light"/>
                <a:ea typeface="メイリオ"/>
                <a:cs typeface="+mn-cs"/>
              </a:rPr>
              <a:t>エミッタ</a:t>
            </a:r>
            <a:endParaRPr lang="ja-JP" altLang="en-US" sz="1800" b="0">
              <a:gradFill>
                <a:gsLst>
                  <a:gs pos="0">
                    <a:schemeClr val="tx1"/>
                  </a:gs>
                  <a:gs pos="100000">
                    <a:schemeClr val="tx1"/>
                  </a:gs>
                </a:gsLst>
                <a:lin ang="5400000" scaled="0"/>
              </a:gradFill>
              <a:latin typeface="Segoe UI Light"/>
              <a:ea typeface="メイリオ"/>
              <a:cs typeface="+mn-cs"/>
            </a:endParaRPr>
          </a:p>
        </p:txBody>
      </p:sp>
      <p:sp>
        <p:nvSpPr>
          <p:cNvPr id="49" name="Rectangle 48"/>
          <p:cNvSpPr/>
          <p:nvPr/>
        </p:nvSpPr>
        <p:spPr bwMode="auto">
          <a:xfrm>
            <a:off x="5610179" y="4929994"/>
            <a:ext cx="1506632" cy="54821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smtClean="0">
                <a:gradFill>
                  <a:gsLst>
                    <a:gs pos="0">
                      <a:schemeClr val="tx1"/>
                    </a:gs>
                    <a:gs pos="100000">
                      <a:schemeClr val="tx1"/>
                    </a:gs>
                  </a:gsLst>
                  <a:lin ang="5400000" scaled="0"/>
                </a:gradFill>
                <a:latin typeface="Segoe UI Light"/>
                <a:ea typeface="メイリオ"/>
                <a:cs typeface="+mn-cs"/>
              </a:rPr>
              <a:t>シンボル</a:t>
            </a:r>
            <a:endParaRPr lang="ja-JP" altLang="en-US" sz="1800" b="0">
              <a:gradFill>
                <a:gsLst>
                  <a:gs pos="0">
                    <a:schemeClr val="tx1"/>
                  </a:gs>
                  <a:gs pos="100000">
                    <a:schemeClr val="tx1"/>
                  </a:gs>
                </a:gsLst>
                <a:lin ang="5400000" scaled="0"/>
              </a:gradFill>
              <a:latin typeface="Segoe UI Light"/>
              <a:ea typeface="メイリオ"/>
              <a:cs typeface="+mn-cs"/>
            </a:endParaRPr>
          </a:p>
        </p:txBody>
      </p:sp>
      <p:sp>
        <p:nvSpPr>
          <p:cNvPr id="51" name="Rectangle 50"/>
          <p:cNvSpPr/>
          <p:nvPr/>
        </p:nvSpPr>
        <p:spPr bwMode="auto">
          <a:xfrm>
            <a:off x="7204764" y="4929994"/>
            <a:ext cx="2577414" cy="1280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1800" b="0" dirty="0" smtClean="0">
                <a:gradFill>
                  <a:gsLst>
                    <a:gs pos="0">
                      <a:schemeClr val="tx1"/>
                    </a:gs>
                    <a:gs pos="100000">
                      <a:schemeClr val="tx1"/>
                    </a:gs>
                  </a:gsLst>
                  <a:lin ang="5400000" scaled="0"/>
                </a:gradFill>
                <a:latin typeface="Segoe UI Light"/>
                <a:ea typeface="メイリオ"/>
                <a:cs typeface="+mn-cs"/>
              </a:rPr>
              <a:t>バインダー</a:t>
            </a:r>
            <a:endParaRPr lang="ja-JP" altLang="en-US" sz="1800" b="0" dirty="0">
              <a:gradFill>
                <a:gsLst>
                  <a:gs pos="0">
                    <a:schemeClr val="tx1"/>
                  </a:gs>
                  <a:gs pos="100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724191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4.90881E-6 -0.01943 L -4.90881E-6 -0.26949 " pathEditMode="relative" rAng="0" ptsTypes="AA">
                                      <p:cBhvr>
                                        <p:cTn id="16" dur="500" fill="hold"/>
                                        <p:tgtEl>
                                          <p:spTgt spid="54"/>
                                        </p:tgtEl>
                                        <p:attrNameLst>
                                          <p:attrName>ppt_x</p:attrName>
                                          <p:attrName>ppt_y</p:attrName>
                                        </p:attrNameLst>
                                      </p:cBhvr>
                                      <p:rCtr x="0" y="-12514"/>
                                    </p:animMotion>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0" nodeType="clickEffect">
                                  <p:stCondLst>
                                    <p:cond delay="0"/>
                                  </p:stCondLst>
                                  <p:childTnLst>
                                    <p:animMotion origin="layout" path="M -2.63679E-6 -0.01943 L -2.63679E-6 -0.26949 " pathEditMode="relative" rAng="0" ptsTypes="AA">
                                      <p:cBhvr>
                                        <p:cTn id="20" dur="500" fill="hold"/>
                                        <p:tgtEl>
                                          <p:spTgt spid="55"/>
                                        </p:tgtEl>
                                        <p:attrNameLst>
                                          <p:attrName>ppt_x</p:attrName>
                                          <p:attrName>ppt_y</p:attrName>
                                        </p:attrNameLst>
                                      </p:cBhvr>
                                      <p:rCtr x="0" y="-12514"/>
                                    </p:animMotion>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grpId="0" nodeType="clickEffect">
                                  <p:stCondLst>
                                    <p:cond delay="0"/>
                                  </p:stCondLst>
                                  <p:childTnLst>
                                    <p:animMotion origin="layout" path="M -3.83012E-6 -0.01943 L -3.83012E-6 -0.26949 " pathEditMode="relative" rAng="0" ptsTypes="AA">
                                      <p:cBhvr>
                                        <p:cTn id="24" dur="500" fill="hold"/>
                                        <p:tgtEl>
                                          <p:spTgt spid="57"/>
                                        </p:tgtEl>
                                        <p:attrNameLst>
                                          <p:attrName>ppt_x</p:attrName>
                                          <p:attrName>ppt_y</p:attrName>
                                        </p:attrNameLst>
                                      </p:cBhvr>
                                      <p:rCtr x="0" y="-12514"/>
                                    </p:animMotion>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grpId="0" nodeType="clickEffect">
                                  <p:stCondLst>
                                    <p:cond delay="0"/>
                                  </p:stCondLst>
                                  <p:childTnLst>
                                    <p:animMotion origin="layout" path="M 2.37624E-6 -0.01943 L 2.37624E-6 -0.26949 " pathEditMode="relative" rAng="0" ptsTypes="AA">
                                      <p:cBhvr>
                                        <p:cTn id="28" dur="500" fill="hold"/>
                                        <p:tgtEl>
                                          <p:spTgt spid="58"/>
                                        </p:tgtEl>
                                        <p:attrNameLst>
                                          <p:attrName>ppt_x</p:attrName>
                                          <p:attrName>ppt_y</p:attrName>
                                        </p:attrNameLst>
                                      </p:cBhvr>
                                      <p:rCtr x="0" y="-12514"/>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additive="base">
                                        <p:cTn id="57" dur="500" fill="hold"/>
                                        <p:tgtEl>
                                          <p:spTgt spid="65"/>
                                        </p:tgtEl>
                                        <p:attrNameLst>
                                          <p:attrName>ppt_x</p:attrName>
                                        </p:attrNameLst>
                                      </p:cBhvr>
                                      <p:tavLst>
                                        <p:tav tm="0">
                                          <p:val>
                                            <p:strVal val="#ppt_x"/>
                                          </p:val>
                                        </p:tav>
                                        <p:tav tm="100000">
                                          <p:val>
                                            <p:strVal val="#ppt_x"/>
                                          </p:val>
                                        </p:tav>
                                      </p:tavLst>
                                    </p:anim>
                                    <p:anim calcmode="lin" valueType="num">
                                      <p:cBhvr additive="base">
                                        <p:cTn id="58" dur="500" fill="hold"/>
                                        <p:tgtEl>
                                          <p:spTgt spid="65"/>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fill="hold"/>
                                        <p:tgtEl>
                                          <p:spTgt spid="66"/>
                                        </p:tgtEl>
                                        <p:attrNameLst>
                                          <p:attrName>ppt_x</p:attrName>
                                        </p:attrNameLst>
                                      </p:cBhvr>
                                      <p:tavLst>
                                        <p:tav tm="0">
                                          <p:val>
                                            <p:strVal val="#ppt_x"/>
                                          </p:val>
                                        </p:tav>
                                        <p:tav tm="100000">
                                          <p:val>
                                            <p:strVal val="#ppt_x"/>
                                          </p:val>
                                        </p:tav>
                                      </p:tavLst>
                                    </p:anim>
                                    <p:anim calcmode="lin" valueType="num">
                                      <p:cBhvr additive="base">
                                        <p:cTn id="62"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500" fill="hold"/>
                                        <p:tgtEl>
                                          <p:spTgt spid="67"/>
                                        </p:tgtEl>
                                        <p:attrNameLst>
                                          <p:attrName>ppt_x</p:attrName>
                                        </p:attrNameLst>
                                      </p:cBhvr>
                                      <p:tavLst>
                                        <p:tav tm="0">
                                          <p:val>
                                            <p:strVal val="#ppt_x"/>
                                          </p:val>
                                        </p:tav>
                                        <p:tav tm="100000">
                                          <p:val>
                                            <p:strVal val="#ppt_x"/>
                                          </p:val>
                                        </p:tav>
                                      </p:tavLst>
                                    </p:anim>
                                    <p:anim calcmode="lin" valueType="num">
                                      <p:cBhvr additive="base">
                                        <p:cTn id="68" dur="500" fill="hold"/>
                                        <p:tgtEl>
                                          <p:spTgt spid="6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500" fill="hold"/>
                                        <p:tgtEl>
                                          <p:spTgt spid="68"/>
                                        </p:tgtEl>
                                        <p:attrNameLst>
                                          <p:attrName>ppt_x</p:attrName>
                                        </p:attrNameLst>
                                      </p:cBhvr>
                                      <p:tavLst>
                                        <p:tav tm="0">
                                          <p:val>
                                            <p:strVal val="#ppt_x"/>
                                          </p:val>
                                        </p:tav>
                                        <p:tav tm="100000">
                                          <p:val>
                                            <p:strVal val="#ppt_x"/>
                                          </p:val>
                                        </p:tav>
                                      </p:tavLst>
                                    </p:anim>
                                    <p:anim calcmode="lin" valueType="num">
                                      <p:cBhvr additive="base">
                                        <p:cTn id="72" dur="500" fill="hold"/>
                                        <p:tgtEl>
                                          <p:spTgt spid="6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500" fill="hold"/>
                                        <p:tgtEl>
                                          <p:spTgt spid="69"/>
                                        </p:tgtEl>
                                        <p:attrNameLst>
                                          <p:attrName>ppt_x</p:attrName>
                                        </p:attrNameLst>
                                      </p:cBhvr>
                                      <p:tavLst>
                                        <p:tav tm="0">
                                          <p:val>
                                            <p:strVal val="#ppt_x"/>
                                          </p:val>
                                        </p:tav>
                                        <p:tav tm="100000">
                                          <p:val>
                                            <p:strVal val="#ppt_x"/>
                                          </p:val>
                                        </p:tav>
                                      </p:tavLst>
                                    </p:anim>
                                    <p:anim calcmode="lin" valueType="num">
                                      <p:cBhvr additive="base">
                                        <p:cTn id="76" dur="500" fill="hold"/>
                                        <p:tgtEl>
                                          <p:spTgt spid="6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ppt_x"/>
                                          </p:val>
                                        </p:tav>
                                        <p:tav tm="100000">
                                          <p:val>
                                            <p:strVal val="#ppt_x"/>
                                          </p:val>
                                        </p:tav>
                                      </p:tavLst>
                                    </p:anim>
                                    <p:anim calcmode="lin" valueType="num">
                                      <p:cBhvr additive="base">
                                        <p:cTn id="80" dur="500" fill="hold"/>
                                        <p:tgtEl>
                                          <p:spTgt spid="7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ppt_x"/>
                                          </p:val>
                                        </p:tav>
                                        <p:tav tm="100000">
                                          <p:val>
                                            <p:strVal val="#ppt_x"/>
                                          </p:val>
                                        </p:tav>
                                      </p:tavLst>
                                    </p:anim>
                                    <p:anim calcmode="lin" valueType="num">
                                      <p:cBhvr additive="base">
                                        <p:cTn id="92" dur="500" fill="hold"/>
                                        <p:tgtEl>
                                          <p:spTgt spid="73"/>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additive="base">
                                        <p:cTn id="97" dur="500" fill="hold"/>
                                        <p:tgtEl>
                                          <p:spTgt spid="74"/>
                                        </p:tgtEl>
                                        <p:attrNameLst>
                                          <p:attrName>ppt_x</p:attrName>
                                        </p:attrNameLst>
                                      </p:cBhvr>
                                      <p:tavLst>
                                        <p:tav tm="0">
                                          <p:val>
                                            <p:strVal val="#ppt_x"/>
                                          </p:val>
                                        </p:tav>
                                        <p:tav tm="100000">
                                          <p:val>
                                            <p:strVal val="#ppt_x"/>
                                          </p:val>
                                        </p:tav>
                                      </p:tavLst>
                                    </p:anim>
                                    <p:anim calcmode="lin" valueType="num">
                                      <p:cBhvr additive="base">
                                        <p:cTn id="98"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animBg="1"/>
      <p:bldP spid="37" grpId="0"/>
      <p:bldP spid="38" grpId="0"/>
      <p:bldP spid="54" grpId="0" animBg="1"/>
      <p:bldP spid="55" grpId="0" animBg="1"/>
      <p:bldP spid="57" grpId="0" animBg="1"/>
      <p:bldP spid="58" grpId="0" animBg="1"/>
      <p:bldP spid="59" grpId="0" animBg="1"/>
      <p:bldP spid="60" grpId="0" animBg="1"/>
      <p:bldP spid="61"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6883619" cy="1523494"/>
          </a:xfrm>
        </p:spPr>
        <p:txBody>
          <a:bodyPr/>
          <a:lstStyle/>
          <a:p>
            <a:pPr algn="l" defTabSz="914400">
              <a:lnSpc>
                <a:spcPct val="90000"/>
              </a:lnSpc>
              <a:spcBef>
                <a:spcPct val="0"/>
              </a:spcBef>
              <a:buNone/>
            </a:pP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Visual Studio Roslyn CTP</a:t>
            </a:r>
            <a:endParaRPr lang="ja-JP" altLang="en-US" dirty="0">
              <a:ea typeface="メイリオ"/>
            </a:endParaRPr>
          </a:p>
        </p:txBody>
      </p:sp>
      <p:sp>
        <p:nvSpPr>
          <p:cNvPr id="3" name="Subtitle 2"/>
          <p:cNvSpPr>
            <a:spLocks noGrp="1"/>
          </p:cNvSpPr>
          <p:nvPr>
            <p:ph type="subTitle" idx="1"/>
          </p:nvPr>
        </p:nvSpPr>
        <p:spPr/>
        <p:txBody>
          <a:bodyPr/>
          <a:lstStyle/>
          <a:p>
            <a:endParaRPr lang="ja-JP" altLang="en-US">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8800" b="0" u="none" strike="noStrike" spc="-300" baseline="0" dirty="0" smtClean="0">
                <a:ln w="11430"/>
                <a:gradFill>
                  <a:gsLst>
                    <a:gs pos="0">
                      <a:schemeClr val="tx1"/>
                    </a:gs>
                    <a:gs pos="88000">
                      <a:schemeClr val="tx1"/>
                    </a:gs>
                  </a:gsLst>
                  <a:lin ang="5400000"/>
                </a:gradFill>
                <a:effectLst/>
                <a:latin typeface="Segoe UI Semibold"/>
                <a:ea typeface="メイリオ"/>
              </a:rPr>
              <a:t>リリース情報</a:t>
            </a:r>
            <a:endParaRPr lang="ja-JP" altLang="en-US" sz="8800" dirty="0">
              <a:ea typeface="メイリオ"/>
            </a:endParaRPr>
          </a:p>
        </p:txBody>
      </p:sp>
    </p:spTree>
    <p:extLst>
      <p:ext uri="{BB962C8B-B14F-4D97-AF65-F5344CB8AC3E}">
        <p14:creationId xmlns:p14="http://schemas.microsoft.com/office/powerpoint/2010/main" val="7465039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en-US" altLang="ja-JP"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Visual Studio Roslyn CTP</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
        <p:nvSpPr>
          <p:cNvPr id="5" name="Subtitle 4"/>
          <p:cNvSpPr>
            <a:spLocks noGrp="1"/>
          </p:cNvSpPr>
          <p:nvPr>
            <p:ph type="subTitle" idx="1"/>
          </p:nvPr>
        </p:nvSpPr>
        <p:spPr/>
        <p:txBody>
          <a:bodyPr/>
          <a:lstStyle/>
          <a:p>
            <a:endParaRPr lang="ja-JP" altLang="en-US">
              <a:ea typeface="メイリオ"/>
            </a:endParaRPr>
          </a:p>
        </p:txBody>
      </p:sp>
    </p:spTree>
    <p:extLst>
      <p:ext uri="{BB962C8B-B14F-4D97-AF65-F5344CB8AC3E}">
        <p14:creationId xmlns:p14="http://schemas.microsoft.com/office/powerpoint/2010/main" val="16512491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17478144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まとめ</a:t>
            </a:r>
            <a:endParaRPr lang="ja-JP" altLang="en-US" dirty="0">
              <a:ea typeface="メイリオ"/>
            </a:endParaRPr>
          </a:p>
        </p:txBody>
      </p:sp>
      <p:sp>
        <p:nvSpPr>
          <p:cNvPr id="6" name="Content Placeholder 5"/>
          <p:cNvSpPr>
            <a:spLocks noGrp="1"/>
          </p:cNvSpPr>
          <p:nvPr>
            <p:ph idx="1"/>
          </p:nvPr>
        </p:nvSpPr>
        <p:spPr>
          <a:xfrm>
            <a:off x="519111" y="1447800"/>
            <a:ext cx="11669713" cy="4136517"/>
          </a:xfrm>
        </p:spPr>
        <p:txBody>
          <a:bodyPr/>
          <a:lstStyle/>
          <a:p>
            <a:pPr marL="460400" indent="-460400" algn="l" defTabSz="914400">
              <a:lnSpc>
                <a:spcPct val="9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VB </a:t>
            </a:r>
            <a:r>
              <a:rPr lang="ja-JP" altLang="en-US" sz="3200" b="0" dirty="0" smtClean="0">
                <a:gradFill>
                  <a:gsLst>
                    <a:gs pos="0">
                      <a:schemeClr val="tx1"/>
                    </a:gs>
                    <a:gs pos="86000">
                      <a:schemeClr val="tx1"/>
                    </a:gs>
                  </a:gsLst>
                  <a:lin ang="5400000" scaled="0"/>
                </a:gradFill>
                <a:latin typeface="Segoe UI Light"/>
                <a:ea typeface="メイリオ"/>
                <a:cs typeface="+mn-cs"/>
              </a:rPr>
              <a:t>は、</a:t>
            </a:r>
            <a:r>
              <a:rPr lang="en-US" altLang="ja-JP" sz="3200" b="0" dirty="0" smtClean="0">
                <a:gradFill>
                  <a:gsLst>
                    <a:gs pos="0">
                      <a:schemeClr val="tx1"/>
                    </a:gs>
                    <a:gs pos="86000">
                      <a:schemeClr val="tx1"/>
                    </a:gs>
                  </a:gsLst>
                  <a:lin ang="5400000" scaled="0"/>
                </a:gradFill>
                <a:latin typeface="Segoe UI Light"/>
                <a:ea typeface="メイリオ"/>
                <a:cs typeface="+mn-cs"/>
              </a:rPr>
              <a:t>Windows </a:t>
            </a:r>
            <a:r>
              <a:rPr lang="ja-JP" altLang="en-US" sz="3200" b="0" dirty="0" smtClean="0">
                <a:gradFill>
                  <a:gsLst>
                    <a:gs pos="0">
                      <a:schemeClr val="tx1"/>
                    </a:gs>
                    <a:gs pos="86000">
                      <a:schemeClr val="tx1"/>
                    </a:gs>
                  </a:gsLst>
                  <a:lin ang="5400000" scaled="0"/>
                </a:gradFill>
                <a:latin typeface="Segoe UI Light"/>
                <a:ea typeface="メイリオ"/>
                <a:cs typeface="+mn-cs"/>
              </a:rPr>
              <a:t>ランタイムを詳細にサポート</a:t>
            </a:r>
          </a:p>
          <a:p>
            <a:pPr marL="460400" indent="-460400" algn="l" defTabSz="914400">
              <a:lnSpc>
                <a:spcPct val="90000"/>
              </a:lnSpc>
              <a:spcBef>
                <a:spcPct val="20000"/>
              </a:spcBef>
              <a:buSzPct val="90000"/>
              <a:buFont typeface="Arial"/>
              <a:buChar char="•"/>
            </a:pPr>
            <a:endParaRPr lang="ja-JP" altLang="en-US" dirty="0" smtClean="0">
              <a:ea typeface="メイリオ"/>
            </a:endParaRPr>
          </a:p>
          <a:p>
            <a:pPr marL="460400" indent="-460400" algn="l" defTabSz="914400">
              <a:lnSpc>
                <a:spcPct val="9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VB </a:t>
            </a:r>
            <a:r>
              <a:rPr lang="ja-JP" altLang="en-US" sz="3200" b="0" dirty="0" smtClean="0">
                <a:gradFill>
                  <a:gsLst>
                    <a:gs pos="0">
                      <a:schemeClr val="tx1"/>
                    </a:gs>
                    <a:gs pos="86000">
                      <a:schemeClr val="tx1"/>
                    </a:gs>
                  </a:gsLst>
                  <a:lin ang="5400000" scaled="0"/>
                </a:gradFill>
                <a:latin typeface="Segoe UI Light"/>
                <a:ea typeface="メイリオ"/>
                <a:cs typeface="+mn-cs"/>
              </a:rPr>
              <a:t>によって、非同期プログラミングが容易に</a:t>
            </a:r>
          </a:p>
          <a:p>
            <a:pPr marL="460400" indent="-460400" algn="l" defTabSz="914400">
              <a:lnSpc>
                <a:spcPct val="90000"/>
              </a:lnSpc>
              <a:spcBef>
                <a:spcPct val="20000"/>
              </a:spcBef>
              <a:buSzPct val="90000"/>
              <a:buFont typeface="Arial"/>
              <a:buChar char="•"/>
            </a:pPr>
            <a:endParaRPr lang="ja-JP" altLang="en-US" dirty="0" smtClean="0">
              <a:ea typeface="メイリオ"/>
            </a:endParaRPr>
          </a:p>
          <a:p>
            <a:pPr marL="460400" indent="-460400" algn="l" defTabSz="914400">
              <a:lnSpc>
                <a:spcPct val="9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C#/VB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Javascript </a:t>
            </a:r>
            <a:r>
              <a:rPr lang="ja-JP" altLang="en-US" sz="3200" b="0" dirty="0" smtClean="0">
                <a:gradFill>
                  <a:gsLst>
                    <a:gs pos="0">
                      <a:schemeClr val="tx1"/>
                    </a:gs>
                    <a:gs pos="86000">
                      <a:schemeClr val="tx1"/>
                    </a:gs>
                  </a:gsLst>
                  <a:lin ang="5400000" scaled="0"/>
                </a:gradFill>
                <a:latin typeface="Segoe UI Light"/>
                <a:ea typeface="メイリオ"/>
                <a:cs typeface="+mn-cs"/>
              </a:rPr>
              <a:t>によるハイブリッド アプリの作成が可能 </a:t>
            </a:r>
          </a:p>
          <a:p>
            <a:pPr marL="460400" indent="-460400" algn="l" defTabSz="914400">
              <a:lnSpc>
                <a:spcPct val="90000"/>
              </a:lnSpc>
              <a:spcBef>
                <a:spcPct val="20000"/>
              </a:spcBef>
              <a:buSzPct val="90000"/>
              <a:buFont typeface="Arial"/>
              <a:buChar char="•"/>
            </a:pPr>
            <a:endParaRPr lang="ja-JP" altLang="en-US" dirty="0" smtClean="0">
              <a:ea typeface="メイリオ"/>
            </a:endParaRPr>
          </a:p>
          <a:p>
            <a:pPr marL="460400" indent="-460400" algn="l" defTabSz="914400">
              <a:lnSpc>
                <a:spcPct val="90000"/>
              </a:lnSpc>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Visual Studio Roslyn CTP </a:t>
            </a:r>
            <a:r>
              <a:rPr lang="ja-JP" altLang="en-US" sz="3200" b="0" dirty="0" smtClean="0">
                <a:gradFill>
                  <a:gsLst>
                    <a:gs pos="0">
                      <a:schemeClr val="tx1"/>
                    </a:gs>
                    <a:gs pos="86000">
                      <a:schemeClr val="tx1"/>
                    </a:gs>
                  </a:gsLst>
                  <a:lin ang="5400000" scaled="0"/>
                </a:gradFill>
                <a:latin typeface="Segoe UI Light"/>
                <a:ea typeface="メイリオ"/>
                <a:cs typeface="+mn-cs"/>
              </a:rPr>
              <a:t>が近日リリース</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850409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詳細情報</a:t>
            </a:r>
            <a:endParaRPr lang="ja-JP" altLang="en-US" dirty="0">
              <a:ea typeface="メイリオ"/>
            </a:endParaRPr>
          </a:p>
        </p:txBody>
      </p:sp>
      <p:grpSp>
        <p:nvGrpSpPr>
          <p:cNvPr id="9" name="Group 8"/>
          <p:cNvGrpSpPr/>
          <p:nvPr/>
        </p:nvGrpSpPr>
        <p:grpSpPr>
          <a:xfrm>
            <a:off x="61254" y="1460731"/>
            <a:ext cx="11073518" cy="4129536"/>
            <a:chOff x="213994" y="1521133"/>
            <a:chExt cx="8305108" cy="3447755"/>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3"/>
              <a:ext cx="4125985" cy="323773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gn="l" defTabSz="914400">
                <a:lnSpc>
                  <a:spcPct val="100000"/>
                </a:lnSpc>
                <a:spcBef>
                  <a:spcPts val="0"/>
                </a:spcBef>
                <a:buClr>
                  <a:srgbClr val="FFFFFF"/>
                </a:buClr>
                <a:buFont typeface="Arial"/>
                <a:buChar char="•"/>
              </a:pPr>
              <a:r>
                <a:rPr lang="en-US" sz="1800" b="0" i="0" dirty="0">
                  <a:solidFill>
                    <a:srgbClr val="FFFFFF"/>
                  </a:solidFill>
                  <a:latin typeface="Segoe UI Light"/>
                  <a:ea typeface="+mn-ea"/>
                  <a:cs typeface="+mn-cs"/>
                </a:rPr>
                <a:t>[PLAT-203T] Async everywhere: creating responsive APIs &amp; apps</a:t>
              </a:r>
            </a:p>
            <a:p>
              <a:pPr marL="914400" lvl="1" indent="-457200" algn="l" defTabSz="914400">
                <a:lnSpc>
                  <a:spcPct val="100000"/>
                </a:lnSpc>
                <a:spcBef>
                  <a:spcPts val="0"/>
                </a:spcBef>
                <a:buFont typeface="Arial"/>
                <a:buChar char="•"/>
              </a:pPr>
              <a:endParaRPr lang="en-US" sz="1800" dirty="0">
                <a:solidFill>
                  <a:schemeClr val="tx1"/>
                </a:solidFill>
              </a:endParaRPr>
            </a:p>
            <a:p>
              <a:pPr marL="914400" lvl="1" indent="-457200" algn="l" defTabSz="914400">
                <a:lnSpc>
                  <a:spcPct val="100000"/>
                </a:lnSpc>
                <a:spcBef>
                  <a:spcPts val="0"/>
                </a:spcBef>
                <a:buClr>
                  <a:srgbClr val="FFFFFF"/>
                </a:buClr>
                <a:buFont typeface="Arial"/>
                <a:buChar char="•"/>
              </a:pPr>
              <a:r>
                <a:rPr lang="en-US" sz="1800" b="0" i="0" dirty="0">
                  <a:solidFill>
                    <a:srgbClr val="FFFFFF"/>
                  </a:solidFill>
                  <a:latin typeface="Segoe UI Light"/>
                  <a:ea typeface="+mn-ea"/>
                  <a:cs typeface="+mn-cs"/>
                </a:rPr>
                <a:t>[TOOL-531T] Using the Windows Runtime from C# and Visual Basic</a:t>
              </a:r>
              <a:endParaRPr lang="en-US" sz="1800" dirty="0" smtClean="0">
                <a:solidFill>
                  <a:schemeClr val="tx1"/>
                </a:solidFill>
              </a:endParaRPr>
            </a:p>
            <a:p>
              <a:pPr marL="914400" lvl="1" indent="-457200" algn="l" defTabSz="914400">
                <a:lnSpc>
                  <a:spcPct val="100000"/>
                </a:lnSpc>
                <a:spcBef>
                  <a:spcPts val="0"/>
                </a:spcBef>
                <a:buFont typeface="Arial"/>
                <a:buChar char="•"/>
              </a:pPr>
              <a:endParaRPr lang="en-US" sz="1800" dirty="0">
                <a:solidFill>
                  <a:schemeClr val="tx1"/>
                </a:solidFill>
              </a:endParaRPr>
            </a:p>
            <a:p>
              <a:pPr marL="914400" lvl="1" indent="-457200" algn="l" defTabSz="914400">
                <a:lnSpc>
                  <a:spcPct val="100000"/>
                </a:lnSpc>
                <a:spcBef>
                  <a:spcPts val="0"/>
                </a:spcBef>
                <a:buClr>
                  <a:srgbClr val="FFFFFF"/>
                </a:buClr>
                <a:buFont typeface="Arial"/>
                <a:buChar char="•"/>
              </a:pPr>
              <a:r>
                <a:rPr lang="en-US" sz="1800" b="0" i="0" dirty="0">
                  <a:solidFill>
                    <a:srgbClr val="FFFFFF"/>
                  </a:solidFill>
                  <a:latin typeface="Segoe UI Light"/>
                  <a:ea typeface="+mn-ea"/>
                  <a:cs typeface="+mn-cs"/>
                </a:rPr>
                <a:t>[SAC-804T] Building IIS and ASP.NET apps with the power of </a:t>
              </a:r>
              <a:r>
                <a:rPr lang="en-US" sz="1800" b="0" i="0" dirty="0" err="1">
                  <a:solidFill>
                    <a:srgbClr val="FFFFFF"/>
                  </a:solidFill>
                  <a:latin typeface="Segoe UI Light"/>
                  <a:ea typeface="+mn-ea"/>
                  <a:cs typeface="+mn-cs"/>
                </a:rPr>
                <a:t>async</a:t>
              </a:r>
              <a:endParaRPr lang="en-US" sz="1800" dirty="0" smtClean="0">
                <a:solidFill>
                  <a:schemeClr val="tx1"/>
                </a:solidFill>
              </a:endParaRPr>
            </a:p>
            <a:p>
              <a:pPr marL="914400" lvl="1" indent="-457200" algn="l" defTabSz="914400">
                <a:lnSpc>
                  <a:spcPct val="100000"/>
                </a:lnSpc>
                <a:spcBef>
                  <a:spcPts val="0"/>
                </a:spcBef>
                <a:buFont typeface="Arial"/>
                <a:buChar char="•"/>
              </a:pPr>
              <a:endParaRPr lang="en-US" sz="1800" dirty="0">
                <a:solidFill>
                  <a:schemeClr val="tx1"/>
                </a:solidFill>
              </a:endParaRPr>
            </a:p>
            <a:p>
              <a:pPr marL="914400" lvl="1" indent="-457200" algn="l" defTabSz="914400">
                <a:lnSpc>
                  <a:spcPct val="100000"/>
                </a:lnSpc>
                <a:spcBef>
                  <a:spcPts val="0"/>
                </a:spcBef>
                <a:buClr>
                  <a:srgbClr val="FFFFFF"/>
                </a:buClr>
                <a:buFont typeface="Arial"/>
                <a:buChar char="•"/>
              </a:pPr>
              <a:r>
                <a:rPr lang="en-US" sz="1800" b="0" i="0" dirty="0">
                  <a:solidFill>
                    <a:srgbClr val="FFFFFF"/>
                  </a:solidFill>
                  <a:latin typeface="Segoe UI Light"/>
                  <a:ea typeface="+mn-ea"/>
                  <a:cs typeface="+mn-cs"/>
                </a:rPr>
                <a:t>[TOOL-810T] Async made simple in Windows 8, with C# and Visual Basic</a:t>
              </a:r>
              <a:endParaRPr lang="en-US" sz="1800" dirty="0" smtClean="0">
                <a:solidFill>
                  <a:schemeClr val="tx1"/>
                </a:solidFill>
              </a:endParaRPr>
            </a:p>
            <a:p>
              <a:pPr marL="914400" lvl="1" indent="-457200" algn="l" defTabSz="914400">
                <a:lnSpc>
                  <a:spcPct val="100000"/>
                </a:lnSpc>
                <a:spcBef>
                  <a:spcPts val="0"/>
                </a:spcBef>
                <a:buFont typeface="Arial"/>
                <a:buChar char="•"/>
              </a:pPr>
              <a:endParaRPr lang="en-US" sz="1800" dirty="0">
                <a:solidFill>
                  <a:schemeClr val="tx1"/>
                </a:solidFill>
              </a:endParaRPr>
            </a:p>
            <a:p>
              <a:pPr marL="914400" lvl="1" indent="-457200" algn="l" defTabSz="914400">
                <a:lnSpc>
                  <a:spcPct val="100000"/>
                </a:lnSpc>
                <a:spcBef>
                  <a:spcPts val="0"/>
                </a:spcBef>
                <a:buClr>
                  <a:srgbClr val="FFFFFF"/>
                </a:buClr>
                <a:buFont typeface="Arial"/>
                <a:buChar char="•"/>
              </a:pPr>
              <a:r>
                <a:rPr lang="en-US" sz="1800" b="0" i="0" dirty="0">
                  <a:solidFill>
                    <a:srgbClr val="FFFFFF"/>
                  </a:solidFill>
                  <a:latin typeface="Segoe UI Light"/>
                  <a:ea typeface="+mn-ea"/>
                  <a:cs typeface="+mn-cs"/>
                </a:rPr>
                <a:t>[TOOL-829T] The </a:t>
              </a:r>
              <a:r>
                <a:rPr lang="en-US" sz="1800" b="0" i="0" dirty="0" err="1">
                  <a:solidFill>
                    <a:srgbClr val="FFFFFF"/>
                  </a:solidFill>
                  <a:latin typeface="Segoe UI Light"/>
                  <a:ea typeface="+mn-ea"/>
                  <a:cs typeface="+mn-cs"/>
                </a:rPr>
                <a:t>zen</a:t>
              </a:r>
              <a:r>
                <a:rPr lang="en-US" sz="1800" b="0" i="0" dirty="0">
                  <a:solidFill>
                    <a:srgbClr val="FFFFFF"/>
                  </a:solidFill>
                  <a:latin typeface="Segoe UI Light"/>
                  <a:ea typeface="+mn-ea"/>
                  <a:cs typeface="+mn-cs"/>
                </a:rPr>
                <a:t> of </a:t>
              </a:r>
              <a:r>
                <a:rPr lang="en-US" sz="1800" b="0" i="0" dirty="0" err="1">
                  <a:solidFill>
                    <a:srgbClr val="FFFFFF"/>
                  </a:solidFill>
                  <a:latin typeface="Segoe UI Light"/>
                  <a:ea typeface="+mn-ea"/>
                  <a:cs typeface="+mn-cs"/>
                </a:rPr>
                <a:t>async</a:t>
              </a:r>
              <a:r>
                <a:rPr lang="en-US" sz="1800" b="0" i="0" dirty="0">
                  <a:solidFill>
                    <a:srgbClr val="FFFFFF"/>
                  </a:solidFill>
                  <a:latin typeface="Segoe UI Light"/>
                  <a:ea typeface="+mn-ea"/>
                  <a:cs typeface="+mn-cs"/>
                </a:rPr>
                <a:t>: Best practices for best performance</a:t>
              </a:r>
            </a:p>
          </p:txBody>
        </p:sp>
      </p:grpSp>
      <p:sp>
        <p:nvSpPr>
          <p:cNvPr id="12" name="TextBox 11"/>
          <p:cNvSpPr txBox="1"/>
          <p:nvPr/>
        </p:nvSpPr>
        <p:spPr>
          <a:xfrm>
            <a:off x="874408" y="1184814"/>
            <a:ext cx="5029200" cy="461665"/>
          </a:xfrm>
          <a:prstGeom prst="rect">
            <a:avLst/>
          </a:prstGeom>
          <a:noFill/>
        </p:spPr>
        <p:txBody>
          <a:bodyPr wrap="square" rtlCol="0">
            <a:spAutoFit/>
          </a:bodyPr>
          <a:lstStyle/>
          <a:p>
            <a:pPr algn="l" defTabSz="914400">
              <a:buNone/>
            </a:pPr>
            <a:r>
              <a:rPr lang="ja-JP" altLang="en-US" sz="2400" b="1" dirty="0" smtClean="0">
                <a:solidFill>
                  <a:srgbClr val="FFFFFF"/>
                </a:solidFill>
                <a:latin typeface="Segoe UI Light"/>
                <a:ea typeface="メイリオ"/>
                <a:cs typeface="+mn-cs"/>
              </a:rPr>
              <a:t>関連セッション</a:t>
            </a:r>
            <a:endParaRPr lang="ja-JP" altLang="en-US" sz="2400" b="1" dirty="0">
              <a:solidFill>
                <a:srgbClr val="FFFFFF"/>
              </a:solidFill>
              <a:ea typeface="メイリオ"/>
            </a:endParaRPr>
          </a:p>
        </p:txBody>
      </p:sp>
      <p:grpSp>
        <p:nvGrpSpPr>
          <p:cNvPr id="13" name="Group 12"/>
          <p:cNvGrpSpPr/>
          <p:nvPr/>
        </p:nvGrpSpPr>
        <p:grpSpPr>
          <a:xfrm>
            <a:off x="5729954" y="1462656"/>
            <a:ext cx="11073518" cy="3021540"/>
            <a:chOff x="213994" y="1521133"/>
            <a:chExt cx="8305108" cy="2522687"/>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09" y="1731153"/>
              <a:ext cx="4560796" cy="231266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gn="l" defTabSz="914400">
                <a:lnSpc>
                  <a:spcPct val="100000"/>
                </a:lnSpc>
                <a:spcBef>
                  <a:spcPts val="0"/>
                </a:spcBef>
                <a:buClr>
                  <a:srgbClr val="FFFFFF"/>
                </a:buClr>
                <a:buFont typeface="Arial"/>
                <a:buChar char="•"/>
              </a:pPr>
              <a:r>
                <a:rPr lang="en-US" altLang="ja-JP" sz="1800" b="0" i="0" dirty="0" smtClean="0">
                  <a:solidFill>
                    <a:srgbClr val="FFFFFF"/>
                  </a:solidFill>
                  <a:latin typeface="Segoe UI Light" pitchFamily="34" charset="0"/>
                  <a:ea typeface="メイリオ" pitchFamily="50" charset="-128"/>
                  <a:cs typeface="+mn-cs"/>
                </a:rPr>
                <a:t>Visual Studio </a:t>
              </a:r>
              <a:r>
                <a:rPr lang="ja-JP" altLang="en-US" sz="1800" b="0" i="0" dirty="0" smtClean="0">
                  <a:solidFill>
                    <a:srgbClr val="FFFFFF"/>
                  </a:solidFill>
                  <a:latin typeface="Segoe UI Light" pitchFamily="34" charset="0"/>
                  <a:ea typeface="メイリオ" pitchFamily="50" charset="-128"/>
                  <a:cs typeface="+mn-cs"/>
                </a:rPr>
                <a:t>非同期プログラミング</a:t>
              </a:r>
              <a:br>
                <a:rPr lang="ja-JP" altLang="en-US" sz="1800" b="0" i="0" dirty="0" smtClean="0">
                  <a:solidFill>
                    <a:srgbClr val="FFFFFF"/>
                  </a:solidFill>
                  <a:latin typeface="Segoe UI Light" pitchFamily="34" charset="0"/>
                  <a:ea typeface="メイリオ" pitchFamily="50" charset="-128"/>
                  <a:cs typeface="+mn-cs"/>
                </a:rPr>
              </a:br>
              <a:r>
                <a:rPr lang="en-US" altLang="ja-JP" sz="1800" b="0" i="0" dirty="0" smtClean="0">
                  <a:solidFill>
                    <a:srgbClr val="FFFFFF"/>
                  </a:solidFill>
                  <a:latin typeface="Segoe UI Light" pitchFamily="34" charset="0"/>
                  <a:ea typeface="メイリオ" pitchFamily="50" charset="-128"/>
                  <a:cs typeface="+mn-cs"/>
                  <a:hlinkClick r:id="rId3"/>
                </a:rPr>
                <a:t>www.msdn.com/vstudio/async (</a:t>
              </a:r>
              <a:r>
                <a:rPr lang="ja-JP" altLang="en-US" sz="1800" b="0" i="0" dirty="0" smtClean="0">
                  <a:solidFill>
                    <a:srgbClr val="FFFFFF"/>
                  </a:solidFill>
                  <a:latin typeface="Segoe UI Light" pitchFamily="34" charset="0"/>
                  <a:ea typeface="メイリオ" pitchFamily="50" charset="-128"/>
                  <a:cs typeface="+mn-cs"/>
                  <a:hlinkClick r:id="rId3"/>
                </a:rPr>
                <a:t>英語</a:t>
              </a:r>
              <a:r>
                <a:rPr lang="en-US" altLang="ja-JP" sz="1800" b="0" i="0" dirty="0" smtClean="0">
                  <a:solidFill>
                    <a:srgbClr val="FFFFFF"/>
                  </a:solidFill>
                  <a:latin typeface="Segoe UI Light" pitchFamily="34" charset="0"/>
                  <a:ea typeface="メイリオ" pitchFamily="50" charset="-128"/>
                  <a:cs typeface="+mn-cs"/>
                  <a:hlinkClick r:id="rId3"/>
                </a:rPr>
                <a:t>)</a:t>
              </a:r>
              <a:endParaRPr lang="ja-JP" altLang="en-US" sz="1800" dirty="0" smtClean="0">
                <a:solidFill>
                  <a:schemeClr val="tx1"/>
                </a:solidFill>
                <a:latin typeface="Segoe UI Light" pitchFamily="34" charset="0"/>
                <a:ea typeface="メイリオ" pitchFamily="50" charset="-128"/>
              </a:endParaRPr>
            </a:p>
            <a:p>
              <a:pPr marL="914400" lvl="1" indent="-457200" algn="l" defTabSz="914400">
                <a:lnSpc>
                  <a:spcPct val="100000"/>
                </a:lnSpc>
                <a:spcBef>
                  <a:spcPts val="0"/>
                </a:spcBef>
                <a:buFont typeface="Arial"/>
                <a:buChar char="•"/>
              </a:pPr>
              <a:endParaRPr lang="ja-JP" altLang="en-US" sz="1800" dirty="0" smtClean="0">
                <a:solidFill>
                  <a:schemeClr val="tx1"/>
                </a:solidFill>
                <a:latin typeface="Segoe UI Light" pitchFamily="34" charset="0"/>
                <a:ea typeface="メイリオ" pitchFamily="50" charset="-128"/>
              </a:endParaRPr>
            </a:p>
            <a:p>
              <a:pPr marL="914400" lvl="1" indent="-457200" algn="l" defTabSz="914400">
                <a:lnSpc>
                  <a:spcPct val="100000"/>
                </a:lnSpc>
                <a:spcBef>
                  <a:spcPts val="0"/>
                </a:spcBef>
                <a:buClr>
                  <a:srgbClr val="FFFFFF"/>
                </a:buClr>
                <a:buFont typeface="Arial"/>
                <a:buChar char="•"/>
              </a:pPr>
              <a:r>
                <a:rPr lang="en-US" altLang="ja-JP" sz="1800" b="0" i="0" dirty="0" smtClean="0">
                  <a:solidFill>
                    <a:srgbClr val="FFFFFF"/>
                  </a:solidFill>
                  <a:latin typeface="Segoe UI Light" pitchFamily="34" charset="0"/>
                  <a:ea typeface="メイリオ" pitchFamily="50" charset="-128"/>
                  <a:cs typeface="+mn-cs"/>
                </a:rPr>
                <a:t>Visual Studio 11 </a:t>
              </a:r>
              <a:r>
                <a:rPr lang="en-US" altLang="ja-JP" sz="1800" b="0" i="0" dirty="0" err="1" smtClean="0">
                  <a:solidFill>
                    <a:srgbClr val="FFFFFF"/>
                  </a:solidFill>
                  <a:latin typeface="Segoe UI Light" pitchFamily="34" charset="0"/>
                  <a:ea typeface="メイリオ" pitchFamily="50" charset="-128"/>
                  <a:cs typeface="+mn-cs"/>
                </a:rPr>
                <a:t>Developoer</a:t>
              </a:r>
              <a:r>
                <a:rPr lang="en-US" altLang="ja-JP" sz="1800" b="0" i="0" dirty="0" smtClean="0">
                  <a:solidFill>
                    <a:srgbClr val="FFFFFF"/>
                  </a:solidFill>
                  <a:latin typeface="Segoe UI Light" pitchFamily="34" charset="0"/>
                  <a:ea typeface="メイリオ" pitchFamily="50" charset="-128"/>
                  <a:cs typeface="+mn-cs"/>
                </a:rPr>
                <a:t> Preview </a:t>
              </a:r>
              <a:r>
                <a:rPr lang="ja-JP" altLang="en-US" sz="1800" b="0" i="0" dirty="0" smtClean="0">
                  <a:solidFill>
                    <a:srgbClr val="FFFFFF"/>
                  </a:solidFill>
                  <a:latin typeface="Segoe UI Light" pitchFamily="34" charset="0"/>
                  <a:ea typeface="メイリオ" pitchFamily="50" charset="-128"/>
                  <a:cs typeface="+mn-cs"/>
                </a:rPr>
                <a:t>の </a:t>
              </a:r>
              <a:r>
                <a:rPr lang="en-US" altLang="ja-JP" sz="1800" b="0" i="0" dirty="0" smtClean="0">
                  <a:solidFill>
                    <a:srgbClr val="FFFFFF"/>
                  </a:solidFill>
                  <a:latin typeface="Segoe UI Light" pitchFamily="34" charset="0"/>
                  <a:ea typeface="メイリオ" pitchFamily="50" charset="-128"/>
                  <a:cs typeface="+mn-cs"/>
                </a:rPr>
                <a:t/>
              </a:r>
              <a:br>
                <a:rPr lang="en-US" altLang="ja-JP" sz="1800" b="0" i="0" dirty="0" smtClean="0">
                  <a:solidFill>
                    <a:srgbClr val="FFFFFF"/>
                  </a:solidFill>
                  <a:latin typeface="Segoe UI Light" pitchFamily="34" charset="0"/>
                  <a:ea typeface="メイリオ" pitchFamily="50" charset="-128"/>
                  <a:cs typeface="+mn-cs"/>
                </a:rPr>
              </a:br>
              <a:r>
                <a:rPr lang="en-US" altLang="ja-JP" sz="1800" b="0" i="0" dirty="0" smtClean="0">
                  <a:solidFill>
                    <a:srgbClr val="FFFFFF"/>
                  </a:solidFill>
                  <a:latin typeface="Segoe UI Light" pitchFamily="34" charset="0"/>
                  <a:ea typeface="メイリオ" pitchFamily="50" charset="-128"/>
                  <a:cs typeface="+mn-cs"/>
                </a:rPr>
                <a:t>Visual C# </a:t>
              </a:r>
              <a:r>
                <a:rPr lang="ja-JP" altLang="en-US" sz="1800" b="0" i="0" dirty="0" smtClean="0">
                  <a:solidFill>
                    <a:srgbClr val="FFFFFF"/>
                  </a:solidFill>
                  <a:latin typeface="Segoe UI Light" pitchFamily="34" charset="0"/>
                  <a:ea typeface="メイリオ" pitchFamily="50" charset="-128"/>
                  <a:cs typeface="+mn-cs"/>
                </a:rPr>
                <a:t>の新機能</a:t>
              </a:r>
            </a:p>
            <a:p>
              <a:pPr marL="914400" lvl="1" indent="-457200" algn="l" defTabSz="914400">
                <a:lnSpc>
                  <a:spcPct val="100000"/>
                </a:lnSpc>
                <a:spcBef>
                  <a:spcPts val="0"/>
                </a:spcBef>
                <a:buClr>
                  <a:srgbClr val="FFFFFF"/>
                </a:buClr>
                <a:buFont typeface="Arial"/>
                <a:buChar char="•"/>
              </a:pPr>
              <a:r>
                <a:rPr lang="en-US" altLang="ja-JP" sz="1800" b="0" i="0" dirty="0" smtClean="0">
                  <a:solidFill>
                    <a:srgbClr val="FFFFFF"/>
                  </a:solidFill>
                  <a:latin typeface="Segoe UI Light" pitchFamily="34" charset="0"/>
                  <a:ea typeface="メイリオ" pitchFamily="50" charset="-128"/>
                  <a:cs typeface="+mn-cs"/>
                  <a:hlinkClick r:id="rId4"/>
                </a:rPr>
                <a:t>http://go.microsoft.com/fwlink/?LinkId=228087 (</a:t>
              </a:r>
              <a:r>
                <a:rPr lang="ja-JP" altLang="en-US" sz="1800" b="0" i="0" dirty="0" smtClean="0">
                  <a:solidFill>
                    <a:srgbClr val="FFFFFF"/>
                  </a:solidFill>
                  <a:latin typeface="Segoe UI Light" pitchFamily="34" charset="0"/>
                  <a:ea typeface="メイリオ" pitchFamily="50" charset="-128"/>
                  <a:cs typeface="+mn-cs"/>
                  <a:hlinkClick r:id="rId4"/>
                </a:rPr>
                <a:t>英語</a:t>
              </a:r>
              <a:r>
                <a:rPr lang="en-US" altLang="ja-JP" sz="1800" b="0" i="0" dirty="0" smtClean="0">
                  <a:solidFill>
                    <a:srgbClr val="FFFFFF"/>
                  </a:solidFill>
                  <a:latin typeface="Segoe UI Light" pitchFamily="34" charset="0"/>
                  <a:ea typeface="メイリオ" pitchFamily="50" charset="-128"/>
                  <a:cs typeface="+mn-cs"/>
                  <a:hlinkClick r:id="rId4"/>
                </a:rPr>
                <a:t>)</a:t>
              </a:r>
              <a:endParaRPr lang="ja-JP" altLang="en-US" sz="1800" dirty="0" smtClean="0">
                <a:solidFill>
                  <a:schemeClr val="tx1"/>
                </a:solidFill>
                <a:latin typeface="Segoe UI Light" pitchFamily="34" charset="0"/>
                <a:ea typeface="メイリオ" pitchFamily="50" charset="-128"/>
              </a:endParaRPr>
            </a:p>
            <a:p>
              <a:pPr marL="914400" lvl="1" indent="-457200" algn="l" defTabSz="914400">
                <a:lnSpc>
                  <a:spcPct val="100000"/>
                </a:lnSpc>
                <a:spcBef>
                  <a:spcPts val="0"/>
                </a:spcBef>
                <a:buFont typeface="Arial"/>
                <a:buChar char="•"/>
              </a:pPr>
              <a:endParaRPr lang="ja-JP" altLang="en-US" sz="1800" dirty="0" smtClean="0">
                <a:solidFill>
                  <a:schemeClr val="tx1"/>
                </a:solidFill>
                <a:latin typeface="Segoe UI Light" pitchFamily="34" charset="0"/>
                <a:ea typeface="メイリオ" pitchFamily="50" charset="-128"/>
              </a:endParaRPr>
            </a:p>
            <a:p>
              <a:pPr marL="914400" lvl="1" indent="-457200" algn="l" defTabSz="914400">
                <a:lnSpc>
                  <a:spcPct val="100000"/>
                </a:lnSpc>
                <a:spcBef>
                  <a:spcPts val="0"/>
                </a:spcBef>
                <a:buClr>
                  <a:srgbClr val="FFFFFF"/>
                </a:buClr>
                <a:buFont typeface="Arial"/>
                <a:buChar char="•"/>
              </a:pPr>
              <a:r>
                <a:rPr lang="en-US" altLang="ja-JP" sz="1800" b="0" i="0" dirty="0" smtClean="0">
                  <a:solidFill>
                    <a:srgbClr val="FFFFFF"/>
                  </a:solidFill>
                  <a:latin typeface="Segoe UI Light" pitchFamily="34" charset="0"/>
                  <a:ea typeface="メイリオ" pitchFamily="50" charset="-128"/>
                  <a:cs typeface="+mn-cs"/>
                </a:rPr>
                <a:t>Visual Studio 11 Developer Preview </a:t>
              </a:r>
              <a:r>
                <a:rPr lang="ja-JP" altLang="en-US" sz="1800" b="0" i="0" dirty="0" smtClean="0">
                  <a:solidFill>
                    <a:srgbClr val="FFFFFF"/>
                  </a:solidFill>
                  <a:latin typeface="Segoe UI Light" pitchFamily="34" charset="0"/>
                  <a:ea typeface="メイリオ" pitchFamily="50" charset="-128"/>
                  <a:cs typeface="+mn-cs"/>
                </a:rPr>
                <a:t>の</a:t>
              </a:r>
              <a:br>
                <a:rPr lang="ja-JP" altLang="en-US" sz="1800" b="0" i="0" dirty="0" smtClean="0">
                  <a:solidFill>
                    <a:srgbClr val="FFFFFF"/>
                  </a:solidFill>
                  <a:latin typeface="Segoe UI Light" pitchFamily="34" charset="0"/>
                  <a:ea typeface="メイリオ" pitchFamily="50" charset="-128"/>
                  <a:cs typeface="+mn-cs"/>
                </a:rPr>
              </a:br>
              <a:r>
                <a:rPr lang="en-US" altLang="ja-JP" sz="1800" b="0" i="0" dirty="0" smtClean="0">
                  <a:solidFill>
                    <a:srgbClr val="FFFFFF"/>
                  </a:solidFill>
                  <a:latin typeface="Segoe UI Light" pitchFamily="34" charset="0"/>
                  <a:ea typeface="メイリオ" pitchFamily="50" charset="-128"/>
                  <a:cs typeface="+mn-cs"/>
                </a:rPr>
                <a:t>Visual Basic </a:t>
              </a:r>
              <a:r>
                <a:rPr lang="ja-JP" altLang="en-US" sz="1800" b="0" i="0" dirty="0" smtClean="0">
                  <a:solidFill>
                    <a:srgbClr val="FFFFFF"/>
                  </a:solidFill>
                  <a:latin typeface="Segoe UI Light" pitchFamily="34" charset="0"/>
                  <a:ea typeface="メイリオ" pitchFamily="50" charset="-128"/>
                  <a:cs typeface="+mn-cs"/>
                </a:rPr>
                <a:t>の 新機能</a:t>
              </a:r>
            </a:p>
            <a:p>
              <a:pPr marL="914400" lvl="1" indent="-457200" algn="l" defTabSz="914400">
                <a:lnSpc>
                  <a:spcPct val="100000"/>
                </a:lnSpc>
                <a:spcBef>
                  <a:spcPts val="0"/>
                </a:spcBef>
                <a:buClr>
                  <a:srgbClr val="FFFFFF"/>
                </a:buClr>
                <a:buFont typeface="Arial"/>
                <a:buChar char="•"/>
              </a:pPr>
              <a:r>
                <a:rPr lang="en-US" altLang="ja-JP" sz="1800" b="0" i="0" dirty="0" smtClean="0">
                  <a:solidFill>
                    <a:srgbClr val="FFFFFF"/>
                  </a:solidFill>
                  <a:latin typeface="Segoe UI Light" pitchFamily="34" charset="0"/>
                  <a:ea typeface="メイリオ" pitchFamily="50" charset="-128"/>
                  <a:cs typeface="+mn-cs"/>
                  <a:hlinkClick r:id="rId5"/>
                </a:rPr>
                <a:t>http://go.microsoft.com/fwlink/?LinkId=228088 (</a:t>
              </a:r>
              <a:r>
                <a:rPr lang="ja-JP" altLang="en-US" sz="1800" b="0" i="0" dirty="0" smtClean="0">
                  <a:solidFill>
                    <a:srgbClr val="FFFFFF"/>
                  </a:solidFill>
                  <a:latin typeface="Segoe UI Light" pitchFamily="34" charset="0"/>
                  <a:ea typeface="メイリオ" pitchFamily="50" charset="-128"/>
                  <a:cs typeface="+mn-cs"/>
                  <a:hlinkClick r:id="rId5"/>
                </a:rPr>
                <a:t>英語</a:t>
              </a:r>
              <a:r>
                <a:rPr lang="en-US" altLang="ja-JP" sz="1800" b="0" i="0" dirty="0" smtClean="0">
                  <a:solidFill>
                    <a:srgbClr val="FFFFFF"/>
                  </a:solidFill>
                  <a:latin typeface="Segoe UI Light" pitchFamily="34" charset="0"/>
                  <a:ea typeface="メイリオ" pitchFamily="50" charset="-128"/>
                  <a:cs typeface="+mn-cs"/>
                  <a:hlinkClick r:id="rId5"/>
                </a:rPr>
                <a:t>)</a:t>
              </a:r>
              <a:endParaRPr lang="ja-JP" altLang="en-US" sz="1800" dirty="0" smtClean="0">
                <a:solidFill>
                  <a:schemeClr val="tx1"/>
                </a:solidFill>
                <a:latin typeface="Segoe UI Light" pitchFamily="34" charset="0"/>
                <a:ea typeface="メイリオ" pitchFamily="50" charset="-128"/>
              </a:endParaRPr>
            </a:p>
          </p:txBody>
        </p:sp>
      </p:grpSp>
      <p:sp>
        <p:nvSpPr>
          <p:cNvPr id="16" name="TextBox 15"/>
          <p:cNvSpPr txBox="1"/>
          <p:nvPr/>
        </p:nvSpPr>
        <p:spPr>
          <a:xfrm>
            <a:off x="6543108" y="1184814"/>
            <a:ext cx="5029200" cy="461665"/>
          </a:xfrm>
          <a:prstGeom prst="rect">
            <a:avLst/>
          </a:prstGeom>
          <a:noFill/>
        </p:spPr>
        <p:txBody>
          <a:bodyPr wrap="square" rtlCol="0">
            <a:spAutoFit/>
          </a:bodyPr>
          <a:lstStyle/>
          <a:p>
            <a:pPr algn="l" defTabSz="914400">
              <a:buNone/>
            </a:pPr>
            <a:r>
              <a:rPr lang="ja-JP" altLang="en-US" sz="2400" b="1" dirty="0" smtClean="0">
                <a:solidFill>
                  <a:srgbClr val="FFFFFF"/>
                </a:solidFill>
                <a:latin typeface="Segoe UI Light"/>
                <a:ea typeface="メイリオ"/>
                <a:cs typeface="+mn-cs"/>
              </a:rPr>
              <a:t>関連文書および記事</a:t>
            </a:r>
            <a:endParaRPr lang="ja-JP" altLang="en-US" sz="2400" b="1" dirty="0">
              <a:solidFill>
                <a:srgbClr val="FFFFFF"/>
              </a:solidFill>
              <a:ea typeface="メイリオ"/>
            </a:endParaRPr>
          </a:p>
        </p:txBody>
      </p:sp>
      <p:sp>
        <p:nvSpPr>
          <p:cNvPr id="21" name="Rectangle 20"/>
          <p:cNvSpPr/>
          <p:nvPr/>
        </p:nvSpPr>
        <p:spPr bwMode="auto">
          <a:xfrm>
            <a:off x="60779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b="1" dirty="0" smtClean="0">
              <a:gradFill>
                <a:gsLst>
                  <a:gs pos="0">
                    <a:srgbClr val="FFFFFF"/>
                  </a:gs>
                  <a:gs pos="100000">
                    <a:srgbClr val="FFFFFF"/>
                  </a:gs>
                </a:gsLst>
                <a:lin ang="5400000" scaled="0"/>
              </a:gradFill>
              <a:ea typeface="メイリオ"/>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b="1"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smtClean="0">
                <a:gradFill>
                  <a:gsLst>
                    <a:gs pos="0">
                      <a:schemeClr val="tx1"/>
                    </a:gs>
                    <a:gs pos="86000">
                      <a:schemeClr val="tx1"/>
                    </a:gs>
                  </a:gsLst>
                  <a:lin ang="5400000" scaled="0"/>
                </a:gradFill>
                <a:ea typeface="メイリオ"/>
              </a:rPr>
              <a:t>Feedback and questions </a:t>
            </a:r>
            <a:r>
              <a:rPr lang="en-US" altLang="ja-JP" sz="3600" b="0" u="sng" smtClean="0">
                <a:gradFill>
                  <a:gsLst>
                    <a:gs pos="0">
                      <a:schemeClr val="tx1"/>
                    </a:gs>
                    <a:gs pos="86000">
                      <a:schemeClr val="tx1"/>
                    </a:gs>
                  </a:gsLst>
                  <a:lin ang="5400000" scaled="0"/>
                </a:gradFill>
                <a:ea typeface="メイリオ"/>
                <a:hlinkClick r:id="rId3"/>
              </a:rPr>
              <a:t>http://forums.dev.windows.com</a:t>
            </a:r>
            <a:r>
              <a:rPr lang="ja-JP" altLang="en-US" sz="3600" b="0" smtClean="0">
                <a:gradFill>
                  <a:gsLst>
                    <a:gs pos="0">
                      <a:schemeClr val="tx1"/>
                    </a:gs>
                    <a:gs pos="86000">
                      <a:schemeClr val="tx1"/>
                    </a:gs>
                  </a:gsLst>
                  <a:lin ang="5400000" scaled="0"/>
                </a:gradFill>
                <a:ea typeface="メイリオ"/>
              </a:rPr>
              <a:t> </a:t>
            </a:r>
            <a:br>
              <a:rPr lang="ja-JP" altLang="en-US" sz="3600" b="0" smtClean="0">
                <a:gradFill>
                  <a:gsLst>
                    <a:gs pos="0">
                      <a:schemeClr val="tx1"/>
                    </a:gs>
                    <a:gs pos="86000">
                      <a:schemeClr val="tx1"/>
                    </a:gs>
                  </a:gsLst>
                  <a:lin ang="5400000" scaled="0"/>
                </a:gradFill>
                <a:ea typeface="メイリオ"/>
              </a:rPr>
            </a:br>
            <a:endParaRPr lang="ja-JP" altLang="en-US" sz="3600" smtClean="0">
              <a:ea typeface="メイリオ"/>
            </a:endParaRPr>
          </a:p>
          <a:p>
            <a:pPr marL="457200" indent="-457200" algn="l">
              <a:spcBef>
                <a:spcPts val="0"/>
              </a:spcBef>
              <a:buFont typeface="Arial"/>
              <a:buChar char="•"/>
            </a:pPr>
            <a:r>
              <a:rPr lang="en-US" altLang="ja-JP" sz="3600" b="1" smtClean="0">
                <a:gradFill>
                  <a:gsLst>
                    <a:gs pos="0">
                      <a:schemeClr val="tx1"/>
                    </a:gs>
                    <a:gs pos="86000">
                      <a:schemeClr val="tx1"/>
                    </a:gs>
                  </a:gsLst>
                  <a:lin ang="5400000" scaled="0"/>
                </a:gradFill>
                <a:ea typeface="メイリオ"/>
              </a:rPr>
              <a:t>Session feedback</a:t>
            </a:r>
            <a:r>
              <a:rPr lang="ja-JP" altLang="en-US" sz="3600" b="1" smtClean="0">
                <a:gradFill>
                  <a:gsLst>
                    <a:gs pos="0">
                      <a:schemeClr val="tx1"/>
                    </a:gs>
                    <a:gs pos="86000">
                      <a:schemeClr val="tx1"/>
                    </a:gs>
                  </a:gsLst>
                  <a:lin ang="5400000" scaled="0"/>
                </a:gradFill>
                <a:ea typeface="メイリオ"/>
              </a:rPr>
              <a:t/>
            </a:r>
            <a:br>
              <a:rPr lang="ja-JP" altLang="en-US" sz="3600" b="1" smtClean="0">
                <a:gradFill>
                  <a:gsLst>
                    <a:gs pos="0">
                      <a:schemeClr val="tx1"/>
                    </a:gs>
                    <a:gs pos="86000">
                      <a:schemeClr val="tx1"/>
                    </a:gs>
                  </a:gsLst>
                  <a:lin ang="5400000" scaled="0"/>
                </a:gradFill>
                <a:ea typeface="メイリオ"/>
              </a:rPr>
            </a:br>
            <a:r>
              <a:rPr lang="en-US" altLang="ja-JP" sz="3600" b="0" u="sng" smtClean="0">
                <a:gradFill>
                  <a:gsLst>
                    <a:gs pos="0">
                      <a:schemeClr val="tx1"/>
                    </a:gs>
                    <a:gs pos="86000">
                      <a:schemeClr val="tx1"/>
                    </a:gs>
                  </a:gsLst>
                  <a:lin ang="5400000" scaled="0"/>
                </a:gradFill>
                <a:ea typeface="メイリオ"/>
                <a:hlinkClick r:id="rId4"/>
              </a:rPr>
              <a:t>http://bldw.in/SessionFeedback</a:t>
            </a:r>
            <a:r>
              <a:rPr lang="ja-JP" altLang="en-US" sz="3600" b="0" smtClean="0">
                <a:gradFill>
                  <a:gsLst>
                    <a:gs pos="0">
                      <a:schemeClr val="tx1"/>
                    </a:gs>
                    <a:gs pos="86000">
                      <a:schemeClr val="tx1"/>
                    </a:gs>
                  </a:gsLst>
                  <a:lin ang="5400000" scaled="0"/>
                </a:gradFill>
                <a:ea typeface="メイリオ"/>
              </a:rPr>
              <a:t> </a:t>
            </a:r>
            <a:endParaRPr lang="ja-JP" altLang="en-US" sz="360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42379548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chemeClr val="tx1"/>
                  </a:gs>
                  <a:gs pos="100000">
                    <a:schemeClr val="tx1"/>
                  </a:gs>
                </a:gsLst>
                <a:lin ang="5400000" scaled="0"/>
              </a:gradFill>
              <a:latin typeface="Segoe UI"/>
              <a:ea typeface="メイリオ"/>
              <a:cs typeface="Arial"/>
            </a:endParaRPr>
          </a:p>
        </p:txBody>
      </p:sp>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4" name="Text Placeholder 3"/>
          <p:cNvSpPr>
            <a:spLocks noGrp="1"/>
          </p:cNvSpPr>
          <p:nvPr>
            <p:ph type="body" sz="quarter" idx="10"/>
          </p:nvPr>
        </p:nvSpPr>
        <p:spPr>
          <a:xfrm>
            <a:off x="519114" y="1447800"/>
            <a:ext cx="11149012" cy="2246769"/>
          </a:xfrm>
        </p:spPr>
        <p:txBody>
          <a:bodyPr/>
          <a:lstStyle/>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 5.0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VB 11.0 </a:t>
            </a:r>
            <a:r>
              <a:rPr lang="ja-JP" altLang="en-US" sz="3200" b="0" dirty="0" smtClean="0">
                <a:gradFill>
                  <a:gsLst>
                    <a:gs pos="0">
                      <a:schemeClr val="tx1"/>
                    </a:gs>
                    <a:gs pos="86000">
                      <a:schemeClr val="tx1"/>
                    </a:gs>
                  </a:gsLst>
                  <a:lin ang="5400000" scaled="0"/>
                </a:gradFill>
                <a:latin typeface="Segoe UI Light"/>
                <a:ea typeface="メイリオ"/>
                <a:cs typeface="+mn-cs"/>
              </a:rPr>
              <a:t>の新機能</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非同期 </a:t>
            </a: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スタイルの </a:t>
            </a:r>
            <a:r>
              <a:rPr lang="en-US" altLang="ja-JP" sz="3200" b="0" dirty="0" smtClean="0">
                <a:gradFill>
                  <a:gsLst>
                    <a:gs pos="0">
                      <a:schemeClr val="tx1"/>
                    </a:gs>
                    <a:gs pos="86000">
                      <a:schemeClr val="tx1"/>
                    </a:gs>
                  </a:gsLst>
                  <a:lin ang="5400000" scaled="0"/>
                </a:gradFill>
                <a:latin typeface="Segoe UI Light"/>
                <a:ea typeface="メイリオ"/>
                <a:cs typeface="+mn-cs"/>
              </a:rPr>
              <a:t>C#/VB </a:t>
            </a:r>
            <a:r>
              <a:rPr lang="ja-JP" altLang="en-US" sz="3200" b="0" dirty="0" smtClean="0">
                <a:gradFill>
                  <a:gsLst>
                    <a:gs pos="0">
                      <a:schemeClr val="tx1"/>
                    </a:gs>
                    <a:gs pos="86000">
                      <a:schemeClr val="tx1"/>
                    </a:gs>
                  </a:gsLst>
                  <a:lin ang="5400000" scaled="0"/>
                </a:gradFill>
                <a:latin typeface="Segoe UI Light"/>
                <a:ea typeface="メイリオ"/>
                <a:cs typeface="+mn-cs"/>
              </a:rPr>
              <a:t>アプリケーション</a:t>
            </a:r>
          </a:p>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C#/VB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Javascript </a:t>
            </a:r>
            <a:r>
              <a:rPr lang="ja-JP" altLang="en-US" sz="3200" b="0" dirty="0" smtClean="0">
                <a:gradFill>
                  <a:gsLst>
                    <a:gs pos="0">
                      <a:schemeClr val="tx1"/>
                    </a:gs>
                    <a:gs pos="86000">
                      <a:schemeClr val="tx1"/>
                    </a:gs>
                  </a:gsLst>
                  <a:lin ang="5400000" scaled="0"/>
                </a:gradFill>
                <a:latin typeface="Segoe UI Light"/>
                <a:ea typeface="メイリオ"/>
                <a:cs typeface="+mn-cs"/>
              </a:rPr>
              <a:t>のハイブリッド アプリケーション</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今後の展望</a:t>
            </a:r>
            <a:r>
              <a:rPr lang="en-US" altLang="ja-JP" sz="3200" b="0" dirty="0" smtClean="0">
                <a:gradFill>
                  <a:gsLst>
                    <a:gs pos="0">
                      <a:schemeClr val="tx1"/>
                    </a:gs>
                    <a:gs pos="86000">
                      <a:schemeClr val="tx1"/>
                    </a:gs>
                  </a:gsLst>
                  <a:lin ang="5400000" scaled="0"/>
                </a:gradFill>
                <a:latin typeface="Segoe UI Light"/>
                <a:ea typeface="メイリオ"/>
                <a:cs typeface="+mn-cs"/>
              </a:rPr>
              <a:t>: Roslyn </a:t>
            </a:r>
            <a:r>
              <a:rPr lang="ja-JP" altLang="en-US" sz="3200" b="0" dirty="0" smtClean="0">
                <a:gradFill>
                  <a:gsLst>
                    <a:gs pos="0">
                      <a:schemeClr val="tx1"/>
                    </a:gs>
                    <a:gs pos="86000">
                      <a:schemeClr val="tx1"/>
                    </a:gs>
                  </a:gsLst>
                  <a:lin ang="5400000" scaled="0"/>
                </a:gradFill>
                <a:latin typeface="Segoe UI Light"/>
                <a:ea typeface="メイリオ"/>
                <a:cs typeface="+mn-cs"/>
              </a:rPr>
              <a:t>プロジェクト</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3375133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と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VB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の進化</a:t>
            </a:r>
            <a:endParaRPr lang="ja-JP" altLang="en-US" dirty="0">
              <a:ea typeface="メイリオ"/>
            </a:endParaRPr>
          </a:p>
        </p:txBody>
      </p:sp>
      <p:sp>
        <p:nvSpPr>
          <p:cNvPr id="36" name="Text Box 18"/>
          <p:cNvSpPr txBox="1">
            <a:spLocks noChangeArrowheads="1"/>
          </p:cNvSpPr>
          <p:nvPr/>
        </p:nvSpPr>
        <p:spPr bwMode="auto">
          <a:xfrm>
            <a:off x="3884612" y="5791200"/>
            <a:ext cx="5044407" cy="427161"/>
          </a:xfrm>
          <a:prstGeom prst="rect">
            <a:avLst/>
          </a:prstGeom>
          <a:noFill/>
          <a:ln w="19050" algn="ctr">
            <a:noFill/>
            <a:miter lim="800000"/>
            <a:headEnd/>
            <a:tailEnd/>
          </a:ln>
          <a:effectLst/>
        </p:spPr>
        <p:txBody>
          <a:bodyPr lIns="87747" tIns="43875" rIns="87747" bIns="43875">
            <a:spAutoFit/>
          </a:bodyPr>
          <a:lstStyle/>
          <a:p>
            <a:pPr algn="l" defTabSz="914400">
              <a:buNone/>
            </a:pPr>
            <a:r>
              <a:rPr lang="ja-JP" altLang="en-US" sz="2200" b="0" smtClean="0">
                <a:solidFill>
                  <a:schemeClr val="tx1"/>
                </a:solidFill>
                <a:effectLst/>
                <a:latin typeface="Segoe UI Light"/>
                <a:ea typeface="メイリオ"/>
                <a:cs typeface="Segoe UI"/>
              </a:rPr>
              <a:t>マネージ コード</a:t>
            </a:r>
            <a:endParaRPr lang="ja-JP" altLang="en-US" sz="2200" b="0">
              <a:solidFill>
                <a:schemeClr val="tx1"/>
              </a:solidFill>
              <a:effectLst/>
              <a:latin typeface="Segoe UI Light"/>
              <a:ea typeface="メイリオ"/>
              <a:cs typeface="Segoe UI"/>
            </a:endParaRPr>
          </a:p>
        </p:txBody>
      </p:sp>
      <p:sp>
        <p:nvSpPr>
          <p:cNvPr id="37" name="Text Box 19"/>
          <p:cNvSpPr txBox="1">
            <a:spLocks noChangeArrowheads="1"/>
          </p:cNvSpPr>
          <p:nvPr/>
        </p:nvSpPr>
        <p:spPr bwMode="auto">
          <a:xfrm>
            <a:off x="4494212" y="4800600"/>
            <a:ext cx="4700089" cy="427161"/>
          </a:xfrm>
          <a:prstGeom prst="rect">
            <a:avLst/>
          </a:prstGeom>
          <a:noFill/>
          <a:ln w="19050" algn="ctr">
            <a:noFill/>
            <a:miter lim="800000"/>
            <a:headEnd/>
            <a:tailEnd/>
          </a:ln>
          <a:effectLst/>
        </p:spPr>
        <p:txBody>
          <a:bodyPr lIns="87747" tIns="43875" rIns="87747" bIns="43875">
            <a:spAutoFit/>
          </a:bodyPr>
          <a:lstStyle/>
          <a:p>
            <a:pPr algn="l" defTabSz="914400">
              <a:buNone/>
            </a:pPr>
            <a:r>
              <a:rPr lang="ja-JP" altLang="en-US" sz="2200" b="0" smtClean="0">
                <a:solidFill>
                  <a:schemeClr val="tx1"/>
                </a:solidFill>
                <a:effectLst/>
                <a:latin typeface="Segoe UI Light"/>
                <a:ea typeface="メイリオ"/>
                <a:cs typeface="Segoe UI"/>
              </a:rPr>
              <a:t>ジェネリック</a:t>
            </a:r>
            <a:endParaRPr lang="ja-JP" altLang="en-US" sz="2200" b="0">
              <a:solidFill>
                <a:schemeClr val="tx1"/>
              </a:solidFill>
              <a:effectLst/>
              <a:latin typeface="Segoe UI Light"/>
              <a:ea typeface="メイリオ"/>
              <a:cs typeface="Segoe UI"/>
            </a:endParaRPr>
          </a:p>
        </p:txBody>
      </p:sp>
      <p:sp>
        <p:nvSpPr>
          <p:cNvPr id="38" name="Text Box 20"/>
          <p:cNvSpPr txBox="1">
            <a:spLocks noChangeArrowheads="1"/>
          </p:cNvSpPr>
          <p:nvPr/>
        </p:nvSpPr>
        <p:spPr bwMode="auto">
          <a:xfrm>
            <a:off x="5103812" y="3733800"/>
            <a:ext cx="4273760" cy="427161"/>
          </a:xfrm>
          <a:prstGeom prst="rect">
            <a:avLst/>
          </a:prstGeom>
          <a:noFill/>
          <a:ln w="19050" algn="ctr">
            <a:noFill/>
            <a:miter lim="800000"/>
            <a:headEnd/>
            <a:tailEnd/>
          </a:ln>
          <a:effectLst/>
        </p:spPr>
        <p:txBody>
          <a:bodyPr wrap="square" lIns="87747" tIns="43875" rIns="87747" bIns="43875">
            <a:spAutoFit/>
          </a:bodyPr>
          <a:lstStyle/>
          <a:p>
            <a:pPr algn="l" defTabSz="914400">
              <a:buNone/>
            </a:pPr>
            <a:r>
              <a:rPr lang="ja-JP" altLang="en-US" sz="2200" b="0" dirty="0" smtClean="0">
                <a:solidFill>
                  <a:schemeClr val="tx1"/>
                </a:solidFill>
                <a:effectLst/>
                <a:latin typeface="Segoe UI Light"/>
                <a:ea typeface="メイリオ"/>
                <a:cs typeface="Segoe UI"/>
              </a:rPr>
              <a:t>統合言語クエリ</a:t>
            </a:r>
            <a:endParaRPr lang="ja-JP" altLang="en-US" sz="2200" dirty="0">
              <a:effectLst/>
              <a:ea typeface="メイリオ"/>
              <a:cs typeface="Segoe UI" pitchFamily="34" charset="0"/>
            </a:endParaRPr>
          </a:p>
        </p:txBody>
      </p:sp>
      <p:sp>
        <p:nvSpPr>
          <p:cNvPr id="42" name="Text Box 20"/>
          <p:cNvSpPr txBox="1">
            <a:spLocks noChangeArrowheads="1"/>
          </p:cNvSpPr>
          <p:nvPr/>
        </p:nvSpPr>
        <p:spPr bwMode="auto">
          <a:xfrm>
            <a:off x="5789612" y="2667000"/>
            <a:ext cx="4083593" cy="427161"/>
          </a:xfrm>
          <a:prstGeom prst="rect">
            <a:avLst/>
          </a:prstGeom>
          <a:noFill/>
          <a:ln w="19050" algn="ctr">
            <a:noFill/>
            <a:miter lim="800000"/>
            <a:headEnd/>
            <a:tailEnd/>
          </a:ln>
          <a:effectLst/>
        </p:spPr>
        <p:txBody>
          <a:bodyPr wrap="square" lIns="87747" tIns="43875" rIns="87747" bIns="43875">
            <a:spAutoFit/>
          </a:bodyPr>
          <a:lstStyle/>
          <a:p>
            <a:pPr algn="l" defTabSz="914400">
              <a:buNone/>
            </a:pPr>
            <a:r>
              <a:rPr lang="ja-JP" altLang="en-US" sz="2200" b="0" dirty="0" smtClean="0">
                <a:solidFill>
                  <a:schemeClr val="tx1"/>
                </a:solidFill>
                <a:effectLst/>
                <a:latin typeface="Segoe UI Light"/>
                <a:ea typeface="メイリオ"/>
                <a:cs typeface="Segoe UI"/>
              </a:rPr>
              <a:t>ダイナミック </a:t>
            </a:r>
            <a:r>
              <a:rPr lang="en-US" altLang="ja-JP" sz="2200" b="0" dirty="0" smtClean="0">
                <a:solidFill>
                  <a:schemeClr val="tx1"/>
                </a:solidFill>
                <a:effectLst/>
                <a:latin typeface="Segoe UI Light"/>
                <a:ea typeface="メイリオ"/>
                <a:cs typeface="Segoe UI"/>
              </a:rPr>
              <a:t>+ </a:t>
            </a:r>
            <a:r>
              <a:rPr lang="ja-JP" altLang="en-US" sz="2200" b="0" dirty="0" smtClean="0">
                <a:solidFill>
                  <a:schemeClr val="tx1"/>
                </a:solidFill>
                <a:effectLst/>
                <a:latin typeface="Segoe UI Light"/>
                <a:ea typeface="メイリオ"/>
                <a:cs typeface="Segoe UI"/>
              </a:rPr>
              <a:t>言語</a:t>
            </a:r>
            <a:r>
              <a:rPr lang="ja-JP" altLang="en-US" sz="2200" b="0" dirty="0" smtClean="0">
                <a:solidFill>
                  <a:schemeClr val="tx1"/>
                </a:solidFill>
                <a:effectLst/>
                <a:latin typeface="Segoe UI Light"/>
                <a:ea typeface="メイリオ"/>
                <a:cs typeface="Segoe UI"/>
              </a:rPr>
              <a:t>の</a:t>
            </a:r>
            <a:r>
              <a:rPr lang="ja-JP" altLang="en-US" sz="2200" dirty="0" smtClean="0">
                <a:latin typeface="Segoe UI Light"/>
                <a:ea typeface="メイリオ"/>
                <a:cs typeface="Segoe UI"/>
              </a:rPr>
              <a:t>平等性</a:t>
            </a:r>
            <a:endParaRPr lang="ja-JP" altLang="en-US" sz="2200" dirty="0">
              <a:effectLst/>
              <a:ea typeface="メイリオ"/>
              <a:cs typeface="Segoe UI" pitchFamily="34" charset="0"/>
            </a:endParaRPr>
          </a:p>
        </p:txBody>
      </p:sp>
      <p:cxnSp>
        <p:nvCxnSpPr>
          <p:cNvPr id="23" name="Straight Arrow Connector 22"/>
          <p:cNvCxnSpPr>
            <a:stCxn id="21" idx="0"/>
          </p:cNvCxnSpPr>
          <p:nvPr/>
        </p:nvCxnSpPr>
        <p:spPr>
          <a:xfrm rot="5400000" flipH="1" flipV="1">
            <a:off x="3362056" y="5288750"/>
            <a:ext cx="643479" cy="406670"/>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21" name="Oval 20"/>
          <p:cNvSpPr/>
          <p:nvPr/>
        </p:nvSpPr>
        <p:spPr bwMode="auto">
          <a:xfrm rot="1921981">
            <a:off x="3132214" y="5778717"/>
            <a:ext cx="451897" cy="461144"/>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46" name="Straight Arrow Connector 45"/>
          <p:cNvCxnSpPr>
            <a:stCxn id="47" idx="0"/>
          </p:cNvCxnSpPr>
          <p:nvPr/>
        </p:nvCxnSpPr>
        <p:spPr>
          <a:xfrm rot="7321981" flipH="1" flipV="1">
            <a:off x="3950045" y="4458551"/>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47" name="Oval 46"/>
          <p:cNvSpPr/>
          <p:nvPr/>
        </p:nvSpPr>
        <p:spPr bwMode="auto">
          <a:xfrm rot="1921981">
            <a:off x="3779530" y="4746856"/>
            <a:ext cx="457200" cy="4572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48" name="Straight Arrow Connector 47"/>
          <p:cNvCxnSpPr>
            <a:stCxn id="49" idx="0"/>
          </p:cNvCxnSpPr>
          <p:nvPr/>
        </p:nvCxnSpPr>
        <p:spPr>
          <a:xfrm rot="7321981" flipH="1" flipV="1">
            <a:off x="4596719" y="3424984"/>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49" name="Oval 48"/>
          <p:cNvSpPr/>
          <p:nvPr/>
        </p:nvSpPr>
        <p:spPr bwMode="auto">
          <a:xfrm rot="1921981">
            <a:off x="4426203" y="3713288"/>
            <a:ext cx="457200" cy="4572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50" name="Straight Arrow Connector 49"/>
          <p:cNvCxnSpPr>
            <a:stCxn id="51" idx="0"/>
          </p:cNvCxnSpPr>
          <p:nvPr/>
        </p:nvCxnSpPr>
        <p:spPr>
          <a:xfrm rot="7321981" flipH="1" flipV="1">
            <a:off x="5243392" y="2391416"/>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51" name="Oval 50"/>
          <p:cNvSpPr/>
          <p:nvPr/>
        </p:nvSpPr>
        <p:spPr bwMode="auto">
          <a:xfrm rot="1921981">
            <a:off x="5072876" y="2679721"/>
            <a:ext cx="457200" cy="4572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cxnSp>
        <p:nvCxnSpPr>
          <p:cNvPr id="52" name="Straight Arrow Connector 51"/>
          <p:cNvCxnSpPr>
            <a:stCxn id="53" idx="0"/>
          </p:cNvCxnSpPr>
          <p:nvPr/>
        </p:nvCxnSpPr>
        <p:spPr>
          <a:xfrm rot="7321981" flipH="1" flipV="1">
            <a:off x="5890065" y="1357848"/>
            <a:ext cx="762000" cy="1588"/>
          </a:xfrm>
          <a:prstGeom prst="straightConnector1">
            <a:avLst/>
          </a:prstGeom>
          <a:ln w="25400">
            <a:solidFill>
              <a:schemeClr val="tx1"/>
            </a:solidFill>
            <a:tailEnd type="triangle" w="lg" len="lg"/>
          </a:ln>
          <a:effectLst/>
        </p:spPr>
        <p:style>
          <a:lnRef idx="3">
            <a:schemeClr val="accent3"/>
          </a:lnRef>
          <a:fillRef idx="0">
            <a:schemeClr val="accent3"/>
          </a:fillRef>
          <a:effectRef idx="2">
            <a:schemeClr val="accent3"/>
          </a:effectRef>
          <a:fontRef idx="minor">
            <a:schemeClr val="tx1"/>
          </a:fontRef>
        </p:style>
      </p:cxnSp>
      <p:sp>
        <p:nvSpPr>
          <p:cNvPr id="53" name="Oval 52"/>
          <p:cNvSpPr/>
          <p:nvPr/>
        </p:nvSpPr>
        <p:spPr bwMode="auto">
          <a:xfrm rot="1921981">
            <a:off x="5719550" y="1646153"/>
            <a:ext cx="457200" cy="457200"/>
          </a:xfrm>
          <a:prstGeom prst="ellipse">
            <a:avLst/>
          </a:prstGeom>
          <a:solidFill>
            <a:schemeClr val="accent1"/>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22" name="Text Box 17"/>
          <p:cNvSpPr txBox="1">
            <a:spLocks noChangeArrowheads="1"/>
          </p:cNvSpPr>
          <p:nvPr/>
        </p:nvSpPr>
        <p:spPr bwMode="auto">
          <a:xfrm>
            <a:off x="3398317" y="1371600"/>
            <a:ext cx="2190579"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5.0 +</a:t>
            </a:r>
            <a:r>
              <a:rPr lang="ja-JP" altLang="en-US" sz="2200" b="0" smtClean="0">
                <a:solidFill>
                  <a:schemeClr val="tx1"/>
                </a:solidFill>
                <a:latin typeface="Segoe UI Light"/>
                <a:ea typeface="メイリオ"/>
                <a:cs typeface="Segoe UI"/>
              </a:rPr>
              <a:t> </a:t>
            </a:r>
            <a:r>
              <a:rPr lang="en-US" altLang="ja-JP" sz="2200" b="0" smtClean="0">
                <a:solidFill>
                  <a:schemeClr val="tx1"/>
                </a:solidFill>
                <a:latin typeface="Segoe UI Light"/>
                <a:ea typeface="メイリオ"/>
                <a:cs typeface="Segoe UI"/>
              </a:rPr>
              <a:t>VB 11.0</a:t>
            </a:r>
            <a:endParaRPr lang="ja-JP" altLang="en-US" sz="2200" dirty="0">
              <a:effectLst/>
              <a:ea typeface="メイリオ"/>
              <a:cs typeface="Segoe UI" pitchFamily="34" charset="0"/>
            </a:endParaRPr>
          </a:p>
        </p:txBody>
      </p:sp>
      <p:sp>
        <p:nvSpPr>
          <p:cNvPr id="24" name="Text Box 20"/>
          <p:cNvSpPr txBox="1">
            <a:spLocks noChangeArrowheads="1"/>
          </p:cNvSpPr>
          <p:nvPr/>
        </p:nvSpPr>
        <p:spPr bwMode="auto">
          <a:xfrm>
            <a:off x="6399212" y="1676400"/>
            <a:ext cx="5410200" cy="427161"/>
          </a:xfrm>
          <a:prstGeom prst="rect">
            <a:avLst/>
          </a:prstGeom>
          <a:noFill/>
          <a:ln w="19050" algn="ctr">
            <a:noFill/>
            <a:miter lim="800000"/>
            <a:headEnd/>
            <a:tailEnd/>
          </a:ln>
          <a:effectLst/>
        </p:spPr>
        <p:txBody>
          <a:bodyPr wrap="square" lIns="87747" tIns="43875" rIns="87747" bIns="43875">
            <a:spAutoFit/>
          </a:bodyPr>
          <a:lstStyle/>
          <a:p>
            <a:pPr algn="l" defTabSz="914400">
              <a:buNone/>
            </a:pPr>
            <a:r>
              <a:rPr lang="en-US" altLang="ja-JP" sz="2200" b="0" dirty="0" smtClean="0">
                <a:solidFill>
                  <a:schemeClr val="tx1"/>
                </a:solidFill>
                <a:effectLst/>
                <a:latin typeface="Segoe UI Light"/>
                <a:ea typeface="メイリオ"/>
                <a:cs typeface="Segoe UI"/>
              </a:rPr>
              <a:t>Windows </a:t>
            </a:r>
            <a:r>
              <a:rPr lang="ja-JP" altLang="en-US" sz="2200" b="0" dirty="0" smtClean="0">
                <a:solidFill>
                  <a:schemeClr val="tx1"/>
                </a:solidFill>
                <a:effectLst/>
                <a:latin typeface="Segoe UI Light"/>
                <a:ea typeface="メイリオ"/>
                <a:cs typeface="Segoe UI"/>
              </a:rPr>
              <a:t>ランタイム </a:t>
            </a:r>
            <a:r>
              <a:rPr lang="en-US" altLang="ja-JP" sz="2200" b="0" dirty="0" smtClean="0">
                <a:solidFill>
                  <a:schemeClr val="tx1"/>
                </a:solidFill>
                <a:effectLst/>
                <a:latin typeface="Segoe UI Light"/>
                <a:ea typeface="メイリオ"/>
                <a:cs typeface="Segoe UI"/>
              </a:rPr>
              <a:t>+ </a:t>
            </a:r>
            <a:r>
              <a:rPr lang="ja-JP" altLang="en-US" sz="2200" b="0" dirty="0" smtClean="0">
                <a:solidFill>
                  <a:schemeClr val="tx1"/>
                </a:solidFill>
                <a:effectLst/>
                <a:latin typeface="Segoe UI Light"/>
                <a:ea typeface="メイリオ"/>
                <a:cs typeface="Segoe UI"/>
              </a:rPr>
              <a:t>非同期</a:t>
            </a:r>
            <a:endParaRPr lang="ja-JP" altLang="en-US" sz="2200" dirty="0">
              <a:effectLst/>
              <a:ea typeface="メイリオ"/>
              <a:cs typeface="Segoe UI" pitchFamily="34" charset="0"/>
            </a:endParaRPr>
          </a:p>
        </p:txBody>
      </p:sp>
      <p:sp>
        <p:nvSpPr>
          <p:cNvPr id="29" name="Text Box 15"/>
          <p:cNvSpPr txBox="1">
            <a:spLocks noChangeArrowheads="1"/>
          </p:cNvSpPr>
          <p:nvPr/>
        </p:nvSpPr>
        <p:spPr bwMode="auto">
          <a:xfrm>
            <a:off x="959299" y="5486400"/>
            <a:ext cx="2044706"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1.0 + VB 7.0</a:t>
            </a:r>
            <a:endParaRPr lang="ja-JP" altLang="en-US" sz="2200" dirty="0">
              <a:effectLst/>
              <a:ea typeface="メイリオ"/>
              <a:cs typeface="Segoe UI" pitchFamily="34" charset="0"/>
            </a:endParaRPr>
          </a:p>
        </p:txBody>
      </p:sp>
      <p:sp>
        <p:nvSpPr>
          <p:cNvPr id="30" name="Text Box 16"/>
          <p:cNvSpPr txBox="1">
            <a:spLocks noChangeArrowheads="1"/>
          </p:cNvSpPr>
          <p:nvPr/>
        </p:nvSpPr>
        <p:spPr bwMode="auto">
          <a:xfrm>
            <a:off x="1568899" y="4419600"/>
            <a:ext cx="2044706"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2.0 + </a:t>
            </a:r>
            <a:r>
              <a:rPr lang="en-US" altLang="ja-JP" sz="2200" b="0" smtClean="0">
                <a:solidFill>
                  <a:schemeClr val="tx1"/>
                </a:solidFill>
                <a:latin typeface="Segoe UI Light"/>
                <a:ea typeface="メイリオ"/>
                <a:cs typeface="Segoe UI"/>
              </a:rPr>
              <a:t>VB 8.0</a:t>
            </a:r>
            <a:endParaRPr lang="ja-JP" altLang="en-US" sz="2200" dirty="0">
              <a:effectLst/>
              <a:ea typeface="メイリオ"/>
              <a:cs typeface="Segoe UI" pitchFamily="34" charset="0"/>
            </a:endParaRPr>
          </a:p>
        </p:txBody>
      </p:sp>
      <p:sp>
        <p:nvSpPr>
          <p:cNvPr id="31" name="Text Box 17"/>
          <p:cNvSpPr txBox="1">
            <a:spLocks noChangeArrowheads="1"/>
          </p:cNvSpPr>
          <p:nvPr/>
        </p:nvSpPr>
        <p:spPr bwMode="auto">
          <a:xfrm>
            <a:off x="2254699" y="3352800"/>
            <a:ext cx="2044706"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dirty="0" smtClean="0">
                <a:solidFill>
                  <a:schemeClr val="tx1"/>
                </a:solidFill>
                <a:effectLst/>
                <a:latin typeface="Segoe UI Light"/>
                <a:ea typeface="メイリオ"/>
                <a:cs typeface="Segoe UI"/>
              </a:rPr>
              <a:t>C# 3.0 + </a:t>
            </a:r>
            <a:r>
              <a:rPr lang="en-US" altLang="ja-JP" sz="2200" b="0" dirty="0" smtClean="0">
                <a:solidFill>
                  <a:schemeClr val="tx1"/>
                </a:solidFill>
                <a:latin typeface="Segoe UI Light"/>
                <a:ea typeface="メイリオ"/>
                <a:cs typeface="Segoe UI"/>
              </a:rPr>
              <a:t>VB 9.0</a:t>
            </a:r>
            <a:endParaRPr lang="ja-JP" altLang="en-US" sz="2200" dirty="0">
              <a:effectLst/>
              <a:ea typeface="メイリオ"/>
              <a:cs typeface="Segoe UI" pitchFamily="34" charset="0"/>
            </a:endParaRPr>
          </a:p>
        </p:txBody>
      </p:sp>
      <p:sp>
        <p:nvSpPr>
          <p:cNvPr id="32" name="Text Box 17"/>
          <p:cNvSpPr txBox="1">
            <a:spLocks noChangeArrowheads="1"/>
          </p:cNvSpPr>
          <p:nvPr/>
        </p:nvSpPr>
        <p:spPr bwMode="auto">
          <a:xfrm>
            <a:off x="2798521" y="2362200"/>
            <a:ext cx="2190579" cy="427161"/>
          </a:xfrm>
          <a:prstGeom prst="rect">
            <a:avLst/>
          </a:prstGeom>
          <a:noFill/>
          <a:ln w="19050" algn="ctr">
            <a:noFill/>
            <a:miter lim="800000"/>
            <a:headEnd/>
            <a:tailEnd/>
          </a:ln>
          <a:effectLst/>
        </p:spPr>
        <p:txBody>
          <a:bodyPr wrap="none" lIns="87747" tIns="43875" rIns="87747" bIns="43875">
            <a:spAutoFit/>
          </a:bodyPr>
          <a:lstStyle/>
          <a:p>
            <a:pPr algn="r" defTabSz="914400">
              <a:buNone/>
            </a:pPr>
            <a:r>
              <a:rPr lang="en-US" altLang="ja-JP" sz="2200" b="0" smtClean="0">
                <a:solidFill>
                  <a:schemeClr val="tx1"/>
                </a:solidFill>
                <a:effectLst/>
                <a:latin typeface="Segoe UI Light"/>
                <a:ea typeface="メイリオ"/>
                <a:cs typeface="Segoe UI"/>
              </a:rPr>
              <a:t>C# 4.0 + </a:t>
            </a:r>
            <a:r>
              <a:rPr lang="en-US" altLang="ja-JP" sz="2200" b="0" smtClean="0">
                <a:solidFill>
                  <a:schemeClr val="tx1"/>
                </a:solidFill>
                <a:latin typeface="Segoe UI Light"/>
                <a:ea typeface="メイリオ"/>
                <a:cs typeface="Segoe UI"/>
              </a:rPr>
              <a:t>VB 10.0</a:t>
            </a:r>
            <a:endParaRPr lang="ja-JP" altLang="en-US" sz="2200" dirty="0">
              <a:effectLst/>
              <a:ea typeface="メイリオ"/>
              <a:cs typeface="Segoe UI" pitchFamily="34" charset="0"/>
            </a:endParaRPr>
          </a:p>
        </p:txBody>
      </p:sp>
    </p:spTree>
    <p:extLst>
      <p:ext uri="{BB962C8B-B14F-4D97-AF65-F5344CB8AC3E}">
        <p14:creationId xmlns:p14="http://schemas.microsoft.com/office/powerpoint/2010/main" val="2249979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新機能</a:t>
            </a:r>
            <a:endParaRPr lang="ja-JP" altLang="en-US" dirty="0">
              <a:ea typeface="メイリオ"/>
            </a:endParaRPr>
          </a:p>
        </p:txBody>
      </p:sp>
      <p:sp>
        <p:nvSpPr>
          <p:cNvPr id="12" name="Text Placeholder 11"/>
          <p:cNvSpPr>
            <a:spLocks noGrp="1"/>
          </p:cNvSpPr>
          <p:nvPr>
            <p:ph type="body" idx="1"/>
          </p:nvPr>
        </p:nvSpPr>
        <p:spPr>
          <a:xfrm>
            <a:off x="1110954" y="1383879"/>
            <a:ext cx="4959376" cy="443198"/>
          </a:xfrm>
        </p:spPr>
        <p:txBody>
          <a:bodyPr/>
          <a:lstStyle/>
          <a:p>
            <a:pPr marL="0" indent="0" algn="l" defTabSz="914400">
              <a:lnSpc>
                <a:spcPct val="90000"/>
              </a:lnSpc>
              <a:spcBef>
                <a:spcPct val="20000"/>
              </a:spcBef>
              <a:buNone/>
            </a:pPr>
            <a:r>
              <a:rPr lang="en-US" altLang="ja-JP" sz="3200" b="1" dirty="0" smtClean="0">
                <a:gradFill>
                  <a:gsLst>
                    <a:gs pos="0">
                      <a:schemeClr val="tx1"/>
                    </a:gs>
                    <a:gs pos="86000">
                      <a:schemeClr val="tx1"/>
                    </a:gs>
                  </a:gsLst>
                  <a:lin ang="5400000" scaled="0"/>
                </a:gradFill>
                <a:latin typeface="Segoe UI Light"/>
                <a:ea typeface="メイリオ"/>
                <a:cs typeface="+mn-cs"/>
              </a:rPr>
              <a:t>C# 5.0</a:t>
            </a:r>
            <a:endParaRPr lang="ja-JP" altLang="en-US" sz="3200" dirty="0">
              <a:ea typeface="メイリオ"/>
            </a:endParaRPr>
          </a:p>
        </p:txBody>
      </p:sp>
      <p:sp>
        <p:nvSpPr>
          <p:cNvPr id="13" name="Content Placeholder 12"/>
          <p:cNvSpPr>
            <a:spLocks noGrp="1"/>
          </p:cNvSpPr>
          <p:nvPr>
            <p:ph sz="half" idx="2"/>
          </p:nvPr>
        </p:nvSpPr>
        <p:spPr>
          <a:xfrm>
            <a:off x="507868" y="2133600"/>
            <a:ext cx="5484971" cy="1335750"/>
          </a:xfrm>
        </p:spPr>
        <p:txBody>
          <a:bodyPr/>
          <a:lstStyle/>
          <a:p>
            <a:pPr marL="281727" indent="-281727"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Windows </a:t>
            </a:r>
            <a:r>
              <a:rPr lang="ja-JP" altLang="en-US" sz="2800" b="0" dirty="0" smtClean="0">
                <a:gradFill>
                  <a:gsLst>
                    <a:gs pos="0">
                      <a:schemeClr val="tx1"/>
                    </a:gs>
                    <a:gs pos="86000">
                      <a:schemeClr val="tx1"/>
                    </a:gs>
                  </a:gsLst>
                  <a:lin ang="5400000" scaled="0"/>
                </a:gradFill>
                <a:latin typeface="Segoe UI Light"/>
                <a:ea typeface="メイリオ"/>
                <a:cs typeface="+mn-cs"/>
              </a:rPr>
              <a:t>ランタイムのサポート</a:t>
            </a:r>
          </a:p>
          <a:p>
            <a:pPr marL="281727" indent="-281727"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非同期プログラミング</a:t>
            </a:r>
          </a:p>
          <a:p>
            <a:pPr marL="281727" indent="-281727"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Caller info </a:t>
            </a:r>
            <a:r>
              <a:rPr lang="ja-JP" altLang="en-US" sz="2800" b="0" dirty="0" smtClean="0">
                <a:gradFill>
                  <a:gsLst>
                    <a:gs pos="0">
                      <a:schemeClr val="tx1"/>
                    </a:gs>
                    <a:gs pos="86000">
                      <a:schemeClr val="tx1"/>
                    </a:gs>
                  </a:gsLst>
                  <a:lin ang="5400000" scaled="0"/>
                </a:gradFill>
                <a:latin typeface="Segoe UI Light"/>
                <a:ea typeface="メイリオ"/>
                <a:cs typeface="+mn-cs"/>
              </a:rPr>
              <a:t>属性</a:t>
            </a:r>
            <a:endParaRPr lang="ja-JP" altLang="en-US" sz="2800" b="0" dirty="0">
              <a:gradFill>
                <a:gsLst>
                  <a:gs pos="0">
                    <a:schemeClr val="tx1"/>
                  </a:gs>
                  <a:gs pos="86000">
                    <a:schemeClr val="tx1"/>
                  </a:gs>
                </a:gsLst>
                <a:lin ang="5400000" scaled="0"/>
              </a:gradFill>
              <a:latin typeface="Segoe UI Light"/>
              <a:ea typeface="メイリオ"/>
              <a:cs typeface="+mn-cs"/>
            </a:endParaRPr>
          </a:p>
        </p:txBody>
      </p:sp>
      <p:sp>
        <p:nvSpPr>
          <p:cNvPr id="14" name="Text Placeholder 13"/>
          <p:cNvSpPr>
            <a:spLocks noGrp="1"/>
          </p:cNvSpPr>
          <p:nvPr>
            <p:ph type="body" sz="quarter" idx="3"/>
          </p:nvPr>
        </p:nvSpPr>
        <p:spPr>
          <a:xfrm>
            <a:off x="6834752" y="1376878"/>
            <a:ext cx="4267684" cy="443198"/>
          </a:xfrm>
        </p:spPr>
        <p:txBody>
          <a:bodyPr vert="horz" wrap="square" lIns="0" tIns="0" rIns="0" bIns="0" rtlCol="0" anchor="b">
            <a:spAutoFit/>
          </a:bodyPr>
          <a:lstStyle/>
          <a:p>
            <a:pPr marL="0" indent="0" algn="l" defTabSz="914400">
              <a:lnSpc>
                <a:spcPct val="90000"/>
              </a:lnSpc>
              <a:spcBef>
                <a:spcPct val="20000"/>
              </a:spcBef>
              <a:buNone/>
            </a:pPr>
            <a:r>
              <a:rPr lang="en-US" altLang="ja-JP" sz="3200" b="1" dirty="0" smtClean="0">
                <a:gradFill>
                  <a:gsLst>
                    <a:gs pos="0">
                      <a:schemeClr val="tx1"/>
                    </a:gs>
                    <a:gs pos="86000">
                      <a:schemeClr val="tx1"/>
                    </a:gs>
                  </a:gsLst>
                  <a:lin ang="5400000" scaled="0"/>
                </a:gradFill>
                <a:latin typeface="Segoe UI Light"/>
                <a:ea typeface="メイリオ"/>
                <a:cs typeface="+mn-cs"/>
              </a:rPr>
              <a:t>VB 11.0</a:t>
            </a:r>
            <a:endParaRPr lang="en-US" altLang="ja-JP" sz="3200" b="1" dirty="0">
              <a:gradFill>
                <a:gsLst>
                  <a:gs pos="0">
                    <a:schemeClr val="tx1"/>
                  </a:gs>
                  <a:gs pos="86000">
                    <a:schemeClr val="tx1"/>
                  </a:gs>
                </a:gsLst>
                <a:lin ang="5400000" scaled="0"/>
              </a:gradFill>
              <a:latin typeface="Segoe UI Light"/>
              <a:ea typeface="メイリオ"/>
              <a:cs typeface="+mn-cs"/>
            </a:endParaRPr>
          </a:p>
        </p:txBody>
      </p:sp>
      <p:sp>
        <p:nvSpPr>
          <p:cNvPr id="15" name="Content Placeholder 14"/>
          <p:cNvSpPr>
            <a:spLocks noGrp="1"/>
          </p:cNvSpPr>
          <p:nvPr>
            <p:ph sz="quarter" idx="4"/>
          </p:nvPr>
        </p:nvSpPr>
        <p:spPr>
          <a:xfrm>
            <a:off x="6181725" y="2133602"/>
            <a:ext cx="5486400" cy="1809726"/>
          </a:xfrm>
        </p:spPr>
        <p:txBody>
          <a:bodyPr/>
          <a:lstStyle/>
          <a:p>
            <a:pPr marL="296357" indent="-296357"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Windows </a:t>
            </a:r>
            <a:r>
              <a:rPr lang="ja-JP" altLang="en-US" sz="2800" b="0" dirty="0" smtClean="0">
                <a:gradFill>
                  <a:gsLst>
                    <a:gs pos="0">
                      <a:schemeClr val="tx1"/>
                    </a:gs>
                    <a:gs pos="86000">
                      <a:schemeClr val="tx1"/>
                    </a:gs>
                  </a:gsLst>
                  <a:lin ang="5400000" scaled="0"/>
                </a:gradFill>
                <a:latin typeface="Segoe UI Light"/>
                <a:ea typeface="メイリオ"/>
                <a:cs typeface="+mn-cs"/>
              </a:rPr>
              <a:t>ランタイムのサポート</a:t>
            </a:r>
          </a:p>
          <a:p>
            <a:pPr marL="296357" indent="-296357"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非同期プログラミング</a:t>
            </a:r>
          </a:p>
          <a:p>
            <a:pPr marL="296357" indent="-296357" algn="l" defTabSz="914400">
              <a:spcBef>
                <a:spcPct val="200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Caller info </a:t>
            </a:r>
            <a:r>
              <a:rPr lang="ja-JP" altLang="en-US" sz="2800" b="0" dirty="0" smtClean="0">
                <a:gradFill>
                  <a:gsLst>
                    <a:gs pos="0">
                      <a:schemeClr val="tx1"/>
                    </a:gs>
                    <a:gs pos="86000">
                      <a:schemeClr val="tx1"/>
                    </a:gs>
                  </a:gsLst>
                  <a:lin ang="5400000" scaled="0"/>
                </a:gradFill>
                <a:latin typeface="Segoe UI Light"/>
                <a:ea typeface="メイリオ"/>
                <a:cs typeface="+mn-cs"/>
              </a:rPr>
              <a:t>属性</a:t>
            </a:r>
          </a:p>
          <a:p>
            <a:pPr marL="296357" indent="-296357" algn="l" defTabSz="914400">
              <a:spcBef>
                <a:spcPct val="200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イテレーター</a:t>
            </a:r>
            <a:endParaRPr lang="ja-JP" altLang="en-US" sz="2800" dirty="0">
              <a:ea typeface="メイリオ"/>
            </a:endParaRPr>
          </a:p>
        </p:txBody>
      </p:sp>
      <p:sp>
        <p:nvSpPr>
          <p:cNvPr id="16" name="Rectangle 15"/>
          <p:cNvSpPr/>
          <p:nvPr/>
        </p:nvSpPr>
        <p:spPr bwMode="auto">
          <a:xfrm>
            <a:off x="6181725" y="1369877"/>
            <a:ext cx="457200" cy="457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b="1" dirty="0" smtClean="0">
              <a:gradFill>
                <a:gsLst>
                  <a:gs pos="0">
                    <a:srgbClr val="FFFFFF"/>
                  </a:gs>
                  <a:gs pos="100000">
                    <a:srgbClr val="FFFFFF"/>
                  </a:gs>
                </a:gsLst>
                <a:lin ang="5400000" scaled="0"/>
              </a:gradFill>
              <a:ea typeface="メイリオ"/>
            </a:endParaRPr>
          </a:p>
        </p:txBody>
      </p:sp>
      <p:sp>
        <p:nvSpPr>
          <p:cNvPr id="17" name="Rectangle 16"/>
          <p:cNvSpPr/>
          <p:nvPr/>
        </p:nvSpPr>
        <p:spPr bwMode="auto">
          <a:xfrm>
            <a:off x="503808" y="1369877"/>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b="1"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2682186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defTabSz="914400">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最新の接続型アプリケーションでは、</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非同期プログラミングが標準になりつつある</a:t>
            </a:r>
            <a:endParaRPr lang="ja-JP" altLang="en-US" sz="4000" dirty="0">
              <a:latin typeface="+mn-lt"/>
              <a:ea typeface="メイリオ"/>
            </a:endParaRPr>
          </a:p>
        </p:txBody>
      </p:sp>
    </p:spTree>
    <p:extLst>
      <p:ext uri="{BB962C8B-B14F-4D97-AF65-F5344CB8AC3E}">
        <p14:creationId xmlns:p14="http://schemas.microsoft.com/office/powerpoint/2010/main" val="17306848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非同期プログラミング モデル</a:t>
            </a:r>
            <a:endParaRPr lang="ja-JP" altLang="en-US" dirty="0">
              <a:ea typeface="メイリオ"/>
            </a:endParaRPr>
          </a:p>
        </p:txBody>
      </p:sp>
      <p:sp>
        <p:nvSpPr>
          <p:cNvPr id="3" name="Content Placeholder 2"/>
          <p:cNvSpPr>
            <a:spLocks noGrp="1"/>
          </p:cNvSpPr>
          <p:nvPr>
            <p:ph type="body" sz="quarter" idx="10"/>
          </p:nvPr>
        </p:nvSpPr>
        <p:spPr>
          <a:xfrm>
            <a:off x="519114" y="1447800"/>
            <a:ext cx="11149012" cy="4038029"/>
          </a:xfrm>
        </p:spPr>
        <p:txBody>
          <a:bodyPr/>
          <a:lstStyle/>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a:t>
            </a:r>
            <a:r>
              <a:rPr lang="ja-JP" altLang="en-US" sz="3200" b="0" dirty="0" smtClean="0">
                <a:gradFill>
                  <a:gsLst>
                    <a:gs pos="0">
                      <a:schemeClr val="tx1"/>
                    </a:gs>
                    <a:gs pos="86000">
                      <a:schemeClr val="tx1"/>
                    </a:gs>
                  </a:gsLst>
                  <a:lin ang="5400000" scaled="0"/>
                </a:gradFill>
                <a:latin typeface="Segoe UI Light"/>
                <a:ea typeface="メイリオ"/>
                <a:cs typeface="+mn-cs"/>
              </a:rPr>
              <a:t>ランタイム</a:t>
            </a:r>
            <a:r>
              <a:rPr lang="en-US" altLang="ja-JP" sz="3200" b="0" dirty="0" smtClean="0">
                <a:gradFill>
                  <a:gsLst>
                    <a:gs pos="0">
                      <a:schemeClr val="tx1"/>
                    </a:gs>
                    <a:gs pos="86000">
                      <a:schemeClr val="tx1"/>
                    </a:gs>
                  </a:gsLst>
                  <a:lin ang="5400000" scaled="0"/>
                </a:gradFill>
                <a:latin typeface="Segoe UI Light"/>
                <a:ea typeface="メイリオ"/>
                <a:cs typeface="+mn-cs"/>
              </a:rPr>
              <a:t>: IAsyncOperation&lt;T&gt;</a:t>
            </a:r>
          </a:p>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.NET Framework: Task&lt;T&gt;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spcBef>
                <a:spcPts val="12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Javascript: promise</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60400" indent="-460400" defTabSz="914400">
              <a:spcBef>
                <a:spcPts val="1200"/>
              </a:spcBef>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すべて </a:t>
            </a:r>
            <a:r>
              <a:rPr lang="en-US" altLang="ja-JP" dirty="0" smtClean="0">
                <a:ea typeface="メイリオ"/>
              </a:rPr>
              <a:t>”</a:t>
            </a:r>
            <a:r>
              <a:rPr lang="ja-JP" altLang="en-US" sz="3200" b="0" dirty="0" smtClean="0">
                <a:gradFill>
                  <a:gsLst>
                    <a:gs pos="0">
                      <a:schemeClr val="tx1"/>
                    </a:gs>
                    <a:gs pos="86000">
                      <a:schemeClr val="tx1"/>
                    </a:gs>
                  </a:gsLst>
                  <a:lin ang="5400000" scaled="0"/>
                </a:gradFill>
                <a:latin typeface="Segoe UI Light"/>
                <a:ea typeface="メイリオ"/>
                <a:cs typeface="+mn-cs"/>
              </a:rPr>
              <a:t>継続中の処理</a:t>
            </a:r>
            <a:r>
              <a:rPr lang="en-US" altLang="ja-JP" dirty="0" smtClean="0">
                <a:ea typeface="メイリオ"/>
              </a:rPr>
              <a:t>”</a:t>
            </a:r>
            <a:r>
              <a:rPr lang="ja-JP" altLang="en-US" sz="3200" b="0" dirty="0" smtClean="0">
                <a:gradFill>
                  <a:gsLst>
                    <a:gs pos="0">
                      <a:schemeClr val="tx1"/>
                    </a:gs>
                    <a:gs pos="86000">
                      <a:schemeClr val="tx1"/>
                    </a:gs>
                  </a:gsLst>
                  <a:lin ang="5400000" scaled="0"/>
                </a:gradFill>
                <a:latin typeface="Segoe UI Light"/>
                <a:ea typeface="メイリオ"/>
                <a:cs typeface="+mn-cs"/>
              </a:rPr>
              <a:t> を表すオブジェクト</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すべてコールバックを使用して処理の完了を通知</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課題</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コールバックによるコードの複雑化</a:t>
            </a:r>
          </a:p>
          <a:p>
            <a:pPr marL="460400" indent="-460400" algn="l" defTabSz="914400">
              <a:spcBef>
                <a:spcPts val="1200"/>
              </a:spcBef>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分析結果</a:t>
            </a:r>
            <a:r>
              <a:rPr lang="en-US" altLang="ja-JP" sz="3200" b="0" dirty="0" smtClean="0">
                <a:gradFill>
                  <a:gsLst>
                    <a:gs pos="0">
                      <a:schemeClr val="tx1"/>
                    </a:gs>
                    <a:gs pos="86000">
                      <a:schemeClr val="tx1"/>
                    </a:gs>
                  </a:gsLst>
                  <a:lin ang="5400000" scaled="0"/>
                </a:gradFill>
                <a:latin typeface="Segoe UI Light"/>
                <a:ea typeface="メイリオ"/>
                <a:cs typeface="+mn-cs"/>
              </a:rPr>
              <a:t>: </a:t>
            </a:r>
            <a:r>
              <a:rPr lang="ja-JP" altLang="en-US" sz="3200" b="0" dirty="0" smtClean="0">
                <a:gradFill>
                  <a:gsLst>
                    <a:gs pos="0">
                      <a:schemeClr val="tx1"/>
                    </a:gs>
                    <a:gs pos="86000">
                      <a:schemeClr val="tx1"/>
                    </a:gs>
                  </a:gsLst>
                  <a:lin ang="5400000" scaled="0"/>
                </a:gradFill>
                <a:latin typeface="Segoe UI Light"/>
                <a:ea typeface="メイリオ"/>
                <a:cs typeface="+mn-cs"/>
              </a:rPr>
              <a:t>コールバックへの自動変換が可能</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213307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1413" y="2571749"/>
            <a:ext cx="11273741" cy="1990726"/>
          </a:xfrm>
        </p:spPr>
        <p:txBody>
          <a:bodyPr>
            <a:noAutofit/>
          </a:bodyPr>
          <a:lstStyle/>
          <a:p>
            <a:pPr algn="ctr" defTabSz="914400">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非同期メソッドは通常のコードを</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コールバック ステート マシンに自動変換する</a:t>
            </a:r>
            <a:endParaRPr lang="ja-JP" altLang="en-US" sz="4000" dirty="0">
              <a:latin typeface="+mn-lt"/>
              <a:ea typeface="メイリオ"/>
            </a:endParaRPr>
          </a:p>
        </p:txBody>
      </p:sp>
    </p:spTree>
    <p:extLst>
      <p:ext uri="{BB962C8B-B14F-4D97-AF65-F5344CB8AC3E}">
        <p14:creationId xmlns:p14="http://schemas.microsoft.com/office/powerpoint/2010/main" val="35842519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非同期メソッド</a:t>
            </a:r>
            <a:endParaRPr lang="ja-JP" altLang="en-US" dirty="0">
              <a:ea typeface="メイリオ"/>
            </a:endParaRPr>
          </a:p>
        </p:txBody>
      </p:sp>
      <p:sp>
        <p:nvSpPr>
          <p:cNvPr id="8" name="Text Placeholder 1"/>
          <p:cNvSpPr>
            <a:spLocks noGrp="1"/>
          </p:cNvSpPr>
          <p:nvPr/>
        </p:nvSpPr>
        <p:spPr>
          <a:xfrm>
            <a:off x="901000" y="1374178"/>
            <a:ext cx="6389007" cy="1575816"/>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0000FF"/>
                </a:solidFill>
                <a:latin typeface="Consolas"/>
              </a:rPr>
              <a:t>public</a:t>
            </a:r>
            <a:r>
              <a:rPr lang="en-US" sz="1600" dirty="0" smtClean="0">
                <a:solidFill>
                  <a:prstClr val="black"/>
                </a:solidFill>
                <a:latin typeface="Consolas"/>
              </a:rPr>
              <a:t> </a:t>
            </a:r>
            <a:r>
              <a:rPr lang="en-US" sz="1600" dirty="0" err="1" smtClean="0">
                <a:solidFill>
                  <a:srgbClr val="0000FF"/>
                </a:solidFill>
                <a:latin typeface="Consolas"/>
              </a:rPr>
              <a:t>async</a:t>
            </a:r>
            <a:r>
              <a:rPr lang="en-US" sz="1600" dirty="0" smtClean="0">
                <a:solidFill>
                  <a:prstClr val="black"/>
                </a:solidFill>
                <a:latin typeface="Consolas"/>
              </a:rPr>
              <a:t> </a:t>
            </a:r>
            <a:r>
              <a:rPr lang="en-US" sz="1600" dirty="0" smtClean="0">
                <a:solidFill>
                  <a:srgbClr val="2B91AF"/>
                </a:solidFill>
                <a:latin typeface="Consolas"/>
              </a:rPr>
              <a:t>Task</a:t>
            </a:r>
            <a:r>
              <a:rPr lang="en-US" sz="1600" dirty="0" smtClean="0">
                <a:solidFill>
                  <a:prstClr val="black"/>
                </a:solidFill>
                <a:latin typeface="Consolas"/>
              </a:rPr>
              <a:t>&lt;</a:t>
            </a:r>
            <a:r>
              <a:rPr lang="en-US" sz="1600" dirty="0" err="1">
                <a:solidFill>
                  <a:srgbClr val="2B91AF"/>
                </a:solidFill>
                <a:latin typeface="Consolas"/>
              </a:rPr>
              <a:t>XElement</a:t>
            </a:r>
            <a:r>
              <a:rPr lang="en-US" sz="1600" dirty="0" smtClean="0">
                <a:solidFill>
                  <a:prstClr val="black"/>
                </a:solidFill>
                <a:latin typeface="Consolas"/>
              </a:rPr>
              <a:t>&gt; </a:t>
            </a:r>
            <a:r>
              <a:rPr lang="en-US" sz="1600" dirty="0" err="1" smtClean="0">
                <a:solidFill>
                  <a:prstClr val="black"/>
                </a:solidFill>
                <a:latin typeface="Consolas"/>
              </a:rPr>
              <a:t>GetXmlAsync</a:t>
            </a:r>
            <a:r>
              <a:rPr lang="en-US" sz="1600" dirty="0" smtClean="0">
                <a:solidFill>
                  <a:prstClr val="black"/>
                </a:solidFill>
                <a:latin typeface="Consolas"/>
              </a:rPr>
              <a:t>(</a:t>
            </a:r>
            <a:r>
              <a:rPr lang="en-US" sz="1600" dirty="0" smtClean="0">
                <a:solidFill>
                  <a:srgbClr val="0000FF"/>
                </a:solidFill>
                <a:latin typeface="Consolas"/>
              </a:rPr>
              <a:t>string</a:t>
            </a:r>
            <a:r>
              <a:rPr lang="en-US" sz="1600" dirty="0" smtClean="0">
                <a:solidFill>
                  <a:prstClr val="black"/>
                </a:solidFill>
                <a:latin typeface="Consolas"/>
              </a:rPr>
              <a:t> </a:t>
            </a:r>
            <a:r>
              <a:rPr lang="en-US" sz="1600" dirty="0" err="1" smtClean="0">
                <a:solidFill>
                  <a:prstClr val="black"/>
                </a:solidFill>
                <a:latin typeface="Consolas"/>
              </a:rPr>
              <a:t>url</a:t>
            </a:r>
            <a:r>
              <a:rPr lang="en-US" sz="1600" dirty="0" smtClean="0">
                <a:solidFill>
                  <a:prstClr val="black"/>
                </a:solidFill>
                <a:latin typeface="Consolas"/>
              </a:rPr>
              <a:t>) </a:t>
            </a:r>
            <a:r>
              <a:rPr lang="en-US" sz="1600" dirty="0">
                <a:solidFill>
                  <a:prstClr val="black"/>
                </a:solidFill>
                <a:latin typeface="Consolas"/>
              </a:rPr>
              <a:t>{</a:t>
            </a:r>
          </a:p>
          <a:p>
            <a:r>
              <a:rPr lang="en-US" sz="1600" dirty="0">
                <a:solidFill>
                  <a:prstClr val="black"/>
                </a:solidFill>
                <a:latin typeface="Consolas"/>
              </a:rPr>
              <a:t> </a:t>
            </a:r>
            <a:r>
              <a:rPr lang="en-US" sz="1600" dirty="0" smtClean="0">
                <a:solidFill>
                  <a:prstClr val="black"/>
                </a:solidFill>
                <a:latin typeface="Consolas"/>
              </a:rPr>
              <a:t>   </a:t>
            </a:r>
            <a:r>
              <a:rPr lang="en-US" sz="1600" dirty="0" err="1" smtClean="0">
                <a:solidFill>
                  <a:srgbClr val="0000FF"/>
                </a:solidFill>
                <a:latin typeface="Consolas"/>
              </a:rPr>
              <a:t>var</a:t>
            </a:r>
            <a:r>
              <a:rPr lang="en-US" sz="1600" dirty="0" smtClean="0">
                <a:solidFill>
                  <a:prstClr val="black"/>
                </a:solidFill>
                <a:latin typeface="Consolas"/>
              </a:rPr>
              <a:t> </a:t>
            </a:r>
            <a:r>
              <a:rPr lang="en-US" sz="1600" dirty="0">
                <a:solidFill>
                  <a:prstClr val="black"/>
                </a:solidFill>
                <a:latin typeface="Consolas"/>
              </a:rPr>
              <a:t>client = </a:t>
            </a:r>
            <a:r>
              <a:rPr lang="en-US" sz="1600" dirty="0">
                <a:solidFill>
                  <a:srgbClr val="0000FF"/>
                </a:solidFill>
                <a:latin typeface="Consolas"/>
              </a:rPr>
              <a:t>new</a:t>
            </a:r>
            <a:r>
              <a:rPr lang="en-US" sz="1600" dirty="0">
                <a:solidFill>
                  <a:prstClr val="black"/>
                </a:solidFill>
                <a:latin typeface="Consolas"/>
              </a:rPr>
              <a:t> </a:t>
            </a:r>
            <a:r>
              <a:rPr lang="en-US" sz="1600" dirty="0" err="1">
                <a:solidFill>
                  <a:srgbClr val="2B91AF"/>
                </a:solidFill>
                <a:latin typeface="Consolas"/>
              </a:rPr>
              <a:t>HttpClient</a:t>
            </a:r>
            <a:r>
              <a:rPr lang="en-US" sz="1600" dirty="0">
                <a:solidFill>
                  <a:prstClr val="black"/>
                </a:solidFill>
                <a:latin typeface="Consolas"/>
              </a:rPr>
              <a:t>();</a:t>
            </a:r>
          </a:p>
          <a:p>
            <a:r>
              <a:rPr lang="fr-FR" sz="1600" dirty="0" smtClean="0">
                <a:solidFill>
                  <a:srgbClr val="0000FF"/>
                </a:solidFill>
                <a:latin typeface="Consolas"/>
              </a:rPr>
              <a:t>    var</a:t>
            </a:r>
            <a:r>
              <a:rPr lang="fr-FR" sz="1600" dirty="0" smtClean="0">
                <a:solidFill>
                  <a:prstClr val="black"/>
                </a:solidFill>
                <a:latin typeface="Consolas"/>
              </a:rPr>
              <a:t> </a:t>
            </a:r>
            <a:r>
              <a:rPr lang="fr-FR" sz="1600" dirty="0" err="1">
                <a:solidFill>
                  <a:prstClr val="black"/>
                </a:solidFill>
                <a:latin typeface="Consolas"/>
              </a:rPr>
              <a:t>response</a:t>
            </a:r>
            <a:r>
              <a:rPr lang="fr-FR" sz="1600" dirty="0">
                <a:solidFill>
                  <a:prstClr val="black"/>
                </a:solidFill>
                <a:latin typeface="Consolas"/>
              </a:rPr>
              <a:t> = </a:t>
            </a:r>
            <a:r>
              <a:rPr lang="fr-FR" sz="1600" dirty="0" err="1" smtClean="0">
                <a:solidFill>
                  <a:srgbClr val="0000FF"/>
                </a:solidFill>
                <a:latin typeface="Consolas"/>
              </a:rPr>
              <a:t>await</a:t>
            </a:r>
            <a:r>
              <a:rPr lang="fr-FR" sz="1600" dirty="0" smtClean="0">
                <a:solidFill>
                  <a:prstClr val="black"/>
                </a:solidFill>
                <a:latin typeface="Consolas"/>
              </a:rPr>
              <a:t> </a:t>
            </a:r>
            <a:r>
              <a:rPr lang="fr-FR" sz="1600" dirty="0" err="1" smtClean="0">
                <a:solidFill>
                  <a:prstClr val="black"/>
                </a:solidFill>
                <a:latin typeface="Consolas"/>
              </a:rPr>
              <a:t>client.GetAsync</a:t>
            </a:r>
            <a:r>
              <a:rPr lang="fr-FR" sz="1600" dirty="0" smtClean="0">
                <a:solidFill>
                  <a:prstClr val="black"/>
                </a:solidFill>
                <a:latin typeface="Consolas"/>
              </a:rPr>
              <a:t>(url);</a:t>
            </a:r>
          </a:p>
          <a:p>
            <a:r>
              <a:rPr lang="fr-FR" sz="1600" dirty="0">
                <a:solidFill>
                  <a:prstClr val="black"/>
                </a:solidFill>
                <a:latin typeface="Consolas"/>
              </a:rPr>
              <a:t> </a:t>
            </a:r>
            <a:r>
              <a:rPr lang="fr-FR" sz="1600" dirty="0" smtClean="0">
                <a:solidFill>
                  <a:prstClr val="black"/>
                </a:solidFill>
                <a:latin typeface="Consolas"/>
              </a:rPr>
              <a:t>   </a:t>
            </a:r>
            <a:r>
              <a:rPr lang="fr-FR" sz="1600" dirty="0">
                <a:solidFill>
                  <a:srgbClr val="0000FF"/>
                </a:solidFill>
                <a:latin typeface="Consolas"/>
              </a:rPr>
              <a:t>var</a:t>
            </a:r>
            <a:r>
              <a:rPr lang="fr-FR" sz="1600" dirty="0" smtClean="0">
                <a:solidFill>
                  <a:prstClr val="black"/>
                </a:solidFill>
                <a:latin typeface="Consolas"/>
              </a:rPr>
              <a:t> </a:t>
            </a:r>
            <a:r>
              <a:rPr lang="fr-FR" sz="1600" dirty="0" err="1" smtClean="0">
                <a:solidFill>
                  <a:prstClr val="black"/>
                </a:solidFill>
                <a:latin typeface="Consolas"/>
              </a:rPr>
              <a:t>text</a:t>
            </a:r>
            <a:r>
              <a:rPr lang="fr-FR" sz="1600" dirty="0" smtClean="0">
                <a:solidFill>
                  <a:prstClr val="black"/>
                </a:solidFill>
                <a:latin typeface="Consolas"/>
              </a:rPr>
              <a:t> = </a:t>
            </a:r>
            <a:r>
              <a:rPr lang="fr-FR" sz="1600" dirty="0" err="1" smtClean="0">
                <a:solidFill>
                  <a:prstClr val="black"/>
                </a:solidFill>
                <a:latin typeface="Consolas"/>
              </a:rPr>
              <a:t>response.Content.ReadAsString</a:t>
            </a:r>
            <a:r>
              <a:rPr lang="fr-FR" sz="1600" dirty="0" smtClean="0">
                <a:solidFill>
                  <a:prstClr val="black"/>
                </a:solidFill>
                <a:latin typeface="Consolas"/>
              </a:rPr>
              <a:t>();</a:t>
            </a:r>
            <a:endParaRPr lang="fr-FR" sz="1600" dirty="0">
              <a:solidFill>
                <a:prstClr val="black"/>
              </a:solidFill>
              <a:latin typeface="Consolas"/>
            </a:endParaRPr>
          </a:p>
          <a:p>
            <a:r>
              <a:rPr lang="en-US" sz="1600" dirty="0">
                <a:solidFill>
                  <a:prstClr val="black"/>
                </a:solidFill>
                <a:latin typeface="Consolas"/>
              </a:rPr>
              <a:t>  </a:t>
            </a:r>
            <a:r>
              <a:rPr lang="en-US" sz="1600" dirty="0" smtClean="0">
                <a:solidFill>
                  <a:prstClr val="black"/>
                </a:solidFill>
                <a:latin typeface="Consolas"/>
              </a:rPr>
              <a:t>  </a:t>
            </a:r>
            <a:r>
              <a:rPr lang="en-US" sz="1600" dirty="0">
                <a:solidFill>
                  <a:srgbClr val="0000FF"/>
                </a:solidFill>
                <a:latin typeface="Consolas"/>
              </a:rPr>
              <a:t>return</a:t>
            </a:r>
            <a:r>
              <a:rPr lang="en-US" sz="1600" dirty="0" smtClean="0">
                <a:solidFill>
                  <a:prstClr val="black"/>
                </a:solidFill>
                <a:latin typeface="Consolas"/>
              </a:rPr>
              <a:t> </a:t>
            </a:r>
            <a:r>
              <a:rPr lang="en-US" sz="1600" dirty="0" err="1" smtClean="0">
                <a:solidFill>
                  <a:srgbClr val="2B91AF"/>
                </a:solidFill>
                <a:latin typeface="Consolas"/>
              </a:rPr>
              <a:t>XElement</a:t>
            </a:r>
            <a:r>
              <a:rPr lang="en-US" sz="1600" dirty="0" err="1" smtClean="0">
                <a:solidFill>
                  <a:prstClr val="black"/>
                </a:solidFill>
                <a:latin typeface="Consolas"/>
              </a:rPr>
              <a:t>.Parse</a:t>
            </a:r>
            <a:r>
              <a:rPr lang="en-US" sz="1600" dirty="0" smtClean="0">
                <a:solidFill>
                  <a:prstClr val="black"/>
                </a:solidFill>
                <a:latin typeface="Consolas"/>
              </a:rPr>
              <a:t>(text);</a:t>
            </a:r>
            <a:endParaRPr lang="en-US" sz="1600" dirty="0">
              <a:solidFill>
                <a:prstClr val="black"/>
              </a:solidFill>
              <a:latin typeface="Consolas"/>
            </a:endParaRPr>
          </a:p>
          <a:p>
            <a:r>
              <a:rPr lang="en-US" sz="1600" dirty="0" smtClean="0">
                <a:solidFill>
                  <a:prstClr val="black"/>
                </a:solidFill>
                <a:latin typeface="Consolas"/>
              </a:rPr>
              <a:t>}</a:t>
            </a:r>
            <a:endParaRPr lang="en-US" sz="1600" dirty="0">
              <a:solidFill>
                <a:prstClr val="black"/>
              </a:solidFill>
              <a:latin typeface="Consolas"/>
            </a:endParaRPr>
          </a:p>
        </p:txBody>
      </p:sp>
      <p:sp>
        <p:nvSpPr>
          <p:cNvPr id="3" name="Right Arrow 2"/>
          <p:cNvSpPr/>
          <p:nvPr/>
        </p:nvSpPr>
        <p:spPr bwMode="auto">
          <a:xfrm rot="3101290">
            <a:off x="4729373" y="2673944"/>
            <a:ext cx="724183" cy="484678"/>
          </a:xfrm>
          <a:prstGeom prst="rightArrow">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6" name="Text Placeholder 1"/>
          <p:cNvSpPr txBox="1">
            <a:spLocks/>
          </p:cNvSpPr>
          <p:nvPr/>
        </p:nvSpPr>
        <p:spPr>
          <a:xfrm>
            <a:off x="3873842" y="3371489"/>
            <a:ext cx="6389007" cy="2659190"/>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en-US" altLang="ja-JP" sz="1600" b="0" smtClean="0">
                <a:solidFill>
                  <a:srgbClr val="0000FF"/>
                </a:solidFill>
                <a:latin typeface="Consolas"/>
                <a:ea typeface="メイリオ"/>
                <a:cs typeface="+mn-cs"/>
              </a:rPr>
              <a:t>public</a:t>
            </a:r>
            <a:r>
              <a:rPr lang="ja-JP" altLang="en-US" sz="1600" b="0" smtClean="0">
                <a:solidFill>
                  <a:prstClr val="black"/>
                </a:solidFill>
                <a:latin typeface="Consolas"/>
                <a:ea typeface="メイリオ"/>
                <a:cs typeface="+mn-cs"/>
              </a:rPr>
              <a:t> </a:t>
            </a:r>
            <a:r>
              <a:rPr lang="en-US" altLang="ja-JP" sz="1600" b="0" smtClean="0">
                <a:solidFill>
                  <a:srgbClr val="2B91AF"/>
                </a:solidFill>
                <a:latin typeface="Consolas"/>
                <a:ea typeface="メイリオ"/>
                <a:cs typeface="+mn-cs"/>
              </a:rPr>
              <a:t>Task</a:t>
            </a:r>
            <a:r>
              <a:rPr lang="en-US" altLang="ja-JP" sz="1600" b="0" smtClean="0">
                <a:solidFill>
                  <a:prstClr val="black"/>
                </a:solidFill>
                <a:latin typeface="Consolas"/>
                <a:ea typeface="メイリオ"/>
                <a:cs typeface="+mn-cs"/>
              </a:rPr>
              <a:t>&lt;</a:t>
            </a:r>
            <a:r>
              <a:rPr lang="en-US" altLang="ja-JP" sz="1600" b="0" smtClean="0">
                <a:solidFill>
                  <a:srgbClr val="2B91AF"/>
                </a:solidFill>
                <a:latin typeface="Consolas"/>
                <a:ea typeface="メイリオ"/>
                <a:cs typeface="+mn-cs"/>
              </a:rPr>
              <a:t>XElement</a:t>
            </a:r>
            <a:r>
              <a:rPr lang="en-US" altLang="ja-JP" sz="1600" b="0" smtClean="0">
                <a:solidFill>
                  <a:prstClr val="black"/>
                </a:solidFill>
                <a:latin typeface="Consolas"/>
                <a:ea typeface="メイリオ"/>
                <a:cs typeface="+mn-cs"/>
              </a:rPr>
              <a:t>&gt; GetXmlAsync(</a:t>
            </a:r>
            <a:r>
              <a:rPr lang="en-US" altLang="ja-JP" sz="1600" b="0" smtClean="0">
                <a:solidFill>
                  <a:srgbClr val="0000FF"/>
                </a:solidFill>
                <a:latin typeface="Consolas"/>
                <a:ea typeface="メイリオ"/>
                <a:cs typeface="+mn-cs"/>
              </a:rPr>
              <a:t>string</a:t>
            </a: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url) {</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srgbClr val="0000FF"/>
                </a:solidFill>
                <a:latin typeface="Consolas"/>
                <a:ea typeface="メイリオ"/>
                <a:cs typeface="+mn-cs"/>
              </a:rPr>
              <a:t>var</a:t>
            </a: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tcs = </a:t>
            </a:r>
            <a:r>
              <a:rPr lang="en-US" altLang="ja-JP" sz="1600" b="0" smtClean="0">
                <a:solidFill>
                  <a:srgbClr val="0000FF"/>
                </a:solidFill>
                <a:latin typeface="Consolas"/>
                <a:ea typeface="メイリオ"/>
                <a:cs typeface="+mn-cs"/>
              </a:rPr>
              <a:t>new</a:t>
            </a:r>
            <a:r>
              <a:rPr lang="ja-JP" altLang="en-US" sz="1600" b="0" smtClean="0">
                <a:solidFill>
                  <a:prstClr val="black"/>
                </a:solidFill>
                <a:latin typeface="Consolas"/>
                <a:ea typeface="メイリオ"/>
                <a:cs typeface="+mn-cs"/>
              </a:rPr>
              <a:t> </a:t>
            </a:r>
            <a:r>
              <a:rPr lang="en-US" altLang="ja-JP" sz="1600" b="0" smtClean="0">
                <a:solidFill>
                  <a:srgbClr val="2B91AF"/>
                </a:solidFill>
                <a:latin typeface="Consolas"/>
                <a:ea typeface="メイリオ"/>
                <a:cs typeface="+mn-cs"/>
              </a:rPr>
              <a:t>TaskCompletionSource</a:t>
            </a:r>
            <a:r>
              <a:rPr lang="en-US" altLang="ja-JP" sz="1600" b="0" smtClean="0">
                <a:solidFill>
                  <a:prstClr val="black"/>
                </a:solidFill>
                <a:latin typeface="Consolas"/>
                <a:ea typeface="メイリオ"/>
                <a:cs typeface="+mn-cs"/>
              </a:rPr>
              <a:t>&lt;</a:t>
            </a:r>
            <a:r>
              <a:rPr lang="en-US" altLang="ja-JP" sz="1600" b="0" smtClean="0">
                <a:solidFill>
                  <a:srgbClr val="2B91AF"/>
                </a:solidFill>
                <a:latin typeface="Consolas"/>
                <a:ea typeface="メイリオ"/>
                <a:cs typeface="+mn-cs"/>
              </a:rPr>
              <a:t>XElement</a:t>
            </a:r>
            <a:r>
              <a:rPr lang="en-US" altLang="ja-JP" sz="1600" b="0" smtClean="0">
                <a:solidFill>
                  <a:prstClr val="black"/>
                </a:solidFill>
                <a:latin typeface="Consolas"/>
                <a:ea typeface="メイリオ"/>
                <a:cs typeface="+mn-cs"/>
              </a:rPr>
              <a:t>&gt;();</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srgbClr val="0000FF"/>
                </a:solidFill>
                <a:latin typeface="Consolas"/>
                <a:ea typeface="メイリオ"/>
                <a:cs typeface="+mn-cs"/>
              </a:rPr>
              <a:t>var</a:t>
            </a: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client = </a:t>
            </a:r>
            <a:r>
              <a:rPr lang="en-US" altLang="ja-JP" sz="1600" b="0" smtClean="0">
                <a:solidFill>
                  <a:srgbClr val="0000FF"/>
                </a:solidFill>
                <a:latin typeface="Consolas"/>
                <a:ea typeface="メイリオ"/>
                <a:cs typeface="+mn-cs"/>
              </a:rPr>
              <a:t>new</a:t>
            </a:r>
            <a:r>
              <a:rPr lang="ja-JP" altLang="en-US" sz="1600" b="0" smtClean="0">
                <a:solidFill>
                  <a:prstClr val="black"/>
                </a:solidFill>
                <a:latin typeface="Consolas"/>
                <a:ea typeface="メイリオ"/>
                <a:cs typeface="+mn-cs"/>
              </a:rPr>
              <a:t> </a:t>
            </a:r>
            <a:r>
              <a:rPr lang="en-US" altLang="ja-JP" sz="1600" b="0" smtClean="0">
                <a:solidFill>
                  <a:srgbClr val="2B91AF"/>
                </a:solidFill>
                <a:latin typeface="Consolas"/>
                <a:ea typeface="メイリオ"/>
                <a:cs typeface="+mn-cs"/>
              </a:rPr>
              <a:t>HttpClient</a:t>
            </a:r>
            <a:r>
              <a:rPr lang="en-US" altLang="ja-JP" sz="1600" b="0" smtClean="0">
                <a:solidFill>
                  <a:prstClr val="black"/>
                </a:solidFill>
                <a:latin typeface="Consolas"/>
                <a:ea typeface="メイリオ"/>
                <a:cs typeface="+mn-cs"/>
              </a:rPr>
              <a:t>();</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client.GetAsync(url).ContinueWith(task =&gt; {</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srgbClr val="0000FF"/>
                </a:solidFill>
                <a:latin typeface="Consolas"/>
                <a:ea typeface="メイリオ"/>
                <a:cs typeface="+mn-cs"/>
              </a:rPr>
              <a:t>var</a:t>
            </a: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response = task.Result;</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srgbClr val="0000FF"/>
                </a:solidFill>
                <a:latin typeface="Consolas"/>
                <a:ea typeface="メイリオ"/>
                <a:cs typeface="+mn-cs"/>
              </a:rPr>
              <a:t>var</a:t>
            </a: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text = response.Content.ReadAsString();</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tcs.SetResult(</a:t>
            </a:r>
            <a:r>
              <a:rPr lang="en-US" altLang="ja-JP" sz="1600" b="0" smtClean="0">
                <a:solidFill>
                  <a:srgbClr val="2B91AF"/>
                </a:solidFill>
                <a:latin typeface="Consolas"/>
                <a:ea typeface="メイリオ"/>
                <a:cs typeface="+mn-cs"/>
              </a:rPr>
              <a:t>XElement</a:t>
            </a:r>
            <a:r>
              <a:rPr lang="en-US" altLang="ja-JP" sz="1600" b="0" smtClean="0">
                <a:solidFill>
                  <a:prstClr val="black"/>
                </a:solidFill>
                <a:latin typeface="Consolas"/>
                <a:ea typeface="メイリオ"/>
                <a:cs typeface="+mn-cs"/>
              </a:rPr>
              <a:t>.Parse(text));</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a:t>
            </a:r>
            <a:endParaRPr lang="ja-JP" altLang="en-US" sz="1600" b="0" smtClean="0">
              <a:solidFill>
                <a:prstClr val="black"/>
              </a:solidFill>
              <a:latin typeface="Consolas"/>
              <a:ea typeface="メイリオ"/>
              <a:cs typeface="+mn-cs"/>
            </a:endParaRPr>
          </a:p>
          <a:p>
            <a:pPr algn="l" defTabSz="914400">
              <a:buNone/>
            </a:pPr>
            <a:r>
              <a:rPr lang="ja-JP" altLang="en-US" sz="1600" b="0" smtClean="0">
                <a:solidFill>
                  <a:prstClr val="black"/>
                </a:solidFill>
                <a:latin typeface="Consolas"/>
                <a:ea typeface="メイリオ"/>
                <a:cs typeface="+mn-cs"/>
              </a:rPr>
              <a:t>    </a:t>
            </a:r>
            <a:r>
              <a:rPr lang="en-US" altLang="ja-JP" sz="1600" b="0" smtClean="0">
                <a:solidFill>
                  <a:srgbClr val="0000FF"/>
                </a:solidFill>
                <a:latin typeface="Consolas"/>
                <a:ea typeface="メイリオ"/>
                <a:cs typeface="+mn-cs"/>
              </a:rPr>
              <a:t>return</a:t>
            </a:r>
            <a:r>
              <a:rPr lang="ja-JP" altLang="en-US" sz="1600" b="0" smtClean="0">
                <a:solidFill>
                  <a:prstClr val="black"/>
                </a:solidFill>
                <a:latin typeface="Consolas"/>
                <a:ea typeface="メイリオ"/>
                <a:cs typeface="+mn-cs"/>
              </a:rPr>
              <a:t> </a:t>
            </a:r>
            <a:r>
              <a:rPr lang="en-US" altLang="ja-JP" sz="1600" b="0" smtClean="0">
                <a:solidFill>
                  <a:prstClr val="black"/>
                </a:solidFill>
                <a:latin typeface="Consolas"/>
                <a:ea typeface="メイリオ"/>
                <a:cs typeface="+mn-cs"/>
              </a:rPr>
              <a:t>tcs.Task;</a:t>
            </a:r>
            <a:endParaRPr lang="ja-JP" altLang="en-US" sz="1600" b="0" smtClean="0">
              <a:solidFill>
                <a:prstClr val="black"/>
              </a:solidFill>
              <a:latin typeface="Consolas"/>
              <a:ea typeface="メイリオ"/>
              <a:cs typeface="+mn-cs"/>
            </a:endParaRPr>
          </a:p>
          <a:p>
            <a:pPr algn="l" defTabSz="914400">
              <a:buNone/>
            </a:pPr>
            <a:r>
              <a:rPr lang="en-US" altLang="ja-JP" sz="1600" b="0" smtClean="0">
                <a:solidFill>
                  <a:prstClr val="black"/>
                </a:solidFill>
                <a:latin typeface="Consolas"/>
                <a:ea typeface="メイリオ"/>
                <a:cs typeface="+mn-cs"/>
              </a:rPr>
              <a:t>}</a:t>
            </a:r>
            <a:endParaRPr lang="ja-JP" altLang="en-US" sz="1600" dirty="0">
              <a:solidFill>
                <a:prstClr val="black"/>
              </a:solidFill>
              <a:latin typeface="Consolas"/>
              <a:ea typeface="メイリオ"/>
            </a:endParaRPr>
          </a:p>
        </p:txBody>
      </p:sp>
      <p:sp>
        <p:nvSpPr>
          <p:cNvPr id="9" name="Freeform 8"/>
          <p:cNvSpPr/>
          <p:nvPr/>
        </p:nvSpPr>
        <p:spPr>
          <a:xfrm>
            <a:off x="1632247" y="1601831"/>
            <a:ext cx="649480" cy="31088"/>
          </a:xfrm>
          <a:custGeom>
            <a:avLst/>
            <a:gdLst>
              <a:gd name="connsiteX0" fmla="*/ 0 w 649480"/>
              <a:gd name="connsiteY0" fmla="*/ 17934 h 31088"/>
              <a:gd name="connsiteX1" fmla="*/ 470018 w 649480"/>
              <a:gd name="connsiteY1" fmla="*/ 17934 h 31088"/>
              <a:gd name="connsiteX2" fmla="*/ 495656 w 649480"/>
              <a:gd name="connsiteY2" fmla="*/ 9388 h 31088"/>
              <a:gd name="connsiteX3" fmla="*/ 546931 w 649480"/>
              <a:gd name="connsiteY3" fmla="*/ 842 h 31088"/>
              <a:gd name="connsiteX4" fmla="*/ 649480 w 649480"/>
              <a:gd name="connsiteY4" fmla="*/ 842 h 3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80" h="31088">
                <a:moveTo>
                  <a:pt x="0" y="17934"/>
                </a:moveTo>
                <a:cubicBezTo>
                  <a:pt x="200377" y="37970"/>
                  <a:pt x="113554" y="32786"/>
                  <a:pt x="470018" y="17934"/>
                </a:cubicBezTo>
                <a:cubicBezTo>
                  <a:pt x="479018" y="17559"/>
                  <a:pt x="486862" y="11342"/>
                  <a:pt x="495656" y="9388"/>
                </a:cubicBezTo>
                <a:cubicBezTo>
                  <a:pt x="512571" y="5629"/>
                  <a:pt x="529630" y="1803"/>
                  <a:pt x="546931" y="842"/>
                </a:cubicBezTo>
                <a:cubicBezTo>
                  <a:pt x="581061" y="-1054"/>
                  <a:pt x="615297" y="842"/>
                  <a:pt x="649480" y="842"/>
                </a:cubicBezTo>
              </a:path>
            </a:pathLst>
          </a:custGeom>
          <a:ln w="50800" cap="rnd"/>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ja-JP" altLang="en-US">
              <a:ea typeface="メイリオ"/>
            </a:endParaRPr>
          </a:p>
        </p:txBody>
      </p:sp>
      <p:sp>
        <p:nvSpPr>
          <p:cNvPr id="10" name="Freeform 9"/>
          <p:cNvSpPr/>
          <p:nvPr/>
        </p:nvSpPr>
        <p:spPr>
          <a:xfrm>
            <a:off x="2948299" y="2136449"/>
            <a:ext cx="649480" cy="25637"/>
          </a:xfrm>
          <a:custGeom>
            <a:avLst/>
            <a:gdLst>
              <a:gd name="connsiteX0" fmla="*/ 0 w 649480"/>
              <a:gd name="connsiteY0" fmla="*/ 0 h 25637"/>
              <a:gd name="connsiteX1" fmla="*/ 401652 w 649480"/>
              <a:gd name="connsiteY1" fmla="*/ 17092 h 25637"/>
              <a:gd name="connsiteX2" fmla="*/ 444381 w 649480"/>
              <a:gd name="connsiteY2" fmla="*/ 25637 h 25637"/>
              <a:gd name="connsiteX3" fmla="*/ 649480 w 649480"/>
              <a:gd name="connsiteY3" fmla="*/ 8546 h 25637"/>
            </a:gdLst>
            <a:ahLst/>
            <a:cxnLst>
              <a:cxn ang="0">
                <a:pos x="connsiteX0" y="connsiteY0"/>
              </a:cxn>
              <a:cxn ang="0">
                <a:pos x="connsiteX1" y="connsiteY1"/>
              </a:cxn>
              <a:cxn ang="0">
                <a:pos x="connsiteX2" y="connsiteY2"/>
              </a:cxn>
              <a:cxn ang="0">
                <a:pos x="connsiteX3" y="connsiteY3"/>
              </a:cxn>
            </a:cxnLst>
            <a:rect l="l" t="t" r="r" b="b"/>
            <a:pathLst>
              <a:path w="649480" h="25637">
                <a:moveTo>
                  <a:pt x="0" y="0"/>
                </a:moveTo>
                <a:cubicBezTo>
                  <a:pt x="114848" y="3190"/>
                  <a:pt x="274258" y="1168"/>
                  <a:pt x="401652" y="17092"/>
                </a:cubicBezTo>
                <a:cubicBezTo>
                  <a:pt x="416065" y="18894"/>
                  <a:pt x="430138" y="22789"/>
                  <a:pt x="444381" y="25637"/>
                </a:cubicBezTo>
                <a:cubicBezTo>
                  <a:pt x="615193" y="6659"/>
                  <a:pt x="546615" y="8546"/>
                  <a:pt x="649480" y="8546"/>
                </a:cubicBezTo>
              </a:path>
            </a:pathLst>
          </a:custGeom>
          <a:ln w="50800" cap="rnd"/>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ja-JP" altLang="en-US">
              <a:ea typeface="メイリオ"/>
            </a:endParaRPr>
          </a:p>
        </p:txBody>
      </p:sp>
    </p:spTree>
    <p:extLst>
      <p:ext uri="{BB962C8B-B14F-4D97-AF65-F5344CB8AC3E}">
        <p14:creationId xmlns:p14="http://schemas.microsoft.com/office/powerpoint/2010/main" val="685014800"/>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animBg="1"/>
      <p:bldP spid="10"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effectLst/>
      </a:spPr>
      <a:bodyPr rtlCol="0" anchor="ctr"/>
      <a:lstStyle>
        <a:defPPr algn="ctr">
          <a:defRPr/>
        </a:defPPr>
      </a:lstStyle>
      <a:style>
        <a:lnRef idx="3">
          <a:schemeClr val="accent3"/>
        </a:lnRef>
        <a:fillRef idx="0">
          <a:schemeClr val="accent3"/>
        </a:fillRef>
        <a:effectRef idx="2">
          <a:schemeClr val="accent3"/>
        </a:effectRef>
        <a:fontRef idx="minor">
          <a:schemeClr val="tx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1745</Words>
  <Application>Microsoft Office PowerPoint</Application>
  <PresentationFormat>ユーザー設定</PresentationFormat>
  <Paragraphs>231</Paragraphs>
  <Slides>24</Slides>
  <Notes>24</Notes>
  <HiddenSlides>0</HiddenSlides>
  <MMClips>0</MMClips>
  <ScaleCrop>false</ScaleCrop>
  <HeadingPairs>
    <vt:vector size="4" baseType="variant">
      <vt:variant>
        <vt:lpstr>テーマ</vt:lpstr>
      </vt:variant>
      <vt:variant>
        <vt:i4>8</vt:i4>
      </vt:variant>
      <vt:variant>
        <vt:lpstr>スライド タイトル</vt:lpstr>
      </vt:variant>
      <vt:variant>
        <vt:i4>24</vt:i4>
      </vt:variant>
    </vt:vector>
  </HeadingPairs>
  <TitlesOfParts>
    <vt:vector size="3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Future directions for C# and Visual Basic   C# と Visual Basic の 将来的な方向性</vt:lpstr>
      <vt:lpstr>PowerPoint プレゼンテーション</vt:lpstr>
      <vt:lpstr>アジェンダ</vt:lpstr>
      <vt:lpstr>C# と VB の進化</vt:lpstr>
      <vt:lpstr>新機能</vt:lpstr>
      <vt:lpstr>最新の接続型アプリケーションでは、 非同期プログラミングが標準になりつつある</vt:lpstr>
      <vt:lpstr>非同期プログラミング モデル</vt:lpstr>
      <vt:lpstr>非同期メソッドは通常のコードを コールバック ステート マシンに自動変換する</vt:lpstr>
      <vt:lpstr>非同期メソッド</vt:lpstr>
      <vt:lpstr>Metro スタイル非同期</vt:lpstr>
      <vt:lpstr>非同期メソッド</vt:lpstr>
      <vt:lpstr>C# と Javascript</vt:lpstr>
      <vt:lpstr>Caller Info 属性</vt:lpstr>
      <vt:lpstr>Caller Info 属性</vt:lpstr>
      <vt:lpstr>C# と VB の進化</vt:lpstr>
      <vt:lpstr>Roslyn プロジェクト</vt:lpstr>
      <vt:lpstr>Roslyn API</vt:lpstr>
      <vt:lpstr>Visual Studio Roslyn CTP</vt:lpstr>
      <vt:lpstr>Visual Studio Roslyn CTP</vt:lpstr>
      <vt:lpstr>まとめ</vt:lpstr>
      <vt:lpstr>詳細情報</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2011-11-08T05:50:29Z</dcterms:created>
  <dcterms:modified xsi:type="dcterms:W3CDTF">2011-11-09T01:37:00Z</dcterms:modified>
</cp:coreProperties>
</file>