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2"/>
  </p:notesMasterIdLst>
  <p:handoutMasterIdLst>
    <p:handoutMasterId r:id="rId53"/>
  </p:handoutMasterIdLst>
  <p:sldIdLst>
    <p:sldId id="430" r:id="rId8"/>
    <p:sldId id="545" r:id="rId9"/>
    <p:sldId id="514" r:id="rId10"/>
    <p:sldId id="475" r:id="rId11"/>
    <p:sldId id="530" r:id="rId12"/>
    <p:sldId id="528" r:id="rId13"/>
    <p:sldId id="472" r:id="rId14"/>
    <p:sldId id="515" r:id="rId15"/>
    <p:sldId id="470" r:id="rId16"/>
    <p:sldId id="500" r:id="rId17"/>
    <p:sldId id="526" r:id="rId18"/>
    <p:sldId id="473" r:id="rId19"/>
    <p:sldId id="505" r:id="rId20"/>
    <p:sldId id="483" r:id="rId21"/>
    <p:sldId id="481" r:id="rId22"/>
    <p:sldId id="492" r:id="rId23"/>
    <p:sldId id="482" r:id="rId24"/>
    <p:sldId id="493" r:id="rId25"/>
    <p:sldId id="522" r:id="rId26"/>
    <p:sldId id="504" r:id="rId27"/>
    <p:sldId id="533" r:id="rId28"/>
    <p:sldId id="534" r:id="rId29"/>
    <p:sldId id="535" r:id="rId30"/>
    <p:sldId id="536" r:id="rId31"/>
    <p:sldId id="541" r:id="rId32"/>
    <p:sldId id="531" r:id="rId33"/>
    <p:sldId id="479" r:id="rId34"/>
    <p:sldId id="474" r:id="rId35"/>
    <p:sldId id="525" r:id="rId36"/>
    <p:sldId id="540" r:id="rId37"/>
    <p:sldId id="539" r:id="rId38"/>
    <p:sldId id="538" r:id="rId39"/>
    <p:sldId id="537" r:id="rId40"/>
    <p:sldId id="527" r:id="rId41"/>
    <p:sldId id="513" r:id="rId42"/>
    <p:sldId id="512" r:id="rId43"/>
    <p:sldId id="544" r:id="rId44"/>
    <p:sldId id="542" r:id="rId45"/>
    <p:sldId id="543" r:id="rId46"/>
    <p:sldId id="503" r:id="rId47"/>
    <p:sldId id="506" r:id="rId48"/>
    <p:sldId id="523" r:id="rId49"/>
    <p:sldId id="520" r:id="rId50"/>
    <p:sldId id="377" r:id="rId5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1AF"/>
    <a:srgbClr val="0000FF"/>
    <a:srgbClr val="A31515"/>
    <a:srgbClr val="008080"/>
    <a:srgbClr val="EF4423"/>
    <a:srgbClr val="EFFF00"/>
    <a:srgbClr val="008000"/>
    <a:srgbClr val="65BC46"/>
    <a:srgbClr val="457EC1"/>
    <a:srgbClr val="59C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0" autoAdjust="0"/>
    <p:restoredTop sz="89542" autoAdjust="0"/>
  </p:normalViewPr>
  <p:slideViewPr>
    <p:cSldViewPr snapToGrid="0" snapToObjects="1">
      <p:cViewPr varScale="1">
        <p:scale>
          <a:sx n="53" d="100"/>
          <a:sy n="53" d="100"/>
        </p:scale>
        <p:origin x="-138" y="-84"/>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8" d="100"/>
        <a:sy n="28"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11/18/2011 3:44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9635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11</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986171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108696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79299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92278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5107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2631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43719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59877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44138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259877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11/18/2011 3:44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3794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29</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3</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289162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044441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35</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11/18/2011 3:44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593926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31664160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055233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680853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extLst>
      <p:ext uri="{BB962C8B-B14F-4D97-AF65-F5344CB8AC3E}">
        <p14:creationId xmlns:p14="http://schemas.microsoft.com/office/powerpoint/2010/main" val="54963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68085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17506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419820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8</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11/18/2011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11/18/2011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11/18/2011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dirty="0"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11/18/2011</a:t>
            </a:fld>
            <a:endParaRPr lang="en-US" dirty="0"/>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dirty="0"/>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dirty="0"/>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dirty="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dirty="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1585312"/>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dirty="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heme" Target="../theme/theme7.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815"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indows.mail.microsoft.com/owa/redir.aspx?C=6203c5ed6da74f5fbd66d364272ad300&amp;URL=http://go.microsoft.com/fwlink/?LinkId=227676&amp;clcid=0x409"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indows.mail.microsoft.com/owa/redir.aspx?C=6203c5ed6da74f5fbd66d364272ad300&amp;URL=http://go.microsoft.com/fwlink/?LinkId=227699&amp;clcid=0x40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010094"/>
            <a:ext cx="8593760" cy="3136163"/>
          </a:xfrm>
        </p:spPr>
        <p:txBody>
          <a:bodyPr/>
          <a:lstStyle/>
          <a:p>
            <a:pPr algn="l" defTabSz="914400">
              <a:spcBef>
                <a:spcPts val="0"/>
              </a:spcBef>
              <a:buNone/>
            </a:pPr>
            <a:r>
              <a:rPr lang="en-US" altLang="ja-JP" sz="3600" b="0" spc="-100" baseline="0" dirty="0" err="1"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Async</a:t>
            </a:r>
            <a:r>
              <a:rPr lang="ja-JP" altLang="en-US"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everywhere: </a:t>
            </a:r>
            <a:r>
              <a:rPr lang="en-US" altLang="ja-JP" sz="24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creating </a:t>
            </a:r>
            <a:r>
              <a:rPr lang="en-US" altLang="ja-JP" sz="24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responsive APIs &amp; apps</a:t>
            </a:r>
            <a:br>
              <a:rPr lang="en-US" altLang="ja-JP" sz="24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r>
              <a:rPr lang="en-US" altLang="ja-JP"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非同期</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の活用</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t>
            </a:r>
            <a:b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応答性の高い </a:t>
            </a:r>
            <a:r>
              <a:rPr lang="en-US" altLang="ja-JP"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API </a:t>
            </a:r>
            <a:r>
              <a:rPr lang="ja-JP" altLang="en-US"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とアプリを開発</a:t>
            </a:r>
            <a:r>
              <a:rPr lang="ja-JP" altLang="en-US" sz="4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する</a:t>
            </a:r>
            <a:endParaRPr lang="ja-JP" altLang="en-US" sz="4800" dirty="0">
              <a:ea typeface="メイリオ"/>
            </a:endParaRPr>
          </a:p>
        </p:txBody>
      </p:sp>
      <p:sp>
        <p:nvSpPr>
          <p:cNvPr id="3" name="Subtitle 2"/>
          <p:cNvSpPr>
            <a:spLocks noGrp="1"/>
          </p:cNvSpPr>
          <p:nvPr>
            <p:ph type="subTitle" idx="1"/>
          </p:nvPr>
        </p:nvSpPr>
        <p:spPr/>
        <p:txBody>
          <a:bodyPr/>
          <a:lstStyle/>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latin typeface="Segoe UI Semibold"/>
                <a:ea typeface="メイリオ"/>
              </a:rPr>
              <a:t>Ben Kuhn</a:t>
            </a: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Software Engineer</a:t>
            </a:r>
            <a:endParaRPr lang="ja-JP" altLang="en-US" b="0" dirty="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baseline="0" dirty="0" smtClean="0">
                <a:gradFill>
                  <a:gsLst>
                    <a:gs pos="0">
                      <a:schemeClr val="bg2"/>
                    </a:gs>
                    <a:gs pos="86000">
                      <a:schemeClr val="bg2"/>
                    </a:gs>
                  </a:gsLst>
                  <a:lin ang="5400000" scaled="0"/>
                </a:gradFill>
                <a:latin typeface="Segoe UI Light"/>
                <a:ea typeface="メイリオ"/>
                <a:cs typeface="+mn-cs"/>
              </a:rPr>
              <a:t>PLAT-203T</a:t>
            </a:r>
            <a:endParaRPr lang="en-US" altLang="ja-JP" sz="2000" b="0" baseline="0" dirty="0">
              <a:gradFill>
                <a:gsLst>
                  <a:gs pos="0">
                    <a:schemeClr val="bg2"/>
                  </a:gs>
                  <a:gs pos="86000">
                    <a:schemeClr val="bg2"/>
                  </a:gs>
                </a:gsLst>
                <a:lin ang="5400000" scaled="0"/>
              </a:gradFill>
              <a:latin typeface="Segoe UI Light"/>
              <a:ea typeface="メイリオ"/>
              <a:cs typeface="+mn-cs"/>
            </a:endParaRPr>
          </a:p>
        </p:txBody>
      </p:sp>
    </p:spTree>
    <p:extLst>
      <p:ext uri="{BB962C8B-B14F-4D97-AF65-F5344CB8AC3E}">
        <p14:creationId xmlns:p14="http://schemas.microsoft.com/office/powerpoint/2010/main" val="1082811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この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Win32 API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の処理時間</a:t>
            </a:r>
            <a:endParaRPr lang="ja-JP" altLang="en-US" dirty="0">
              <a:ea typeface="メイリオ"/>
            </a:endParaRPr>
          </a:p>
        </p:txBody>
      </p:sp>
      <p:sp>
        <p:nvSpPr>
          <p:cNvPr id="3" name="Content Placeholder 2"/>
          <p:cNvSpPr>
            <a:spLocks noGrp="1"/>
          </p:cNvSpPr>
          <p:nvPr>
            <p:ph idx="1"/>
          </p:nvPr>
        </p:nvSpPr>
        <p:spPr>
          <a:xfrm>
            <a:off x="519114" y="1905000"/>
            <a:ext cx="11149011" cy="1551194"/>
          </a:xfrm>
        </p:spPr>
        <p:txBody>
          <a:bodyPr/>
          <a:lstStyle/>
          <a:p>
            <a:pPr marL="0" indent="0" algn="l" defTabSz="914400">
              <a:lnSpc>
                <a:spcPct val="90000"/>
              </a:lnSpc>
              <a:spcBef>
                <a:spcPct val="20000"/>
              </a:spcBef>
              <a:buNone/>
            </a:pPr>
            <a:r>
              <a:rPr lang="en-US" altLang="ja-JP" sz="2400" b="0" dirty="0" smtClean="0">
                <a:solidFill>
                  <a:srgbClr val="0000FF"/>
                </a:solidFill>
                <a:latin typeface="Consolas"/>
                <a:ea typeface="メイリオ"/>
                <a:cs typeface="Consolas"/>
              </a:rPr>
              <a:t>if</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1" dirty="0" smtClean="0">
                <a:solidFill>
                  <a:srgbClr val="EF4423"/>
                </a:solidFill>
                <a:latin typeface="Consolas"/>
                <a:ea typeface="メイリオ"/>
                <a:cs typeface="Consolas"/>
              </a:rPr>
              <a:t>GetPrinter</a:t>
            </a:r>
            <a:r>
              <a:rPr lang="en-US" altLang="ja-JP" sz="2400" b="0" dirty="0" smtClean="0">
                <a:gradFill>
                  <a:gsLst>
                    <a:gs pos="0">
                      <a:srgbClr val="000000"/>
                    </a:gs>
                    <a:gs pos="86000">
                      <a:srgbClr val="000000"/>
                    </a:gs>
                  </a:gsLst>
                  <a:lin ang="5400000" scaled="0"/>
                </a:gradFill>
                <a:latin typeface="Consolas"/>
                <a:ea typeface="メイリオ"/>
                <a:cs typeface="Consolas"/>
              </a:rPr>
              <a:t>(hPrinter, ..., pBuffer, cbBuffer, &amp;cbNeeded))</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dirty="0">
              <a:ea typeface="メイリオ"/>
            </a:endParaRPr>
          </a:p>
        </p:txBody>
      </p:sp>
    </p:spTree>
    <p:extLst>
      <p:ext uri="{BB962C8B-B14F-4D97-AF65-F5344CB8AC3E}">
        <p14:creationId xmlns:p14="http://schemas.microsoft.com/office/powerpoint/2010/main" val="1576182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6" y="2652876"/>
            <a:ext cx="10080230" cy="1990726"/>
          </a:xfrm>
        </p:spPr>
        <p:txBody>
          <a:bodyPr>
            <a:noAutofit/>
          </a:bodyPr>
          <a:lstStyle/>
          <a:p>
            <a:pPr marL="0" indent="0" algn="ctr" defTabSz="914400">
              <a:spcBef>
                <a:spcPct val="0"/>
              </a:spcBef>
              <a:buNone/>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長時間実行される </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Windows Runtime API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は、ブロックではなく非同期による完了を提供</a:t>
            </a:r>
            <a:endParaRPr lang="ja-JP" altLang="en-US" sz="4000" dirty="0">
              <a:latin typeface="+mn-lt"/>
              <a:ea typeface="メイリオ"/>
            </a:endParaRPr>
          </a:p>
        </p:txBody>
      </p:sp>
      <p:sp>
        <p:nvSpPr>
          <p:cNvPr id="2" name="TextBox 1"/>
          <p:cNvSpPr txBox="1"/>
          <p:nvPr/>
        </p:nvSpPr>
        <p:spPr>
          <a:xfrm rot="20008899">
            <a:off x="236484" y="2216155"/>
            <a:ext cx="2475186" cy="492443"/>
          </a:xfrm>
          <a:prstGeom prst="rect">
            <a:avLst/>
          </a:prstGeom>
          <a:noFill/>
        </p:spPr>
        <p:txBody>
          <a:bodyPr wrap="square" lIns="0" tIns="0" rIns="0" bIns="0" rtlCol="0">
            <a:spAutoFit/>
          </a:bodyPr>
          <a:lstStyle/>
          <a:p>
            <a:pPr algn="l" defTabSz="914400">
              <a:buNone/>
            </a:pPr>
            <a:r>
              <a:rPr lang="ja-JP" altLang="en-US" sz="3200" b="0" dirty="0" smtClean="0">
                <a:solidFill>
                  <a:srgbClr val="FF0000"/>
                </a:solidFill>
                <a:latin typeface="Kristen ITC"/>
                <a:ea typeface="メイリオ"/>
                <a:cs typeface="+mn-cs"/>
              </a:rPr>
              <a:t>可能性あり</a:t>
            </a:r>
            <a:endParaRPr lang="ja-JP" altLang="en-US" sz="3200" b="0" dirty="0">
              <a:solidFill>
                <a:srgbClr val="FF0000"/>
              </a:solidFill>
              <a:latin typeface="Kristen ITC"/>
              <a:ea typeface="メイリオ"/>
              <a:cs typeface="+mn-cs"/>
            </a:endParaRPr>
          </a:p>
        </p:txBody>
      </p:sp>
    </p:spTree>
    <p:custDataLst>
      <p:tags r:id="rId1"/>
    </p:custDataLst>
    <p:extLst>
      <p:ext uri="{BB962C8B-B14F-4D97-AF65-F5344CB8AC3E}">
        <p14:creationId xmlns:p14="http://schemas.microsoft.com/office/powerpoint/2010/main" val="20201012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774465" cy="3046988"/>
          </a:xfrm>
          <a:prstGeom prst="rect">
            <a:avLst/>
          </a:prstGeom>
          <a:noFill/>
        </p:spPr>
        <p:txBody>
          <a:bodyPr wrap="square" rtlCol="0">
            <a:spAutoFit/>
          </a:bodyPr>
          <a:lstStyle>
            <a:defPPr>
              <a:defRPr lang="en-US"/>
            </a:defPPr>
            <a:lvl1pPr>
              <a:defRPr sz="5000">
                <a:solidFill>
                  <a:srgbClr val="FFFFFF"/>
                </a:solidFill>
                <a:latin typeface="+mj-lt"/>
              </a:defRPr>
            </a:lvl1pPr>
          </a:lstStyle>
          <a:p>
            <a:pPr algn="l" defTabSz="914400">
              <a:buNone/>
            </a:pPr>
            <a:r>
              <a:rPr lang="ja-JP" altLang="en-US" sz="4800" b="0" dirty="0" smtClean="0">
                <a:solidFill>
                  <a:srgbClr val="B0D685"/>
                </a:solidFill>
                <a:latin typeface="Segoe UI Semibold" pitchFamily="34" charset="0"/>
                <a:ea typeface="メイリオ"/>
                <a:cs typeface="+mn-cs"/>
              </a:rPr>
              <a:t>非同期とは</a:t>
            </a:r>
          </a:p>
          <a:p>
            <a:pPr algn="l" defTabSz="914400">
              <a:buNone/>
            </a:pPr>
            <a:r>
              <a:rPr lang="ja-JP" altLang="en-US" sz="4800" b="0" dirty="0" smtClean="0">
                <a:solidFill>
                  <a:srgbClr val="B0D685"/>
                </a:solidFill>
                <a:latin typeface="Segoe UI Semibold" pitchFamily="34" charset="0"/>
                <a:ea typeface="メイリオ"/>
                <a:cs typeface="+mn-cs"/>
              </a:rPr>
              <a:t>非同期によるハングの修正方法</a:t>
            </a:r>
          </a:p>
          <a:p>
            <a:pPr algn="l" defTabSz="914400">
              <a:buNone/>
            </a:pPr>
            <a:r>
              <a:rPr lang="ja-JP" altLang="en-US" sz="4800" b="0" dirty="0" smtClean="0">
                <a:solidFill>
                  <a:srgbClr val="FFFFFF"/>
                </a:solidFill>
                <a:latin typeface="Segoe UI Semibold" pitchFamily="34" charset="0"/>
                <a:ea typeface="メイリオ"/>
                <a:cs typeface="+mn-cs"/>
              </a:rPr>
              <a:t>非同期の使用方法</a:t>
            </a:r>
          </a:p>
          <a:p>
            <a:pPr algn="l" defTabSz="914400">
              <a:buNone/>
            </a:pPr>
            <a:r>
              <a:rPr lang="ja-JP" altLang="en-US" sz="4800" b="0" dirty="0" smtClean="0">
                <a:solidFill>
                  <a:srgbClr val="B0D685"/>
                </a:solidFill>
                <a:latin typeface="Segoe UI Semibold" pitchFamily="34" charset="0"/>
                <a:ea typeface="メイリオ"/>
                <a:cs typeface="+mn-cs"/>
              </a:rPr>
              <a:t>お勧めの </a:t>
            </a:r>
            <a:r>
              <a:rPr lang="en-US" altLang="ja-JP" sz="4800" b="0" dirty="0" smtClean="0">
                <a:solidFill>
                  <a:srgbClr val="B0D685"/>
                </a:solidFill>
                <a:latin typeface="Segoe UI Semibold" pitchFamily="34" charset="0"/>
                <a:ea typeface="メイリオ"/>
                <a:cs typeface="+mn-cs"/>
              </a:rPr>
              <a:t>5 </a:t>
            </a:r>
            <a:r>
              <a:rPr lang="ja-JP" altLang="en-US" sz="4800" b="0" dirty="0" smtClean="0">
                <a:solidFill>
                  <a:srgbClr val="B0D685"/>
                </a:solidFill>
                <a:latin typeface="Segoe UI Semibold" pitchFamily="34" charset="0"/>
                <a:ea typeface="メイリオ"/>
                <a:cs typeface="+mn-cs"/>
              </a:rPr>
              <a:t>つのヒント</a:t>
            </a:r>
            <a:endParaRPr lang="ja-JP" altLang="en-US" sz="4800" b="0" dirty="0">
              <a:solidFill>
                <a:srgbClr val="B0D685"/>
              </a:solidFill>
              <a:latin typeface="Segoe UI Semibold" pitchFamily="34" charset="0"/>
              <a:ea typeface="メイリオ"/>
              <a:cs typeface="+mn-cs"/>
            </a:endParaRPr>
          </a:p>
        </p:txBody>
      </p:sp>
    </p:spTree>
    <p:extLst>
      <p:ext uri="{BB962C8B-B14F-4D97-AF65-F5344CB8AC3E}">
        <p14:creationId xmlns:p14="http://schemas.microsoft.com/office/powerpoint/2010/main" val="574544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非同期処理の構造</a:t>
            </a:r>
            <a:endParaRPr lang="ja-JP" altLang="en-US" dirty="0">
              <a:ea typeface="メイリオ"/>
            </a:endParaRPr>
          </a:p>
        </p:txBody>
      </p:sp>
      <p:sp>
        <p:nvSpPr>
          <p:cNvPr id="5" name="Round Same Side Corner Rectangle 4"/>
          <p:cNvSpPr/>
          <p:nvPr/>
        </p:nvSpPr>
        <p:spPr bwMode="auto">
          <a:xfrm>
            <a:off x="5328800" y="1497724"/>
            <a:ext cx="2254469" cy="567560"/>
          </a:xfrm>
          <a:prstGeom prst="round2Same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smtClean="0">
                <a:gradFill>
                  <a:gsLst>
                    <a:gs pos="0">
                      <a:schemeClr val="tx1"/>
                    </a:gs>
                    <a:gs pos="100000">
                      <a:schemeClr val="tx1"/>
                    </a:gs>
                  </a:gsLst>
                  <a:lin ang="5400000" scaled="0"/>
                </a:gradFill>
                <a:latin typeface="Segoe UI Light"/>
                <a:ea typeface="メイリオ"/>
                <a:cs typeface="+mn-cs"/>
              </a:rPr>
              <a:t>StorageFile</a:t>
            </a:r>
            <a:endParaRPr lang="ja-JP" altLang="en-US" sz="2200" b="1" dirty="0" smtClean="0">
              <a:gradFill>
                <a:gsLst>
                  <a:gs pos="0">
                    <a:schemeClr val="tx1"/>
                  </a:gs>
                  <a:gs pos="100000">
                    <a:schemeClr val="tx1"/>
                  </a:gs>
                </a:gsLst>
                <a:lin ang="5400000" scaled="0"/>
              </a:gradFill>
              <a:ea typeface="メイリオ"/>
            </a:endParaRPr>
          </a:p>
        </p:txBody>
      </p:sp>
      <p:sp>
        <p:nvSpPr>
          <p:cNvPr id="6" name="Round Same Side Corner Rectangle 5"/>
          <p:cNvSpPr/>
          <p:nvPr/>
        </p:nvSpPr>
        <p:spPr bwMode="auto">
          <a:xfrm>
            <a:off x="846084" y="1497724"/>
            <a:ext cx="2254469" cy="567560"/>
          </a:xfrm>
          <a:prstGeom prst="round2Same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2100" b="1" dirty="0" smtClean="0">
                <a:gradFill>
                  <a:gsLst>
                    <a:gs pos="0">
                      <a:schemeClr val="tx1"/>
                    </a:gs>
                    <a:gs pos="100000">
                      <a:schemeClr val="tx1"/>
                    </a:gs>
                  </a:gsLst>
                  <a:lin ang="5400000" scaled="0"/>
                </a:gradFill>
                <a:latin typeface="Segoe UI Light"/>
                <a:ea typeface="メイリオ"/>
                <a:cs typeface="+mn-cs"/>
              </a:rPr>
              <a:t>クライアント</a:t>
            </a:r>
            <a:endParaRPr lang="ja-JP" altLang="en-US" sz="2100" b="1" dirty="0">
              <a:gradFill>
                <a:gsLst>
                  <a:gs pos="0">
                    <a:schemeClr val="tx1"/>
                  </a:gs>
                  <a:gs pos="100000">
                    <a:schemeClr val="tx1"/>
                  </a:gs>
                </a:gsLst>
                <a:lin ang="5400000" scaled="0"/>
              </a:gradFill>
              <a:latin typeface="Segoe UI Light"/>
              <a:ea typeface="メイリオ"/>
              <a:cs typeface="+mn-cs"/>
            </a:endParaRPr>
          </a:p>
        </p:txBody>
      </p:sp>
      <p:sp>
        <p:nvSpPr>
          <p:cNvPr id="7" name="Round Same Side Corner Rectangle 6"/>
          <p:cNvSpPr/>
          <p:nvPr/>
        </p:nvSpPr>
        <p:spPr bwMode="auto">
          <a:xfrm>
            <a:off x="7835462" y="2527747"/>
            <a:ext cx="2806262" cy="567560"/>
          </a:xfrm>
          <a:prstGeom prst="round2Same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2200" b="1" dirty="0" smtClean="0">
                <a:gradFill>
                  <a:gsLst>
                    <a:gs pos="0">
                      <a:schemeClr val="tx1"/>
                    </a:gs>
                    <a:gs pos="100000">
                      <a:schemeClr val="tx1"/>
                    </a:gs>
                  </a:gsLst>
                  <a:lin ang="5400000" scaled="0"/>
                </a:gradFill>
                <a:latin typeface="Segoe UI Light"/>
                <a:ea typeface="メイリオ"/>
                <a:cs typeface="+mn-cs"/>
              </a:rPr>
              <a:t>IAsyncOperation&lt;&gt;</a:t>
            </a:r>
            <a:endParaRPr lang="en-US" altLang="ja-JP" sz="2200" b="1" dirty="0">
              <a:gradFill>
                <a:gsLst>
                  <a:gs pos="0">
                    <a:schemeClr val="tx1"/>
                  </a:gs>
                  <a:gs pos="100000">
                    <a:schemeClr val="tx1"/>
                  </a:gs>
                </a:gsLst>
                <a:lin ang="5400000" scaled="0"/>
              </a:gradFill>
              <a:latin typeface="Segoe UI Light"/>
              <a:ea typeface="メイリオ"/>
              <a:cs typeface="+mn-cs"/>
            </a:endParaRPr>
          </a:p>
        </p:txBody>
      </p:sp>
      <p:cxnSp>
        <p:nvCxnSpPr>
          <p:cNvPr id="9" name="Straight Connector 8"/>
          <p:cNvCxnSpPr>
            <a:stCxn id="6" idx="1"/>
            <a:endCxn id="53" idx="0"/>
          </p:cNvCxnSpPr>
          <p:nvPr/>
        </p:nvCxnSpPr>
        <p:spPr>
          <a:xfrm flipH="1">
            <a:off x="1943154" y="2065284"/>
            <a:ext cx="30165" cy="2936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56033" y="2065284"/>
            <a:ext cx="1" cy="37521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p:cNvCxnSpPr>
          <p:nvPr/>
        </p:nvCxnSpPr>
        <p:spPr>
          <a:xfrm>
            <a:off x="9238593" y="3095307"/>
            <a:ext cx="57" cy="2990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1813034" y="2380592"/>
            <a:ext cx="260240" cy="26210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16" name="Straight Arrow Connector 15"/>
          <p:cNvCxnSpPr/>
          <p:nvPr/>
        </p:nvCxnSpPr>
        <p:spPr>
          <a:xfrm>
            <a:off x="2144110" y="2543505"/>
            <a:ext cx="41463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auto">
          <a:xfrm>
            <a:off x="6290496" y="2543505"/>
            <a:ext cx="331076" cy="5281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9" name="TextBox 18"/>
          <p:cNvSpPr txBox="1"/>
          <p:nvPr/>
        </p:nvSpPr>
        <p:spPr>
          <a:xfrm>
            <a:off x="2490952" y="2065284"/>
            <a:ext cx="2301815"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OpenAsync</a:t>
            </a:r>
            <a:endParaRPr lang="ja-JP" altLang="en-US" sz="3200" dirty="0" smtClean="0">
              <a:gradFill>
                <a:gsLst>
                  <a:gs pos="0">
                    <a:schemeClr val="tx1"/>
                  </a:gs>
                  <a:gs pos="86000">
                    <a:schemeClr val="tx1"/>
                  </a:gs>
                </a:gsLst>
                <a:lin ang="5400000" scaled="0"/>
              </a:gradFill>
              <a:ea typeface="メイリオ"/>
            </a:endParaRPr>
          </a:p>
        </p:txBody>
      </p:sp>
      <p:cxnSp>
        <p:nvCxnSpPr>
          <p:cNvPr id="22" name="Straight Arrow Connector 21"/>
          <p:cNvCxnSpPr>
            <a:stCxn id="18" idx="3"/>
            <a:endCxn id="7" idx="2"/>
          </p:cNvCxnSpPr>
          <p:nvPr/>
        </p:nvCxnSpPr>
        <p:spPr>
          <a:xfrm>
            <a:off x="6621572" y="2807578"/>
            <a:ext cx="1213890"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84341" y="2349073"/>
            <a:ext cx="1592317"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new</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28" name="Round Same Side Corner Rectangle 27"/>
          <p:cNvSpPr/>
          <p:nvPr/>
        </p:nvSpPr>
        <p:spPr bwMode="auto">
          <a:xfrm>
            <a:off x="3831070" y="3011194"/>
            <a:ext cx="2254469" cy="567560"/>
          </a:xfrm>
          <a:prstGeom prst="round2Same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2200" b="1" dirty="0" smtClean="0">
                <a:solidFill>
                  <a:schemeClr val="lt1"/>
                </a:solidFill>
                <a:latin typeface="Segoe UI Light"/>
                <a:ea typeface="メイリオ"/>
                <a:cs typeface="+mn-cs"/>
              </a:rPr>
              <a:t>コールバック</a:t>
            </a:r>
            <a:endParaRPr lang="ja-JP" altLang="en-US" sz="2200" b="1" dirty="0" smtClean="0">
              <a:gradFill>
                <a:gsLst>
                  <a:gs pos="0">
                    <a:schemeClr val="tx1"/>
                  </a:gs>
                  <a:gs pos="100000">
                    <a:schemeClr val="tx1"/>
                  </a:gs>
                </a:gsLst>
                <a:lin ang="5400000" scaled="0"/>
              </a:gradFill>
              <a:ea typeface="メイリオ"/>
            </a:endParaRPr>
          </a:p>
        </p:txBody>
      </p:sp>
      <p:cxnSp>
        <p:nvCxnSpPr>
          <p:cNvPr id="29" name="Straight Arrow Connector 28"/>
          <p:cNvCxnSpPr>
            <a:endCxn id="28" idx="2"/>
          </p:cNvCxnSpPr>
          <p:nvPr/>
        </p:nvCxnSpPr>
        <p:spPr>
          <a:xfrm flipV="1">
            <a:off x="2144110" y="3294974"/>
            <a:ext cx="1686960" cy="157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263683" y="2818297"/>
            <a:ext cx="1053662"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new</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cxnSp>
        <p:nvCxnSpPr>
          <p:cNvPr id="32" name="Straight Connector 31"/>
          <p:cNvCxnSpPr>
            <a:stCxn id="28" idx="1"/>
            <a:endCxn id="44" idx="0"/>
          </p:cNvCxnSpPr>
          <p:nvPr/>
        </p:nvCxnSpPr>
        <p:spPr>
          <a:xfrm>
            <a:off x="4958305" y="3578754"/>
            <a:ext cx="0" cy="2173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46944" y="4164730"/>
            <a:ext cx="7002463"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9075737" y="4164721"/>
            <a:ext cx="331076" cy="2640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cxnSp>
        <p:nvCxnSpPr>
          <p:cNvPr id="38" name="Straight Arrow Connector 37"/>
          <p:cNvCxnSpPr/>
          <p:nvPr/>
        </p:nvCxnSpPr>
        <p:spPr>
          <a:xfrm>
            <a:off x="2073274" y="4743464"/>
            <a:ext cx="7002463" cy="3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33448" y="3695158"/>
            <a:ext cx="2559320"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SetCompleted</a:t>
            </a:r>
            <a:endParaRPr lang="ja-JP" altLang="en-US" sz="3200" dirty="0" smtClean="0">
              <a:gradFill>
                <a:gsLst>
                  <a:gs pos="0">
                    <a:schemeClr val="tx1"/>
                  </a:gs>
                  <a:gs pos="86000">
                    <a:schemeClr val="tx1"/>
                  </a:gs>
                </a:gsLst>
                <a:lin ang="5400000" scaled="0"/>
              </a:gradFill>
              <a:ea typeface="メイリオ"/>
            </a:endParaRPr>
          </a:p>
        </p:txBody>
      </p:sp>
      <p:sp>
        <p:nvSpPr>
          <p:cNvPr id="42" name="TextBox 41"/>
          <p:cNvSpPr txBox="1"/>
          <p:nvPr/>
        </p:nvSpPr>
        <p:spPr>
          <a:xfrm>
            <a:off x="2228196" y="4289528"/>
            <a:ext cx="1450424"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Start</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43" name="Rectangle 42"/>
          <p:cNvSpPr/>
          <p:nvPr/>
        </p:nvSpPr>
        <p:spPr bwMode="auto">
          <a:xfrm>
            <a:off x="9075737" y="4737530"/>
            <a:ext cx="331076" cy="2640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4" name="Rectangle 43"/>
          <p:cNvSpPr/>
          <p:nvPr/>
        </p:nvSpPr>
        <p:spPr bwMode="auto">
          <a:xfrm>
            <a:off x="4792767" y="5751798"/>
            <a:ext cx="331076" cy="58595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5" name="Oval 44"/>
          <p:cNvSpPr/>
          <p:nvPr/>
        </p:nvSpPr>
        <p:spPr bwMode="auto">
          <a:xfrm>
            <a:off x="8529140" y="4916864"/>
            <a:ext cx="1481959" cy="900612"/>
          </a:xfrm>
          <a:prstGeom prst="ellipse">
            <a:avLst/>
          </a:prstGeom>
          <a:gradFill flip="none" rotWithShape="1">
            <a:gsLst>
              <a:gs pos="0">
                <a:schemeClr val="accent1"/>
              </a:gs>
              <a:gs pos="38000">
                <a:schemeClr val="accent1">
                  <a:tint val="44500"/>
                  <a:satMod val="160000"/>
                </a:schemeClr>
              </a:gs>
              <a:gs pos="74000">
                <a:schemeClr val="accent1">
                  <a:tint val="23500"/>
                  <a:satMod val="160000"/>
                  <a:alpha val="0"/>
                </a:scheme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126">
              <a:spcBef>
                <a:spcPct val="0"/>
              </a:spcBef>
              <a:spcAft>
                <a:spcPct val="0"/>
              </a:spcAft>
              <a:buNone/>
            </a:pPr>
            <a:r>
              <a:rPr lang="ja-JP" altLang="en-US" sz="2000" b="0" dirty="0" smtClean="0">
                <a:solidFill>
                  <a:srgbClr val="585858"/>
                </a:solidFill>
                <a:latin typeface="Segoe UI Light"/>
                <a:ea typeface="メイリオ"/>
                <a:cs typeface="+mn-cs"/>
              </a:rPr>
              <a:t>マジック</a:t>
            </a:r>
            <a:endParaRPr lang="ja-JP" altLang="en-US" sz="2000" b="0" dirty="0">
              <a:solidFill>
                <a:srgbClr val="585858"/>
              </a:solidFill>
              <a:latin typeface="Segoe UI Light"/>
              <a:ea typeface="メイリオ"/>
              <a:cs typeface="+mn-cs"/>
            </a:endParaRPr>
          </a:p>
        </p:txBody>
      </p:sp>
      <p:cxnSp>
        <p:nvCxnSpPr>
          <p:cNvPr id="47" name="Straight Arrow Connector 46"/>
          <p:cNvCxnSpPr/>
          <p:nvPr/>
        </p:nvCxnSpPr>
        <p:spPr>
          <a:xfrm flipH="1">
            <a:off x="5123843" y="5751798"/>
            <a:ext cx="3720612" cy="18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76399" y="5257378"/>
            <a:ext cx="2890345"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Invoke</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cxnSp>
        <p:nvCxnSpPr>
          <p:cNvPr id="51" name="Straight Arrow Connector 50"/>
          <p:cNvCxnSpPr/>
          <p:nvPr/>
        </p:nvCxnSpPr>
        <p:spPr>
          <a:xfrm flipH="1">
            <a:off x="2144110" y="5001602"/>
            <a:ext cx="6931627"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bwMode="auto">
          <a:xfrm>
            <a:off x="1813034" y="5001602"/>
            <a:ext cx="260240" cy="1509557"/>
          </a:xfrm>
          <a:prstGeom prst="rect">
            <a:avLst/>
          </a:prstGeom>
          <a:gradFill flip="none" rotWithShape="1">
            <a:gsLst>
              <a:gs pos="0">
                <a:schemeClr val="accent1"/>
              </a:gs>
              <a:gs pos="22000">
                <a:schemeClr val="accent1">
                  <a:tint val="44500"/>
                  <a:satMod val="160000"/>
                </a:schemeClr>
              </a:gs>
              <a:gs pos="81000">
                <a:schemeClr val="accent1">
                  <a:tint val="23500"/>
                  <a:satMod val="160000"/>
                  <a:alpha val="0"/>
                </a:schemeClr>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custDataLst>
      <p:tags r:id="rId1"/>
    </p:custDataLst>
    <p:extLst>
      <p:ext uri="{BB962C8B-B14F-4D97-AF65-F5344CB8AC3E}">
        <p14:creationId xmlns:p14="http://schemas.microsoft.com/office/powerpoint/2010/main" val="5684719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par>
                                <p:cTn id="87" presetID="10"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500"/>
                                        <p:tgtEl>
                                          <p:spTgt spid="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par>
                                <p:cTn id="101" presetID="10"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500"/>
                                        <p:tgtEl>
                                          <p:spTgt spid="4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18" grpId="0" animBg="1"/>
      <p:bldP spid="18" grpId="1" animBg="1"/>
      <p:bldP spid="19" grpId="0"/>
      <p:bldP spid="19" grpId="1"/>
      <p:bldP spid="26" grpId="0"/>
      <p:bldP spid="26" grpId="1"/>
      <p:bldP spid="28" grpId="0" animBg="1"/>
      <p:bldP spid="31" grpId="0"/>
      <p:bldP spid="35" grpId="0" animBg="1"/>
      <p:bldP spid="39" grpId="0"/>
      <p:bldP spid="42" grpId="0"/>
      <p:bldP spid="43" grpId="0" animBg="1"/>
      <p:bldP spid="44" grpId="0" animBg="1"/>
      <p:bldP spid="45" grpId="0" animBg="1"/>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C++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のシンプルな非同期</a:t>
            </a:r>
            <a:endParaRPr lang="ja-JP" altLang="en-US" dirty="0">
              <a:ea typeface="メイリオ"/>
            </a:endParaRPr>
          </a:p>
        </p:txBody>
      </p:sp>
      <p:sp>
        <p:nvSpPr>
          <p:cNvPr id="3" name="Text Placeholder 2"/>
          <p:cNvSpPr>
            <a:spLocks noGrp="1"/>
          </p:cNvSpPr>
          <p:nvPr>
            <p:ph type="body" sz="quarter" idx="10"/>
          </p:nvPr>
        </p:nvSpPr>
        <p:spPr>
          <a:xfrm>
            <a:off x="519115" y="1290127"/>
            <a:ext cx="11149012" cy="4678204"/>
          </a:xfrm>
        </p:spPr>
        <p:txBody>
          <a:bodyPr/>
          <a:lstStyle/>
          <a:p>
            <a:pPr marL="0" indent="0" algn="l" defTabSz="914400">
              <a:lnSpc>
                <a:spcPct val="90000"/>
              </a:lnSpc>
              <a:spcBef>
                <a:spcPct val="20000"/>
              </a:spcBef>
              <a:buNone/>
            </a:pPr>
            <a:r>
              <a:rPr lang="en-US" altLang="ja-JP" sz="2000" b="0" dirty="0" smtClean="0">
                <a:solidFill>
                  <a:srgbClr val="0000FF"/>
                </a:solidFill>
                <a:latin typeface="Consolas"/>
                <a:ea typeface="メイリオ"/>
                <a:cs typeface="Consolas"/>
              </a:rPr>
              <a:t>auto</a:t>
            </a:r>
            <a:r>
              <a:rPr lang="en-US" altLang="ja-JP" sz="2000" b="0" dirty="0" smtClean="0">
                <a:gradFill>
                  <a:gsLst>
                    <a:gs pos="0">
                      <a:srgbClr val="000000"/>
                    </a:gs>
                    <a:gs pos="86000">
                      <a:srgbClr val="000000"/>
                    </a:gs>
                  </a:gsLst>
                  <a:lin ang="5400000" scaled="0"/>
                </a:gradFill>
                <a:latin typeface="Consolas"/>
                <a:ea typeface="メイリオ"/>
                <a:cs typeface="Consolas"/>
              </a:rPr>
              <a:t> picker = </a:t>
            </a:r>
            <a:r>
              <a:rPr lang="en-US" altLang="ja-JP" sz="2000" b="0" dirty="0" smtClean="0">
                <a:solidFill>
                  <a:srgbClr val="0000FF"/>
                </a:solidFill>
                <a:latin typeface="Consolas"/>
                <a:ea typeface="メイリオ"/>
                <a:cs typeface="Consolas"/>
              </a:rPr>
              <a:t>ref new</a:t>
            </a:r>
            <a:r>
              <a:rPr lang="en-US" altLang="ja-JP"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2B91AF"/>
                </a:solidFill>
                <a:latin typeface="Consolas"/>
                <a:ea typeface="メイリオ"/>
                <a:cs typeface="Consolas"/>
              </a:rPr>
              <a:t>FileOpenPicker</a:t>
            </a:r>
            <a:r>
              <a:rPr lang="en-US" altLang="ja-JP" sz="2000" b="0" dirty="0" smtClean="0">
                <a:gradFill>
                  <a:gsLst>
                    <a:gs pos="0">
                      <a:srgbClr val="000000"/>
                    </a:gs>
                    <a:gs pos="86000">
                      <a:srgbClr val="000000"/>
                    </a:gs>
                  </a:gsLst>
                  <a:lin ang="5400000" scaled="0"/>
                </a:gradFill>
                <a:latin typeface="Consolas"/>
                <a:ea typeface="メイリオ"/>
                <a:cs typeface="Consolas"/>
              </a:rPr>
              <a:t>();</a:t>
            </a: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picker-&gt;FileTypeFilter-&gt;Append(</a:t>
            </a:r>
            <a:r>
              <a:rPr lang="en-US" altLang="ja-JP" sz="2000" b="0" dirty="0" smtClean="0">
                <a:solidFill>
                  <a:srgbClr val="A31515"/>
                </a:solidFill>
                <a:latin typeface="Consolas"/>
                <a:ea typeface="メイリオ"/>
                <a:cs typeface="Consolas"/>
              </a:rPr>
              <a:t>".jpg"</a:t>
            </a:r>
            <a:r>
              <a:rPr lang="en-US" altLang="ja-JP" sz="2000" b="0" dirty="0" smtClean="0">
                <a:gradFill>
                  <a:gsLst>
                    <a:gs pos="0">
                      <a:srgbClr val="000000"/>
                    </a:gs>
                    <a:gs pos="86000">
                      <a:srgbClr val="000000"/>
                    </a:gs>
                  </a:gsLst>
                  <a:lin ang="5400000" scaled="0"/>
                </a:gradFill>
                <a:latin typeface="Consolas"/>
                <a:ea typeface="メイリオ"/>
                <a:cs typeface="Consolas"/>
              </a:rPr>
              <a:t>);</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000" b="0" dirty="0" smtClean="0">
                <a:solidFill>
                  <a:srgbClr val="0000FF"/>
                </a:solidFill>
                <a:latin typeface="Consolas"/>
                <a:ea typeface="メイリオ"/>
                <a:cs typeface="Consolas"/>
              </a:rPr>
              <a:t>auto</a:t>
            </a:r>
            <a:r>
              <a:rPr lang="en-US" altLang="ja-JP" sz="2000" b="0" dirty="0" smtClean="0">
                <a:gradFill>
                  <a:gsLst>
                    <a:gs pos="0">
                      <a:srgbClr val="000000"/>
                    </a:gs>
                    <a:gs pos="86000">
                      <a:srgbClr val="000000"/>
                    </a:gs>
                  </a:gsLst>
                  <a:lin ang="5400000" scaled="0"/>
                </a:gradFill>
                <a:latin typeface="Consolas"/>
                <a:ea typeface="メイリオ"/>
                <a:cs typeface="Consolas"/>
              </a:rPr>
              <a:t> operation = picker-&gt;PickSingleFileAsync();</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operation-&gt;Completed = </a:t>
            </a: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00FF"/>
                </a:solidFill>
                <a:latin typeface="Consolas"/>
                <a:ea typeface="メイリオ"/>
                <a:cs typeface="Consolas"/>
              </a:rPr>
              <a:t>ref new </a:t>
            </a:r>
            <a:r>
              <a:rPr lang="en-US" altLang="ja-JP" sz="2000" b="0" dirty="0" smtClean="0">
                <a:solidFill>
                  <a:srgbClr val="2B91AF"/>
                </a:solidFill>
                <a:latin typeface="Consolas"/>
                <a:ea typeface="メイリオ"/>
                <a:cs typeface="Consolas"/>
              </a:rPr>
              <a:t>AsyncOperationCompletedHandler</a:t>
            </a:r>
            <a:r>
              <a:rPr lang="en-US" altLang="ja-JP" sz="2000" b="0" dirty="0" smtClean="0">
                <a:gradFill>
                  <a:gsLst>
                    <a:gs pos="0">
                      <a:srgbClr val="000000"/>
                    </a:gs>
                    <a:gs pos="86000">
                      <a:srgbClr val="000000"/>
                    </a:gs>
                  </a:gsLst>
                  <a:lin ang="5400000" scaled="0"/>
                </a:gradFill>
                <a:latin typeface="Consolas"/>
                <a:ea typeface="メイリオ"/>
                <a:cs typeface="Consolas"/>
              </a:rPr>
              <a:t>&lt;</a:t>
            </a:r>
            <a:r>
              <a:rPr lang="en-US" altLang="ja-JP" sz="2000" b="0" dirty="0" smtClean="0">
                <a:solidFill>
                  <a:srgbClr val="2B91AF"/>
                </a:solidFill>
                <a:latin typeface="Consolas"/>
                <a:ea typeface="メイリオ"/>
                <a:cs typeface="Consolas"/>
              </a:rPr>
              <a:t>StorageFile</a:t>
            </a:r>
            <a:r>
              <a:rPr lang="en-US" altLang="ja-JP" sz="2000" b="0" dirty="0" smtClean="0">
                <a:gradFill>
                  <a:gsLst>
                    <a:gs pos="0">
                      <a:srgbClr val="000000"/>
                    </a:gs>
                    <a:gs pos="86000">
                      <a:srgbClr val="000000"/>
                    </a:gs>
                  </a:gsLst>
                  <a:lin ang="5400000" scaled="0"/>
                </a:gradFill>
                <a:latin typeface="Consolas"/>
                <a:ea typeface="メイリオ"/>
                <a:cs typeface="Consolas"/>
              </a:rPr>
              <a:t>^&gt;( </a:t>
            </a: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a:t>
            </a:r>
            <a:r>
              <a:rPr lang="en-US" altLang="ja-JP" sz="2000" b="0" dirty="0" smtClean="0">
                <a:solidFill>
                  <a:srgbClr val="0000FF"/>
                </a:solidFill>
                <a:latin typeface="Consolas"/>
                <a:ea typeface="メイリオ"/>
                <a:cs typeface="Consolas"/>
              </a:rPr>
              <a:t>this</a:t>
            </a:r>
            <a:r>
              <a:rPr lang="en-US" altLang="ja-JP"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2B91AF"/>
                </a:solidFill>
                <a:latin typeface="Consolas"/>
                <a:ea typeface="メイリオ"/>
                <a:cs typeface="Consolas"/>
              </a:rPr>
              <a:t>IAsyncOperation&lt;StorageFile</a:t>
            </a:r>
            <a:r>
              <a:rPr lang="en-US" altLang="ja-JP" sz="2000" b="0" dirty="0" smtClean="0">
                <a:gradFill>
                  <a:gsLst>
                    <a:gs pos="0">
                      <a:srgbClr val="000000"/>
                    </a:gs>
                    <a:gs pos="86000">
                      <a:srgbClr val="000000"/>
                    </a:gs>
                  </a:gsLst>
                  <a:lin ang="5400000" scaled="0"/>
                </a:gradFill>
                <a:latin typeface="Consolas"/>
                <a:ea typeface="メイリオ"/>
                <a:cs typeface="Consolas"/>
              </a:rPr>
              <a:t>^&gt; ^ op)</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a:t>
            </a: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solidFill>
                  <a:srgbClr val="0000FF"/>
                </a:solidFill>
                <a:latin typeface="Consolas"/>
                <a:ea typeface="メイリオ"/>
                <a:cs typeface="Consolas"/>
              </a:rPr>
              <a:t>if</a:t>
            </a:r>
            <a:r>
              <a:rPr lang="en-US" altLang="ja-JP" sz="2000" b="0" dirty="0" smtClean="0">
                <a:gradFill>
                  <a:gsLst>
                    <a:gs pos="0">
                      <a:srgbClr val="000000"/>
                    </a:gs>
                    <a:gs pos="86000">
                      <a:srgbClr val="000000"/>
                    </a:gs>
                  </a:gsLst>
                  <a:lin ang="5400000" scaled="0"/>
                </a:gradFill>
                <a:latin typeface="Consolas"/>
                <a:ea typeface="メイリオ"/>
                <a:cs typeface="Consolas"/>
              </a:rPr>
              <a:t> (op-&gt;GetResults()) {</a:t>
            </a: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MyButton-&gt;Content = op-&gt;GetResults()-&gt;FileName;</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a:t>
            </a: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000" b="0" dirty="0" smtClean="0">
                <a:gradFill>
                  <a:gsLst>
                    <a:gs pos="0">
                      <a:srgbClr val="000000"/>
                    </a:gs>
                    <a:gs pos="86000">
                      <a:srgbClr val="000000"/>
                    </a:gs>
                  </a:gsLst>
                  <a:lin ang="5400000" scaled="0"/>
                </a:gradFill>
                <a:latin typeface="Consolas"/>
                <a:ea typeface="メイリオ"/>
                <a:cs typeface="Consolas"/>
              </a:rPr>
              <a:t>        </a:t>
            </a:r>
            <a:r>
              <a:rPr lang="en-US" altLang="ja-JP" sz="2000" b="0" dirty="0" smtClean="0">
                <a:gradFill>
                  <a:gsLst>
                    <a:gs pos="0">
                      <a:srgbClr val="000000"/>
                    </a:gs>
                    <a:gs pos="86000">
                      <a:srgbClr val="000000"/>
                    </a:gs>
                  </a:gsLst>
                  <a:lin ang="5400000" scaled="0"/>
                </a:gradFill>
                <a:latin typeface="Consolas"/>
                <a:ea typeface="メイリオ"/>
                <a:cs typeface="Consolas"/>
              </a:rPr>
              <a:t>});</a:t>
            </a:r>
            <a:endParaRPr lang="ja-JP" altLang="en-US" sz="20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endParaRPr lang="ja-JP" altLang="en-US" sz="20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2000" b="0" dirty="0" smtClean="0">
                <a:gradFill>
                  <a:gsLst>
                    <a:gs pos="0">
                      <a:srgbClr val="000000"/>
                    </a:gs>
                    <a:gs pos="86000">
                      <a:srgbClr val="000000"/>
                    </a:gs>
                  </a:gsLst>
                  <a:lin ang="5400000" scaled="0"/>
                </a:gradFill>
                <a:latin typeface="Consolas"/>
                <a:ea typeface="メイリオ"/>
                <a:cs typeface="Consolas"/>
              </a:rPr>
              <a:t>operation-&gt;Start();</a:t>
            </a:r>
            <a:endParaRPr lang="ja-JP" altLang="en-US" sz="2000" dirty="0">
              <a:solidFill>
                <a:srgbClr val="000000"/>
              </a:solidFill>
              <a:highlight>
                <a:srgbClr val="FFFFFF"/>
              </a:highlight>
              <a:latin typeface="Consolas"/>
              <a:ea typeface="メイリオ"/>
            </a:endParaRPr>
          </a:p>
        </p:txBody>
      </p:sp>
    </p:spTree>
    <p:extLst>
      <p:ext uri="{BB962C8B-B14F-4D97-AF65-F5344CB8AC3E}">
        <p14:creationId xmlns:p14="http://schemas.microsoft.com/office/powerpoint/2010/main" val="2895453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promise</a:t>
            </a:r>
            <a:endParaRPr lang="ja-JP" altLang="en-US" dirty="0">
              <a:ea typeface="メイリオ"/>
            </a:endParaRPr>
          </a:p>
        </p:txBody>
      </p:sp>
      <p:sp>
        <p:nvSpPr>
          <p:cNvPr id="3" name="Text Placeholder 2"/>
          <p:cNvSpPr>
            <a:spLocks noGrp="1"/>
          </p:cNvSpPr>
          <p:nvPr>
            <p:ph type="body" sz="quarter" idx="10"/>
          </p:nvPr>
        </p:nvSpPr>
        <p:spPr>
          <a:xfrm>
            <a:off x="519115" y="1905001"/>
            <a:ext cx="11149012" cy="3176254"/>
          </a:xfrm>
        </p:spPr>
        <p:txBody>
          <a:bodyPr/>
          <a:lstStyle/>
          <a:p>
            <a:pPr marL="0" indent="0" algn="l" defTabSz="914400">
              <a:lnSpc>
                <a:spcPct val="90000"/>
              </a:lnSpc>
              <a:spcBef>
                <a:spcPct val="20000"/>
              </a:spcBef>
              <a:buNone/>
            </a:pPr>
            <a:r>
              <a:rPr lang="en-US" altLang="ja-JP" sz="2400" b="0" dirty="0" smtClean="0">
                <a:solidFill>
                  <a:srgbClr val="0000FF"/>
                </a:soli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start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Date</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Windows</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Graphics</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Imaging</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BitmapDecoder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createAsync</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stream</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then</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timeLabel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document</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getElementById</a:t>
            </a:r>
            <a:r>
              <a:rPr lang="en-US" altLang="ja-JP" sz="2400" b="0" dirty="0" smtClean="0">
                <a:solidFill>
                  <a:srgbClr val="008080"/>
                </a:solidFill>
                <a:latin typeface="Consolas"/>
                <a:ea typeface="メイリオ"/>
                <a:cs typeface="Consolas"/>
              </a:rPr>
              <a:t>(</a:t>
            </a:r>
            <a:r>
              <a:rPr lang="en-US" altLang="ja-JP" sz="2400" b="0" dirty="0" smtClean="0">
                <a:solidFill>
                  <a:srgbClr val="A31515"/>
                </a:solidFill>
                <a:latin typeface="Consolas"/>
                <a:ea typeface="メイリオ"/>
                <a:cs typeface="Consolas"/>
              </a:rPr>
              <a:t>"TimeLabel"</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timeLabel</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innerText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Date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start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A31515"/>
                </a:solidFill>
                <a:latin typeface="Consolas"/>
                <a:ea typeface="メイリオ"/>
                <a:cs typeface="Consolas"/>
              </a:rPr>
              <a:t>"ms"</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endParaRPr lang="ja-JP" altLang="en-US" dirty="0">
              <a:solidFill>
                <a:srgbClr val="008080"/>
              </a:solidFill>
              <a:highlight>
                <a:srgbClr val="FFFFFF"/>
              </a:highlight>
              <a:latin typeface="Consolas"/>
              <a:ea typeface="メイリオ"/>
            </a:endParaRPr>
          </a:p>
        </p:txBody>
      </p:sp>
      <p:sp>
        <p:nvSpPr>
          <p:cNvPr id="6" name="Rectangle 5"/>
          <p:cNvSpPr/>
          <p:nvPr/>
        </p:nvSpPr>
        <p:spPr bwMode="auto">
          <a:xfrm>
            <a:off x="1103586" y="1905001"/>
            <a:ext cx="993228" cy="33370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7" name="Rectangle 6"/>
          <p:cNvSpPr/>
          <p:nvPr/>
        </p:nvSpPr>
        <p:spPr bwMode="auto">
          <a:xfrm>
            <a:off x="7517524" y="3869127"/>
            <a:ext cx="993228" cy="33370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custDataLst>
      <p:tags r:id="rId1"/>
    </p:custDataLst>
    <p:extLst>
      <p:ext uri="{BB962C8B-B14F-4D97-AF65-F5344CB8AC3E}">
        <p14:creationId xmlns:p14="http://schemas.microsoft.com/office/powerpoint/2010/main" val="4005865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112" y="1626299"/>
            <a:ext cx="11149011" cy="4801314"/>
          </a:xfrm>
          <a:noFill/>
        </p:spPr>
        <p:txBody>
          <a:bodyPr/>
          <a:lstStyle/>
          <a:p>
            <a:pPr marL="0" indent="0" algn="l" defTabSz="914400">
              <a:lnSpc>
                <a:spcPct val="90000"/>
              </a:lnSpc>
              <a:spcBef>
                <a:spcPct val="20000"/>
              </a:spcBef>
              <a:buNone/>
            </a:pPr>
            <a:r>
              <a:rPr lang="en-US" altLang="ja-JP" sz="2400" b="0" dirty="0" smtClean="0">
                <a:solidFill>
                  <a:srgbClr val="0000FF"/>
                </a:soli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picker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Storage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Pickers</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FileOpenPicker</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picker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fileTypeFilter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append</a:t>
            </a:r>
            <a:r>
              <a:rPr lang="en-US" altLang="ja-JP" sz="2400" b="0" dirty="0" smtClean="0">
                <a:solidFill>
                  <a:srgbClr val="008080"/>
                </a:solidFill>
                <a:latin typeface="Consolas"/>
                <a:ea typeface="メイリオ"/>
                <a:cs typeface="Consolas"/>
              </a:rPr>
              <a:t>(</a:t>
            </a:r>
            <a:r>
              <a:rPr lang="en-US" altLang="ja-JP" sz="2400" b="0" dirty="0" smtClean="0">
                <a:solidFill>
                  <a:srgbClr val="A31515"/>
                </a:solidFill>
                <a:latin typeface="Consolas"/>
                <a:ea typeface="メイリオ"/>
                <a:cs typeface="Consolas"/>
              </a:rPr>
              <a:t>".jpg"</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picker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pickSingleFileAsync</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fi.openAsync</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Storage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FileAccessMode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read</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stream</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Imaging.BitmapDecoder.createAsync</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stream</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400" b="0" dirty="0" smtClean="0">
                <a:solidFill>
                  <a:srgbClr val="008080"/>
                </a:solidFill>
                <a:latin typeface="Consolas"/>
                <a:ea typeface="メイリオ"/>
                <a:cs typeface="Consolas"/>
              </a:rPr>
              <a:t>. ...</a:t>
            </a:r>
            <a:endParaRPr lang="ja-JP" altLang="en-US" sz="2400" b="0" dirty="0" smtClean="0">
              <a:solidFill>
                <a:srgbClr val="008080"/>
              </a:soli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solidFill>
                  <a:srgbClr val="008080"/>
                </a:solidFill>
                <a:latin typeface="Consolas"/>
                <a:ea typeface="メイリオ"/>
                <a:cs typeface="Consolas"/>
              </a:rPr>
              <a:t>    </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endParaRPr lang="ja-JP" altLang="en-US" dirty="0">
              <a:solidFill>
                <a:srgbClr val="008080"/>
              </a:solidFill>
              <a:ea typeface="メイリオ"/>
            </a:endParaRPr>
          </a:p>
        </p:txBody>
      </p:sp>
      <p:sp>
        <p:nvSpPr>
          <p:cNvPr id="8" name="Isosceles Triangle 7"/>
          <p:cNvSpPr/>
          <p:nvPr/>
        </p:nvSpPr>
        <p:spPr bwMode="auto">
          <a:xfrm rot="5400000">
            <a:off x="-300111" y="3515145"/>
            <a:ext cx="3389566" cy="1751123"/>
          </a:xfrm>
          <a:prstGeom prst="triangle">
            <a:avLst>
              <a:gd name="adj" fmla="val 66244"/>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promise</a:t>
            </a:r>
            <a:endParaRPr lang="ja-JP" altLang="en-US" dirty="0">
              <a:ea typeface="メイリオ"/>
            </a:endParaRPr>
          </a:p>
        </p:txBody>
      </p:sp>
    </p:spTree>
    <p:custDataLst>
      <p:tags r:id="rId1"/>
    </p:custDataLst>
    <p:extLst>
      <p:ext uri="{BB962C8B-B14F-4D97-AF65-F5344CB8AC3E}">
        <p14:creationId xmlns:p14="http://schemas.microsoft.com/office/powerpoint/2010/main" val="2486326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4878" y="1100928"/>
            <a:ext cx="10548775" cy="5207579"/>
          </a:xfrm>
          <a:noFill/>
          <a:ln>
            <a:noFill/>
          </a:ln>
        </p:spPr>
        <p:txBody>
          <a:bodyPr/>
          <a:lstStyle/>
          <a:p>
            <a:pPr marL="0" indent="0" algn="l" defTabSz="914400">
              <a:lnSpc>
                <a:spcPct val="90000"/>
              </a:lnSpc>
              <a:spcBef>
                <a:spcPct val="20000"/>
              </a:spcBef>
              <a:buNone/>
            </a:pPr>
            <a:r>
              <a:rPr lang="en-US" altLang="ja-JP" sz="2400" b="0" dirty="0" smtClean="0">
                <a:solidFill>
                  <a:srgbClr val="0000FF"/>
                </a:solidFill>
                <a:latin typeface="Consolas"/>
                <a:ea typeface="メイリオ"/>
                <a:cs typeface="Consolas"/>
              </a:rPr>
              <a:t>var</a:t>
            </a:r>
            <a:r>
              <a:rPr lang="en-US" altLang="ja-JP" sz="2400" b="0" dirty="0" smtClean="0">
                <a:gradFill>
                  <a:gsLst>
                    <a:gs pos="0">
                      <a:srgbClr val="000000"/>
                    </a:gs>
                    <a:gs pos="86000">
                      <a:srgbClr val="000000"/>
                    </a:gs>
                  </a:gsLst>
                  <a:lin ang="5400000" scaled="0"/>
                </a:gradFill>
                <a:latin typeface="Consolas"/>
                <a:ea typeface="メイリオ"/>
                <a:cs typeface="Consolas"/>
              </a:rPr>
              <a:t> picker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Storage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Pickers</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FileOpenPicker</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picker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fileTypeFilter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append</a:t>
            </a:r>
            <a:r>
              <a:rPr lang="en-US" altLang="ja-JP" sz="2400" b="0" dirty="0" smtClean="0">
                <a:solidFill>
                  <a:srgbClr val="008080"/>
                </a:solidFill>
                <a:latin typeface="Consolas"/>
                <a:ea typeface="メイリオ"/>
                <a:cs typeface="Consolas"/>
              </a:rPr>
              <a:t>(</a:t>
            </a:r>
            <a:r>
              <a:rPr lang="en-US" altLang="ja-JP" sz="2400" b="0" dirty="0" smtClean="0">
                <a:solidFill>
                  <a:srgbClr val="A31515"/>
                </a:solidFill>
                <a:latin typeface="Consolas"/>
                <a:ea typeface="メイリオ"/>
                <a:cs typeface="Consolas"/>
              </a:rPr>
              <a:t>".jpg"</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picker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pickSingleFileAsync</a:t>
            </a:r>
            <a:r>
              <a:rPr lang="en-US" altLang="ja-JP" sz="2400" b="0" dirty="0" smtClean="0">
                <a:solidFill>
                  <a:srgbClr val="008080"/>
                </a:solidFill>
                <a:latin typeface="Consolas"/>
                <a:ea typeface="メイリオ"/>
                <a:cs typeface="Consolas"/>
              </a:rPr>
              <a:t>()</a:t>
            </a:r>
            <a:endParaRPr lang="ja-JP" altLang="en-US" sz="2400" b="0" dirty="0" smtClean="0">
              <a:solidFill>
                <a:srgbClr val="008080"/>
              </a:soli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start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Date</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return</a:t>
            </a:r>
            <a:r>
              <a:rPr lang="en-US" altLang="ja-JP" sz="2400" b="0" dirty="0" smtClean="0">
                <a:gradFill>
                  <a:gsLst>
                    <a:gs pos="0">
                      <a:srgbClr val="000000"/>
                    </a:gs>
                    <a:gs pos="86000">
                      <a:srgbClr val="000000"/>
                    </a:gs>
                  </a:gsLst>
                  <a:lin ang="5400000" scaled="0"/>
                </a:gradFill>
                <a:latin typeface="Consolas"/>
                <a:ea typeface="メイリオ"/>
                <a:cs typeface="Consolas"/>
              </a:rPr>
              <a:t> fi</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openAsync</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Storage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FileAccessMode</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read</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endParaRPr lang="ja-JP" altLang="en-US" sz="2400" b="0" dirty="0" smtClean="0">
              <a:solidFill>
                <a:srgbClr val="008080"/>
              </a:soli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stream</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return</a:t>
            </a:r>
            <a:r>
              <a:rPr lang="en-US" altLang="ja-JP" sz="2400" b="0" dirty="0" smtClean="0">
                <a:gradFill>
                  <a:gsLst>
                    <a:gs pos="0">
                      <a:srgbClr val="000000"/>
                    </a:gs>
                    <a:gs pos="86000">
                      <a:srgbClr val="000000"/>
                    </a:gs>
                  </a:gsLst>
                  <a:lin ang="5400000" scaled="0"/>
                </a:gradFill>
                <a:latin typeface="Consolas"/>
                <a:ea typeface="メイリオ"/>
                <a:cs typeface="Consolas"/>
              </a:rPr>
              <a:t> Imaging</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BitmapDecoder</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createAsync</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stream</a:t>
            </a:r>
            <a:r>
              <a:rPr lang="en-US" altLang="ja-JP" sz="2400" b="0" dirty="0" smtClean="0">
                <a:solidFill>
                  <a:srgbClr val="008080"/>
                </a:solidFill>
                <a:latin typeface="Consolas"/>
                <a:ea typeface="メイリオ"/>
                <a:cs typeface="Consolas"/>
              </a:rPr>
              <a:t>);</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endParaRPr lang="ja-JP" altLang="en-US" sz="2400" b="0" dirty="0" smtClean="0">
              <a:solidFill>
                <a:srgbClr val="008080"/>
              </a:soli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r>
              <a:rPr lang="en-US" altLang="ja-JP" sz="2400" b="1" dirty="0" smtClean="0">
                <a:solidFill>
                  <a:srgbClr val="EF4423"/>
                </a:solidFill>
                <a:latin typeface="Consolas"/>
                <a:ea typeface="メイリオ"/>
                <a:cs typeface="Consolas"/>
              </a:rPr>
              <a:t>then</a:t>
            </a:r>
            <a:r>
              <a:rPr lang="en-US" altLang="ja-JP" sz="2400" b="0" dirty="0" smtClean="0">
                <a:solidFill>
                  <a:srgbClr val="008080"/>
                </a:solidFill>
                <a:latin typeface="Consolas"/>
                <a:ea typeface="メイリオ"/>
                <a:cs typeface="Consolas"/>
              </a:rPr>
              <a:t>(</a:t>
            </a:r>
            <a:r>
              <a:rPr lang="en-US" altLang="ja-JP" sz="2400" b="0" dirty="0" smtClean="0">
                <a:solidFill>
                  <a:srgbClr val="0000FF"/>
                </a:solidFill>
                <a:latin typeface="Consolas"/>
                <a:ea typeface="メイリオ"/>
                <a:cs typeface="Consolas"/>
              </a:rPr>
              <a:t>function</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80"/>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400" b="0" dirty="0" smtClean="0">
                <a:solidFill>
                  <a:srgbClr val="008080"/>
                </a:solidFill>
                <a:latin typeface="Consolas"/>
                <a:ea typeface="メイリオ"/>
                <a:cs typeface="Consolas"/>
              </a:rPr>
              <a:t>) {</a:t>
            </a:r>
            <a:endParaRPr lang="ja-JP" altLang="en-US" dirty="0" smtClean="0">
              <a:solidFill>
                <a:srgbClr val="00808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400" b="0" dirty="0" smtClean="0">
                <a:solidFill>
                  <a:srgbClr val="008080"/>
                </a:solidFill>
                <a:latin typeface="Consolas"/>
                <a:ea typeface="メイリオ"/>
                <a:cs typeface="Consolas"/>
              </a:rPr>
              <a:t>. …</a:t>
            </a:r>
            <a:endParaRPr lang="ja-JP" altLang="en-US" sz="2400" b="0" dirty="0" smtClean="0">
              <a:solidFill>
                <a:srgbClr val="008080"/>
              </a:soli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008080"/>
                </a:solidFill>
                <a:latin typeface="Consolas"/>
                <a:ea typeface="メイリオ"/>
                <a:cs typeface="Consolas"/>
              </a:rPr>
              <a:t>});</a:t>
            </a:r>
            <a:endParaRPr lang="ja-JP" altLang="en-US" dirty="0">
              <a:solidFill>
                <a:srgbClr val="008080"/>
              </a:solidFill>
              <a:highlight>
                <a:srgbClr val="FFFFFF"/>
              </a:highlight>
              <a:latin typeface="Consolas"/>
              <a:ea typeface="メイリオ"/>
            </a:endParaRPr>
          </a:p>
        </p:txBody>
      </p:sp>
      <p:sp>
        <p:nvSpPr>
          <p:cNvPr id="9" name="Rectangle 8"/>
          <p:cNvSpPr/>
          <p:nvPr/>
        </p:nvSpPr>
        <p:spPr bwMode="auto">
          <a:xfrm>
            <a:off x="519112" y="2333289"/>
            <a:ext cx="868254" cy="3975218"/>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promise</a:t>
            </a:r>
            <a:endParaRPr lang="ja-JP" altLang="en-US" dirty="0">
              <a:ea typeface="メイリオ"/>
            </a:endParaRPr>
          </a:p>
        </p:txBody>
      </p:sp>
    </p:spTree>
    <p:custDataLst>
      <p:tags r:id="rId1"/>
    </p:custDataLst>
    <p:extLst>
      <p:ext uri="{BB962C8B-B14F-4D97-AF65-F5344CB8AC3E}">
        <p14:creationId xmlns:p14="http://schemas.microsoft.com/office/powerpoint/2010/main" val="1934807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C#/VB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await</a:t>
            </a:r>
            <a:endParaRPr lang="ja-JP" altLang="en-US" dirty="0">
              <a:ea typeface="メイリオ"/>
            </a:endParaRPr>
          </a:p>
        </p:txBody>
      </p:sp>
      <p:sp>
        <p:nvSpPr>
          <p:cNvPr id="3" name="Content Placeholder 2"/>
          <p:cNvSpPr>
            <a:spLocks noGrp="1"/>
          </p:cNvSpPr>
          <p:nvPr>
            <p:ph idx="1"/>
          </p:nvPr>
        </p:nvSpPr>
        <p:spPr>
          <a:xfrm>
            <a:off x="534880" y="1510850"/>
            <a:ext cx="11149011" cy="2363724"/>
          </a:xfrm>
        </p:spPr>
        <p:txBody>
          <a:bodyPr/>
          <a:lstStyle/>
          <a:p>
            <a:pPr marL="0" indent="0" algn="l" defTabSz="914400">
              <a:lnSpc>
                <a:spcPct val="90000"/>
              </a:lnSpc>
              <a:spcBef>
                <a:spcPct val="20000"/>
              </a:spcBef>
              <a:buNone/>
            </a:pPr>
            <a:r>
              <a:rPr lang="en-US" altLang="ja-JP" sz="2400" b="0" dirty="0" smtClean="0">
                <a:solidFill>
                  <a:srgbClr val="2B91AF"/>
                </a:solidFill>
                <a:latin typeface="Consolas"/>
                <a:ea typeface="メイリオ"/>
                <a:cs typeface="Consolas"/>
              </a:rPr>
              <a:t>FileOpenPicker</a:t>
            </a:r>
            <a:r>
              <a:rPr lang="en-US" altLang="ja-JP" sz="2400" b="0" dirty="0" smtClean="0">
                <a:gradFill>
                  <a:gsLst>
                    <a:gs pos="0">
                      <a:srgbClr val="000000"/>
                    </a:gs>
                    <a:gs pos="86000">
                      <a:srgbClr val="000000"/>
                    </a:gs>
                  </a:gsLst>
                  <a:lin ang="5400000" scaled="0"/>
                </a:gradFill>
                <a:latin typeface="Consolas"/>
                <a:ea typeface="メイリオ"/>
                <a:cs typeface="Consolas"/>
              </a:rPr>
              <a:t> picker = </a:t>
            </a:r>
            <a:r>
              <a:rPr lang="en-US" altLang="ja-JP" sz="2400" b="0" dirty="0" smtClean="0">
                <a:solidFill>
                  <a:srgbClr val="0000FF"/>
                </a:solidFill>
                <a:latin typeface="Consolas"/>
                <a:ea typeface="メイリオ"/>
                <a:cs typeface="Consolas"/>
              </a:rPr>
              <a:t>new</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2B91AF"/>
                </a:solidFill>
                <a:latin typeface="Consolas"/>
                <a:ea typeface="メイリオ"/>
                <a:cs typeface="Consolas"/>
              </a:rPr>
              <a:t>FileOpenPicker</a:t>
            </a:r>
            <a:r>
              <a:rPr lang="en-US" altLang="ja-JP" sz="2400" b="0" dirty="0" smtClean="0">
                <a:gradFill>
                  <a:gsLst>
                    <a:gs pos="0">
                      <a:srgbClr val="000000"/>
                    </a:gs>
                    <a:gs pos="86000">
                      <a:srgbClr val="000000"/>
                    </a:gs>
                  </a:gsLst>
                  <a:lin ang="5400000" scaled="0"/>
                </a:gradFill>
                <a:latin typeface="Consolas"/>
                <a:ea typeface="メイリオ"/>
                <a:cs typeface="Consolas"/>
              </a:rPr>
              <a:t>();</a:t>
            </a: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picker.FileTypeFilter.Add(</a:t>
            </a:r>
            <a:r>
              <a:rPr lang="en-US" altLang="ja-JP" sz="2400" b="0" dirty="0" smtClean="0">
                <a:solidFill>
                  <a:srgbClr val="A31515"/>
                </a:solidFill>
                <a:latin typeface="Consolas"/>
                <a:ea typeface="メイリオ"/>
                <a:cs typeface="Consolas"/>
              </a:rPr>
              <a:t>".jpg"</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2B91AF"/>
                </a:solidFill>
                <a:latin typeface="Consolas"/>
                <a:ea typeface="メイリオ"/>
                <a:cs typeface="Consolas"/>
              </a:rPr>
              <a:t>StorageFile</a:t>
            </a:r>
            <a:r>
              <a:rPr lang="en-US" altLang="ja-JP" sz="2400" b="0" dirty="0" smtClean="0">
                <a:gradFill>
                  <a:gsLst>
                    <a:gs pos="0">
                      <a:srgbClr val="000000"/>
                    </a:gs>
                    <a:gs pos="86000">
                      <a:srgbClr val="000000"/>
                    </a:gs>
                  </a:gsLst>
                  <a:lin ang="5400000" scaled="0"/>
                </a:gradFill>
                <a:latin typeface="Consolas"/>
                <a:ea typeface="メイリオ"/>
                <a:cs typeface="Consolas"/>
              </a:rPr>
              <a:t> file = </a:t>
            </a:r>
            <a:r>
              <a:rPr lang="en-US" altLang="ja-JP" sz="2400" b="0" dirty="0" smtClean="0">
                <a:solidFill>
                  <a:srgbClr val="0000FF"/>
                </a:solidFill>
                <a:latin typeface="Consolas"/>
                <a:ea typeface="メイリオ"/>
                <a:cs typeface="Consolas"/>
              </a:rPr>
              <a:t>await</a:t>
            </a:r>
            <a:r>
              <a:rPr lang="en-US" altLang="ja-JP" sz="2400" b="0" dirty="0" smtClean="0">
                <a:gradFill>
                  <a:gsLst>
                    <a:gs pos="0">
                      <a:srgbClr val="000000"/>
                    </a:gs>
                    <a:gs pos="86000">
                      <a:srgbClr val="000000"/>
                    </a:gs>
                  </a:gsLst>
                  <a:lin ang="5400000" scaled="0"/>
                </a:gradFill>
                <a:latin typeface="Consolas"/>
                <a:ea typeface="メイリオ"/>
                <a:cs typeface="Consolas"/>
              </a:rPr>
              <a:t> picker.PickSingleFileAsync();</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2B91AF"/>
                </a:solidFill>
                <a:latin typeface="Consolas"/>
                <a:ea typeface="メイリオ"/>
                <a:cs typeface="Consolas"/>
              </a:rPr>
              <a:t>IRandomAccessStream</a:t>
            </a:r>
            <a:r>
              <a:rPr lang="en-US" altLang="ja-JP" sz="2400" b="0" dirty="0" smtClean="0">
                <a:gradFill>
                  <a:gsLst>
                    <a:gs pos="0">
                      <a:srgbClr val="000000"/>
                    </a:gs>
                    <a:gs pos="86000">
                      <a:srgbClr val="000000"/>
                    </a:gs>
                  </a:gsLst>
                  <a:lin ang="5400000" scaled="0"/>
                </a:gradFill>
                <a:latin typeface="Consolas"/>
                <a:ea typeface="メイリオ"/>
                <a:cs typeface="Consolas"/>
              </a:rPr>
              <a:t> stream = </a:t>
            </a:r>
            <a:r>
              <a:rPr lang="en-US" altLang="ja-JP" sz="2400" b="0" dirty="0" smtClean="0">
                <a:solidFill>
                  <a:srgbClr val="0000FF"/>
                </a:solidFill>
                <a:latin typeface="Consolas"/>
                <a:ea typeface="メイリオ"/>
                <a:cs typeface="Consolas"/>
              </a:rPr>
              <a:t>await</a:t>
            </a:r>
            <a:r>
              <a:rPr lang="en-US" altLang="ja-JP" sz="2400" b="0" dirty="0" smtClean="0">
                <a:gradFill>
                  <a:gsLst>
                    <a:gs pos="0">
                      <a:srgbClr val="000000"/>
                    </a:gs>
                    <a:gs pos="86000">
                      <a:srgbClr val="000000"/>
                    </a:gs>
                  </a:gsLst>
                  <a:lin ang="5400000" scaled="0"/>
                </a:gradFill>
                <a:latin typeface="Consolas"/>
                <a:ea typeface="メイリオ"/>
                <a:cs typeface="Consolas"/>
              </a:rPr>
              <a:t> file.OpenAsync(</a:t>
            </a:r>
            <a:r>
              <a:rPr lang="en-US" altLang="ja-JP" sz="2400" b="0" dirty="0" smtClean="0">
                <a:solidFill>
                  <a:srgbClr val="2B91AF"/>
                </a:solidFill>
                <a:latin typeface="Consolas"/>
                <a:ea typeface="メイリオ"/>
                <a:cs typeface="Consolas"/>
              </a:rPr>
              <a:t>...</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solidFill>
                  <a:srgbClr val="2B91AF"/>
                </a:solidFill>
                <a:latin typeface="Consolas"/>
                <a:ea typeface="メイリオ"/>
                <a:cs typeface="Consolas"/>
              </a:rPr>
              <a:t>BitmapDecoder</a:t>
            </a:r>
            <a:r>
              <a:rPr lang="en-US" altLang="ja-JP" sz="2400" b="0" dirty="0" smtClean="0">
                <a:gradFill>
                  <a:gsLst>
                    <a:gs pos="0">
                      <a:srgbClr val="000000"/>
                    </a:gs>
                    <a:gs pos="86000">
                      <a:srgbClr val="000000"/>
                    </a:gs>
                  </a:gsLst>
                  <a:lin ang="5400000" scaled="0"/>
                </a:gradFill>
                <a:latin typeface="Consolas"/>
                <a:ea typeface="メイリオ"/>
                <a:cs typeface="Consolas"/>
              </a:rPr>
              <a:t> decoder = </a:t>
            </a:r>
            <a:r>
              <a:rPr lang="en-US" altLang="ja-JP" sz="2400" b="0" dirty="0" smtClean="0">
                <a:solidFill>
                  <a:srgbClr val="0000FF"/>
                </a:solidFill>
                <a:latin typeface="Consolas"/>
                <a:ea typeface="メイリオ"/>
                <a:cs typeface="Consolas"/>
              </a:rPr>
              <a:t>await</a:t>
            </a:r>
            <a:r>
              <a:rPr lang="en-US" altLang="ja-JP"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2B91AF"/>
                </a:solidFill>
                <a:latin typeface="Consolas"/>
                <a:ea typeface="メイリオ"/>
                <a:cs typeface="Consolas"/>
              </a:rPr>
              <a:t>BitmapDecoder</a:t>
            </a:r>
            <a:r>
              <a:rPr lang="en-US" altLang="ja-JP" sz="2400" b="0" dirty="0" smtClean="0">
                <a:gradFill>
                  <a:gsLst>
                    <a:gs pos="0">
                      <a:srgbClr val="000000"/>
                    </a:gs>
                    <a:gs pos="86000">
                      <a:srgbClr val="000000"/>
                    </a:gs>
                  </a:gsLst>
                  <a:lin ang="5400000" scaled="0"/>
                </a:gradFill>
                <a:latin typeface="Consolas"/>
                <a:ea typeface="メイリオ"/>
                <a:cs typeface="Consolas"/>
              </a:rPr>
              <a:t>.CreateAsync(stream);</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decoder</a:t>
            </a:r>
            <a:r>
              <a:rPr lang="en-US" altLang="ja-JP" sz="2000" b="0" dirty="0" smtClean="0">
                <a:gradFill>
                  <a:gsLst>
                    <a:gs pos="0">
                      <a:srgbClr val="000000"/>
                    </a:gs>
                    <a:gs pos="86000">
                      <a:srgbClr val="000000"/>
                    </a:gs>
                  </a:gsLst>
                  <a:lin ang="5400000" scaled="0"/>
                </a:gradFill>
                <a:latin typeface="Consolas"/>
                <a:ea typeface="メイリオ"/>
                <a:cs typeface="Consolas"/>
              </a:rPr>
              <a:t>. …</a:t>
            </a:r>
            <a:endParaRPr lang="ja-JP" altLang="en-US" sz="2000" b="0" dirty="0">
              <a:gradFill>
                <a:gsLst>
                  <a:gs pos="0">
                    <a:srgbClr val="000000"/>
                  </a:gs>
                  <a:gs pos="86000">
                    <a:srgbClr val="000000"/>
                  </a:gs>
                </a:gsLst>
                <a:lin ang="5400000" scaled="0"/>
              </a:gradFill>
              <a:latin typeface="Consolas"/>
              <a:ea typeface="メイリオ"/>
              <a:cs typeface="Consolas"/>
            </a:endParaRPr>
          </a:p>
        </p:txBody>
      </p:sp>
    </p:spTree>
    <p:custDataLst>
      <p:tags r:id="rId1"/>
    </p:custDataLst>
    <p:extLst>
      <p:ext uri="{BB962C8B-B14F-4D97-AF65-F5344CB8AC3E}">
        <p14:creationId xmlns:p14="http://schemas.microsoft.com/office/powerpoint/2010/main" val="1072483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C#/VB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await</a:t>
            </a:r>
            <a:endParaRPr lang="ja-JP" altLang="en-US" dirty="0">
              <a:ea typeface="メイリオ"/>
            </a:endParaRPr>
          </a:p>
        </p:txBody>
      </p:sp>
      <p:sp>
        <p:nvSpPr>
          <p:cNvPr id="6" name="Content Placeholder 2"/>
          <p:cNvSpPr>
            <a:spLocks noGrp="1"/>
          </p:cNvSpPr>
          <p:nvPr/>
        </p:nvSpPr>
        <p:spPr>
          <a:xfrm>
            <a:off x="519907" y="1894007"/>
            <a:ext cx="11149011" cy="3323987"/>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dirty="0" smtClean="0">
                <a:solidFill>
                  <a:srgbClr val="0000FF"/>
                </a:solidFill>
                <a:highlight>
                  <a:srgbClr val="FFFFFF"/>
                </a:highlight>
                <a:latin typeface="Consolas"/>
                <a:ea typeface="Calibri"/>
              </a:rPr>
              <a:t>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folder = </a:t>
            </a:r>
            <a:r>
              <a:rPr lang="en-US" dirty="0">
                <a:solidFill>
                  <a:srgbClr val="2B91AF"/>
                </a:solidFill>
                <a:highlight>
                  <a:srgbClr val="FFFFFF"/>
                </a:highlight>
                <a:latin typeface="Consolas"/>
                <a:ea typeface="Calibri"/>
              </a:rPr>
              <a:t>KnownFolders</a:t>
            </a:r>
            <a:r>
              <a:rPr lang="en-US" dirty="0">
                <a:solidFill>
                  <a:srgbClr val="000000"/>
                </a:solidFill>
                <a:highlight>
                  <a:srgbClr val="FFFFFF"/>
                </a:highlight>
                <a:latin typeface="Consolas"/>
                <a:ea typeface="Calibri"/>
              </a:rPr>
              <a:t>.DocumentsLibrary;</a:t>
            </a:r>
            <a:endParaRPr lang="en-US" sz="4000" dirty="0">
              <a:latin typeface="Times New Roman"/>
              <a:ea typeface="Calibri"/>
            </a:endParaRPr>
          </a:p>
          <a:p>
            <a:pPr>
              <a:spcBef>
                <a:spcPts val="0"/>
              </a:spcBef>
            </a:pPr>
            <a:r>
              <a:rPr lang="en-US" dirty="0" smtClean="0">
                <a:solidFill>
                  <a:srgbClr val="0000FF"/>
                </a:solidFill>
                <a:highlight>
                  <a:srgbClr val="FFFFFF"/>
                </a:highlight>
                <a:latin typeface="Consolas"/>
                <a:ea typeface="Calibri"/>
              </a:rPr>
              <a:t>foreach</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a:t>
            </a:r>
            <a:r>
              <a:rPr lang="en-US" dirty="0">
                <a:solidFill>
                  <a:srgbClr val="0000FF"/>
                </a:solidFill>
                <a:highlight>
                  <a:srgbClr val="FFFFFF"/>
                </a:highlight>
                <a:latin typeface="Consolas"/>
                <a:ea typeface="Calibri"/>
              </a:rPr>
              <a:t>var</a:t>
            </a:r>
            <a:r>
              <a:rPr lang="en-US" dirty="0">
                <a:solidFill>
                  <a:srgbClr val="000000"/>
                </a:solidFill>
                <a:highlight>
                  <a:srgbClr val="FFFFFF"/>
                </a:highlight>
                <a:latin typeface="Consolas"/>
                <a:ea typeface="Calibri"/>
              </a:rPr>
              <a:t> subFolder </a:t>
            </a:r>
            <a:r>
              <a:rPr lang="en-US" dirty="0">
                <a:solidFill>
                  <a:srgbClr val="0000FF"/>
                </a:solidFill>
                <a:highlight>
                  <a:srgbClr val="FFFFFF"/>
                </a:highlight>
                <a:latin typeface="Consolas"/>
                <a:ea typeface="Calibri"/>
              </a:rPr>
              <a:t>in</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await</a:t>
            </a:r>
            <a:r>
              <a:rPr lang="en-US" dirty="0">
                <a:solidFill>
                  <a:srgbClr val="000000"/>
                </a:solidFill>
                <a:highlight>
                  <a:srgbClr val="FFFFFF"/>
                </a:highlight>
                <a:latin typeface="Consolas"/>
                <a:ea typeface="Calibri"/>
              </a:rPr>
              <a:t> folder.GetFoldersAsync())</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FF"/>
                </a:solidFill>
                <a:highlight>
                  <a:srgbClr val="FFFFFF"/>
                </a:highlight>
                <a:latin typeface="Consolas"/>
                <a:ea typeface="Calibri"/>
              </a:rPr>
              <a:t>   var</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foundFiles =</a:t>
            </a:r>
            <a:endParaRPr lang="en-US" sz="4000" dirty="0">
              <a:latin typeface="Times New Roman"/>
              <a:ea typeface="Calibri"/>
            </a:endParaRPr>
          </a:p>
          <a:p>
            <a:pPr>
              <a:spcBef>
                <a:spcPts val="0"/>
              </a:spcBef>
            </a:pPr>
            <a:r>
              <a:rPr lang="en-US" dirty="0">
                <a:solidFill>
                  <a:srgbClr val="000000"/>
                </a:solidFill>
                <a:highlight>
                  <a:srgbClr val="FFFFFF"/>
                </a:highlight>
                <a:latin typeface="Consolas"/>
                <a:ea typeface="Calibri"/>
              </a:rPr>
              <a:t>   </a:t>
            </a:r>
            <a:r>
              <a:rPr lang="en-US" dirty="0" smtClean="0">
                <a:solidFill>
                  <a:srgbClr val="000000"/>
                </a:solidFill>
                <a:highlight>
                  <a:srgbClr val="FFFFFF"/>
                </a:highlight>
                <a:latin typeface="Consolas"/>
                <a:ea typeface="Calibri"/>
              </a:rPr>
              <a:t>   </a:t>
            </a:r>
            <a:r>
              <a:rPr lang="en-US" dirty="0" smtClean="0">
                <a:solidFill>
                  <a:srgbClr val="0000FF"/>
                </a:solidFill>
                <a:highlight>
                  <a:srgbClr val="FFFFFF"/>
                </a:highlight>
                <a:latin typeface="Consolas"/>
                <a:ea typeface="Calibri"/>
              </a:rPr>
              <a:t>from</a:t>
            </a: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file </a:t>
            </a:r>
            <a:r>
              <a:rPr lang="en-US" dirty="0">
                <a:solidFill>
                  <a:srgbClr val="0000FF"/>
                </a:solidFill>
                <a:highlight>
                  <a:srgbClr val="FFFFFF"/>
                </a:highlight>
                <a:latin typeface="Consolas"/>
                <a:ea typeface="Calibri"/>
              </a:rPr>
              <a:t>in</a:t>
            </a:r>
            <a:r>
              <a:rPr lang="en-US" dirty="0">
                <a:solidFill>
                  <a:srgbClr val="000000"/>
                </a:solidFill>
                <a:highlight>
                  <a:srgbClr val="FFFFFF"/>
                </a:highlight>
                <a:latin typeface="Consolas"/>
                <a:ea typeface="Calibri"/>
              </a:rPr>
              <a:t> </a:t>
            </a:r>
            <a:r>
              <a:rPr lang="en-US" b="1" dirty="0">
                <a:solidFill>
                  <a:schemeClr val="accent3"/>
                </a:solidFill>
                <a:highlight>
                  <a:srgbClr val="FFFFFF"/>
                </a:highlight>
                <a:latin typeface="Consolas"/>
                <a:ea typeface="Calibri"/>
              </a:rPr>
              <a:t>await</a:t>
            </a:r>
            <a:r>
              <a:rPr lang="en-US" dirty="0">
                <a:solidFill>
                  <a:schemeClr val="accent3"/>
                </a:solidFill>
                <a:highlight>
                  <a:srgbClr val="FFFFFF"/>
                </a:highlight>
                <a:latin typeface="Consolas"/>
                <a:ea typeface="Calibri"/>
              </a:rPr>
              <a:t> </a:t>
            </a:r>
            <a:r>
              <a:rPr lang="en-US" dirty="0">
                <a:solidFill>
                  <a:srgbClr val="000000"/>
                </a:solidFill>
                <a:highlight>
                  <a:srgbClr val="FFFFFF"/>
                </a:highlight>
                <a:latin typeface="Consolas"/>
                <a:ea typeface="Calibri"/>
              </a:rPr>
              <a:t>subFolder.GetFilesAsync()</a:t>
            </a:r>
            <a:endParaRPr lang="en-US" sz="4000" dirty="0">
              <a:latin typeface="Times New Roman"/>
              <a:ea typeface="Calibri"/>
            </a:endParaRPr>
          </a:p>
          <a:p>
            <a:pPr>
              <a:spcBef>
                <a:spcPts val="0"/>
              </a:spcBef>
            </a:pPr>
            <a:r>
              <a:rPr lang="en-US" dirty="0">
                <a:solidFill>
                  <a:srgbClr val="000000"/>
                </a:solidFill>
                <a:highlight>
                  <a:srgbClr val="FFFFFF"/>
                </a:highlight>
                <a:latin typeface="Consolas"/>
                <a:ea typeface="Calibri"/>
              </a:rPr>
              <a:t>   </a:t>
            </a:r>
            <a:r>
              <a:rPr lang="en-US" dirty="0" smtClean="0">
                <a:solidFill>
                  <a:srgbClr val="000000"/>
                </a:solidFill>
                <a:highlight>
                  <a:srgbClr val="FFFFFF"/>
                </a:highlight>
                <a:latin typeface="Consolas"/>
                <a:ea typeface="Calibri"/>
              </a:rPr>
              <a:t>   </a:t>
            </a:r>
            <a:r>
              <a:rPr lang="en-US" dirty="0" smtClean="0">
                <a:solidFill>
                  <a:srgbClr val="0000FF"/>
                </a:solidFill>
                <a:highlight>
                  <a:srgbClr val="FFFFFF"/>
                </a:highlight>
                <a:latin typeface="Consolas"/>
                <a:ea typeface="Calibri"/>
              </a:rPr>
              <a:t>where</a:t>
            </a:r>
            <a:r>
              <a:rPr lang="en-US" dirty="0" smtClean="0">
                <a:solidFill>
                  <a:srgbClr val="000000"/>
                </a:solidFill>
                <a:highlight>
                  <a:srgbClr val="FFFFFF"/>
                </a:highlight>
                <a:latin typeface="Consolas"/>
                <a:ea typeface="Calibri"/>
              </a:rPr>
              <a:t> file.FileType.Equals(requestedType)</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   </a:t>
            </a:r>
            <a:r>
              <a:rPr lang="en-US" dirty="0">
                <a:solidFill>
                  <a:srgbClr val="000000"/>
                </a:solidFill>
                <a:highlight>
                  <a:srgbClr val="FFFFFF"/>
                </a:highlight>
                <a:latin typeface="Consolas"/>
                <a:ea typeface="Calibri"/>
              </a:rPr>
              <a:t>   </a:t>
            </a:r>
            <a:r>
              <a:rPr lang="en-US" dirty="0">
                <a:solidFill>
                  <a:srgbClr val="0000FF"/>
                </a:solidFill>
                <a:highlight>
                  <a:srgbClr val="FFFFFF"/>
                </a:highlight>
                <a:latin typeface="Consolas"/>
                <a:ea typeface="Calibri"/>
              </a:rPr>
              <a:t>select</a:t>
            </a:r>
            <a:r>
              <a:rPr lang="en-US" dirty="0">
                <a:solidFill>
                  <a:srgbClr val="000000"/>
                </a:solidFill>
                <a:highlight>
                  <a:srgbClr val="FFFFFF"/>
                </a:highlight>
                <a:latin typeface="Consolas"/>
                <a:ea typeface="Calibri"/>
              </a:rPr>
              <a:t> file;</a:t>
            </a:r>
            <a:endParaRPr lang="en-US" sz="4000" dirty="0">
              <a:latin typeface="Times New Roman"/>
              <a:ea typeface="Calibri"/>
            </a:endParaRPr>
          </a:p>
          <a:p>
            <a:pPr>
              <a:spcBef>
                <a:spcPts val="0"/>
              </a:spcBef>
            </a:pPr>
            <a:endParaRPr lang="en-US" dirty="0" smtClean="0">
              <a:solidFill>
                <a:srgbClr val="000000"/>
              </a:solidFill>
              <a:highlight>
                <a:srgbClr val="FFFFFF"/>
              </a:highlight>
              <a:latin typeface="Consolas"/>
              <a:ea typeface="Calibri"/>
            </a:endParaRPr>
          </a:p>
          <a:p>
            <a:pPr>
              <a:spcBef>
                <a:spcPts val="0"/>
              </a:spcBef>
            </a:pPr>
            <a:r>
              <a:rPr lang="en-US" dirty="0">
                <a:solidFill>
                  <a:srgbClr val="000000"/>
                </a:solidFill>
                <a:highlight>
                  <a:srgbClr val="FFFFFF"/>
                </a:highlight>
                <a:latin typeface="Consolas"/>
                <a:ea typeface="Calibri"/>
              </a:rPr>
              <a:t>   </a:t>
            </a:r>
            <a:r>
              <a:rPr lang="en-US" dirty="0" smtClean="0">
                <a:solidFill>
                  <a:srgbClr val="000000"/>
                </a:solidFill>
                <a:highlight>
                  <a:srgbClr val="FFFFFF"/>
                </a:highlight>
                <a:latin typeface="Consolas"/>
                <a:ea typeface="Calibri"/>
              </a:rPr>
              <a:t>results.AddRange(foundFiles</a:t>
            </a:r>
            <a:r>
              <a:rPr lang="en-US" dirty="0">
                <a:solidFill>
                  <a:srgbClr val="000000"/>
                </a:solidFill>
                <a:highlight>
                  <a:srgbClr val="FFFFFF"/>
                </a:highlight>
                <a:latin typeface="Consolas"/>
                <a:ea typeface="Calibri"/>
              </a:rPr>
              <a:t>);</a:t>
            </a:r>
            <a:endParaRPr lang="en-US" sz="4000" dirty="0">
              <a:latin typeface="Times New Roman"/>
              <a:ea typeface="Calibri"/>
            </a:endParaRPr>
          </a:p>
          <a:p>
            <a:pPr>
              <a:spcBef>
                <a:spcPts val="0"/>
              </a:spcBef>
            </a:pPr>
            <a:r>
              <a:rPr lang="en-US" dirty="0" smtClean="0">
                <a:solidFill>
                  <a:srgbClr val="000000"/>
                </a:solidFill>
                <a:highlight>
                  <a:srgbClr val="FFFFFF"/>
                </a:highlight>
                <a:latin typeface="Consolas"/>
                <a:ea typeface="Calibri"/>
              </a:rPr>
              <a:t>}</a:t>
            </a:r>
            <a:endParaRPr lang="en-US" sz="4000" dirty="0">
              <a:effectLst/>
              <a:latin typeface="Times New Roman"/>
              <a:ea typeface="Calibri"/>
            </a:endParaRPr>
          </a:p>
        </p:txBody>
      </p:sp>
    </p:spTree>
    <p:extLst>
      <p:ext uri="{BB962C8B-B14F-4D97-AF65-F5344CB8AC3E}">
        <p14:creationId xmlns:p14="http://schemas.microsoft.com/office/powerpoint/2010/main" val="27971933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31827849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非同期処理の順序</a:t>
            </a:r>
            <a:endParaRPr lang="ja-JP" altLang="en-US" dirty="0">
              <a:ea typeface="メイリオ"/>
            </a:endParaRPr>
          </a:p>
        </p:txBody>
      </p:sp>
      <p:sp>
        <p:nvSpPr>
          <p:cNvPr id="3" name="Hexagon 2"/>
          <p:cNvSpPr/>
          <p:nvPr/>
        </p:nvSpPr>
        <p:spPr bwMode="auto">
          <a:xfrm>
            <a:off x="599081" y="2995447"/>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作成</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4" name="Hexagon 3"/>
          <p:cNvSpPr/>
          <p:nvPr/>
        </p:nvSpPr>
        <p:spPr bwMode="auto">
          <a:xfrm>
            <a:off x="9517109" y="2995446"/>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終了</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5" name="Oval 4"/>
          <p:cNvSpPr/>
          <p:nvPr/>
        </p:nvSpPr>
        <p:spPr bwMode="auto">
          <a:xfrm>
            <a:off x="3263453" y="2948151"/>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開始</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7" name="Oval 6"/>
          <p:cNvSpPr/>
          <p:nvPr/>
        </p:nvSpPr>
        <p:spPr bwMode="auto">
          <a:xfrm>
            <a:off x="6632027" y="2940267"/>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完了</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9" name="Oval 8"/>
          <p:cNvSpPr/>
          <p:nvPr/>
        </p:nvSpPr>
        <p:spPr bwMode="auto">
          <a:xfrm>
            <a:off x="6632027" y="4889933"/>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エラー</a:t>
            </a:r>
            <a:endParaRPr lang="ja-JP" altLang="en-US" sz="2200" dirty="0">
              <a:gradFill>
                <a:gsLst>
                  <a:gs pos="0">
                    <a:schemeClr val="tx1"/>
                  </a:gs>
                  <a:gs pos="100000">
                    <a:schemeClr val="tx1"/>
                  </a:gs>
                </a:gsLst>
                <a:lin ang="5400000" scaled="0"/>
              </a:gradFill>
              <a:latin typeface="Segoe UI Light"/>
              <a:ea typeface="メイリオ"/>
              <a:cs typeface="+mn-cs"/>
            </a:endParaRPr>
          </a:p>
        </p:txBody>
      </p:sp>
      <p:cxnSp>
        <p:nvCxnSpPr>
          <p:cNvPr id="14" name="Straight Arrow Connector 13"/>
          <p:cNvCxnSpPr>
            <a:stCxn id="3" idx="0"/>
            <a:endCxn id="5" idx="2"/>
          </p:cNvCxnSpPr>
          <p:nvPr/>
        </p:nvCxnSpPr>
        <p:spPr>
          <a:xfrm>
            <a:off x="2238696" y="3673365"/>
            <a:ext cx="1024757" cy="7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9" idx="2"/>
          </p:cNvCxnSpPr>
          <p:nvPr/>
        </p:nvCxnSpPr>
        <p:spPr>
          <a:xfrm>
            <a:off x="4609124" y="4199626"/>
            <a:ext cx="2022903" cy="142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6"/>
            <a:endCxn id="7" idx="2"/>
          </p:cNvCxnSpPr>
          <p:nvPr/>
        </p:nvCxnSpPr>
        <p:spPr>
          <a:xfrm flipV="1">
            <a:off x="4840005" y="3673364"/>
            <a:ext cx="1792022" cy="7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3"/>
          </p:cNvCxnSpPr>
          <p:nvPr/>
        </p:nvCxnSpPr>
        <p:spPr>
          <a:xfrm>
            <a:off x="8208579" y="3673364"/>
            <a:ext cx="1308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6"/>
            <a:endCxn id="4" idx="3"/>
          </p:cNvCxnSpPr>
          <p:nvPr/>
        </p:nvCxnSpPr>
        <p:spPr>
          <a:xfrm flipV="1">
            <a:off x="8208579" y="3673364"/>
            <a:ext cx="1308530" cy="1949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382005" y="3188805"/>
            <a:ext cx="138736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Close</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38" name="TextBox 37"/>
          <p:cNvSpPr txBox="1"/>
          <p:nvPr/>
        </p:nvSpPr>
        <p:spPr>
          <a:xfrm>
            <a:off x="2333301" y="3707183"/>
            <a:ext cx="99321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Start</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39" name="TextBox 38"/>
          <p:cNvSpPr txBox="1"/>
          <p:nvPr/>
        </p:nvSpPr>
        <p:spPr>
          <a:xfrm>
            <a:off x="4903069" y="3288313"/>
            <a:ext cx="1781506" cy="430887"/>
          </a:xfrm>
          <a:prstGeom prst="rect">
            <a:avLst/>
          </a:prstGeom>
          <a:noFill/>
        </p:spPr>
        <p:txBody>
          <a:bodyPr wrap="square" lIns="0" tIns="0" rIns="0" bIns="0" rtlCol="0">
            <a:spAutoFit/>
          </a:bodyPr>
          <a:lstStyle/>
          <a:p>
            <a:pPr algn="l" defTabSz="914400">
              <a:buNone/>
            </a:pPr>
            <a:r>
              <a:rPr lang="en-US" altLang="ja-JP" sz="2800" b="0" dirty="0" smtClean="0">
                <a:gradFill>
                  <a:gsLst>
                    <a:gs pos="0">
                      <a:schemeClr val="tx1"/>
                    </a:gs>
                    <a:gs pos="86000">
                      <a:schemeClr val="tx1"/>
                    </a:gs>
                  </a:gsLst>
                  <a:lin ang="5400000" scaled="0"/>
                </a:gradFill>
                <a:latin typeface="Segoe UI Light"/>
                <a:ea typeface="メイリオ"/>
                <a:cs typeface="+mn-cs"/>
              </a:rPr>
              <a:t>Completed</a:t>
            </a:r>
            <a:endParaRPr lang="en-US" altLang="ja-JP" sz="2800" b="0" dirty="0">
              <a:gradFill>
                <a:gsLst>
                  <a:gs pos="0">
                    <a:schemeClr val="tx1"/>
                  </a:gs>
                  <a:gs pos="86000">
                    <a:schemeClr val="tx1"/>
                  </a:gs>
                </a:gsLst>
                <a:lin ang="5400000" scaled="0"/>
              </a:gradFill>
              <a:latin typeface="Segoe UI Light"/>
              <a:ea typeface="メイリオ"/>
              <a:cs typeface="+mn-cs"/>
            </a:endParaRPr>
          </a:p>
        </p:txBody>
      </p:sp>
      <p:sp>
        <p:nvSpPr>
          <p:cNvPr id="42" name="TextBox 41"/>
          <p:cNvSpPr txBox="1"/>
          <p:nvPr/>
        </p:nvSpPr>
        <p:spPr>
          <a:xfrm>
            <a:off x="4903069" y="5157954"/>
            <a:ext cx="99321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Error</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Tree>
    <p:custDataLst>
      <p:tags r:id="rId1"/>
    </p:custDataLst>
    <p:extLst>
      <p:ext uri="{BB962C8B-B14F-4D97-AF65-F5344CB8AC3E}">
        <p14:creationId xmlns:p14="http://schemas.microsoft.com/office/powerpoint/2010/main" val="3646850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37" grpId="0"/>
      <p:bldP spid="38" grpId="0"/>
      <p:bldP spid="39"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エラー処理</a:t>
            </a:r>
            <a:endParaRPr lang="ja-JP" altLang="en-US" dirty="0">
              <a:ea typeface="メイリオ"/>
            </a:endParaRPr>
          </a:p>
        </p:txBody>
      </p:sp>
      <p:sp>
        <p:nvSpPr>
          <p:cNvPr id="7" name="Text Placeholder 3"/>
          <p:cNvSpPr>
            <a:spLocks noGrp="1"/>
          </p:cNvSpPr>
          <p:nvPr/>
        </p:nvSpPr>
        <p:spPr>
          <a:xfrm>
            <a:off x="519906" y="990175"/>
            <a:ext cx="11149012" cy="439504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rgbClr val="0000FF"/>
              </a:solidFill>
              <a:highlight>
                <a:srgbClr val="FFFFFF"/>
              </a:highlight>
              <a:latin typeface="Consolas"/>
            </a:endParaRPr>
          </a:p>
          <a:p>
            <a:r>
              <a:rPr lang="en-US" dirty="0"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smtClean="0">
                <a:solidFill>
                  <a:srgbClr val="A31515"/>
                </a:solidFill>
                <a:highlight>
                  <a:srgbClr val="FFFFFF"/>
                </a:highlight>
                <a:latin typeface="Consolas"/>
              </a:rPr>
              <a:t>"</a:t>
            </a:r>
            <a:r>
              <a:rPr lang="en-US" dirty="0" smtClean="0">
                <a:solidFill>
                  <a:srgbClr val="000000"/>
                </a:solidFill>
                <a:highlight>
                  <a:srgbClr val="FFFFFF"/>
                </a:highlight>
                <a:latin typeface="Consolas"/>
              </a:rPr>
              <a:t>);ry</a:t>
            </a:r>
            <a:endParaRPr lang="en-US" dirty="0">
              <a:solidFill>
                <a:srgbClr val="000000"/>
              </a:solidFill>
              <a:highlight>
                <a:srgbClr val="FFFFFF"/>
              </a:highlight>
              <a:latin typeface="Consolas"/>
            </a:endParaRPr>
          </a:p>
          <a:p>
            <a:r>
              <a:rPr lang="en-US" dirty="0" smtClean="0">
                <a:solidFill>
                  <a:srgbClr val="0000FF"/>
                </a:solidFill>
                <a:highlight>
                  <a:srgbClr val="FFFFFF"/>
                </a:highlight>
                <a:latin typeface="Consolas"/>
              </a:rPr>
              <a:t>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operation = p.PickSingleFileAsync();</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operation.Completed </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a:solidFill>
                  <a:srgbClr val="2B91AF"/>
                </a:solidFill>
                <a:highlight>
                  <a:srgbClr val="FFFFFF"/>
                </a:highlight>
                <a:latin typeface="Consolas"/>
              </a:rPr>
              <a:t>StorageFile</a:t>
            </a:r>
            <a:r>
              <a:rPr lang="en-US" dirty="0">
                <a:solidFill>
                  <a:srgbClr val="000000"/>
                </a:solidFill>
                <a:highlight>
                  <a:srgbClr val="FFFFFF"/>
                </a:highlight>
                <a:latin typeface="Consolas"/>
              </a:rPr>
              <a:t>&gt; f) =&gt;</a:t>
            </a:r>
          </a:p>
          <a:p>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MyButton.Content </a:t>
            </a:r>
            <a:r>
              <a:rPr lang="en-US" dirty="0">
                <a:solidFill>
                  <a:srgbClr val="000000"/>
                </a:solidFill>
                <a:highlight>
                  <a:srgbClr val="FFFFFF"/>
                </a:highlight>
                <a:latin typeface="Consolas"/>
              </a:rPr>
              <a:t>= f.GetResults().FileName;</a:t>
            </a:r>
          </a:p>
          <a:p>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operation.Start</a:t>
            </a:r>
            <a:r>
              <a:rPr lang="en-US" dirty="0">
                <a:solidFill>
                  <a:srgbClr val="000000"/>
                </a:solidFill>
                <a:highlight>
                  <a:srgbClr val="FFFFFF"/>
                </a:highlight>
                <a:latin typeface="Consolas"/>
              </a:rPr>
              <a:t>();</a:t>
            </a:r>
          </a:p>
        </p:txBody>
      </p:sp>
      <p:sp>
        <p:nvSpPr>
          <p:cNvPr id="5" name="Rectangle 4"/>
          <p:cNvSpPr/>
          <p:nvPr/>
        </p:nvSpPr>
        <p:spPr bwMode="auto">
          <a:xfrm>
            <a:off x="4309240" y="3813943"/>
            <a:ext cx="2454167" cy="333702"/>
          </a:xfrm>
          <a:prstGeom prst="rect">
            <a:avLst/>
          </a:prstGeom>
          <a:solidFill>
            <a:schemeClr val="accent3">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1538057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エラー処理</a:t>
            </a:r>
            <a:endParaRPr lang="ja-JP" altLang="en-US" dirty="0">
              <a:ea typeface="メイリオ"/>
            </a:endParaRPr>
          </a:p>
        </p:txBody>
      </p:sp>
      <p:sp>
        <p:nvSpPr>
          <p:cNvPr id="9" name="Text Placeholder 3"/>
          <p:cNvSpPr>
            <a:spLocks noGrp="1"/>
          </p:cNvSpPr>
          <p:nvPr/>
        </p:nvSpPr>
        <p:spPr>
          <a:xfrm>
            <a:off x="519906" y="1307743"/>
            <a:ext cx="11149012" cy="4801314"/>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FF"/>
                </a:solidFill>
                <a:highlight>
                  <a:srgbClr val="FFFFFF"/>
                </a:highlight>
                <a:latin typeface="Consolas"/>
              </a:rPr>
              <a:t>try</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a:t>
            </a:r>
            <a:endParaRPr lang="en-US" dirty="0" smtClean="0">
              <a:solidFill>
                <a:srgbClr val="0000FF"/>
              </a:solidFill>
              <a:highlight>
                <a:srgbClr val="FFFFFF"/>
              </a:highlight>
              <a:latin typeface="Consolas"/>
            </a:endParaRPr>
          </a:p>
          <a:p>
            <a:r>
              <a:rPr lang="en-US" dirty="0" smtClean="0">
                <a:solidFill>
                  <a:srgbClr val="2B91AF"/>
                </a:solidFill>
                <a:highlight>
                  <a:srgbClr val="FFFFFF"/>
                </a:highlight>
                <a:latin typeface="Consolas"/>
              </a:rPr>
              <a:t>  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0000"/>
                </a:solidFill>
                <a:highlight>
                  <a:srgbClr val="FFFFFF"/>
                </a:highlight>
                <a:latin typeface="Consolas"/>
              </a:rPr>
              <a:t>);ry</a:t>
            </a:r>
          </a:p>
          <a:p>
            <a:r>
              <a:rPr lang="en-US" dirty="0" smtClean="0">
                <a:solidFill>
                  <a:srgbClr val="0000FF"/>
                </a:solidFill>
                <a:highlight>
                  <a:srgbClr val="FFFFFF"/>
                </a:highlight>
                <a:latin typeface="Consolas"/>
              </a:rPr>
              <a:t>  var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operation = p.PickSingleFileAsync();</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operation.Completed </a:t>
            </a:r>
            <a:r>
              <a:rPr lang="en-US" dirty="0">
                <a:solidFill>
                  <a:srgbClr val="000000"/>
                </a:solidFill>
                <a:highlight>
                  <a:srgbClr val="FFFFFF"/>
                </a:highlight>
                <a:latin typeface="Consolas"/>
              </a:rPr>
              <a:t>= (</a:t>
            </a:r>
            <a:r>
              <a:rPr lang="en-US" dirty="0">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a:solidFill>
                  <a:srgbClr val="2B91AF"/>
                </a:solidFill>
                <a:highlight>
                  <a:srgbClr val="FFFFFF"/>
                </a:highlight>
                <a:latin typeface="Consolas"/>
              </a:rPr>
              <a:t>StorageFile</a:t>
            </a:r>
            <a:r>
              <a:rPr lang="en-US" dirty="0">
                <a:solidFill>
                  <a:srgbClr val="000000"/>
                </a:solidFill>
                <a:highlight>
                  <a:srgbClr val="FFFFFF"/>
                </a:highlight>
                <a:latin typeface="Consolas"/>
              </a:rPr>
              <a:t>&gt; f) =&gt;</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MyButton.Content = f.GetResults().FileName;</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operation.Start</a:t>
            </a:r>
            <a:r>
              <a:rPr lang="en-US" dirty="0">
                <a:solidFill>
                  <a:srgbClr val="000000"/>
                </a:solidFill>
                <a:highlight>
                  <a:srgbClr val="FFFFFF"/>
                </a:highlight>
                <a:latin typeface="Consolas"/>
              </a:rPr>
              <a:t>();</a:t>
            </a:r>
          </a:p>
          <a:p>
            <a:r>
              <a:rPr lang="en-US" dirty="0" smtClean="0">
                <a:solidFill>
                  <a:srgbClr val="0000FF"/>
                </a:solidFill>
                <a:highlight>
                  <a:srgbClr val="FFFFFF"/>
                </a:highlight>
                <a:latin typeface="Consolas"/>
              </a:rPr>
              <a:t>catch</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a:t>
            </a:r>
            <a:endParaRPr lang="en-US" dirty="0">
              <a:solidFill>
                <a:srgbClr val="000000"/>
              </a:solidFill>
              <a:highlight>
                <a:srgbClr val="FFFFFF"/>
              </a:highlight>
              <a:latin typeface="Consolas"/>
            </a:endParaRPr>
          </a:p>
        </p:txBody>
      </p:sp>
      <p:sp>
        <p:nvSpPr>
          <p:cNvPr id="6" name="Rectangle 5"/>
          <p:cNvSpPr/>
          <p:nvPr/>
        </p:nvSpPr>
        <p:spPr bwMode="auto">
          <a:xfrm>
            <a:off x="519112" y="1316228"/>
            <a:ext cx="10973950" cy="2388679"/>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7" name="Rectangle 6"/>
          <p:cNvSpPr/>
          <p:nvPr/>
        </p:nvSpPr>
        <p:spPr bwMode="auto">
          <a:xfrm>
            <a:off x="519112" y="4922490"/>
            <a:ext cx="10973950" cy="1189799"/>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8" name="Rectangle 7"/>
          <p:cNvSpPr/>
          <p:nvPr/>
        </p:nvSpPr>
        <p:spPr bwMode="auto">
          <a:xfrm>
            <a:off x="4277710" y="4120064"/>
            <a:ext cx="2801007" cy="333702"/>
          </a:xfrm>
          <a:prstGeom prst="rect">
            <a:avLst/>
          </a:prstGeom>
          <a:solidFill>
            <a:schemeClr val="accent3">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1501299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エラー処理</a:t>
            </a:r>
            <a:endParaRPr lang="ja-JP" altLang="en-US" dirty="0">
              <a:ea typeface="メイリオ"/>
            </a:endParaRPr>
          </a:p>
        </p:txBody>
      </p:sp>
      <p:sp>
        <p:nvSpPr>
          <p:cNvPr id="6" name="Content Placeholder 2"/>
          <p:cNvSpPr>
            <a:spLocks noGrp="1"/>
          </p:cNvSpPr>
          <p:nvPr/>
        </p:nvSpPr>
        <p:spPr>
          <a:xfrm>
            <a:off x="519907" y="1904441"/>
            <a:ext cx="11149011" cy="358251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try</a:t>
            </a:r>
            <a:r>
              <a:rPr lang="en-US" dirty="0">
                <a:solidFill>
                  <a:srgbClr val="000000"/>
                </a:solidFill>
                <a:highlight>
                  <a:srgbClr val="FFFFFF"/>
                </a:highlight>
                <a:latin typeface="Consolas"/>
              </a:rPr>
              <a:t> {</a:t>
            </a:r>
          </a:p>
          <a:p>
            <a:endParaRPr lang="en-US" dirty="0" smtClean="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FileOpenPicker</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p =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FileOpenPicker</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p.FileTypeFilter.Add</a:t>
            </a:r>
            <a:r>
              <a:rPr lang="en-US" dirty="0">
                <a:solidFill>
                  <a:srgbClr val="000000"/>
                </a:solidFill>
                <a:highlight>
                  <a:srgbClr val="FFFFFF"/>
                </a:highlight>
                <a:latin typeface="Consolas"/>
              </a:rPr>
              <a:t>(</a:t>
            </a:r>
            <a:r>
              <a:rPr lang="en-US" dirty="0">
                <a:solidFill>
                  <a:srgbClr val="A31515"/>
                </a:solidFill>
                <a:highlight>
                  <a:srgbClr val="FFFFFF"/>
                </a:highlight>
                <a:latin typeface="Consolas"/>
              </a:rPr>
              <a:t>".jpg"</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MyButton.Content</a:t>
            </a:r>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await</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p.PickSingleFileAsync</a:t>
            </a:r>
            <a:r>
              <a:rPr lang="en-US" dirty="0">
                <a:solidFill>
                  <a:srgbClr val="000000"/>
                </a:solidFill>
                <a:highlight>
                  <a:srgbClr val="FFFFFF"/>
                </a:highlight>
                <a:latin typeface="Consolas"/>
              </a:rPr>
              <a:t>()).</a:t>
            </a:r>
            <a:r>
              <a:rPr lang="en-US" dirty="0" err="1">
                <a:solidFill>
                  <a:srgbClr val="000000"/>
                </a:solidFill>
                <a:highlight>
                  <a:srgbClr val="FFFFFF"/>
                </a:highlight>
                <a:latin typeface="Consolas"/>
              </a:rPr>
              <a:t>FileName</a:t>
            </a:r>
            <a:r>
              <a:rPr lang="en-US" dirty="0">
                <a:solidFill>
                  <a:srgbClr val="000000"/>
                </a:solidFill>
                <a:highlight>
                  <a:srgbClr val="FFFFFF"/>
                </a:highlight>
                <a:latin typeface="Consolas"/>
              </a:rPr>
              <a:t>;</a:t>
            </a:r>
          </a:p>
          <a:p>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catch</a:t>
            </a:r>
            <a:r>
              <a:rPr lang="en-US" dirty="0">
                <a:solidFill>
                  <a:srgbClr val="000000"/>
                </a:solidFill>
                <a:highlight>
                  <a:srgbClr val="FFFFFF"/>
                </a:highlight>
                <a:latin typeface="Consolas"/>
              </a:rPr>
              <a:t>(</a:t>
            </a:r>
            <a:r>
              <a:rPr lang="en-US" dirty="0">
                <a:solidFill>
                  <a:srgbClr val="2B91AF"/>
                </a:solidFill>
                <a:highlight>
                  <a:srgbClr val="FFFFFF"/>
                </a:highlight>
                <a:latin typeface="Consolas"/>
              </a:rPr>
              <a:t>Exception</a:t>
            </a:r>
            <a:r>
              <a:rPr lang="en-US" dirty="0">
                <a:solidFill>
                  <a:srgbClr val="000000"/>
                </a:solidFill>
                <a:highlight>
                  <a:srgbClr val="FFFFFF"/>
                </a:highlight>
                <a:latin typeface="Consolas"/>
              </a:rPr>
              <a:t> e) {}</a:t>
            </a:r>
            <a:endParaRPr lang="en-US" dirty="0"/>
          </a:p>
        </p:txBody>
      </p:sp>
      <p:sp>
        <p:nvSpPr>
          <p:cNvPr id="4" name="Rectangle 3"/>
          <p:cNvSpPr/>
          <p:nvPr/>
        </p:nvSpPr>
        <p:spPr bwMode="auto">
          <a:xfrm>
            <a:off x="519112" y="2632840"/>
            <a:ext cx="10973950" cy="898635"/>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5" name="Rectangle 4"/>
          <p:cNvSpPr/>
          <p:nvPr/>
        </p:nvSpPr>
        <p:spPr bwMode="auto">
          <a:xfrm>
            <a:off x="519112" y="3862552"/>
            <a:ext cx="10973950" cy="1182414"/>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3342533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.then</a:t>
            </a:r>
            <a:endParaRPr lang="ja-JP" altLang="en-US" dirty="0">
              <a:ea typeface="メイリオ"/>
            </a:endParaRPr>
          </a:p>
        </p:txBody>
      </p:sp>
      <p:sp>
        <p:nvSpPr>
          <p:cNvPr id="4" name="Text Placeholder 2"/>
          <p:cNvSpPr>
            <a:spLocks noGrp="1"/>
          </p:cNvSpPr>
          <p:nvPr/>
        </p:nvSpPr>
        <p:spPr>
          <a:xfrm>
            <a:off x="540625" y="1104138"/>
            <a:ext cx="10548775" cy="2363724"/>
          </a:xfrm>
          <a:prstGeom prst="rect">
            <a:avLst/>
          </a:prstGeom>
          <a:noFill/>
          <a:ln>
            <a:no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pickSingleFileAsync</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a:solidFill>
                  <a:srgbClr val="000000"/>
                </a:solidFill>
                <a:highlight>
                  <a:srgbClr val="FFFFFF"/>
                </a:highlight>
                <a:latin typeface="Consolas"/>
              </a:rPr>
              <a:t>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smtClean="0">
                <a:solidFill>
                  <a:srgbClr val="0000FF"/>
                </a:solidFill>
                <a:highlight>
                  <a:srgbClr val="FFFFFF"/>
                </a:highlight>
                <a:latin typeface="Consolas"/>
              </a:rPr>
              <a:t>return</a:t>
            </a:r>
            <a:r>
              <a:rPr lang="en-US" dirty="0" smtClean="0">
                <a:solidFill>
                  <a:srgbClr val="000000"/>
                </a:solidFill>
                <a:highlight>
                  <a:srgbClr val="FFFFFF"/>
                </a:highlight>
                <a:latin typeface="Consolas"/>
              </a:rPr>
              <a:t> </a:t>
            </a:r>
            <a:r>
              <a:rPr lang="en-US" dirty="0" err="1">
                <a:solidFill>
                  <a:srgbClr val="000000"/>
                </a:solidFill>
                <a:highlight>
                  <a:srgbClr val="FFFFFF"/>
                </a:highlight>
                <a:latin typeface="Consolas"/>
              </a:rPr>
              <a:t>fi</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      }</a:t>
            </a:r>
            <a:r>
              <a:rPr lang="en-US" dirty="0" smtClean="0"/>
              <a:t>, </a:t>
            </a:r>
          </a:p>
          <a:p>
            <a:r>
              <a:rPr lang="en-US" dirty="0" smtClean="0"/>
              <a:t>      </a:t>
            </a:r>
            <a:r>
              <a:rPr lang="en-US" dirty="0" err="1" smtClean="0"/>
              <a:t>errorHandler</a:t>
            </a:r>
            <a:r>
              <a:rPr lang="en-US" dirty="0" smtClean="0">
                <a:solidFill>
                  <a:srgbClr val="008080"/>
                </a:solidFill>
                <a:highlight>
                  <a:srgbClr val="FFFFFF"/>
                </a:highlight>
                <a:latin typeface="Consolas"/>
              </a:rPr>
              <a:t>)</a:t>
            </a:r>
          </a:p>
        </p:txBody>
      </p:sp>
    </p:spTree>
    <p:custDataLst>
      <p:tags r:id="rId1"/>
    </p:custDataLst>
    <p:extLst>
      <p:ext uri="{BB962C8B-B14F-4D97-AF65-F5344CB8AC3E}">
        <p14:creationId xmlns:p14="http://schemas.microsoft.com/office/powerpoint/2010/main" val="4166044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JavaScript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.then</a:t>
            </a:r>
            <a:endParaRPr lang="ja-JP" altLang="en-US" dirty="0">
              <a:ea typeface="メイリオ"/>
            </a:endParaRPr>
          </a:p>
        </p:txBody>
      </p:sp>
      <p:sp>
        <p:nvSpPr>
          <p:cNvPr id="6" name="Rectangle 5"/>
          <p:cNvSpPr/>
          <p:nvPr/>
        </p:nvSpPr>
        <p:spPr bwMode="auto">
          <a:xfrm>
            <a:off x="519112" y="5502165"/>
            <a:ext cx="10973950" cy="449317"/>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5" name="Text Placeholder 2"/>
          <p:cNvSpPr>
            <a:spLocks noGrp="1"/>
          </p:cNvSpPr>
          <p:nvPr/>
        </p:nvSpPr>
        <p:spPr>
          <a:xfrm>
            <a:off x="527925" y="1104543"/>
            <a:ext cx="10548775" cy="4801314"/>
          </a:xfrm>
          <a:prstGeom prst="rect">
            <a:avLst/>
          </a:prstGeom>
          <a:noFill/>
          <a:ln>
            <a:no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00"/>
                </a:solidFill>
                <a:highlight>
                  <a:srgbClr val="FFFFFF"/>
                </a:highlight>
                <a:latin typeface="Consolas"/>
              </a:rPr>
              <a:t>picker</a:t>
            </a:r>
            <a:r>
              <a:rPr lang="en-US" dirty="0" err="1" smtClean="0">
                <a:solidFill>
                  <a:srgbClr val="008080"/>
                </a:solidFill>
                <a:highlight>
                  <a:srgbClr val="FFFFFF"/>
                </a:highlight>
                <a:latin typeface="Consolas"/>
              </a:rPr>
              <a:t>.</a:t>
            </a:r>
            <a:r>
              <a:rPr lang="en-US" dirty="0" err="1" smtClean="0">
                <a:solidFill>
                  <a:srgbClr val="000000"/>
                </a:solidFill>
                <a:highlight>
                  <a:srgbClr val="FFFFFF"/>
                </a:highlight>
                <a:latin typeface="Consolas"/>
              </a:rPr>
              <a:t>pickSingleFileAsync</a:t>
            </a:r>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fi</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start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Date</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a:t>
            </a:r>
            <a:r>
              <a:rPr lang="en-US" dirty="0" err="1">
                <a:solidFill>
                  <a:srgbClr val="000000"/>
                </a:solidFill>
                <a:highlight>
                  <a:srgbClr val="FFFFFF"/>
                </a:highlight>
                <a:latin typeface="Consolas"/>
              </a:rPr>
              <a:t>fi</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openAsync</a:t>
            </a:r>
            <a:r>
              <a:rPr lang="en-US" dirty="0">
                <a:solidFill>
                  <a:srgbClr val="008080"/>
                </a:solidFill>
                <a:highlight>
                  <a:srgbClr val="FFFFFF"/>
                </a:highlight>
                <a:latin typeface="Consolas"/>
              </a:rPr>
              <a:t>(</a:t>
            </a:r>
            <a:r>
              <a:rPr lang="en-US" dirty="0" err="1">
                <a:solidFill>
                  <a:srgbClr val="000000"/>
                </a:solidFill>
                <a:highlight>
                  <a:srgbClr val="FFFFFF"/>
                </a:highlight>
                <a:latin typeface="Consolas"/>
              </a:rPr>
              <a:t>Storage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FileAccessMode</a:t>
            </a:r>
            <a:r>
              <a:rPr lang="en-US" dirty="0" err="1">
                <a:solidFill>
                  <a:srgbClr val="008080"/>
                </a:solidFill>
                <a:highlight>
                  <a:srgbClr val="FFFFFF"/>
                </a:highlight>
                <a:latin typeface="Consolas"/>
              </a:rPr>
              <a:t>.</a:t>
            </a:r>
            <a:r>
              <a:rPr lang="en-US" dirty="0" err="1">
                <a:solidFill>
                  <a:srgbClr val="000000"/>
                </a:solidFill>
                <a:highlight>
                  <a:srgbClr val="FFFFFF"/>
                </a:highlight>
                <a:latin typeface="Consolas"/>
              </a:rPr>
              <a:t>read</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return</a:t>
            </a:r>
            <a:r>
              <a:rPr lang="en-US" dirty="0">
                <a:solidFill>
                  <a:srgbClr val="000000"/>
                </a:solidFill>
                <a:highlight>
                  <a:srgbClr val="FFFFFF"/>
                </a:highlight>
                <a:latin typeface="Consolas"/>
              </a:rPr>
              <a:t> Imaging</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BitmapDecoder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createAsync</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stream</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smtClean="0">
                <a:solidFill>
                  <a:srgbClr val="008080"/>
                </a:solidFill>
                <a:highlight>
                  <a:srgbClr val="FFFFFF"/>
                </a:highlight>
                <a:latin typeface="Consolas"/>
              </a:rPr>
              <a:t>})</a:t>
            </a:r>
          </a:p>
          <a:p>
            <a:r>
              <a:rPr lang="en-US" dirty="0" smtClean="0">
                <a:solidFill>
                  <a:srgbClr val="008080"/>
                </a:solidFill>
                <a:highlight>
                  <a:srgbClr val="FFFFFF"/>
                </a:highlight>
                <a:latin typeface="Consolas"/>
              </a:rPr>
              <a:t>.</a:t>
            </a:r>
            <a:r>
              <a:rPr lang="en-US" b="1" dirty="0">
                <a:solidFill>
                  <a:schemeClr val="accent3"/>
                </a:solidFill>
                <a:highlight>
                  <a:srgbClr val="FFFFFF"/>
                </a:highlight>
                <a:latin typeface="Consolas"/>
              </a:rPr>
              <a:t>then</a:t>
            </a:r>
            <a:r>
              <a:rPr lang="en-US" dirty="0">
                <a:solidFill>
                  <a:srgbClr val="008080"/>
                </a:solidFill>
                <a:highlight>
                  <a:srgbClr val="FFFFFF"/>
                </a:highlight>
                <a:latin typeface="Consolas"/>
              </a:rPr>
              <a:t>(</a:t>
            </a:r>
            <a:r>
              <a:rPr lang="en-US" dirty="0">
                <a:solidFill>
                  <a:srgbClr val="0000FF"/>
                </a:solidFill>
                <a:highlight>
                  <a:srgbClr val="FFFFFF"/>
                </a:highlight>
                <a:latin typeface="Consolas"/>
              </a:rPr>
              <a:t>function</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decoder</a:t>
            </a:r>
            <a:r>
              <a:rPr lang="en-US" dirty="0">
                <a:solidFill>
                  <a:srgbClr val="008080"/>
                </a:solidFill>
                <a:highlight>
                  <a:srgbClr val="FFFFFF"/>
                </a:highlight>
                <a:latin typeface="Consolas"/>
              </a:rPr>
              <a:t>)</a:t>
            </a:r>
            <a:r>
              <a:rPr lang="en-US" dirty="0">
                <a:solidFill>
                  <a:srgbClr val="000000"/>
                </a:solidFill>
                <a:highlight>
                  <a:srgbClr val="FFFFFF"/>
                </a:highlight>
                <a:latin typeface="Consolas"/>
              </a:rPr>
              <a:t> </a:t>
            </a:r>
            <a:r>
              <a:rPr lang="en-US" dirty="0">
                <a:solidFill>
                  <a:srgbClr val="008080"/>
                </a:solidFill>
                <a:highlight>
                  <a:srgbClr val="FFFFFF"/>
                </a:highlight>
                <a:latin typeface="Consolas"/>
              </a:rPr>
              <a:t>{</a:t>
            </a:r>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decoder</a:t>
            </a:r>
            <a:r>
              <a:rPr lang="en-US" dirty="0">
                <a:solidFill>
                  <a:srgbClr val="008080"/>
                </a:solidFill>
                <a:highlight>
                  <a:srgbClr val="FFFFFF"/>
                </a:highlight>
                <a:latin typeface="Consolas"/>
              </a:rPr>
              <a:t>. …</a:t>
            </a:r>
          </a:p>
          <a:p>
            <a:r>
              <a:rPr lang="en-US" dirty="0" smtClean="0">
                <a:solidFill>
                  <a:srgbClr val="008080"/>
                </a:solidFill>
                <a:highlight>
                  <a:srgbClr val="FFFFFF"/>
                </a:highlight>
                <a:latin typeface="Consolas"/>
              </a:rPr>
              <a:t>})</a:t>
            </a:r>
            <a:endParaRPr lang="en-US" dirty="0">
              <a:highlight>
                <a:srgbClr val="FFFFFF"/>
              </a:highlight>
            </a:endParaRPr>
          </a:p>
          <a:p>
            <a:r>
              <a:rPr lang="en-US" dirty="0" smtClean="0"/>
              <a:t>.</a:t>
            </a:r>
            <a:r>
              <a:rPr lang="en-US" b="1" dirty="0">
                <a:solidFill>
                  <a:schemeClr val="accent3"/>
                </a:solidFill>
              </a:rPr>
              <a:t>then</a:t>
            </a:r>
            <a:r>
              <a:rPr lang="en-US" dirty="0"/>
              <a:t>(null, errorHandler</a:t>
            </a:r>
            <a:r>
              <a:rPr lang="en-US" dirty="0" smtClean="0"/>
              <a:t>);</a:t>
            </a:r>
            <a:endParaRPr lang="en-US" dirty="0">
              <a:solidFill>
                <a:srgbClr val="000000"/>
              </a:solidFill>
              <a:highlight>
                <a:srgbClr val="FFFFFF"/>
              </a:highlight>
              <a:latin typeface="Consolas"/>
            </a:endParaRPr>
          </a:p>
        </p:txBody>
      </p:sp>
    </p:spTree>
    <p:custDataLst>
      <p:tags r:id="rId1"/>
    </p:custDataLst>
    <p:extLst>
      <p:ext uri="{BB962C8B-B14F-4D97-AF65-F5344CB8AC3E}">
        <p14:creationId xmlns:p14="http://schemas.microsoft.com/office/powerpoint/2010/main" val="15442292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非同期処理の順序</a:t>
            </a:r>
            <a:endParaRPr lang="ja-JP" altLang="en-US" dirty="0">
              <a:ea typeface="メイリオ"/>
            </a:endParaRPr>
          </a:p>
        </p:txBody>
      </p:sp>
      <p:sp>
        <p:nvSpPr>
          <p:cNvPr id="3" name="Hexagon 2"/>
          <p:cNvSpPr/>
          <p:nvPr/>
        </p:nvSpPr>
        <p:spPr bwMode="auto">
          <a:xfrm>
            <a:off x="599081" y="2995447"/>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作成</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4" name="Hexagon 3"/>
          <p:cNvSpPr/>
          <p:nvPr/>
        </p:nvSpPr>
        <p:spPr bwMode="auto">
          <a:xfrm>
            <a:off x="9517109" y="2995446"/>
            <a:ext cx="1639615" cy="1355835"/>
          </a:xfrm>
          <a:prstGeom prst="hexagon">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終了</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5" name="Oval 4"/>
          <p:cNvSpPr/>
          <p:nvPr/>
        </p:nvSpPr>
        <p:spPr bwMode="auto">
          <a:xfrm>
            <a:off x="3263453" y="2948151"/>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開始</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7" name="Oval 6"/>
          <p:cNvSpPr/>
          <p:nvPr/>
        </p:nvSpPr>
        <p:spPr bwMode="auto">
          <a:xfrm>
            <a:off x="6632027" y="2940267"/>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完了</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8" name="Oval 7"/>
          <p:cNvSpPr/>
          <p:nvPr/>
        </p:nvSpPr>
        <p:spPr bwMode="auto">
          <a:xfrm>
            <a:off x="6632027" y="964322"/>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キャンセル</a:t>
            </a:r>
            <a:endParaRPr lang="ja-JP" altLang="en-US" sz="2200" dirty="0">
              <a:gradFill>
                <a:gsLst>
                  <a:gs pos="0">
                    <a:schemeClr val="tx1"/>
                  </a:gs>
                  <a:gs pos="100000">
                    <a:schemeClr val="tx1"/>
                  </a:gs>
                </a:gsLst>
                <a:lin ang="5400000" scaled="0"/>
              </a:gradFill>
              <a:latin typeface="Segoe UI Light"/>
              <a:ea typeface="メイリオ"/>
              <a:cs typeface="+mn-cs"/>
            </a:endParaRPr>
          </a:p>
        </p:txBody>
      </p:sp>
      <p:sp>
        <p:nvSpPr>
          <p:cNvPr id="9" name="Oval 8"/>
          <p:cNvSpPr/>
          <p:nvPr/>
        </p:nvSpPr>
        <p:spPr bwMode="auto">
          <a:xfrm>
            <a:off x="6632027" y="4889933"/>
            <a:ext cx="1576552" cy="146619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2200" dirty="0" smtClean="0">
                <a:gradFill>
                  <a:gsLst>
                    <a:gs pos="0">
                      <a:schemeClr val="tx1"/>
                    </a:gs>
                    <a:gs pos="100000">
                      <a:schemeClr val="tx1"/>
                    </a:gs>
                  </a:gsLst>
                  <a:lin ang="5400000" scaled="0"/>
                </a:gradFill>
                <a:latin typeface="Segoe UI Light"/>
                <a:ea typeface="メイリオ"/>
                <a:cs typeface="+mn-cs"/>
              </a:rPr>
              <a:t>エラー</a:t>
            </a:r>
            <a:endParaRPr lang="ja-JP" altLang="en-US" sz="2200" dirty="0">
              <a:gradFill>
                <a:gsLst>
                  <a:gs pos="0">
                    <a:schemeClr val="tx1"/>
                  </a:gs>
                  <a:gs pos="100000">
                    <a:schemeClr val="tx1"/>
                  </a:gs>
                </a:gsLst>
                <a:lin ang="5400000" scaled="0"/>
              </a:gradFill>
              <a:latin typeface="Segoe UI Light"/>
              <a:ea typeface="メイリオ"/>
              <a:cs typeface="+mn-cs"/>
            </a:endParaRPr>
          </a:p>
        </p:txBody>
      </p:sp>
      <p:cxnSp>
        <p:nvCxnSpPr>
          <p:cNvPr id="14" name="Straight Arrow Connector 13"/>
          <p:cNvCxnSpPr>
            <a:stCxn id="3" idx="0"/>
            <a:endCxn id="5" idx="2"/>
          </p:cNvCxnSpPr>
          <p:nvPr/>
        </p:nvCxnSpPr>
        <p:spPr>
          <a:xfrm>
            <a:off x="2238696" y="3673365"/>
            <a:ext cx="1024757" cy="7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5"/>
            <a:endCxn id="9" idx="2"/>
          </p:cNvCxnSpPr>
          <p:nvPr/>
        </p:nvCxnSpPr>
        <p:spPr>
          <a:xfrm>
            <a:off x="4609124" y="4199626"/>
            <a:ext cx="2022903" cy="1423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6"/>
            <a:endCxn id="7" idx="2"/>
          </p:cNvCxnSpPr>
          <p:nvPr/>
        </p:nvCxnSpPr>
        <p:spPr>
          <a:xfrm flipV="1">
            <a:off x="4840005" y="3673364"/>
            <a:ext cx="1792022" cy="7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7"/>
            <a:endCxn id="8" idx="2"/>
          </p:cNvCxnSpPr>
          <p:nvPr/>
        </p:nvCxnSpPr>
        <p:spPr>
          <a:xfrm flipV="1">
            <a:off x="4609124" y="1697419"/>
            <a:ext cx="2022903" cy="1465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6"/>
            <a:endCxn id="4" idx="3"/>
          </p:cNvCxnSpPr>
          <p:nvPr/>
        </p:nvCxnSpPr>
        <p:spPr>
          <a:xfrm>
            <a:off x="8208579" y="3673364"/>
            <a:ext cx="130853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6"/>
            <a:endCxn id="4" idx="3"/>
          </p:cNvCxnSpPr>
          <p:nvPr/>
        </p:nvCxnSpPr>
        <p:spPr>
          <a:xfrm>
            <a:off x="8208579" y="1697419"/>
            <a:ext cx="1308530" cy="19759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6"/>
            <a:endCxn id="4" idx="3"/>
          </p:cNvCxnSpPr>
          <p:nvPr/>
        </p:nvCxnSpPr>
        <p:spPr>
          <a:xfrm flipV="1">
            <a:off x="8208579" y="3673364"/>
            <a:ext cx="1308530" cy="1949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40005" y="1451197"/>
            <a:ext cx="138736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Cancel</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37" name="TextBox 36"/>
          <p:cNvSpPr txBox="1"/>
          <p:nvPr/>
        </p:nvSpPr>
        <p:spPr>
          <a:xfrm>
            <a:off x="8382005" y="3188805"/>
            <a:ext cx="138736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Close</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38" name="TextBox 37"/>
          <p:cNvSpPr txBox="1"/>
          <p:nvPr/>
        </p:nvSpPr>
        <p:spPr>
          <a:xfrm>
            <a:off x="2333301" y="3707183"/>
            <a:ext cx="99321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Start</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
        <p:nvSpPr>
          <p:cNvPr id="39" name="TextBox 38"/>
          <p:cNvSpPr txBox="1"/>
          <p:nvPr/>
        </p:nvSpPr>
        <p:spPr>
          <a:xfrm>
            <a:off x="4903069" y="3288313"/>
            <a:ext cx="1781506" cy="430887"/>
          </a:xfrm>
          <a:prstGeom prst="rect">
            <a:avLst/>
          </a:prstGeom>
          <a:noFill/>
        </p:spPr>
        <p:txBody>
          <a:bodyPr wrap="square" lIns="0" tIns="0" rIns="0" bIns="0" rtlCol="0">
            <a:spAutoFit/>
          </a:bodyPr>
          <a:lstStyle/>
          <a:p>
            <a:pPr algn="l" defTabSz="914400">
              <a:buNone/>
            </a:pPr>
            <a:r>
              <a:rPr lang="en-US" altLang="ja-JP" sz="2800" b="0" dirty="0" smtClean="0">
                <a:gradFill>
                  <a:gsLst>
                    <a:gs pos="0">
                      <a:schemeClr val="tx1"/>
                    </a:gs>
                    <a:gs pos="86000">
                      <a:schemeClr val="tx1"/>
                    </a:gs>
                  </a:gsLst>
                  <a:lin ang="5400000" scaled="0"/>
                </a:gradFill>
                <a:latin typeface="Segoe UI Light"/>
                <a:ea typeface="メイリオ"/>
                <a:cs typeface="+mn-cs"/>
              </a:rPr>
              <a:t>Completed</a:t>
            </a:r>
            <a:endParaRPr lang="en-US" altLang="ja-JP" sz="2800" b="0" dirty="0">
              <a:gradFill>
                <a:gsLst>
                  <a:gs pos="0">
                    <a:schemeClr val="tx1"/>
                  </a:gs>
                  <a:gs pos="86000">
                    <a:schemeClr val="tx1"/>
                  </a:gs>
                </a:gsLst>
                <a:lin ang="5400000" scaled="0"/>
              </a:gradFill>
              <a:latin typeface="Segoe UI Light"/>
              <a:ea typeface="メイリオ"/>
              <a:cs typeface="+mn-cs"/>
            </a:endParaRPr>
          </a:p>
        </p:txBody>
      </p:sp>
      <p:sp>
        <p:nvSpPr>
          <p:cNvPr id="42" name="TextBox 41"/>
          <p:cNvSpPr txBox="1"/>
          <p:nvPr/>
        </p:nvSpPr>
        <p:spPr>
          <a:xfrm>
            <a:off x="4903069" y="5157954"/>
            <a:ext cx="993216"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Error</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cxnSp>
        <p:nvCxnSpPr>
          <p:cNvPr id="44" name="Curved Connector 43"/>
          <p:cNvCxnSpPr>
            <a:stCxn id="5" idx="4"/>
            <a:endCxn id="5" idx="2"/>
          </p:cNvCxnSpPr>
          <p:nvPr/>
        </p:nvCxnSpPr>
        <p:spPr>
          <a:xfrm rot="5400000" flipH="1">
            <a:off x="3291042" y="3653659"/>
            <a:ext cx="733097" cy="788276"/>
          </a:xfrm>
          <a:prstGeom prst="curvedConnector4">
            <a:avLst>
              <a:gd name="adj1" fmla="val -134409"/>
              <a:gd name="adj2" fmla="val 129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86910" y="5137231"/>
            <a:ext cx="1647657" cy="492443"/>
          </a:xfrm>
          <a:prstGeom prst="rect">
            <a:avLst/>
          </a:prstGeom>
          <a:noFill/>
        </p:spPr>
        <p:txBody>
          <a:bodyPr wrap="square" lIns="0" tIns="0" rIns="0" bIns="0" rtlCol="0">
            <a:spAutoFit/>
          </a:bodyPr>
          <a:lstStyle/>
          <a:p>
            <a:pPr algn="l" defTabSz="914400">
              <a:buNone/>
            </a:pPr>
            <a:r>
              <a:rPr lang="en-US" altLang="ja-JP" sz="3200" b="0" dirty="0" smtClean="0">
                <a:gradFill>
                  <a:gsLst>
                    <a:gs pos="0">
                      <a:schemeClr val="tx1"/>
                    </a:gs>
                    <a:gs pos="86000">
                      <a:schemeClr val="tx1"/>
                    </a:gs>
                  </a:gsLst>
                  <a:lin ang="5400000" scaled="0"/>
                </a:gradFill>
                <a:latin typeface="Segoe UI Light"/>
                <a:ea typeface="メイリオ"/>
                <a:cs typeface="+mn-cs"/>
              </a:rPr>
              <a:t>Progress</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Tree>
    <p:custDataLst>
      <p:tags r:id="rId1"/>
    </p:custDataLst>
    <p:extLst>
      <p:ext uri="{BB962C8B-B14F-4D97-AF65-F5344CB8AC3E}">
        <p14:creationId xmlns:p14="http://schemas.microsoft.com/office/powerpoint/2010/main" val="1935425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6"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lnSpc>
                <a:spcPct val="90000"/>
              </a:lnSpc>
              <a:spcBef>
                <a:spcPct val="0"/>
              </a:spcBef>
              <a:buNone/>
            </a:pPr>
            <a:r>
              <a:rPr lang="ja-JP" altLang="en-US" sz="48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非同期の実行</a:t>
            </a:r>
            <a:endParaRPr lang="ja-JP" altLang="en-US" dirty="0">
              <a:ea typeface="メイリオ"/>
            </a:endParaRPr>
          </a:p>
        </p:txBody>
      </p:sp>
      <p:sp>
        <p:nvSpPr>
          <p:cNvPr id="4" name="Text Placeholder 3"/>
          <p:cNvSpPr>
            <a:spLocks noGrp="1"/>
          </p:cNvSpPr>
          <p:nvPr>
            <p:ph type="body" sz="quarter" idx="10"/>
          </p:nvPr>
        </p:nvSpPr>
        <p:spPr/>
        <p:txBody>
          <a:bodyPr/>
          <a:lstStyle/>
          <a:p>
            <a:pPr marL="0" indent="0" algn="l" defTabSz="914400">
              <a:spcBef>
                <a:spcPct val="20000"/>
              </a:spcBef>
              <a:buNone/>
            </a:pPr>
            <a:r>
              <a:rPr lang="ja-JP" altLang="en-US"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デモ </a:t>
            </a:r>
            <a:endParaRPr lang="ja-JP" altLang="en-US" dirty="0">
              <a:ea typeface="メイリオ"/>
            </a:endParaRPr>
          </a:p>
        </p:txBody>
      </p:sp>
    </p:spTree>
    <p:extLst>
      <p:ext uri="{BB962C8B-B14F-4D97-AF65-F5344CB8AC3E}">
        <p14:creationId xmlns:p14="http://schemas.microsoft.com/office/powerpoint/2010/main" val="231600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622065" cy="3046988"/>
          </a:xfrm>
          <a:prstGeom prst="rect">
            <a:avLst/>
          </a:prstGeom>
          <a:noFill/>
        </p:spPr>
        <p:txBody>
          <a:bodyPr wrap="square" rtlCol="0">
            <a:spAutoFit/>
          </a:bodyPr>
          <a:lstStyle>
            <a:defPPr>
              <a:defRPr lang="en-US"/>
            </a:defPPr>
            <a:lvl1pPr>
              <a:defRPr sz="5000">
                <a:solidFill>
                  <a:srgbClr val="FFFFFF"/>
                </a:solidFill>
                <a:latin typeface="+mj-lt"/>
              </a:defRPr>
            </a:lvl1pPr>
          </a:lstStyle>
          <a:p>
            <a:pPr algn="l" defTabSz="914400">
              <a:buNone/>
            </a:pPr>
            <a:r>
              <a:rPr lang="ja-JP" altLang="en-US" sz="4800" b="0" dirty="0" smtClean="0">
                <a:solidFill>
                  <a:srgbClr val="B0D685"/>
                </a:solidFill>
                <a:latin typeface="Segoe UI Semibold" pitchFamily="34" charset="0"/>
                <a:ea typeface="メイリオ"/>
                <a:cs typeface="+mn-cs"/>
              </a:rPr>
              <a:t>非同期とは</a:t>
            </a:r>
          </a:p>
          <a:p>
            <a:pPr algn="l" defTabSz="914400">
              <a:buNone/>
            </a:pPr>
            <a:r>
              <a:rPr lang="ja-JP" altLang="en-US" sz="4800" b="0" dirty="0" smtClean="0">
                <a:solidFill>
                  <a:srgbClr val="B0D685"/>
                </a:solidFill>
                <a:latin typeface="Segoe UI Semibold" pitchFamily="34" charset="0"/>
                <a:ea typeface="メイリオ"/>
                <a:cs typeface="+mn-cs"/>
              </a:rPr>
              <a:t>非同期によるハングの修正方法</a:t>
            </a:r>
          </a:p>
          <a:p>
            <a:pPr algn="l" defTabSz="914400">
              <a:buNone/>
            </a:pPr>
            <a:r>
              <a:rPr lang="ja-JP" altLang="en-US" sz="4800" b="0" dirty="0" smtClean="0">
                <a:solidFill>
                  <a:srgbClr val="B0D685"/>
                </a:solidFill>
                <a:latin typeface="Segoe UI Semibold" pitchFamily="34" charset="0"/>
                <a:ea typeface="メイリオ"/>
                <a:cs typeface="+mn-cs"/>
              </a:rPr>
              <a:t>非同期の使用方法</a:t>
            </a:r>
          </a:p>
          <a:p>
            <a:pPr algn="l" defTabSz="914400">
              <a:buNone/>
            </a:pPr>
            <a:r>
              <a:rPr lang="ja-JP" altLang="en-US" sz="4800" b="0" dirty="0" smtClean="0">
                <a:solidFill>
                  <a:srgbClr val="FFFFFF"/>
                </a:solidFill>
                <a:latin typeface="Segoe UI Semibold" pitchFamily="34" charset="0"/>
                <a:ea typeface="メイリオ"/>
                <a:cs typeface="+mn-cs"/>
              </a:rPr>
              <a:t>お勧めの </a:t>
            </a:r>
            <a:r>
              <a:rPr lang="en-US" altLang="ja-JP" sz="4800" b="0" dirty="0" smtClean="0">
                <a:solidFill>
                  <a:srgbClr val="FFFFFF"/>
                </a:solidFill>
                <a:latin typeface="Segoe UI Semibold" pitchFamily="34" charset="0"/>
                <a:ea typeface="メイリオ"/>
                <a:cs typeface="+mn-cs"/>
              </a:rPr>
              <a:t>5 </a:t>
            </a:r>
            <a:r>
              <a:rPr lang="ja-JP" altLang="en-US" sz="4800" b="0" dirty="0" smtClean="0">
                <a:solidFill>
                  <a:srgbClr val="FFFFFF"/>
                </a:solidFill>
                <a:latin typeface="Segoe UI Semibold" pitchFamily="34" charset="0"/>
                <a:ea typeface="メイリオ"/>
                <a:cs typeface="+mn-cs"/>
              </a:rPr>
              <a:t>つのヒント</a:t>
            </a:r>
            <a:endParaRPr lang="ja-JP" altLang="en-US" sz="4800" b="0" dirty="0">
              <a:solidFill>
                <a:srgbClr val="FFFFFF"/>
              </a:solidFill>
              <a:latin typeface="Segoe UI Semibold" pitchFamily="34" charset="0"/>
              <a:ea typeface="メイリオ"/>
              <a:cs typeface="+mn-cs"/>
            </a:endParaRPr>
          </a:p>
        </p:txBody>
      </p:sp>
    </p:spTree>
    <p:extLst>
      <p:ext uri="{BB962C8B-B14F-4D97-AF65-F5344CB8AC3E}">
        <p14:creationId xmlns:p14="http://schemas.microsoft.com/office/powerpoint/2010/main" val="2731489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marL="0" indent="0"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1) COM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アパートメント</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については心配無用</a:t>
            </a:r>
            <a:endParaRPr lang="ja-JP" altLang="en-US" sz="4400" b="0" spc="-100" baseline="0" dirty="0">
              <a:ln w="3175">
                <a:noFill/>
              </a:ln>
              <a:gradFill flip="none" rotWithShape="1">
                <a:gsLst>
                  <a:gs pos="0">
                    <a:schemeClr val="tx1"/>
                  </a:gs>
                  <a:gs pos="86000">
                    <a:schemeClr val="tx1"/>
                  </a:gs>
                </a:gsLst>
                <a:lin ang="5400000" scaled="0"/>
                <a:tileRect/>
              </a:gradFill>
              <a:effectLst/>
              <a:latin typeface="Segoe UI Semibold"/>
              <a:ea typeface="メイリオ"/>
              <a:cs typeface="Arial"/>
            </a:endParaRPr>
          </a:p>
        </p:txBody>
      </p:sp>
      <p:sp>
        <p:nvSpPr>
          <p:cNvPr id="2" name="Text Placeholder 1"/>
          <p:cNvSpPr>
            <a:spLocks noGrp="1"/>
          </p:cNvSpPr>
          <p:nvPr>
            <p:ph type="body" sz="quarter" idx="10"/>
          </p:nvPr>
        </p:nvSpPr>
        <p:spPr>
          <a:xfrm>
            <a:off x="519114" y="1447800"/>
            <a:ext cx="11149012" cy="4154984"/>
          </a:xfrm>
        </p:spPr>
        <p:txBody>
          <a:bodyPr/>
          <a:lstStyle/>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コードが以下のどちらであるかが重要</a:t>
            </a:r>
            <a:r>
              <a:rPr lang="en-US" altLang="ja-JP" sz="3600" b="0" dirty="0" smtClean="0">
                <a:gradFill>
                  <a:gsLst>
                    <a:gs pos="0">
                      <a:schemeClr val="tx1"/>
                    </a:gs>
                    <a:gs pos="86000">
                      <a:schemeClr val="tx1"/>
                    </a:gs>
                  </a:gsLst>
                  <a:lin ang="5400000" scaled="0"/>
                </a:gradFill>
                <a:latin typeface="Segoe UI Light"/>
                <a:ea typeface="メイリオ"/>
                <a:cs typeface="+mn-cs"/>
              </a:rPr>
              <a:t>:</a:t>
            </a:r>
            <a:endParaRPr lang="ja-JP" altLang="en-US" sz="36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spcBef>
                <a:spcPct val="20000"/>
              </a:spcBef>
              <a:buSzPct val="90000"/>
              <a:buFont typeface="Arial"/>
              <a:buChar char="•"/>
            </a:pPr>
            <a:endParaRPr lang="ja-JP" altLang="en-US" sz="3600" dirty="0" smtClean="0">
              <a:ea typeface="メイリオ"/>
            </a:endParaRPr>
          </a:p>
          <a:p>
            <a:pPr marL="855696" lvl="1" indent="-395295" algn="l" defTabSz="914400">
              <a:spcBef>
                <a:spcPct val="20000"/>
              </a:spcBef>
              <a:buSzPct val="90000"/>
              <a:buFont typeface="Arial"/>
              <a:buChar char="•"/>
            </a:pPr>
            <a:r>
              <a:rPr lang="en-US" altLang="ja-JP" sz="3600" b="0" dirty="0" smtClean="0">
                <a:gradFill>
                  <a:gsLst>
                    <a:gs pos="0">
                      <a:schemeClr val="tx1"/>
                    </a:gs>
                    <a:gs pos="86000">
                      <a:schemeClr val="tx1"/>
                    </a:gs>
                  </a:gsLst>
                  <a:lin ang="5400000" scaled="0"/>
                </a:gradFill>
                <a:latin typeface="Segoe UI Light"/>
                <a:ea typeface="メイリオ"/>
                <a:cs typeface="+mn-cs"/>
              </a:rPr>
              <a:t>UI </a:t>
            </a:r>
            <a:r>
              <a:rPr lang="ja-JP" altLang="en-US" sz="3600" b="0" dirty="0" smtClean="0">
                <a:gradFill>
                  <a:gsLst>
                    <a:gs pos="0">
                      <a:schemeClr val="tx1"/>
                    </a:gs>
                    <a:gs pos="86000">
                      <a:schemeClr val="tx1"/>
                    </a:gs>
                  </a:gsLst>
                  <a:lin ang="5400000" scaled="0"/>
                </a:gradFill>
                <a:latin typeface="Segoe UI Light"/>
                <a:ea typeface="メイリオ"/>
                <a:cs typeface="+mn-cs"/>
              </a:rPr>
              <a:t>スレッド上にある</a:t>
            </a:r>
          </a:p>
          <a:p>
            <a:pPr marL="855696" lvl="1" indent="-395295" algn="l" defTabSz="914400">
              <a:spcBef>
                <a:spcPct val="20000"/>
              </a:spcBef>
              <a:buSzPct val="90000"/>
              <a:buFont typeface="Arial"/>
              <a:buChar char="•"/>
            </a:pPr>
            <a:endParaRPr lang="ja-JP" altLang="en-US" sz="3600" dirty="0" smtClean="0">
              <a:ea typeface="メイリオ"/>
            </a:endParaRPr>
          </a:p>
          <a:p>
            <a:pPr marL="855696" lvl="1" indent="-395295"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それ以外の場所にある</a:t>
            </a:r>
          </a:p>
          <a:p>
            <a:pPr marL="855696" lvl="1" indent="-395295" algn="l" defTabSz="914400">
              <a:spcBef>
                <a:spcPct val="20000"/>
              </a:spcBef>
              <a:buSzPct val="90000"/>
              <a:buFont typeface="Arial"/>
              <a:buChar char="•"/>
            </a:pPr>
            <a:endParaRPr lang="ja-JP" altLang="en-US" sz="3600" dirty="0">
              <a:ea typeface="メイリオ"/>
            </a:endParaRPr>
          </a:p>
        </p:txBody>
      </p:sp>
    </p:spTree>
    <p:extLst>
      <p:ext uri="{BB962C8B-B14F-4D97-AF65-F5344CB8AC3E}">
        <p14:creationId xmlns:p14="http://schemas.microsoft.com/office/powerpoint/2010/main" val="22238338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14401" y="2652876"/>
            <a:ext cx="10515600" cy="1990726"/>
          </a:xfrm>
        </p:spPr>
        <p:txBody>
          <a:bodyPr anchor="ctr" anchorCtr="0">
            <a:noAutofit/>
          </a:bodyPr>
          <a:lstStyle/>
          <a:p>
            <a:pPr marL="0" indent="0" algn="ctr" defTabSz="914400">
              <a:spcBef>
                <a:spcPct val="0"/>
              </a:spcBef>
              <a:buNone/>
            </a:pPr>
            <a:r>
              <a:rPr lang="en-US" altLang="ja-JP" sz="6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Windows </a:t>
            </a:r>
            <a:r>
              <a:rPr lang="ja-JP" altLang="en-US" sz="6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ランタイム ♥ 非同期</a:t>
            </a:r>
            <a:endParaRPr lang="ja-JP" altLang="en-US" sz="6000" dirty="0">
              <a:latin typeface="+mn-lt"/>
              <a:ea typeface="メイリオ"/>
            </a:endParaRPr>
          </a:p>
        </p:txBody>
      </p:sp>
      <p:sp>
        <p:nvSpPr>
          <p:cNvPr id="2" name="Rectangle 1"/>
          <p:cNvSpPr/>
          <p:nvPr/>
        </p:nvSpPr>
        <p:spPr bwMode="auto">
          <a:xfrm>
            <a:off x="-204952" y="-236483"/>
            <a:ext cx="12801600" cy="7220607"/>
          </a:xfrm>
          <a:prstGeom prst="rect">
            <a:avLst/>
          </a:prstGeom>
          <a:solidFill>
            <a:schemeClr val="tx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Tree>
    <p:custDataLst>
      <p:tags r:id="rId1"/>
    </p:custDataLst>
    <p:extLst>
      <p:ext uri="{BB962C8B-B14F-4D97-AF65-F5344CB8AC3E}">
        <p14:creationId xmlns:p14="http://schemas.microsoft.com/office/powerpoint/2010/main" val="4232916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2)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以下の処理を必ず開始すること</a:t>
            </a:r>
            <a:endParaRPr lang="ja-JP" altLang="en-US" dirty="0">
              <a:ea typeface="メイリオ"/>
            </a:endParaRPr>
          </a:p>
        </p:txBody>
      </p:sp>
      <p:sp>
        <p:nvSpPr>
          <p:cNvPr id="3" name="Text Placeholder 2"/>
          <p:cNvSpPr>
            <a:spLocks noGrp="1"/>
          </p:cNvSpPr>
          <p:nvPr>
            <p:ph type="body" sz="quarter" idx="10"/>
          </p:nvPr>
        </p:nvSpPr>
        <p:spPr>
          <a:xfrm>
            <a:off x="519114" y="1447800"/>
            <a:ext cx="8802686" cy="4542782"/>
          </a:xfrm>
        </p:spPr>
        <p:txBody>
          <a:bodyPr/>
          <a:lstStyle/>
          <a:p>
            <a:pPr marL="0" indent="0" algn="l" defTabSz="914400">
              <a:spcBef>
                <a:spcPct val="20000"/>
              </a:spcBef>
              <a:buNone/>
            </a:pPr>
            <a:endParaRPr lang="ja-JP" altLang="en-US" sz="3600" dirty="0" smtClean="0">
              <a:ea typeface="メイリオ"/>
            </a:endParaRPr>
          </a:p>
          <a:p>
            <a:pPr marL="460400" indent="-460400" algn="l" defTabSz="914400">
              <a:spcBef>
                <a:spcPct val="20000"/>
              </a:spcBef>
              <a:buSzPct val="90000"/>
              <a:buFont typeface="Arial"/>
              <a:buChar char="•"/>
            </a:pPr>
            <a:r>
              <a:rPr lang="en-US" altLang="ja-JP" sz="3600" b="0" dirty="0" smtClean="0">
                <a:gradFill>
                  <a:gsLst>
                    <a:gs pos="0">
                      <a:schemeClr val="tx1"/>
                    </a:gs>
                    <a:gs pos="86000">
                      <a:schemeClr val="tx1"/>
                    </a:gs>
                  </a:gsLst>
                  <a:lin ang="5400000" scaled="0"/>
                </a:gradFill>
                <a:latin typeface="Segoe UI Light"/>
                <a:ea typeface="メイリオ"/>
                <a:cs typeface="+mn-cs"/>
              </a:rPr>
              <a:t>C# </a:t>
            </a:r>
            <a:r>
              <a:rPr lang="ja-JP" altLang="en-US" sz="3600" b="0" dirty="0" smtClean="0">
                <a:gradFill>
                  <a:gsLst>
                    <a:gs pos="0">
                      <a:schemeClr val="tx1"/>
                    </a:gs>
                    <a:gs pos="86000">
                      <a:schemeClr val="tx1"/>
                    </a:gs>
                  </a:gsLst>
                  <a:lin ang="5400000" scaled="0"/>
                </a:gradFill>
                <a:latin typeface="Segoe UI Light"/>
                <a:ea typeface="メイリオ"/>
                <a:cs typeface="+mn-cs"/>
              </a:rPr>
              <a:t>の場合、必ず </a:t>
            </a:r>
            <a:r>
              <a:rPr lang="en-US" altLang="ja-JP" sz="3600" b="0" dirty="0" smtClean="0">
                <a:gradFill>
                  <a:gsLst>
                    <a:gs pos="0">
                      <a:schemeClr val="tx1"/>
                    </a:gs>
                    <a:gs pos="86000">
                      <a:schemeClr val="tx1"/>
                    </a:gs>
                  </a:gsLst>
                  <a:lin ang="5400000" scaled="0"/>
                </a:gradFill>
                <a:latin typeface="Segoe UI Light"/>
                <a:ea typeface="メイリオ"/>
                <a:cs typeface="+mn-cs"/>
              </a:rPr>
              <a:t>await </a:t>
            </a:r>
            <a:r>
              <a:rPr lang="ja-JP" altLang="en-US" sz="3600" b="0" dirty="0" smtClean="0">
                <a:gradFill>
                  <a:gsLst>
                    <a:gs pos="0">
                      <a:schemeClr val="tx1"/>
                    </a:gs>
                    <a:gs pos="86000">
                      <a:schemeClr val="tx1"/>
                    </a:gs>
                  </a:gsLst>
                  <a:lin ang="5400000" scaled="0"/>
                </a:gradFill>
                <a:latin typeface="Segoe UI Light"/>
                <a:ea typeface="メイリオ"/>
                <a:cs typeface="+mn-cs"/>
              </a:rPr>
              <a:t>を呼び出す</a:t>
            </a:r>
          </a:p>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en-US" altLang="ja-JP" sz="3600" b="0" dirty="0" smtClean="0">
                <a:gradFill>
                  <a:gsLst>
                    <a:gs pos="0">
                      <a:schemeClr val="tx1"/>
                    </a:gs>
                    <a:gs pos="86000">
                      <a:schemeClr val="tx1"/>
                    </a:gs>
                  </a:gsLst>
                  <a:lin ang="5400000" scaled="0"/>
                </a:gradFill>
                <a:latin typeface="Segoe UI Light"/>
                <a:ea typeface="メイリオ"/>
                <a:cs typeface="+mn-cs"/>
              </a:rPr>
              <a:t>Javascript </a:t>
            </a:r>
            <a:r>
              <a:rPr lang="ja-JP" altLang="en-US" sz="3600" b="0" dirty="0" smtClean="0">
                <a:gradFill>
                  <a:gsLst>
                    <a:gs pos="0">
                      <a:schemeClr val="tx1"/>
                    </a:gs>
                    <a:gs pos="86000">
                      <a:schemeClr val="tx1"/>
                    </a:gs>
                  </a:gsLst>
                  <a:lin ang="5400000" scaled="0"/>
                </a:gradFill>
                <a:latin typeface="Segoe UI Light"/>
                <a:ea typeface="メイリオ"/>
                <a:cs typeface="+mn-cs"/>
              </a:rPr>
              <a:t>の場合、必ず </a:t>
            </a:r>
            <a:r>
              <a:rPr lang="en-US" altLang="ja-JP" sz="3600" b="0" dirty="0" smtClean="0">
                <a:gradFill>
                  <a:gsLst>
                    <a:gs pos="0">
                      <a:schemeClr val="tx1"/>
                    </a:gs>
                    <a:gs pos="86000">
                      <a:schemeClr val="tx1"/>
                    </a:gs>
                  </a:gsLst>
                  <a:lin ang="5400000" scaled="0"/>
                </a:gradFill>
                <a:latin typeface="Segoe UI Light"/>
                <a:ea typeface="メイリオ"/>
                <a:cs typeface="+mn-cs"/>
              </a:rPr>
              <a:t>.then </a:t>
            </a:r>
            <a:r>
              <a:rPr lang="ja-JP" altLang="en-US" sz="3600" b="0" dirty="0" smtClean="0">
                <a:gradFill>
                  <a:gsLst>
                    <a:gs pos="0">
                      <a:schemeClr val="tx1"/>
                    </a:gs>
                    <a:gs pos="86000">
                      <a:schemeClr val="tx1"/>
                    </a:gs>
                  </a:gsLst>
                  <a:lin ang="5400000" scaled="0"/>
                </a:gradFill>
                <a:latin typeface="Segoe UI Light"/>
                <a:ea typeface="メイリオ"/>
                <a:cs typeface="+mn-cs"/>
              </a:rPr>
              <a:t>を呼び出す</a:t>
            </a:r>
          </a:p>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直接 </a:t>
            </a:r>
            <a:r>
              <a:rPr lang="en-US" altLang="ja-JP" sz="3600" b="0" dirty="0" smtClean="0">
                <a:gradFill>
                  <a:gsLst>
                    <a:gs pos="0">
                      <a:schemeClr val="tx1"/>
                    </a:gs>
                    <a:gs pos="86000">
                      <a:schemeClr val="tx1"/>
                    </a:gs>
                  </a:gsLst>
                  <a:lin ang="5400000" scaled="0"/>
                </a:gradFill>
                <a:latin typeface="Segoe UI Light"/>
                <a:ea typeface="メイリオ"/>
                <a:cs typeface="+mn-cs"/>
              </a:rPr>
              <a:t>operation </a:t>
            </a:r>
            <a:r>
              <a:rPr lang="ja-JP" altLang="en-US" sz="3600" b="0" dirty="0" smtClean="0">
                <a:gradFill>
                  <a:gsLst>
                    <a:gs pos="0">
                      <a:schemeClr val="tx1"/>
                    </a:gs>
                    <a:gs pos="86000">
                      <a:schemeClr val="tx1"/>
                    </a:gs>
                  </a:gsLst>
                  <a:lin ang="5400000" scaled="0"/>
                </a:gradFill>
                <a:latin typeface="Segoe UI Light"/>
                <a:ea typeface="メイリオ"/>
                <a:cs typeface="+mn-cs"/>
              </a:rPr>
              <a:t>オブジェクトを使用する場合、必ず </a:t>
            </a:r>
            <a:r>
              <a:rPr lang="en-US" altLang="ja-JP" sz="3600" b="0" dirty="0" smtClean="0">
                <a:gradFill>
                  <a:gsLst>
                    <a:gs pos="0">
                      <a:schemeClr val="tx1"/>
                    </a:gs>
                    <a:gs pos="86000">
                      <a:schemeClr val="tx1"/>
                    </a:gs>
                  </a:gsLst>
                  <a:lin ang="5400000" scaled="0"/>
                </a:gradFill>
                <a:latin typeface="Segoe UI Light"/>
                <a:ea typeface="メイリオ"/>
                <a:cs typeface="+mn-cs"/>
              </a:rPr>
              <a:t>start </a:t>
            </a:r>
            <a:r>
              <a:rPr lang="ja-JP" altLang="en-US" sz="3600" b="0" dirty="0" smtClean="0">
                <a:gradFill>
                  <a:gsLst>
                    <a:gs pos="0">
                      <a:schemeClr val="tx1"/>
                    </a:gs>
                    <a:gs pos="86000">
                      <a:schemeClr val="tx1"/>
                    </a:gs>
                  </a:gsLst>
                  <a:lin ang="5400000" scaled="0"/>
                </a:gradFill>
                <a:latin typeface="Segoe UI Light"/>
                <a:ea typeface="メイリオ"/>
                <a:cs typeface="+mn-cs"/>
              </a:rPr>
              <a:t>を呼び出す</a:t>
            </a:r>
            <a:endParaRPr lang="ja-JP" altLang="en-US" sz="3600" dirty="0">
              <a:ea typeface="メイリオ"/>
            </a:endParaRPr>
          </a:p>
        </p:txBody>
      </p:sp>
    </p:spTree>
    <p:extLst>
      <p:ext uri="{BB962C8B-B14F-4D97-AF65-F5344CB8AC3E}">
        <p14:creationId xmlns:p14="http://schemas.microsoft.com/office/powerpoint/2010/main" val="34828940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9170988" cy="1235723"/>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3)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ファイル</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選択機能の</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キャンセル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非同期のキャンセル</a:t>
            </a:r>
            <a:endParaRPr lang="ja-JP" altLang="en-US" dirty="0">
              <a:ea typeface="メイリオ"/>
            </a:endParaRPr>
          </a:p>
        </p:txBody>
      </p:sp>
      <p:sp>
        <p:nvSpPr>
          <p:cNvPr id="3" name="Text Placeholder 2"/>
          <p:cNvSpPr>
            <a:spLocks noGrp="1"/>
          </p:cNvSpPr>
          <p:nvPr>
            <p:ph type="body" sz="quarter" idx="10"/>
          </p:nvPr>
        </p:nvSpPr>
        <p:spPr>
          <a:xfrm>
            <a:off x="519114" y="1447800"/>
            <a:ext cx="10542586" cy="2825389"/>
          </a:xfrm>
        </p:spPr>
        <p:txBody>
          <a:bodyPr/>
          <a:lstStyle/>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ファイル</a:t>
            </a:r>
            <a:r>
              <a:rPr lang="ja-JP" altLang="en-US" sz="3600" b="0" dirty="0" smtClean="0">
                <a:gradFill>
                  <a:gsLst>
                    <a:gs pos="0">
                      <a:schemeClr val="tx1"/>
                    </a:gs>
                    <a:gs pos="86000">
                      <a:schemeClr val="tx1"/>
                    </a:gs>
                  </a:gsLst>
                  <a:lin ang="5400000" scaled="0"/>
                </a:gradFill>
                <a:latin typeface="Segoe UI Light"/>
                <a:ea typeface="メイリオ"/>
                <a:cs typeface="+mn-cs"/>
              </a:rPr>
              <a:t>選択機能で </a:t>
            </a:r>
            <a:r>
              <a:rPr lang="en-US" altLang="ja-JP" sz="3600" b="0" dirty="0" smtClean="0">
                <a:gradFill>
                  <a:gsLst>
                    <a:gs pos="0">
                      <a:schemeClr val="tx1"/>
                    </a:gs>
                    <a:gs pos="86000">
                      <a:schemeClr val="tx1"/>
                    </a:gs>
                  </a:gsLst>
                  <a:lin ang="5400000" scaled="0"/>
                </a:gradFill>
                <a:latin typeface="Segoe UI Light"/>
                <a:ea typeface="メイリオ"/>
                <a:cs typeface="+mn-cs"/>
              </a:rPr>
              <a:t>[</a:t>
            </a:r>
            <a:r>
              <a:rPr lang="ja-JP" altLang="en-US" sz="3600" b="0" dirty="0" smtClean="0">
                <a:gradFill>
                  <a:gsLst>
                    <a:gs pos="0">
                      <a:schemeClr val="tx1"/>
                    </a:gs>
                    <a:gs pos="86000">
                      <a:schemeClr val="tx1"/>
                    </a:gs>
                  </a:gsLst>
                  <a:lin ang="5400000" scaled="0"/>
                </a:gradFill>
                <a:latin typeface="Segoe UI Light"/>
                <a:ea typeface="メイリオ"/>
                <a:cs typeface="+mn-cs"/>
              </a:rPr>
              <a:t>キャンセル</a:t>
            </a:r>
            <a:r>
              <a:rPr lang="en-US" altLang="ja-JP" sz="3600" b="0" dirty="0" smtClean="0">
                <a:gradFill>
                  <a:gsLst>
                    <a:gs pos="0">
                      <a:schemeClr val="tx1"/>
                    </a:gs>
                    <a:gs pos="86000">
                      <a:schemeClr val="tx1"/>
                    </a:gs>
                  </a:gsLst>
                  <a:lin ang="5400000" scaled="0"/>
                </a:gradFill>
                <a:latin typeface="Segoe UI Light"/>
                <a:ea typeface="メイリオ"/>
                <a:cs typeface="+mn-cs"/>
              </a:rPr>
              <a:t>] </a:t>
            </a:r>
            <a:r>
              <a:rPr lang="ja-JP" altLang="en-US" sz="3600" b="0" dirty="0" smtClean="0">
                <a:gradFill>
                  <a:gsLst>
                    <a:gs pos="0">
                      <a:schemeClr val="tx1"/>
                    </a:gs>
                    <a:gs pos="86000">
                      <a:schemeClr val="tx1"/>
                    </a:gs>
                  </a:gsLst>
                  <a:lin ang="5400000" scaled="0"/>
                </a:gradFill>
                <a:latin typeface="Segoe UI Light"/>
                <a:ea typeface="メイリオ"/>
                <a:cs typeface="+mn-cs"/>
              </a:rPr>
              <a:t>をクリックすると </a:t>
            </a:r>
            <a:r>
              <a:rPr lang="en-US" altLang="ja-JP" sz="3600" b="0" dirty="0" smtClean="0">
                <a:gradFill>
                  <a:gsLst>
                    <a:gs pos="0">
                      <a:schemeClr val="tx1"/>
                    </a:gs>
                    <a:gs pos="86000">
                      <a:schemeClr val="tx1"/>
                    </a:gs>
                  </a:gsLst>
                  <a:lin ang="5400000" scaled="0"/>
                </a:gradFill>
                <a:latin typeface="Segoe UI Light"/>
                <a:ea typeface="メイリオ"/>
                <a:cs typeface="+mn-cs"/>
              </a:rPr>
              <a:t>null </a:t>
            </a:r>
            <a:r>
              <a:rPr lang="ja-JP" altLang="en-US" sz="3600" b="0" dirty="0" smtClean="0">
                <a:gradFill>
                  <a:gsLst>
                    <a:gs pos="0">
                      <a:schemeClr val="tx1"/>
                    </a:gs>
                    <a:gs pos="86000">
                      <a:schemeClr val="tx1"/>
                    </a:gs>
                  </a:gsLst>
                  <a:lin ang="5400000" scaled="0"/>
                </a:gradFill>
                <a:latin typeface="Segoe UI Light"/>
                <a:ea typeface="メイリオ"/>
                <a:cs typeface="+mn-cs"/>
              </a:rPr>
              <a:t>が返される</a:t>
            </a:r>
          </a:p>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en-US" altLang="ja-JP" sz="3600" b="0" dirty="0" smtClean="0">
                <a:gradFill>
                  <a:gsLst>
                    <a:gs pos="0">
                      <a:schemeClr val="tx1"/>
                    </a:gs>
                    <a:gs pos="86000">
                      <a:schemeClr val="tx1"/>
                    </a:gs>
                  </a:gsLst>
                  <a:lin ang="5400000" scaled="0"/>
                </a:gradFill>
                <a:latin typeface="Segoe UI Light"/>
                <a:ea typeface="メイリオ"/>
                <a:cs typeface="+mn-cs"/>
              </a:rPr>
              <a:t>"</a:t>
            </a:r>
            <a:r>
              <a:rPr lang="ja-JP" altLang="en-US" sz="3600" b="0" dirty="0" smtClean="0">
                <a:gradFill>
                  <a:gsLst>
                    <a:gs pos="0">
                      <a:schemeClr val="tx1"/>
                    </a:gs>
                    <a:gs pos="86000">
                      <a:schemeClr val="tx1"/>
                    </a:gs>
                  </a:gsLst>
                  <a:lin ang="5400000" scaled="0"/>
                </a:gradFill>
                <a:latin typeface="Segoe UI Light"/>
                <a:ea typeface="メイリオ"/>
                <a:cs typeface="+mn-cs"/>
              </a:rPr>
              <a:t>例外的な操作には例外を使用すること</a:t>
            </a:r>
            <a:r>
              <a:rPr lang="en-US" altLang="ja-JP" sz="3600" b="0" dirty="0" smtClean="0">
                <a:gradFill>
                  <a:gsLst>
                    <a:gs pos="0">
                      <a:schemeClr val="tx1"/>
                    </a:gs>
                    <a:gs pos="86000">
                      <a:schemeClr val="tx1"/>
                    </a:gs>
                  </a:gsLst>
                  <a:lin ang="5400000" scaled="0"/>
                </a:gradFill>
                <a:latin typeface="Segoe UI Light"/>
                <a:ea typeface="メイリオ"/>
                <a:cs typeface="+mn-cs"/>
              </a:rPr>
              <a:t>"</a:t>
            </a:r>
            <a:endParaRPr lang="ja-JP" altLang="en-US" sz="3600" dirty="0">
              <a:ea typeface="メイリオ"/>
            </a:endParaRPr>
          </a:p>
        </p:txBody>
      </p:sp>
    </p:spTree>
    <p:extLst>
      <p:ext uri="{BB962C8B-B14F-4D97-AF65-F5344CB8AC3E}">
        <p14:creationId xmlns:p14="http://schemas.microsoft.com/office/powerpoint/2010/main" val="29296114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4) </a:t>
            </a:r>
            <a:r>
              <a:rPr lang="en-US" altLang="ja-JP" sz="4400" b="0" spc="-100" baseline="0" dirty="0" err="1"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Dispatcher.Invoke</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については心配無用</a:t>
            </a:r>
            <a:endParaRPr lang="ja-JP" altLang="en-US" dirty="0">
              <a:ea typeface="メイリオ"/>
            </a:endParaRPr>
          </a:p>
        </p:txBody>
      </p:sp>
      <p:sp>
        <p:nvSpPr>
          <p:cNvPr id="3" name="Text Placeholder 2"/>
          <p:cNvSpPr>
            <a:spLocks noGrp="1"/>
          </p:cNvSpPr>
          <p:nvPr>
            <p:ph type="body" sz="quarter" idx="10"/>
          </p:nvPr>
        </p:nvSpPr>
        <p:spPr>
          <a:xfrm>
            <a:off x="519114" y="1447800"/>
            <a:ext cx="10847386" cy="2825389"/>
          </a:xfrm>
        </p:spPr>
        <p:txBody>
          <a:bodyPr/>
          <a:lstStyle/>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コールバックは、コールバックが作成</a:t>
            </a:r>
            <a:r>
              <a:rPr lang="ja-JP" altLang="en-US" sz="3600" b="0" dirty="0" smtClean="0">
                <a:gradFill>
                  <a:gsLst>
                    <a:gs pos="0">
                      <a:schemeClr val="tx1"/>
                    </a:gs>
                    <a:gs pos="86000">
                      <a:schemeClr val="tx1"/>
                    </a:gs>
                  </a:gsLst>
                  <a:lin ang="5400000" scaled="0"/>
                </a:gradFill>
                <a:latin typeface="Segoe UI Light"/>
                <a:ea typeface="メイリオ"/>
                <a:cs typeface="+mn-cs"/>
              </a:rPr>
              <a:t>された同じ</a:t>
            </a:r>
            <a:r>
              <a:rPr lang="ja-JP" altLang="en-US" sz="3600" b="0" dirty="0" smtClean="0">
                <a:gradFill>
                  <a:gsLst>
                    <a:gs pos="0">
                      <a:schemeClr val="tx1"/>
                    </a:gs>
                    <a:gs pos="86000">
                      <a:schemeClr val="tx1"/>
                    </a:gs>
                  </a:gsLst>
                  <a:lin ang="5400000" scaled="0"/>
                </a:gradFill>
                <a:latin typeface="Segoe UI Light"/>
                <a:ea typeface="メイリオ"/>
                <a:cs typeface="+mn-cs"/>
              </a:rPr>
              <a:t>スレッドで実行</a:t>
            </a:r>
          </a:p>
          <a:p>
            <a:pPr marL="460400" indent="-460400" algn="l" defTabSz="914400">
              <a:spcBef>
                <a:spcPct val="20000"/>
              </a:spcBef>
              <a:buSzPct val="90000"/>
              <a:buFont typeface="Arial"/>
              <a:buChar char="•"/>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コードの実行場所を制御する場合は、注意が必要</a:t>
            </a:r>
            <a:endParaRPr lang="ja-JP" altLang="en-US" sz="3600" dirty="0">
              <a:ea typeface="メイリオ"/>
            </a:endParaRPr>
          </a:p>
        </p:txBody>
      </p:sp>
    </p:spTree>
    <p:extLst>
      <p:ext uri="{BB962C8B-B14F-4D97-AF65-F5344CB8AC3E}">
        <p14:creationId xmlns:p14="http://schemas.microsoft.com/office/powerpoint/2010/main" val="26191502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5)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同時</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実行については心配無用</a:t>
            </a:r>
            <a:endParaRPr lang="ja-JP" altLang="en-US" dirty="0">
              <a:ea typeface="メイリオ"/>
            </a:endParaRPr>
          </a:p>
        </p:txBody>
      </p:sp>
      <p:sp>
        <p:nvSpPr>
          <p:cNvPr id="3" name="Text Placeholder 2"/>
          <p:cNvSpPr>
            <a:spLocks noGrp="1"/>
          </p:cNvSpPr>
          <p:nvPr>
            <p:ph type="body" sz="quarter" idx="10"/>
          </p:nvPr>
        </p:nvSpPr>
        <p:spPr>
          <a:xfrm>
            <a:off x="519114" y="1447800"/>
            <a:ext cx="11149012" cy="3410164"/>
          </a:xfrm>
        </p:spPr>
        <p:txBody>
          <a:bodyPr/>
          <a:lstStyle/>
          <a:p>
            <a:pPr marL="0" indent="0" algn="l" defTabSz="914400">
              <a:spcBef>
                <a:spcPct val="20000"/>
              </a:spcBef>
              <a:buNone/>
            </a:pPr>
            <a:r>
              <a:rPr lang="en-US" altLang="ja-JP" sz="3600" b="0" dirty="0" smtClean="0">
                <a:gradFill>
                  <a:gsLst>
                    <a:gs pos="0">
                      <a:schemeClr val="tx1"/>
                    </a:gs>
                    <a:gs pos="86000">
                      <a:schemeClr val="tx1"/>
                    </a:gs>
                  </a:gsLst>
                  <a:lin ang="5400000" scaled="0"/>
                </a:gradFill>
                <a:latin typeface="Segoe UI Light"/>
                <a:ea typeface="メイリオ"/>
                <a:cs typeface="+mn-cs"/>
              </a:rPr>
              <a:t>(</a:t>
            </a:r>
            <a:r>
              <a:rPr lang="ja-JP" altLang="en-US" sz="3600" b="0" dirty="0" smtClean="0">
                <a:gradFill>
                  <a:gsLst>
                    <a:gs pos="0">
                      <a:schemeClr val="tx1"/>
                    </a:gs>
                    <a:gs pos="86000">
                      <a:schemeClr val="tx1"/>
                    </a:gs>
                  </a:gsLst>
                  <a:lin ang="5400000" scaled="0"/>
                </a:gradFill>
                <a:latin typeface="Segoe UI Light"/>
                <a:ea typeface="メイリオ"/>
                <a:cs typeface="+mn-cs"/>
              </a:rPr>
              <a:t>開発者が明示的に実装</a:t>
            </a:r>
            <a:r>
              <a:rPr lang="ja-JP" altLang="en-US" sz="3600" b="0" dirty="0" smtClean="0">
                <a:gradFill>
                  <a:gsLst>
                    <a:gs pos="0">
                      <a:schemeClr val="tx1"/>
                    </a:gs>
                    <a:gs pos="86000">
                      <a:schemeClr val="tx1"/>
                    </a:gs>
                  </a:gsLst>
                  <a:lin ang="5400000" scaled="0"/>
                </a:gradFill>
                <a:latin typeface="Segoe UI Light"/>
                <a:ea typeface="メイリオ"/>
                <a:cs typeface="+mn-cs"/>
              </a:rPr>
              <a:t>しない限り</a:t>
            </a:r>
            <a:r>
              <a:rPr lang="en-US" altLang="ja-JP" sz="3600" b="0" dirty="0" smtClean="0">
                <a:gradFill>
                  <a:gsLst>
                    <a:gs pos="0">
                      <a:schemeClr val="tx1"/>
                    </a:gs>
                    <a:gs pos="86000">
                      <a:schemeClr val="tx1"/>
                    </a:gs>
                  </a:gsLst>
                  <a:lin ang="5400000" scaled="0"/>
                </a:gradFill>
                <a:latin typeface="Segoe UI Light"/>
                <a:ea typeface="メイリオ"/>
                <a:cs typeface="+mn-cs"/>
              </a:rPr>
              <a:t>)</a:t>
            </a:r>
            <a:endParaRPr lang="en-US" altLang="ja-JP" sz="3600" b="0" dirty="0" smtClean="0">
              <a:gradFill>
                <a:gsLst>
                  <a:gs pos="0">
                    <a:schemeClr val="tx1"/>
                  </a:gs>
                  <a:gs pos="86000">
                    <a:schemeClr val="tx1"/>
                  </a:gs>
                </a:gsLst>
                <a:lin ang="5400000" scaled="0"/>
              </a:gradFill>
              <a:latin typeface="Segoe UI Light"/>
              <a:ea typeface="メイリオ"/>
              <a:cs typeface="+mn-cs"/>
            </a:endParaRPr>
          </a:p>
          <a:p>
            <a:pPr marL="0" indent="0" algn="l" defTabSz="914400">
              <a:spcBef>
                <a:spcPct val="20000"/>
              </a:spcBef>
              <a:buNone/>
            </a:pPr>
            <a:endParaRPr lang="ja-JP" altLang="en-US" sz="3600" dirty="0" smtClean="0">
              <a:ea typeface="メイリオ"/>
            </a:endParaRPr>
          </a:p>
          <a:p>
            <a:pPr marL="460400" indent="-460400" algn="l" defTabSz="914400">
              <a:spcBef>
                <a:spcPct val="20000"/>
              </a:spcBef>
              <a:buSzPct val="90000"/>
              <a:buFont typeface="Arial"/>
              <a:buChar char="•"/>
            </a:pPr>
            <a:r>
              <a:rPr lang="en-US" altLang="ja-JP" sz="3600" b="0" dirty="0" smtClean="0">
                <a:gradFill>
                  <a:gsLst>
                    <a:gs pos="0">
                      <a:schemeClr val="tx1"/>
                    </a:gs>
                    <a:gs pos="86000">
                      <a:schemeClr val="tx1"/>
                    </a:gs>
                  </a:gsLst>
                  <a:lin ang="5400000" scaled="0"/>
                </a:gradFill>
                <a:latin typeface="Segoe UI Light"/>
                <a:ea typeface="メイリオ"/>
                <a:cs typeface="+mn-cs"/>
              </a:rPr>
              <a:t>Windows.System.Threading</a:t>
            </a:r>
            <a:endParaRPr lang="ja-JP" altLang="en-US" sz="3600" dirty="0" smtClean="0">
              <a:ea typeface="メイリオ"/>
            </a:endParaRPr>
          </a:p>
          <a:p>
            <a:pPr marL="0" indent="0" algn="l" defTabSz="914400">
              <a:spcBef>
                <a:spcPct val="20000"/>
              </a:spcBef>
              <a:buNone/>
            </a:pPr>
            <a:endParaRPr lang="ja-JP" altLang="en-US" sz="3600" dirty="0" smtClean="0">
              <a:ea typeface="メイリオ"/>
            </a:endParaRPr>
          </a:p>
          <a:p>
            <a:pPr marL="460400" indent="-460400" algn="l" defTabSz="914400">
              <a:spcBef>
                <a:spcPct val="20000"/>
              </a:spcBef>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場所を問わず、コールバックの実行を許可</a:t>
            </a:r>
            <a:endParaRPr lang="ja-JP" altLang="en-US" sz="3600" dirty="0" smtClean="0">
              <a:ea typeface="メイリオ"/>
            </a:endParaRPr>
          </a:p>
          <a:p>
            <a:pPr marL="0" indent="0" algn="l" defTabSz="914400">
              <a:spcBef>
                <a:spcPct val="20000"/>
              </a:spcBef>
              <a:buNone/>
            </a:pPr>
            <a:endParaRPr lang="ja-JP" altLang="en-US" sz="2400" dirty="0">
              <a:ea typeface="メイリオ"/>
            </a:endParaRPr>
          </a:p>
        </p:txBody>
      </p:sp>
    </p:spTree>
    <p:extLst>
      <p:ext uri="{BB962C8B-B14F-4D97-AF65-F5344CB8AC3E}">
        <p14:creationId xmlns:p14="http://schemas.microsoft.com/office/powerpoint/2010/main" val="6263855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この場合、競合は発生するか</a:t>
            </a:r>
            <a:endParaRPr lang="ja-JP" altLang="en-US" dirty="0">
              <a:ea typeface="メイリオ"/>
            </a:endParaRPr>
          </a:p>
        </p:txBody>
      </p:sp>
      <p:sp>
        <p:nvSpPr>
          <p:cNvPr id="7" name="Text Placeholder 3"/>
          <p:cNvSpPr>
            <a:spLocks noGrp="1"/>
          </p:cNvSpPr>
          <p:nvPr/>
        </p:nvSpPr>
        <p:spPr>
          <a:xfrm>
            <a:off x="519906" y="1903476"/>
            <a:ext cx="11149012" cy="4727448"/>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FF"/>
                </a:solidFill>
                <a:highlight>
                  <a:srgbClr val="FFFFFF"/>
                </a:highlight>
                <a:latin typeface="Consolas"/>
              </a:rPr>
              <a:t>auto</a:t>
            </a:r>
            <a:r>
              <a:rPr lang="en-US" dirty="0">
                <a:solidFill>
                  <a:srgbClr val="000000"/>
                </a:solidFill>
                <a:highlight>
                  <a:srgbClr val="FFFFFF"/>
                </a:highlight>
                <a:latin typeface="Consolas"/>
              </a:rPr>
              <a:t> operation = picker-&gt;</a:t>
            </a:r>
            <a:r>
              <a:rPr lang="en-US" dirty="0" err="1">
                <a:solidFill>
                  <a:srgbClr val="000000"/>
                </a:solidFill>
                <a:highlight>
                  <a:srgbClr val="FFFFFF"/>
                </a:highlight>
                <a:latin typeface="Consolas"/>
              </a:rPr>
              <a:t>PickSingleFileAsync</a:t>
            </a:r>
            <a:r>
              <a:rPr lang="en-US" dirty="0">
                <a:solidFill>
                  <a:srgbClr val="000000"/>
                </a:solidFill>
                <a:highlight>
                  <a:srgbClr val="FFFFFF"/>
                </a:highlight>
                <a:latin typeface="Consolas"/>
              </a:rPr>
              <a:t>();</a:t>
            </a:r>
          </a:p>
          <a:p>
            <a:r>
              <a:rPr lang="en-US" dirty="0">
                <a:solidFill>
                  <a:srgbClr val="000000"/>
                </a:solidFill>
                <a:highlight>
                  <a:srgbClr val="FFFFFF"/>
                </a:highlight>
                <a:latin typeface="Consolas"/>
              </a:rPr>
              <a:t>operation-&gt;Completed = </a:t>
            </a:r>
            <a:r>
              <a:rPr lang="en-US" dirty="0">
                <a:solidFill>
                  <a:srgbClr val="0000FF"/>
                </a:solidFill>
                <a:highlight>
                  <a:srgbClr val="FFFFFF"/>
                </a:highlight>
                <a:latin typeface="Consolas"/>
              </a:rPr>
              <a:t>ref</a:t>
            </a:r>
            <a:r>
              <a:rPr lang="en-US" dirty="0">
                <a:solidFill>
                  <a:srgbClr val="000000"/>
                </a:solidFill>
                <a:highlight>
                  <a:srgbClr val="FFFFFF"/>
                </a:highlight>
                <a:latin typeface="Consolas"/>
              </a:rPr>
              <a:t> </a:t>
            </a:r>
            <a:r>
              <a:rPr lang="en-US" dirty="0">
                <a:solidFill>
                  <a:srgbClr val="0000FF"/>
                </a:solidFill>
                <a:highlight>
                  <a:srgbClr val="FFFFFF"/>
                </a:highlight>
                <a:latin typeface="Consolas"/>
              </a:rPr>
              <a:t>new</a:t>
            </a:r>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err="1" smtClean="0">
                <a:solidFill>
                  <a:srgbClr val="2B91AF"/>
                </a:solidFill>
                <a:highlight>
                  <a:srgbClr val="FFFFFF"/>
                </a:highlight>
                <a:latin typeface="Consolas"/>
              </a:rPr>
              <a:t>AsyncOperationCompletedHandler</a:t>
            </a:r>
            <a:r>
              <a:rPr lang="en-US" dirty="0" smtClean="0">
                <a:solidFill>
                  <a:srgbClr val="000000"/>
                </a:solidFill>
                <a:highlight>
                  <a:srgbClr val="FFFFFF"/>
                </a:highlight>
                <a:latin typeface="Consolas"/>
              </a:rPr>
              <a:t>&lt;</a:t>
            </a:r>
            <a:r>
              <a:rPr lang="en-US" dirty="0" err="1" smtClean="0">
                <a:solidFill>
                  <a:srgbClr val="2B91AF"/>
                </a:solidFill>
                <a:highlight>
                  <a:srgbClr val="FFFFFF"/>
                </a:highlight>
                <a:latin typeface="Consolas"/>
              </a:rPr>
              <a:t>StorageFile</a:t>
            </a:r>
            <a:r>
              <a:rPr lang="en-US" dirty="0">
                <a:solidFill>
                  <a:srgbClr val="000000"/>
                </a:solidFill>
                <a:highlight>
                  <a:srgbClr val="FFFFFF"/>
                </a:highlight>
                <a:latin typeface="Consolas"/>
              </a:rPr>
              <a:t>^&gt;( </a:t>
            </a:r>
            <a:endParaRPr lang="en-US" dirty="0" smtClean="0">
              <a:solidFill>
                <a:srgbClr val="000000"/>
              </a:solidFill>
              <a:highlight>
                <a:srgbClr val="FFFFFF"/>
              </a:highlight>
              <a:latin typeface="Consolas"/>
            </a:endParaRPr>
          </a:p>
          <a:p>
            <a:r>
              <a:rPr lang="en-US" dirty="0">
                <a:solidFill>
                  <a:srgbClr val="000000"/>
                </a:solidFill>
                <a:highlight>
                  <a:srgbClr val="FFFFFF"/>
                </a:highlight>
                <a:latin typeface="Consolas"/>
              </a:rPr>
              <a:t> </a:t>
            </a:r>
            <a:r>
              <a:rPr lang="en-US" dirty="0" smtClean="0">
                <a:solidFill>
                  <a:srgbClr val="000000"/>
                </a:solidFill>
                <a:highlight>
                  <a:srgbClr val="FFFFFF"/>
                </a:highlight>
                <a:latin typeface="Consolas"/>
              </a:rPr>
              <a:t>	[</a:t>
            </a:r>
            <a:r>
              <a:rPr lang="en-US" dirty="0">
                <a:solidFill>
                  <a:srgbClr val="0000FF"/>
                </a:solidFill>
                <a:highlight>
                  <a:srgbClr val="FFFFFF"/>
                </a:highlight>
                <a:latin typeface="Consolas"/>
              </a:rPr>
              <a:t>this</a:t>
            </a:r>
            <a:r>
              <a:rPr lang="en-US" dirty="0">
                <a:solidFill>
                  <a:srgbClr val="000000"/>
                </a:solidFill>
                <a:highlight>
                  <a:srgbClr val="FFFFFF"/>
                </a:highlight>
                <a:latin typeface="Consolas"/>
              </a:rPr>
              <a:t>] (</a:t>
            </a:r>
            <a:r>
              <a:rPr lang="en-US" dirty="0" err="1">
                <a:solidFill>
                  <a:srgbClr val="2B91AF"/>
                </a:solidFill>
                <a:highlight>
                  <a:srgbClr val="FFFFFF"/>
                </a:highlight>
                <a:latin typeface="Consolas"/>
              </a:rPr>
              <a:t>IAsyncOperation</a:t>
            </a:r>
            <a:r>
              <a:rPr lang="en-US" dirty="0">
                <a:solidFill>
                  <a:srgbClr val="000000"/>
                </a:solidFill>
                <a:highlight>
                  <a:srgbClr val="FFFFFF"/>
                </a:highlight>
                <a:latin typeface="Consolas"/>
              </a:rPr>
              <a:t>&lt;</a:t>
            </a:r>
            <a:r>
              <a:rPr lang="en-US" dirty="0" err="1">
                <a:solidFill>
                  <a:srgbClr val="2B91AF"/>
                </a:solidFill>
                <a:highlight>
                  <a:srgbClr val="FFFFFF"/>
                </a:highlight>
                <a:latin typeface="Consolas"/>
              </a:rPr>
              <a:t>StorageFile</a:t>
            </a:r>
            <a:r>
              <a:rPr lang="en-US" dirty="0">
                <a:solidFill>
                  <a:srgbClr val="000000"/>
                </a:solidFill>
                <a:highlight>
                  <a:srgbClr val="FFFFFF"/>
                </a:highlight>
                <a:latin typeface="Consolas"/>
              </a:rPr>
              <a:t>^&gt; ^ </a:t>
            </a:r>
            <a:r>
              <a:rPr lang="en-US" i="1" dirty="0">
                <a:solidFill>
                  <a:srgbClr val="000000"/>
                </a:solidFill>
                <a:highlight>
                  <a:srgbClr val="FFFFFF"/>
                </a:highlight>
                <a:latin typeface="Consolas"/>
              </a:rPr>
              <a:t>op</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endParaRPr lang="en-US" dirty="0">
              <a:solidFill>
                <a:srgbClr val="000000"/>
              </a:solidFill>
              <a:highlight>
                <a:srgbClr val="FFFFFF"/>
              </a:highlight>
              <a:latin typeface="Consolas"/>
            </a:endParaRPr>
          </a:p>
          <a:p>
            <a:r>
              <a:rPr lang="en-US" dirty="0" smtClean="0">
                <a:solidFill>
                  <a:srgbClr val="000000"/>
                </a:solidFill>
                <a:highlight>
                  <a:srgbClr val="FFFFFF"/>
                </a:highlight>
                <a:latin typeface="Consolas"/>
              </a:rPr>
              <a:t>		</a:t>
            </a:r>
            <a:r>
              <a:rPr lang="en-US" dirty="0" err="1" smtClean="0">
                <a:solidFill>
                  <a:srgbClr val="000000"/>
                </a:solidFill>
                <a:highlight>
                  <a:srgbClr val="FFFFFF"/>
                </a:highlight>
                <a:latin typeface="Consolas"/>
              </a:rPr>
              <a:t>MyButton</a:t>
            </a:r>
            <a:r>
              <a:rPr lang="en-US" dirty="0" smtClean="0">
                <a:solidFill>
                  <a:srgbClr val="000000"/>
                </a:solidFill>
                <a:highlight>
                  <a:srgbClr val="FFFFFF"/>
                </a:highlight>
                <a:latin typeface="Consolas"/>
              </a:rPr>
              <a:t>-</a:t>
            </a:r>
            <a:r>
              <a:rPr lang="en-US" dirty="0">
                <a:solidFill>
                  <a:srgbClr val="000000"/>
                </a:solidFill>
                <a:highlight>
                  <a:srgbClr val="FFFFFF"/>
                </a:highlight>
                <a:latin typeface="Consolas"/>
              </a:rPr>
              <a:t>&gt;</a:t>
            </a:r>
            <a:r>
              <a:rPr lang="en-US" dirty="0" err="1">
                <a:solidFill>
                  <a:srgbClr val="000000"/>
                </a:solidFill>
                <a:highlight>
                  <a:srgbClr val="FFFFFF"/>
                </a:highlight>
                <a:latin typeface="Consolas"/>
              </a:rPr>
              <a:t>IsEnabled</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true</a:t>
            </a:r>
            <a:r>
              <a:rPr lang="en-US" dirty="0">
                <a:solidFill>
                  <a:srgbClr val="000000"/>
                </a:solidFill>
                <a:highlight>
                  <a:srgbClr val="FFFFFF"/>
                </a:highlight>
                <a:latin typeface="Consolas"/>
              </a:rPr>
              <a:t>;</a:t>
            </a:r>
          </a:p>
          <a:p>
            <a:r>
              <a:rPr lang="en-US" dirty="0" smtClean="0">
                <a:solidFill>
                  <a:srgbClr val="000000"/>
                </a:solidFill>
                <a:highlight>
                  <a:srgbClr val="FFFFFF"/>
                </a:highlight>
                <a:latin typeface="Consolas"/>
              </a:rPr>
              <a:t>	});</a:t>
            </a:r>
          </a:p>
          <a:p>
            <a:endParaRPr lang="en-US" dirty="0">
              <a:solidFill>
                <a:srgbClr val="000000"/>
              </a:solidFill>
              <a:highlight>
                <a:srgbClr val="FFFFFF"/>
              </a:highlight>
              <a:latin typeface="Consolas"/>
            </a:endParaRPr>
          </a:p>
          <a:p>
            <a:r>
              <a:rPr lang="en-US" dirty="0">
                <a:solidFill>
                  <a:srgbClr val="000000"/>
                </a:solidFill>
                <a:highlight>
                  <a:srgbClr val="FFFFFF"/>
                </a:highlight>
                <a:latin typeface="Consolas"/>
              </a:rPr>
              <a:t>operation-&gt;Start();</a:t>
            </a:r>
          </a:p>
          <a:p>
            <a:endParaRPr lang="en-US" dirty="0" smtClean="0">
              <a:solidFill>
                <a:srgbClr val="000000"/>
              </a:solidFill>
              <a:highlight>
                <a:srgbClr val="FFFFFF"/>
              </a:highlight>
              <a:latin typeface="Consolas"/>
            </a:endParaRPr>
          </a:p>
          <a:p>
            <a:r>
              <a:rPr lang="en-US" dirty="0" err="1" smtClean="0">
                <a:solidFill>
                  <a:srgbClr val="000000"/>
                </a:solidFill>
                <a:highlight>
                  <a:srgbClr val="FFFFFF"/>
                </a:highlight>
                <a:latin typeface="Consolas"/>
              </a:rPr>
              <a:t>MyButton</a:t>
            </a:r>
            <a:r>
              <a:rPr lang="en-US" dirty="0" smtClean="0">
                <a:solidFill>
                  <a:srgbClr val="000000"/>
                </a:solidFill>
                <a:highlight>
                  <a:srgbClr val="FFFFFF"/>
                </a:highlight>
                <a:latin typeface="Consolas"/>
              </a:rPr>
              <a:t>-</a:t>
            </a:r>
            <a:r>
              <a:rPr lang="en-US" dirty="0">
                <a:solidFill>
                  <a:srgbClr val="000000"/>
                </a:solidFill>
                <a:highlight>
                  <a:srgbClr val="FFFFFF"/>
                </a:highlight>
                <a:latin typeface="Consolas"/>
              </a:rPr>
              <a:t>&gt;</a:t>
            </a:r>
            <a:r>
              <a:rPr lang="en-US" dirty="0" err="1">
                <a:solidFill>
                  <a:srgbClr val="000000"/>
                </a:solidFill>
                <a:highlight>
                  <a:srgbClr val="FFFFFF"/>
                </a:highlight>
                <a:latin typeface="Consolas"/>
              </a:rPr>
              <a:t>IsEnabled</a:t>
            </a:r>
            <a:r>
              <a:rPr lang="en-US" dirty="0">
                <a:solidFill>
                  <a:srgbClr val="000000"/>
                </a:solidFill>
                <a:highlight>
                  <a:srgbClr val="FFFFFF"/>
                </a:highlight>
                <a:latin typeface="Consolas"/>
              </a:rPr>
              <a:t> = </a:t>
            </a:r>
            <a:r>
              <a:rPr lang="en-US" dirty="0">
                <a:solidFill>
                  <a:srgbClr val="0000FF"/>
                </a:solidFill>
                <a:highlight>
                  <a:srgbClr val="FFFFFF"/>
                </a:highlight>
                <a:latin typeface="Consolas"/>
              </a:rPr>
              <a:t>false</a:t>
            </a:r>
            <a:r>
              <a:rPr lang="en-US" dirty="0">
                <a:solidFill>
                  <a:srgbClr val="000000"/>
                </a:solidFill>
                <a:highlight>
                  <a:srgbClr val="FFFFFF"/>
                </a:highlight>
                <a:latin typeface="Consolas"/>
              </a:rPr>
              <a:t>;</a:t>
            </a:r>
          </a:p>
          <a:p>
            <a:endParaRPr lang="en-US" dirty="0"/>
          </a:p>
        </p:txBody>
      </p:sp>
      <p:sp>
        <p:nvSpPr>
          <p:cNvPr id="5" name="Rectangle 4"/>
          <p:cNvSpPr/>
          <p:nvPr/>
        </p:nvSpPr>
        <p:spPr bwMode="auto">
          <a:xfrm>
            <a:off x="394138" y="5754414"/>
            <a:ext cx="5044965" cy="52026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
        <p:nvSpPr>
          <p:cNvPr id="6" name="Rectangle 5"/>
          <p:cNvSpPr/>
          <p:nvPr/>
        </p:nvSpPr>
        <p:spPr bwMode="auto">
          <a:xfrm>
            <a:off x="2154621" y="3746938"/>
            <a:ext cx="5044965" cy="520262"/>
          </a:xfrm>
          <a:prstGeom prst="rect">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extLst>
      <p:ext uri="{BB962C8B-B14F-4D97-AF65-F5344CB8AC3E}">
        <p14:creationId xmlns:p14="http://schemas.microsoft.com/office/powerpoint/2010/main" val="15454554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2652876"/>
            <a:ext cx="10617199" cy="1990726"/>
          </a:xfrm>
        </p:spPr>
        <p:txBody>
          <a:bodyPr>
            <a:noAutofit/>
          </a:bodyPr>
          <a:lstStyle/>
          <a:p>
            <a:pPr marL="0" indent="0" algn="ctr" defTabSz="914400">
              <a:spcBef>
                <a:spcPct val="0"/>
              </a:spcBef>
              <a:buNone/>
            </a:pP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Windows </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ランタイムにより</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、ハングしない</a:t>
            </a:r>
            <a: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a:r>
            <a:br>
              <a:rPr lang="en-US" altLang="ja-JP"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アプリ</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の開発</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がこれまでになく簡単</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に</a:t>
            </a:r>
            <a:endParaRPr lang="ja-JP" altLang="en-US" sz="4000" dirty="0">
              <a:latin typeface="+mn-lt"/>
              <a:ea typeface="メイリオ"/>
            </a:endParaRPr>
          </a:p>
        </p:txBody>
      </p:sp>
    </p:spTree>
    <p:extLst>
      <p:ext uri="{BB962C8B-B14F-4D97-AF65-F5344CB8AC3E}">
        <p14:creationId xmlns:p14="http://schemas.microsoft.com/office/powerpoint/2010/main" val="2664454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116378" y="1447800"/>
            <a:ext cx="12402589" cy="4431983"/>
          </a:xfrm>
        </p:spPr>
        <p:txBody>
          <a:bodyPr/>
          <a:lstStyle/>
          <a:p>
            <a:pPr marL="914400" lvl="1"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.NET</a:t>
            </a: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TOOL-816T: Future directions for C# &amp; VB</a:t>
            </a:r>
            <a:endParaRPr lang="ja-JP" altLang="en-US" sz="3200" dirty="0" smtClean="0">
              <a:solidFill>
                <a:schemeClr val="tx1"/>
              </a:solidFill>
              <a:ea typeface="メイリオ"/>
            </a:endParaRP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TOOL-810T: Async made simple in Windows 8, with C# &amp; VB</a:t>
            </a:r>
            <a:endParaRPr lang="ja-JP" altLang="en-US" sz="3200" dirty="0" smtClean="0">
              <a:solidFill>
                <a:schemeClr val="tx1"/>
              </a:solidFill>
              <a:ea typeface="メイリオ"/>
            </a:endParaRP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TOOL-829T: The Zen of Async</a:t>
            </a:r>
            <a:endParaRPr lang="ja-JP" altLang="en-US" sz="3200" dirty="0" smtClean="0">
              <a:solidFill>
                <a:schemeClr val="tx1"/>
              </a:solidFill>
              <a:ea typeface="メイリオ"/>
            </a:endParaRPr>
          </a:p>
          <a:p>
            <a:pPr marL="914400" lvl="1"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JavaScript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TOOL-533T: Using the Windows Runtime from JavaScript</a:t>
            </a:r>
            <a:endParaRPr lang="ja-JP" altLang="en-US" sz="3200" dirty="0" smtClean="0">
              <a:solidFill>
                <a:schemeClr val="tx1"/>
              </a:solidFill>
              <a:ea typeface="メイリオ"/>
            </a:endParaRP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TOOL-501T: Introducing the Windows Libraries for JavaScript</a:t>
            </a:r>
            <a:endParaRPr lang="ja-JP" altLang="en-US" sz="3200" dirty="0" smtClean="0">
              <a:solidFill>
                <a:schemeClr val="tx1"/>
              </a:solidFill>
              <a:ea typeface="メイリオ"/>
            </a:endParaRPr>
          </a:p>
          <a:p>
            <a:pPr marL="914400" lvl="1"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1317650" lvl="2" indent="-457200" algn="l" defTabSz="914400">
              <a:lnSpc>
                <a:spcPct val="100000"/>
              </a:lnSpc>
              <a:spcBef>
                <a:spcPts val="0"/>
              </a:spcBef>
              <a:buClr>
                <a:srgbClr val="FFFFFF"/>
              </a:buClr>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TOOL-532T: Using the Windows Runtime from C++</a:t>
            </a:r>
            <a:endParaRPr lang="ja-JP" altLang="en-US" sz="3200" dirty="0">
              <a:solidFill>
                <a:schemeClr val="tx1"/>
              </a:solidFill>
              <a:ea typeface="メイリオ"/>
            </a:endParaRPr>
          </a:p>
        </p:txBody>
      </p:sp>
    </p:spTree>
    <p:extLst>
      <p:ext uri="{BB962C8B-B14F-4D97-AF65-F5344CB8AC3E}">
        <p14:creationId xmlns:p14="http://schemas.microsoft.com/office/powerpoint/2010/main" val="1438631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その他の参照リソースとドキュメント</a:t>
            </a:r>
            <a:endParaRPr lang="ja-JP" altLang="en-US" dirty="0">
              <a:ea typeface="メイリオ"/>
            </a:endParaRPr>
          </a:p>
        </p:txBody>
      </p:sp>
      <p:sp>
        <p:nvSpPr>
          <p:cNvPr id="3" name="Text Placeholder 2"/>
          <p:cNvSpPr>
            <a:spLocks noGrp="1"/>
          </p:cNvSpPr>
          <p:nvPr>
            <p:ph type="body" sz="quarter" idx="10"/>
          </p:nvPr>
        </p:nvSpPr>
        <p:spPr>
          <a:xfrm>
            <a:off x="519114" y="1447800"/>
            <a:ext cx="11149012" cy="3594830"/>
          </a:xfrm>
        </p:spPr>
        <p:txBody>
          <a:bodyPr/>
          <a:lstStyle/>
          <a:p>
            <a:pPr marL="285750" indent="-28575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hlinkClick r:id="rId3"/>
              </a:rPr>
              <a:t>Windows </a:t>
            </a:r>
            <a:r>
              <a:rPr lang="ja-JP" altLang="en-US" sz="3200" b="0" dirty="0" smtClean="0">
                <a:gradFill>
                  <a:gsLst>
                    <a:gs pos="0">
                      <a:schemeClr val="tx1"/>
                    </a:gs>
                    <a:gs pos="86000">
                      <a:schemeClr val="tx1"/>
                    </a:gs>
                  </a:gsLst>
                  <a:lin ang="5400000" scaled="0"/>
                </a:gradFill>
                <a:latin typeface="Segoe UI Light"/>
                <a:ea typeface="メイリオ"/>
                <a:cs typeface="+mn-cs"/>
                <a:hlinkClick r:id="rId3"/>
              </a:rPr>
              <a:t>ランタイム </a:t>
            </a:r>
            <a:r>
              <a:rPr lang="en-US" altLang="ja-JP" sz="3200" b="0" dirty="0" smtClean="0">
                <a:gradFill>
                  <a:gsLst>
                    <a:gs pos="0">
                      <a:schemeClr val="tx1"/>
                    </a:gs>
                    <a:gs pos="86000">
                      <a:schemeClr val="tx1"/>
                    </a:gs>
                  </a:gsLst>
                  <a:lin ang="5400000" scaled="0"/>
                </a:gradFill>
                <a:latin typeface="Segoe UI Light"/>
                <a:ea typeface="メイリオ"/>
                <a:cs typeface="+mn-cs"/>
                <a:hlinkClick r:id="rId3"/>
              </a:rPr>
              <a:t>(</a:t>
            </a:r>
            <a:r>
              <a:rPr lang="ja-JP" altLang="en-US" sz="3200" b="0" dirty="0" smtClean="0">
                <a:gradFill>
                  <a:gsLst>
                    <a:gs pos="0">
                      <a:schemeClr val="tx1"/>
                    </a:gs>
                    <a:gs pos="86000">
                      <a:schemeClr val="tx1"/>
                    </a:gs>
                  </a:gsLst>
                  <a:lin ang="5400000" scaled="0"/>
                </a:gradFill>
                <a:latin typeface="Segoe UI Light"/>
                <a:ea typeface="メイリオ"/>
                <a:cs typeface="+mn-cs"/>
                <a:hlinkClick r:id="rId3"/>
              </a:rPr>
              <a:t>英語</a:t>
            </a:r>
            <a:r>
              <a:rPr lang="en-US" altLang="ja-JP" sz="3200" b="0" dirty="0" smtClean="0">
                <a:gradFill>
                  <a:gsLst>
                    <a:gs pos="0">
                      <a:schemeClr val="tx1"/>
                    </a:gs>
                    <a:gs pos="86000">
                      <a:schemeClr val="tx1"/>
                    </a:gs>
                  </a:gsLst>
                  <a:lin ang="5400000" scaled="0"/>
                </a:gradFill>
                <a:latin typeface="Segoe UI Light"/>
                <a:ea typeface="メイリオ"/>
                <a:cs typeface="+mn-cs"/>
                <a:hlinkClick r:id="rId3"/>
              </a:rPr>
              <a:t>)</a:t>
            </a:r>
            <a:endParaRPr lang="en-US" altLang="ja-JP" sz="3200" b="0" dirty="0" smtClean="0">
              <a:gradFill>
                <a:gsLst>
                  <a:gs pos="0">
                    <a:schemeClr val="tx1"/>
                  </a:gs>
                  <a:gs pos="86000">
                    <a:schemeClr val="tx1"/>
                  </a:gs>
                </a:gsLst>
                <a:lin ang="5400000" scaled="0"/>
              </a:gradFill>
              <a:latin typeface="Segoe UI Light"/>
              <a:ea typeface="メイリオ"/>
              <a:cs typeface="+mn-cs"/>
            </a:endParaRPr>
          </a:p>
          <a:p>
            <a:pPr marL="285750" indent="-285750" algn="l" defTabSz="914400">
              <a:spcBef>
                <a:spcPct val="20000"/>
              </a:spcBef>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hlinkClick r:id="rId4"/>
              </a:rPr>
              <a:t>Windows </a:t>
            </a:r>
            <a:r>
              <a:rPr lang="ja-JP" altLang="en-US" sz="3200" b="0" dirty="0" smtClean="0">
                <a:gradFill>
                  <a:gsLst>
                    <a:gs pos="0">
                      <a:schemeClr val="tx1"/>
                    </a:gs>
                    <a:gs pos="86000">
                      <a:schemeClr val="tx1"/>
                    </a:gs>
                  </a:gsLst>
                  <a:lin ang="5400000" scaled="0"/>
                </a:gradFill>
                <a:latin typeface="Segoe UI Light"/>
                <a:ea typeface="メイリオ"/>
                <a:cs typeface="+mn-cs"/>
                <a:hlinkClick r:id="rId4"/>
              </a:rPr>
              <a:t>ランタイムの設計 </a:t>
            </a:r>
            <a:r>
              <a:rPr lang="en-US" altLang="ja-JP" sz="3200" b="0" dirty="0" smtClean="0">
                <a:gradFill>
                  <a:gsLst>
                    <a:gs pos="0">
                      <a:schemeClr val="tx1"/>
                    </a:gs>
                    <a:gs pos="86000">
                      <a:schemeClr val="tx1"/>
                    </a:gs>
                  </a:gsLst>
                  <a:lin ang="5400000" scaled="0"/>
                </a:gradFill>
                <a:latin typeface="Segoe UI Light"/>
                <a:ea typeface="メイリオ"/>
                <a:cs typeface="+mn-cs"/>
                <a:hlinkClick r:id="rId4"/>
              </a:rPr>
              <a:t>(</a:t>
            </a:r>
            <a:r>
              <a:rPr lang="ja-JP" altLang="en-US" sz="3200" b="0" dirty="0" smtClean="0">
                <a:gradFill>
                  <a:gsLst>
                    <a:gs pos="0">
                      <a:schemeClr val="tx1"/>
                    </a:gs>
                    <a:gs pos="86000">
                      <a:schemeClr val="tx1"/>
                    </a:gs>
                  </a:gsLst>
                  <a:lin ang="5400000" scaled="0"/>
                </a:gradFill>
                <a:latin typeface="Segoe UI Light"/>
                <a:ea typeface="メイリオ"/>
                <a:cs typeface="+mn-cs"/>
                <a:hlinkClick r:id="rId4"/>
              </a:rPr>
              <a:t>英語</a:t>
            </a:r>
            <a:r>
              <a:rPr lang="en-US" altLang="ja-JP" sz="3200" b="0" dirty="0" smtClean="0">
                <a:gradFill>
                  <a:gsLst>
                    <a:gs pos="0">
                      <a:schemeClr val="tx1"/>
                    </a:gs>
                    <a:gs pos="86000">
                      <a:schemeClr val="tx1"/>
                    </a:gs>
                  </a:gsLst>
                  <a:lin ang="5400000" scaled="0"/>
                </a:gradFill>
                <a:latin typeface="Segoe UI Light"/>
                <a:ea typeface="メイリオ"/>
                <a:cs typeface="+mn-cs"/>
                <a:hlinkClick r:id="rId4"/>
              </a:rPr>
              <a:t>)</a:t>
            </a:r>
            <a:endParaRPr lang="ja-JP" altLang="en-US" dirty="0" smtClean="0">
              <a:ea typeface="メイリオ"/>
            </a:endParaRPr>
          </a:p>
          <a:p>
            <a:pPr marL="460400" indent="-460400" algn="l" defTabSz="914400">
              <a:spcBef>
                <a:spcPct val="20000"/>
              </a:spcBef>
              <a:buSzPct val="90000"/>
              <a:buFont typeface="Arial"/>
              <a:buChar char="•"/>
            </a:pPr>
            <a:endParaRPr lang="ja-JP" altLang="en-US" dirty="0" smtClean="0">
              <a:ea typeface="メイリオ"/>
            </a:endParaRPr>
          </a:p>
          <a:p>
            <a:pPr marL="460400" indent="-460400" algn="l" defTabSz="914400">
              <a:spcBef>
                <a:spcPct val="20000"/>
              </a:spcBef>
              <a:buSzPct val="90000"/>
              <a:buFont typeface="Arial"/>
              <a:buChar char="•"/>
            </a:pPr>
            <a:endParaRPr lang="ja-JP" altLang="en-US" dirty="0" smtClean="0">
              <a:ea typeface="メイリオ"/>
            </a:endParaRPr>
          </a:p>
          <a:p>
            <a:pPr marL="0" indent="0" algn="l" defTabSz="914400">
              <a:spcBef>
                <a:spcPct val="20000"/>
              </a:spcBef>
              <a:buNone/>
            </a:pPr>
            <a:r>
              <a:rPr lang="ja-JP" altLang="en-US" sz="3200" b="0" dirty="0" smtClean="0">
                <a:gradFill>
                  <a:gsLst>
                    <a:gs pos="0">
                      <a:schemeClr val="tx1"/>
                    </a:gs>
                    <a:gs pos="86000">
                      <a:schemeClr val="tx1"/>
                    </a:gs>
                  </a:gsLst>
                  <a:lin ang="5400000" scaled="0"/>
                </a:gradFill>
                <a:latin typeface="Segoe UI Light"/>
                <a:ea typeface="メイリオ"/>
                <a:cs typeface="+mn-cs"/>
              </a:rPr>
              <a:t/>
            </a:r>
            <a:br>
              <a:rPr lang="ja-JP" altLang="en-US" sz="3200" b="0" dirty="0" smtClean="0">
                <a:gradFill>
                  <a:gsLst>
                    <a:gs pos="0">
                      <a:schemeClr val="tx1"/>
                    </a:gs>
                    <a:gs pos="86000">
                      <a:schemeClr val="tx1"/>
                    </a:gs>
                  </a:gsLst>
                  <a:lin ang="5400000" scaled="0"/>
                </a:gradFill>
                <a:latin typeface="Segoe UI Light"/>
                <a:ea typeface="メイリオ"/>
                <a:cs typeface="+mn-cs"/>
              </a:rPr>
            </a:br>
            <a:endParaRPr lang="ja-JP" altLang="en-US" dirty="0" smtClean="0">
              <a:ea typeface="メイリオ"/>
            </a:endParaRPr>
          </a:p>
          <a:p>
            <a:pPr marL="460400" indent="-460400" algn="l" defTabSz="914400">
              <a:spcBef>
                <a:spcPct val="20000"/>
              </a:spcBef>
              <a:buSzPct val="90000"/>
              <a:buFont typeface="Arial"/>
              <a:buChar char="•"/>
            </a:pPr>
            <a:endParaRPr lang="ja-JP" altLang="en-US" dirty="0">
              <a:ea typeface="メイリオ"/>
            </a:endParaRPr>
          </a:p>
        </p:txBody>
      </p:sp>
    </p:spTree>
    <p:extLst>
      <p:ext uri="{BB962C8B-B14F-4D97-AF65-F5344CB8AC3E}">
        <p14:creationId xmlns:p14="http://schemas.microsoft.com/office/powerpoint/2010/main" val="41958390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912559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dirty="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dirty="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dirty="0">
              <a:gradFill>
                <a:gsLst>
                  <a:gs pos="0">
                    <a:schemeClr val="tx1"/>
                  </a:gs>
                  <a:gs pos="100000">
                    <a:schemeClr val="tx1"/>
                  </a:gs>
                </a:gsLst>
                <a:lin ang="5400000" scaled="0"/>
              </a:gradFill>
              <a:latin typeface="Segoe UI"/>
              <a:ea typeface="メイリオ"/>
              <a:cs typeface="Arial"/>
            </a:endParaRPr>
          </a:p>
        </p:txBody>
      </p:sp>
    </p:spTree>
    <p:extLst>
      <p:ext uri="{BB962C8B-B14F-4D97-AF65-F5344CB8AC3E}">
        <p14:creationId xmlns:p14="http://schemas.microsoft.com/office/powerpoint/2010/main" val="3084848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317265" cy="3046988"/>
          </a:xfrm>
          <a:prstGeom prst="rect">
            <a:avLst/>
          </a:prstGeom>
          <a:noFill/>
        </p:spPr>
        <p:txBody>
          <a:bodyPr wrap="square" rtlCol="0">
            <a:spAutoFit/>
          </a:bodyPr>
          <a:lstStyle>
            <a:defPPr>
              <a:defRPr lang="en-US"/>
            </a:defPPr>
            <a:lvl1pPr>
              <a:defRPr sz="5000">
                <a:solidFill>
                  <a:srgbClr val="FFFFFF"/>
                </a:solidFill>
                <a:latin typeface="+mj-lt"/>
              </a:defRPr>
            </a:lvl1pPr>
          </a:lstStyle>
          <a:p>
            <a:pPr algn="l" defTabSz="914400">
              <a:buNone/>
            </a:pPr>
            <a:r>
              <a:rPr lang="ja-JP" altLang="en-US" sz="4800" b="0" dirty="0" smtClean="0">
                <a:solidFill>
                  <a:schemeClr val="tx1"/>
                </a:solidFill>
                <a:latin typeface="Segoe UI Semibold" pitchFamily="34" charset="0"/>
                <a:ea typeface="メイリオ"/>
              </a:rPr>
              <a:t>非同期とは</a:t>
            </a:r>
            <a:endParaRPr lang="ja-JP" altLang="en-US" sz="4800" dirty="0" smtClean="0">
              <a:latin typeface="Segoe UI Semibold" pitchFamily="34" charset="0"/>
              <a:ea typeface="メイリオ"/>
            </a:endParaRPr>
          </a:p>
          <a:p>
            <a:pPr algn="l" defTabSz="914400">
              <a:buNone/>
            </a:pPr>
            <a:r>
              <a:rPr lang="ja-JP" altLang="en-US" sz="4800" b="0" dirty="0" smtClean="0">
                <a:solidFill>
                  <a:srgbClr val="B0D685"/>
                </a:solidFill>
                <a:latin typeface="Segoe UI Semibold" pitchFamily="34" charset="0"/>
                <a:ea typeface="メイリオ"/>
                <a:cs typeface="+mn-cs"/>
              </a:rPr>
              <a:t>非同期によるハングの修正方法</a:t>
            </a:r>
          </a:p>
          <a:p>
            <a:pPr algn="l" defTabSz="914400">
              <a:buNone/>
            </a:pPr>
            <a:r>
              <a:rPr lang="ja-JP" altLang="en-US" sz="4800" b="0" dirty="0" smtClean="0">
                <a:solidFill>
                  <a:srgbClr val="B0D685"/>
                </a:solidFill>
                <a:latin typeface="Segoe UI Semibold" pitchFamily="34" charset="0"/>
                <a:ea typeface="メイリオ"/>
                <a:cs typeface="+mn-cs"/>
              </a:rPr>
              <a:t>非同期の使用方法</a:t>
            </a:r>
          </a:p>
          <a:p>
            <a:pPr algn="l" defTabSz="914400">
              <a:buNone/>
            </a:pPr>
            <a:r>
              <a:rPr lang="ja-JP" altLang="en-US" sz="4800" b="0" dirty="0" smtClean="0">
                <a:solidFill>
                  <a:srgbClr val="B0D685"/>
                </a:solidFill>
                <a:latin typeface="Segoe UI Semibold" pitchFamily="34" charset="0"/>
                <a:ea typeface="メイリオ"/>
              </a:rPr>
              <a:t>お勧めの </a:t>
            </a:r>
            <a:r>
              <a:rPr lang="en-US" altLang="ja-JP" sz="4800" b="0" dirty="0" smtClean="0">
                <a:solidFill>
                  <a:srgbClr val="B0D685"/>
                </a:solidFill>
                <a:latin typeface="Segoe UI Semibold" pitchFamily="34" charset="0"/>
                <a:ea typeface="メイリオ"/>
              </a:rPr>
              <a:t>5 </a:t>
            </a:r>
            <a:r>
              <a:rPr lang="ja-JP" altLang="en-US" sz="4800" b="0" dirty="0" smtClean="0">
                <a:solidFill>
                  <a:srgbClr val="B0D685"/>
                </a:solidFill>
                <a:latin typeface="Segoe UI Semibold" pitchFamily="34" charset="0"/>
                <a:ea typeface="メイリオ"/>
              </a:rPr>
              <a:t>つのヒント</a:t>
            </a:r>
            <a:endParaRPr lang="ja-JP" altLang="en-US" sz="4800" dirty="0">
              <a:solidFill>
                <a:schemeClr val="accent5"/>
              </a:solidFill>
              <a:latin typeface="Segoe UI Semibold" pitchFamily="34" charset="0"/>
              <a:ea typeface="メイリオ"/>
            </a:endParaRPr>
          </a:p>
        </p:txBody>
      </p:sp>
    </p:spTree>
    <p:extLst>
      <p:ext uri="{BB962C8B-B14F-4D97-AF65-F5344CB8AC3E}">
        <p14:creationId xmlns:p14="http://schemas.microsoft.com/office/powerpoint/2010/main" val="6433678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非同期</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メソッド</a:t>
            </a:r>
            <a:r>
              <a:rPr lang="ja-JP" altLang="en-US" sz="4400" b="0" spc="-10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en-US" altLang="ja-JP" sz="4400" b="0" spc="-10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vs.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イベント</a:t>
            </a:r>
            <a:endParaRPr lang="ja-JP" altLang="en-US" dirty="0">
              <a:ea typeface="メイリオ"/>
            </a:endParaRPr>
          </a:p>
        </p:txBody>
      </p:sp>
      <p:sp>
        <p:nvSpPr>
          <p:cNvPr id="3" name="Text Placeholder 2"/>
          <p:cNvSpPr>
            <a:spLocks noGrp="1"/>
          </p:cNvSpPr>
          <p:nvPr>
            <p:ph type="body" idx="1"/>
          </p:nvPr>
        </p:nvSpPr>
        <p:spPr>
          <a:xfrm>
            <a:off x="519113" y="1490156"/>
            <a:ext cx="5486400" cy="646031"/>
          </a:xfrm>
          <a:solidFill>
            <a:schemeClr val="accent2"/>
          </a:solidFill>
        </p:spPr>
        <p:txBody>
          <a:bodyPr tIns="90000"/>
          <a:lstStyle/>
          <a:p>
            <a:pPr marL="0" indent="0" algn="ctr" defTabSz="914400">
              <a:spcBef>
                <a:spcPct val="20000"/>
              </a:spcBef>
              <a:buNone/>
            </a:pPr>
            <a:r>
              <a:rPr lang="ja-JP" altLang="en-US" sz="3900" b="0" dirty="0" smtClean="0">
                <a:gradFill>
                  <a:gsLst>
                    <a:gs pos="0">
                      <a:schemeClr val="tx1"/>
                    </a:gs>
                    <a:gs pos="86000">
                      <a:schemeClr val="tx1"/>
                    </a:gs>
                  </a:gsLst>
                  <a:lin ang="5400000" scaled="0"/>
                </a:gradFill>
                <a:latin typeface="Segoe UI Light"/>
                <a:ea typeface="メイリオ"/>
              </a:rPr>
              <a:t>非同期</a:t>
            </a:r>
            <a:endParaRPr lang="ja-JP" altLang="en-US" sz="3900" b="0" dirty="0">
              <a:ea typeface="メイリオ"/>
            </a:endParaRPr>
          </a:p>
        </p:txBody>
      </p:sp>
      <p:sp>
        <p:nvSpPr>
          <p:cNvPr id="4" name="Content Placeholder 3"/>
          <p:cNvSpPr>
            <a:spLocks noGrp="1"/>
          </p:cNvSpPr>
          <p:nvPr>
            <p:ph sz="half" idx="2"/>
          </p:nvPr>
        </p:nvSpPr>
        <p:spPr>
          <a:xfrm>
            <a:off x="1002323" y="2511983"/>
            <a:ext cx="4448908" cy="997196"/>
          </a:xfrm>
        </p:spPr>
        <p:txBody>
          <a:bodyPr/>
          <a:lstStyle/>
          <a:p>
            <a:pPr marL="0" indent="0" algn="ctr" defTabSz="914400">
              <a:spcBef>
                <a:spcPct val="20000"/>
              </a:spcBef>
              <a:buNone/>
            </a:pPr>
            <a:r>
              <a:rPr lang="en-US" altLang="ja-JP" sz="3600" dirty="0" smtClean="0">
                <a:latin typeface="Segoe UI Light"/>
                <a:ea typeface="メイリオ"/>
              </a:rPr>
              <a:t>“</a:t>
            </a:r>
            <a:r>
              <a:rPr lang="ja-JP" altLang="en-US" sz="3600" dirty="0" smtClean="0">
                <a:latin typeface="Segoe UI Light"/>
                <a:ea typeface="メイリオ"/>
              </a:rPr>
              <a:t>水</a:t>
            </a:r>
            <a:r>
              <a:rPr lang="ja-JP" altLang="en-US" sz="3600" dirty="0">
                <a:latin typeface="Segoe UI Light"/>
                <a:ea typeface="メイリオ"/>
              </a:rPr>
              <a:t>の</a:t>
            </a:r>
            <a:r>
              <a:rPr lang="ja-JP" altLang="en-US" sz="3600" b="0" dirty="0" smtClean="0">
                <a:gradFill>
                  <a:gsLst>
                    <a:gs pos="0">
                      <a:schemeClr val="tx1"/>
                    </a:gs>
                    <a:gs pos="86000">
                      <a:schemeClr val="tx1"/>
                    </a:gs>
                  </a:gsLst>
                  <a:lin ang="5400000" scaled="0"/>
                </a:gradFill>
                <a:latin typeface="Segoe UI Light"/>
                <a:ea typeface="メイリオ"/>
              </a:rPr>
              <a:t>ボトルを</a:t>
            </a:r>
            <a:r>
              <a:rPr lang="en-US" altLang="ja-JP" sz="3600" b="0" dirty="0" smtClean="0">
                <a:gradFill>
                  <a:gsLst>
                    <a:gs pos="0">
                      <a:schemeClr val="tx1"/>
                    </a:gs>
                    <a:gs pos="86000">
                      <a:schemeClr val="tx1"/>
                    </a:gs>
                  </a:gsLst>
                  <a:lin ang="5400000" scaled="0"/>
                </a:gradFill>
                <a:latin typeface="Segoe UI Light"/>
                <a:ea typeface="メイリオ"/>
              </a:rPr>
              <a:t/>
            </a:r>
            <a:br>
              <a:rPr lang="en-US" altLang="ja-JP" sz="3600" b="0" dirty="0" smtClean="0">
                <a:gradFill>
                  <a:gsLst>
                    <a:gs pos="0">
                      <a:schemeClr val="tx1"/>
                    </a:gs>
                    <a:gs pos="86000">
                      <a:schemeClr val="tx1"/>
                    </a:gs>
                  </a:gsLst>
                  <a:lin ang="5400000" scaled="0"/>
                </a:gradFill>
                <a:latin typeface="Segoe UI Light"/>
                <a:ea typeface="メイリオ"/>
              </a:rPr>
            </a:br>
            <a:r>
              <a:rPr lang="ja-JP" altLang="en-US" sz="3600" b="0" dirty="0" smtClean="0">
                <a:gradFill>
                  <a:gsLst>
                    <a:gs pos="0">
                      <a:schemeClr val="tx1"/>
                    </a:gs>
                    <a:gs pos="86000">
                      <a:schemeClr val="tx1"/>
                    </a:gs>
                  </a:gsLst>
                  <a:lin ang="5400000" scaled="0"/>
                </a:gradFill>
                <a:latin typeface="Segoe UI Light"/>
                <a:ea typeface="メイリオ"/>
              </a:rPr>
              <a:t>ください</a:t>
            </a:r>
            <a:r>
              <a:rPr lang="en-US" altLang="ja-JP" sz="3600" b="0" dirty="0" smtClean="0">
                <a:gradFill>
                  <a:gsLst>
                    <a:gs pos="0">
                      <a:schemeClr val="tx1"/>
                    </a:gs>
                    <a:gs pos="86000">
                      <a:schemeClr val="tx1"/>
                    </a:gs>
                  </a:gsLst>
                  <a:lin ang="5400000" scaled="0"/>
                </a:gradFill>
                <a:latin typeface="Segoe UI Light"/>
                <a:ea typeface="メイリオ"/>
              </a:rPr>
              <a:t>"</a:t>
            </a:r>
            <a:endParaRPr lang="ja-JP" altLang="en-US" sz="3600" dirty="0">
              <a:ea typeface="メイリオ"/>
            </a:endParaRPr>
          </a:p>
        </p:txBody>
      </p:sp>
      <p:sp>
        <p:nvSpPr>
          <p:cNvPr id="5" name="Text Placeholder 4"/>
          <p:cNvSpPr>
            <a:spLocks noGrp="1"/>
          </p:cNvSpPr>
          <p:nvPr>
            <p:ph type="body" sz="quarter" idx="3"/>
          </p:nvPr>
        </p:nvSpPr>
        <p:spPr>
          <a:xfrm>
            <a:off x="6181725" y="1490156"/>
            <a:ext cx="5486400" cy="646031"/>
          </a:xfrm>
          <a:solidFill>
            <a:schemeClr val="accent2"/>
          </a:solidFill>
        </p:spPr>
        <p:txBody>
          <a:bodyPr tIns="90000"/>
          <a:lstStyle/>
          <a:p>
            <a:pPr marL="0" indent="0" algn="ctr" defTabSz="914400">
              <a:spcBef>
                <a:spcPct val="20000"/>
              </a:spcBef>
              <a:buNone/>
            </a:pPr>
            <a:r>
              <a:rPr lang="ja-JP" altLang="en-US" sz="3900" b="0" dirty="0" smtClean="0">
                <a:gradFill>
                  <a:gsLst>
                    <a:gs pos="0">
                      <a:schemeClr val="tx1"/>
                    </a:gs>
                    <a:gs pos="86000">
                      <a:schemeClr val="tx1"/>
                    </a:gs>
                  </a:gsLst>
                  <a:lin ang="5400000" scaled="0"/>
                </a:gradFill>
                <a:latin typeface="Segoe UI Light"/>
                <a:ea typeface="メイリオ"/>
              </a:rPr>
              <a:t>イベント</a:t>
            </a:r>
            <a:endParaRPr lang="ja-JP" altLang="en-US" sz="3900" b="0" dirty="0">
              <a:ea typeface="メイリオ"/>
            </a:endParaRPr>
          </a:p>
        </p:txBody>
      </p:sp>
      <p:sp>
        <p:nvSpPr>
          <p:cNvPr id="6" name="Content Placeholder 5"/>
          <p:cNvSpPr>
            <a:spLocks noGrp="1"/>
          </p:cNvSpPr>
          <p:nvPr>
            <p:ph sz="quarter" idx="4"/>
          </p:nvPr>
        </p:nvSpPr>
        <p:spPr>
          <a:xfrm>
            <a:off x="6473825" y="2511986"/>
            <a:ext cx="4981575" cy="1011046"/>
          </a:xfrm>
        </p:spPr>
        <p:txBody>
          <a:bodyPr/>
          <a:lstStyle/>
          <a:p>
            <a:pPr marL="0" indent="0" algn="ctr" defTabSz="914400">
              <a:spcBef>
                <a:spcPct val="20000"/>
              </a:spcBef>
              <a:buNone/>
            </a:pPr>
            <a:r>
              <a:rPr lang="en-US" altLang="ja-JP" sz="3600" b="0" dirty="0" smtClean="0">
                <a:gradFill>
                  <a:gsLst>
                    <a:gs pos="0">
                      <a:schemeClr val="tx1"/>
                    </a:gs>
                    <a:gs pos="86000">
                      <a:schemeClr val="tx1"/>
                    </a:gs>
                  </a:gsLst>
                  <a:lin ang="5400000" scaled="0"/>
                </a:gradFill>
                <a:latin typeface="Segoe UI Light"/>
                <a:ea typeface="メイリオ"/>
              </a:rPr>
              <a:t>“</a:t>
            </a:r>
            <a:r>
              <a:rPr lang="ja-JP" altLang="en-US" sz="3600" b="0" dirty="0" smtClean="0">
                <a:gradFill>
                  <a:gsLst>
                    <a:gs pos="0">
                      <a:schemeClr val="tx1"/>
                    </a:gs>
                    <a:gs pos="86000">
                      <a:schemeClr val="tx1"/>
                    </a:gs>
                  </a:gsLst>
                  <a:lin ang="5400000" scaled="0"/>
                </a:gradFill>
                <a:latin typeface="Segoe UI Light"/>
                <a:ea typeface="メイリオ"/>
              </a:rPr>
              <a:t>私</a:t>
            </a:r>
            <a:r>
              <a:rPr lang="ja-JP" altLang="en-US" sz="3600" b="0" dirty="0" smtClean="0">
                <a:gradFill>
                  <a:gsLst>
                    <a:gs pos="0">
                      <a:schemeClr val="tx1"/>
                    </a:gs>
                    <a:gs pos="86000">
                      <a:schemeClr val="tx1"/>
                    </a:gs>
                  </a:gsLst>
                  <a:lin ang="5400000" scaled="0"/>
                </a:gradFill>
                <a:latin typeface="Segoe UI Light"/>
                <a:ea typeface="メイリオ"/>
              </a:rPr>
              <a:t>が水を飲むとき</a:t>
            </a:r>
            <a:r>
              <a:rPr lang="ja-JP" altLang="en-US" sz="3600" b="0" dirty="0" smtClean="0">
                <a:gradFill>
                  <a:gsLst>
                    <a:gs pos="0">
                      <a:schemeClr val="tx1"/>
                    </a:gs>
                    <a:gs pos="86000">
                      <a:schemeClr val="tx1"/>
                    </a:gs>
                  </a:gsLst>
                  <a:lin ang="5400000" scaled="0"/>
                </a:gradFill>
                <a:latin typeface="Segoe UI Light"/>
                <a:ea typeface="メイリオ"/>
              </a:rPr>
              <a:t>は</a:t>
            </a:r>
            <a:r>
              <a:rPr lang="en-US" altLang="ja-JP" sz="3600" b="0" dirty="0" smtClean="0">
                <a:gradFill>
                  <a:gsLst>
                    <a:gs pos="0">
                      <a:schemeClr val="tx1"/>
                    </a:gs>
                    <a:gs pos="86000">
                      <a:schemeClr val="tx1"/>
                    </a:gs>
                  </a:gsLst>
                  <a:lin ang="5400000" scaled="0"/>
                </a:gradFill>
                <a:latin typeface="Segoe UI Light"/>
                <a:ea typeface="メイリオ"/>
              </a:rPr>
              <a:t/>
            </a:r>
            <a:br>
              <a:rPr lang="en-US" altLang="ja-JP" sz="3600" b="0" dirty="0" smtClean="0">
                <a:gradFill>
                  <a:gsLst>
                    <a:gs pos="0">
                      <a:schemeClr val="tx1"/>
                    </a:gs>
                    <a:gs pos="86000">
                      <a:schemeClr val="tx1"/>
                    </a:gs>
                  </a:gsLst>
                  <a:lin ang="5400000" scaled="0"/>
                </a:gradFill>
                <a:latin typeface="Segoe UI Light"/>
                <a:ea typeface="メイリオ"/>
              </a:rPr>
            </a:br>
            <a:r>
              <a:rPr lang="ja-JP" altLang="en-US" sz="3600" b="0" dirty="0" smtClean="0">
                <a:gradFill>
                  <a:gsLst>
                    <a:gs pos="0">
                      <a:schemeClr val="tx1"/>
                    </a:gs>
                    <a:gs pos="86000">
                      <a:schemeClr val="tx1"/>
                    </a:gs>
                  </a:gsLst>
                  <a:lin ang="5400000" scaled="0"/>
                </a:gradFill>
                <a:latin typeface="Segoe UI Light"/>
                <a:ea typeface="メイリオ"/>
              </a:rPr>
              <a:t>いつも</a:t>
            </a:r>
            <a:r>
              <a:rPr lang="en-US" altLang="ja-JP" sz="3600" b="0" dirty="0" smtClean="0">
                <a:gradFill>
                  <a:gsLst>
                    <a:gs pos="0">
                      <a:schemeClr val="tx1"/>
                    </a:gs>
                    <a:gs pos="86000">
                      <a:schemeClr val="tx1"/>
                    </a:gs>
                  </a:gsLst>
                  <a:lin ang="5400000" scaled="0"/>
                </a:gradFill>
                <a:latin typeface="Segoe UI Light"/>
                <a:ea typeface="メイリオ"/>
              </a:rPr>
              <a:t>..."</a:t>
            </a:r>
            <a:endParaRPr lang="ja-JP" altLang="en-US" sz="3600" dirty="0">
              <a:ea typeface="メイリオ"/>
            </a:endParaRPr>
          </a:p>
        </p:txBody>
      </p:sp>
    </p:spTree>
    <p:custDataLst>
      <p:tags r:id="rId1"/>
    </p:custDataLst>
    <p:extLst>
      <p:ext uri="{BB962C8B-B14F-4D97-AF65-F5344CB8AC3E}">
        <p14:creationId xmlns:p14="http://schemas.microsoft.com/office/powerpoint/2010/main" val="3399662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1"/>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非同期メソッド</a:t>
            </a:r>
            <a:endParaRPr lang="ja-JP" altLang="en-US" dirty="0">
              <a:ea typeface="メイリオ"/>
            </a:endParaRPr>
          </a:p>
        </p:txBody>
      </p:sp>
      <p:sp>
        <p:nvSpPr>
          <p:cNvPr id="5" name="Text Placeholder 3"/>
          <p:cNvSpPr>
            <a:spLocks noGrp="1"/>
          </p:cNvSpPr>
          <p:nvPr/>
        </p:nvSpPr>
        <p:spPr>
          <a:xfrm>
            <a:off x="519906" y="1561608"/>
            <a:ext cx="11149012" cy="3988784"/>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FF"/>
                </a:solidFill>
                <a:latin typeface="Consolas"/>
              </a:rPr>
              <a:t>virtual</a:t>
            </a:r>
            <a:r>
              <a:rPr lang="en-US" dirty="0">
                <a:solidFill>
                  <a:prstClr val="black"/>
                </a:solidFill>
                <a:latin typeface="Consolas"/>
              </a:rPr>
              <a:t> </a:t>
            </a:r>
            <a:endParaRPr lang="en-US" dirty="0" smtClean="0">
              <a:solidFill>
                <a:prstClr val="black"/>
              </a:solidFill>
              <a:latin typeface="Consolas"/>
            </a:endParaRPr>
          </a:p>
          <a:p>
            <a:r>
              <a:rPr lang="en-US" dirty="0" smtClean="0">
                <a:solidFill>
                  <a:prstClr val="black"/>
                </a:solidFill>
                <a:latin typeface="Consolas"/>
              </a:rPr>
              <a:t>HRESULT </a:t>
            </a:r>
          </a:p>
          <a:p>
            <a:r>
              <a:rPr lang="en-US" dirty="0" smtClean="0">
                <a:solidFill>
                  <a:prstClr val="black"/>
                </a:solidFill>
                <a:latin typeface="Consolas"/>
              </a:rPr>
              <a:t>STDMETHODCALLTYPE </a:t>
            </a:r>
          </a:p>
          <a:p>
            <a:r>
              <a:rPr lang="en-US" dirty="0" err="1" smtClean="0">
                <a:solidFill>
                  <a:schemeClr val="accent3"/>
                </a:solidFill>
                <a:latin typeface="Consolas"/>
              </a:rPr>
              <a:t>OpenAsync</a:t>
            </a:r>
            <a:r>
              <a:rPr lang="en-US" dirty="0">
                <a:solidFill>
                  <a:prstClr val="black"/>
                </a:solidFill>
                <a:latin typeface="Consolas"/>
              </a:rPr>
              <a:t>( </a:t>
            </a:r>
          </a:p>
          <a:p>
            <a:r>
              <a:rPr lang="en-US" dirty="0" smtClean="0">
                <a:solidFill>
                  <a:prstClr val="black"/>
                </a:solidFill>
                <a:latin typeface="Consolas"/>
              </a:rPr>
              <a:t>    Windows</a:t>
            </a:r>
            <a:r>
              <a:rPr lang="en-US" dirty="0">
                <a:solidFill>
                  <a:prstClr val="black"/>
                </a:solidFill>
                <a:latin typeface="Consolas"/>
              </a:rPr>
              <a:t>::Storage::</a:t>
            </a:r>
            <a:r>
              <a:rPr lang="en-US" dirty="0" err="1">
                <a:solidFill>
                  <a:prstClr val="black"/>
                </a:solidFill>
                <a:latin typeface="Consolas"/>
              </a:rPr>
              <a:t>FileAccessMode</a:t>
            </a:r>
            <a:r>
              <a:rPr lang="en-US" dirty="0">
                <a:solidFill>
                  <a:prstClr val="black"/>
                </a:solidFill>
                <a:latin typeface="Consolas"/>
              </a:rPr>
              <a:t> </a:t>
            </a:r>
            <a:r>
              <a:rPr lang="en-US" dirty="0" err="1">
                <a:solidFill>
                  <a:prstClr val="black"/>
                </a:solidFill>
                <a:latin typeface="Consolas"/>
              </a:rPr>
              <a:t>accessMode</a:t>
            </a:r>
            <a:r>
              <a:rPr lang="en-US" dirty="0">
                <a:solidFill>
                  <a:prstClr val="black"/>
                </a:solidFill>
                <a:latin typeface="Consolas"/>
              </a:rPr>
              <a:t>,</a:t>
            </a:r>
          </a:p>
          <a:p>
            <a:r>
              <a:rPr lang="en-US" dirty="0" smtClean="0">
                <a:solidFill>
                  <a:schemeClr val="accent3"/>
                </a:solidFill>
                <a:latin typeface="Consolas"/>
              </a:rPr>
              <a:t>    </a:t>
            </a:r>
            <a:r>
              <a:rPr lang="en-US" dirty="0" err="1" smtClean="0">
                <a:solidFill>
                  <a:schemeClr val="accent3"/>
                </a:solidFill>
                <a:latin typeface="Consolas"/>
              </a:rPr>
              <a:t>IAsyncOperation</a:t>
            </a:r>
            <a:r>
              <a:rPr lang="en-US" dirty="0" smtClean="0">
                <a:solidFill>
                  <a:schemeClr val="accent3"/>
                </a:solidFill>
                <a:latin typeface="Consolas"/>
              </a:rPr>
              <a:t>&lt;</a:t>
            </a:r>
          </a:p>
          <a:p>
            <a:r>
              <a:rPr lang="en-US" dirty="0" smtClean="0">
                <a:solidFill>
                  <a:schemeClr val="accent3"/>
                </a:solidFill>
                <a:latin typeface="Consolas"/>
              </a:rPr>
              <a:t>        Windows::Storage::Streams::</a:t>
            </a:r>
            <a:r>
              <a:rPr lang="en-US" dirty="0" err="1" smtClean="0">
                <a:solidFill>
                  <a:schemeClr val="accent3"/>
                </a:solidFill>
                <a:latin typeface="Consolas"/>
              </a:rPr>
              <a:t>IRandomAccessStream</a:t>
            </a:r>
            <a:r>
              <a:rPr lang="en-US" dirty="0" smtClean="0">
                <a:solidFill>
                  <a:schemeClr val="accent3"/>
                </a:solidFill>
                <a:latin typeface="Consolas"/>
              </a:rPr>
              <a:t>*</a:t>
            </a:r>
          </a:p>
          <a:p>
            <a:r>
              <a:rPr lang="en-US" dirty="0" smtClean="0">
                <a:solidFill>
                  <a:schemeClr val="accent3"/>
                </a:solidFill>
                <a:latin typeface="Consolas"/>
              </a:rPr>
              <a:t>        &gt;</a:t>
            </a:r>
          </a:p>
          <a:p>
            <a:r>
              <a:rPr lang="en-US" dirty="0">
                <a:solidFill>
                  <a:schemeClr val="accent3"/>
                </a:solidFill>
                <a:latin typeface="Consolas"/>
              </a:rPr>
              <a:t> </a:t>
            </a:r>
            <a:r>
              <a:rPr lang="en-US" dirty="0" smtClean="0">
                <a:solidFill>
                  <a:schemeClr val="accent3"/>
                </a:solidFill>
                <a:latin typeface="Consolas"/>
              </a:rPr>
              <a:t>       **operation</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r>
              <a:rPr lang="en-US" dirty="0" smtClean="0">
                <a:solidFill>
                  <a:prstClr val="black"/>
                </a:solidFill>
                <a:latin typeface="Consolas"/>
              </a:rPr>
              <a:t>;</a:t>
            </a:r>
            <a:endParaRPr lang="en-US" dirty="0">
              <a:solidFill>
                <a:prstClr val="black"/>
              </a:solidFill>
              <a:latin typeface="Consolas"/>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IAsyncOperation&lt;T&gt;</a:t>
            </a:r>
            <a:endParaRPr lang="ja-JP" altLang="en-US" dirty="0">
              <a:ea typeface="メイリオ"/>
            </a:endParaRPr>
          </a:p>
        </p:txBody>
      </p:sp>
      <p:sp>
        <p:nvSpPr>
          <p:cNvPr id="4" name="Content Placeholder 2"/>
          <p:cNvSpPr>
            <a:spLocks noGrp="1"/>
          </p:cNvSpPr>
          <p:nvPr/>
        </p:nvSpPr>
        <p:spPr>
          <a:xfrm>
            <a:off x="519907" y="1041178"/>
            <a:ext cx="11149011" cy="5613845"/>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FF"/>
                </a:solidFill>
                <a:latin typeface="Consolas"/>
              </a:rPr>
              <a:t>template</a:t>
            </a:r>
            <a:r>
              <a:rPr lang="en-US" dirty="0" smtClean="0">
                <a:solidFill>
                  <a:prstClr val="black"/>
                </a:solidFill>
                <a:latin typeface="Consolas"/>
              </a:rPr>
              <a:t> </a:t>
            </a:r>
            <a:r>
              <a:rPr lang="en-US" dirty="0">
                <a:solidFill>
                  <a:prstClr val="black"/>
                </a:solidFill>
                <a:latin typeface="Consolas"/>
              </a:rPr>
              <a:t>&lt;</a:t>
            </a:r>
            <a:r>
              <a:rPr lang="en-US" dirty="0">
                <a:solidFill>
                  <a:srgbClr val="0000FF"/>
                </a:solidFill>
                <a:latin typeface="Consolas"/>
              </a:rPr>
              <a:t>class</a:t>
            </a:r>
            <a:r>
              <a:rPr lang="en-US" dirty="0">
                <a:solidFill>
                  <a:prstClr val="black"/>
                </a:solidFill>
                <a:latin typeface="Consolas"/>
              </a:rPr>
              <a:t> </a:t>
            </a:r>
            <a:r>
              <a:rPr lang="en-US" dirty="0" err="1">
                <a:solidFill>
                  <a:prstClr val="black"/>
                </a:solidFill>
                <a:latin typeface="Consolas"/>
              </a:rPr>
              <a:t>TResult</a:t>
            </a:r>
            <a:r>
              <a:rPr lang="en-US" dirty="0">
                <a:solidFill>
                  <a:prstClr val="black"/>
                </a:solidFill>
                <a:latin typeface="Consolas"/>
              </a:rPr>
              <a:t>&gt; </a:t>
            </a:r>
          </a:p>
          <a:p>
            <a:r>
              <a:rPr lang="en-US" dirty="0" err="1" smtClean="0">
                <a:solidFill>
                  <a:srgbClr val="0000FF"/>
                </a:solidFill>
                <a:latin typeface="Consolas"/>
              </a:rPr>
              <a:t>struct</a:t>
            </a:r>
            <a:r>
              <a:rPr lang="en-US" dirty="0" smtClean="0">
                <a:solidFill>
                  <a:prstClr val="black"/>
                </a:solidFill>
                <a:latin typeface="Consolas"/>
              </a:rPr>
              <a:t> </a:t>
            </a:r>
            <a:r>
              <a:rPr lang="en-US" dirty="0" err="1" smtClean="0">
                <a:solidFill>
                  <a:prstClr val="black"/>
                </a:solidFill>
                <a:latin typeface="Consolas"/>
              </a:rPr>
              <a:t>IAsyncOperation</a:t>
            </a:r>
            <a:r>
              <a:rPr lang="en-US" dirty="0" smtClean="0">
                <a:solidFill>
                  <a:prstClr val="black"/>
                </a:solidFill>
                <a:latin typeface="Consolas"/>
              </a:rPr>
              <a:t> : ... {</a:t>
            </a:r>
          </a:p>
          <a:p>
            <a:r>
              <a:rPr lang="en-US" dirty="0" smtClean="0">
                <a:solidFill>
                  <a:srgbClr val="0000FF"/>
                </a:solidFill>
                <a:latin typeface="Consolas"/>
              </a:rPr>
              <a:t>    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put_Completed</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err="1" smtClean="0">
                <a:solidFill>
                  <a:prstClr val="black"/>
                </a:solidFill>
                <a:latin typeface="Consolas"/>
              </a:rPr>
              <a:t>IAsyncOperationCompletedHandler</a:t>
            </a:r>
            <a:r>
              <a:rPr lang="en-US" dirty="0" smtClean="0">
                <a:solidFill>
                  <a:prstClr val="black"/>
                </a:solidFill>
                <a:latin typeface="Consolas"/>
              </a:rPr>
              <a:t>&lt;</a:t>
            </a:r>
            <a:r>
              <a:rPr lang="en-US" dirty="0" err="1" smtClean="0">
                <a:solidFill>
                  <a:prstClr val="black"/>
                </a:solidFill>
                <a:latin typeface="Consolas"/>
              </a:rPr>
              <a:t>TResult</a:t>
            </a:r>
            <a:r>
              <a:rPr lang="en-US" dirty="0" smtClean="0">
                <a:solidFill>
                  <a:prstClr val="black"/>
                </a:solidFill>
                <a:latin typeface="Consolas"/>
              </a:rPr>
              <a:t>&gt; </a:t>
            </a:r>
            <a:r>
              <a:rPr lang="en-US" dirty="0">
                <a:solidFill>
                  <a:prstClr val="black"/>
                </a:solidFill>
                <a:latin typeface="Consolas"/>
              </a:rPr>
              <a:t>*</a:t>
            </a:r>
            <a:r>
              <a:rPr lang="en-US" dirty="0" smtClean="0">
                <a:solidFill>
                  <a:prstClr val="black"/>
                </a:solidFill>
                <a:latin typeface="Consolas"/>
              </a:rPr>
              <a:t>handler</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p>
          <a:p>
            <a:endParaRPr lang="en-US" dirty="0" smtClean="0">
              <a:solidFill>
                <a:prstClr val="black"/>
              </a:solidFill>
              <a:latin typeface="Consolas"/>
            </a:endParaRPr>
          </a:p>
          <a:p>
            <a:r>
              <a:rPr lang="en-US" dirty="0" smtClean="0">
                <a:solidFill>
                  <a:prstClr val="black"/>
                </a:solidFill>
                <a:latin typeface="Consolas"/>
              </a:rPr>
              <a:t>    </a:t>
            </a:r>
            <a:r>
              <a:rPr lang="en-US" dirty="0" smtClean="0">
                <a:solidFill>
                  <a:srgbClr val="0000FF"/>
                </a:solidFill>
                <a:latin typeface="Consolas"/>
              </a:rPr>
              <a:t>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get_Completed</a:t>
            </a:r>
            <a:r>
              <a:rPr lang="en-US" dirty="0" smtClean="0">
                <a:solidFill>
                  <a:prstClr val="black"/>
                </a:solidFill>
                <a:latin typeface="Consolas"/>
              </a:rPr>
              <a:t>(</a:t>
            </a:r>
          </a:p>
          <a:p>
            <a:r>
              <a:rPr lang="en-US" dirty="0">
                <a:solidFill>
                  <a:prstClr val="black"/>
                </a:solidFill>
                <a:latin typeface="Consolas"/>
              </a:rPr>
              <a:t> </a:t>
            </a:r>
            <a:r>
              <a:rPr lang="en-US" dirty="0" smtClean="0">
                <a:solidFill>
                  <a:prstClr val="black"/>
                </a:solidFill>
                <a:latin typeface="Consolas"/>
              </a:rPr>
              <a:t>       </a:t>
            </a:r>
            <a:r>
              <a:rPr lang="en-US" dirty="0" err="1" smtClean="0">
                <a:solidFill>
                  <a:prstClr val="black"/>
                </a:solidFill>
                <a:latin typeface="Consolas"/>
              </a:rPr>
              <a:t>IAsyncOperationCompletedHandler</a:t>
            </a:r>
            <a:r>
              <a:rPr lang="en-US" dirty="0" smtClean="0">
                <a:solidFill>
                  <a:prstClr val="black"/>
                </a:solidFill>
                <a:latin typeface="Consolas"/>
              </a:rPr>
              <a:t>&lt;</a:t>
            </a:r>
            <a:r>
              <a:rPr lang="en-US" dirty="0" err="1" smtClean="0">
                <a:solidFill>
                  <a:prstClr val="black"/>
                </a:solidFill>
                <a:latin typeface="Consolas"/>
              </a:rPr>
              <a:t>TResult</a:t>
            </a:r>
            <a:r>
              <a:rPr lang="en-US" dirty="0" smtClean="0">
                <a:solidFill>
                  <a:prstClr val="black"/>
                </a:solidFill>
                <a:latin typeface="Consolas"/>
              </a:rPr>
              <a:t>&gt; </a:t>
            </a:r>
            <a:r>
              <a:rPr lang="en-US" dirty="0">
                <a:solidFill>
                  <a:prstClr val="black"/>
                </a:solidFill>
                <a:latin typeface="Consolas"/>
              </a:rPr>
              <a:t>**</a:t>
            </a:r>
            <a:r>
              <a:rPr lang="en-US" dirty="0" smtClean="0">
                <a:solidFill>
                  <a:prstClr val="black"/>
                </a:solidFill>
                <a:latin typeface="Consolas"/>
              </a:rPr>
              <a:t>handler</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r>
              <a:rPr lang="en-US" dirty="0" smtClean="0">
                <a:solidFill>
                  <a:prstClr val="black"/>
                </a:solidFill>
                <a:latin typeface="Consolas"/>
              </a:rPr>
              <a:t>;</a:t>
            </a:r>
          </a:p>
          <a:p>
            <a:endParaRPr lang="en-US" dirty="0">
              <a:solidFill>
                <a:prstClr val="black"/>
              </a:solidFill>
              <a:latin typeface="Consolas"/>
            </a:endParaRPr>
          </a:p>
          <a:p>
            <a:r>
              <a:rPr lang="en-US" dirty="0" smtClean="0">
                <a:solidFill>
                  <a:srgbClr val="0000FF"/>
                </a:solidFill>
                <a:latin typeface="Consolas"/>
              </a:rPr>
              <a:t>    virtual</a:t>
            </a:r>
            <a:r>
              <a:rPr lang="en-US" dirty="0" smtClean="0">
                <a:solidFill>
                  <a:prstClr val="black"/>
                </a:solidFill>
                <a:latin typeface="Consolas"/>
              </a:rPr>
              <a:t> </a:t>
            </a:r>
            <a:r>
              <a:rPr lang="en-US" dirty="0">
                <a:solidFill>
                  <a:prstClr val="black"/>
                </a:solidFill>
                <a:latin typeface="Consolas"/>
              </a:rPr>
              <a:t>HRESULT STDMETHODCALLTYPE </a:t>
            </a:r>
            <a:r>
              <a:rPr lang="en-US" dirty="0" err="1" smtClean="0">
                <a:solidFill>
                  <a:prstClr val="black"/>
                </a:solidFill>
                <a:latin typeface="Consolas"/>
              </a:rPr>
              <a:t>GetResults</a:t>
            </a:r>
            <a:r>
              <a:rPr lang="en-US" dirty="0" smtClean="0">
                <a:solidFill>
                  <a:prstClr val="black"/>
                </a:solidFill>
                <a:latin typeface="Consolas"/>
              </a:rPr>
              <a:t>(</a:t>
            </a:r>
          </a:p>
          <a:p>
            <a:r>
              <a:rPr lang="en-US" dirty="0" smtClean="0">
                <a:solidFill>
                  <a:prstClr val="black"/>
                </a:solidFill>
                <a:latin typeface="Consolas"/>
              </a:rPr>
              <a:t>        </a:t>
            </a:r>
            <a:r>
              <a:rPr lang="en-US" dirty="0" err="1" smtClean="0">
                <a:solidFill>
                  <a:prstClr val="black"/>
                </a:solidFill>
                <a:latin typeface="Consolas"/>
              </a:rPr>
              <a:t>TResult</a:t>
            </a:r>
            <a:r>
              <a:rPr lang="en-US" dirty="0" smtClean="0">
                <a:solidFill>
                  <a:prstClr val="black"/>
                </a:solidFill>
                <a:latin typeface="Consolas"/>
              </a:rPr>
              <a:t> </a:t>
            </a:r>
            <a:r>
              <a:rPr lang="en-US" dirty="0">
                <a:solidFill>
                  <a:prstClr val="black"/>
                </a:solidFill>
                <a:latin typeface="Consolas"/>
              </a:rPr>
              <a:t>*</a:t>
            </a:r>
            <a:r>
              <a:rPr lang="en-US" dirty="0" smtClean="0">
                <a:solidFill>
                  <a:prstClr val="black"/>
                </a:solidFill>
                <a:latin typeface="Consolas"/>
              </a:rPr>
              <a:t>results</a:t>
            </a:r>
          </a:p>
          <a:p>
            <a:r>
              <a:rPr lang="en-US" dirty="0">
                <a:solidFill>
                  <a:prstClr val="black"/>
                </a:solidFill>
                <a:latin typeface="Consolas"/>
              </a:rPr>
              <a:t> </a:t>
            </a:r>
            <a:r>
              <a:rPr lang="en-US" dirty="0" smtClean="0">
                <a:solidFill>
                  <a:prstClr val="black"/>
                </a:solidFill>
                <a:latin typeface="Consolas"/>
              </a:rPr>
              <a:t>       ) </a:t>
            </a:r>
            <a:r>
              <a:rPr lang="en-US" dirty="0">
                <a:solidFill>
                  <a:prstClr val="black"/>
                </a:solidFill>
                <a:latin typeface="Consolas"/>
              </a:rPr>
              <a:t>= 0;</a:t>
            </a:r>
          </a:p>
          <a:p>
            <a:r>
              <a:rPr lang="en-US" dirty="0" smtClean="0">
                <a:solidFill>
                  <a:prstClr val="black"/>
                </a:solidFill>
                <a:latin typeface="Consolas"/>
              </a:rPr>
              <a:t>};</a:t>
            </a:r>
            <a:endParaRPr lang="en-US" dirty="0">
              <a:solidFill>
                <a:prstClr val="black"/>
              </a:solidFill>
              <a:latin typeface="Consolas"/>
            </a:endParaRPr>
          </a:p>
        </p:txBody>
      </p:sp>
    </p:spTree>
    <p:extLst>
      <p:ext uri="{BB962C8B-B14F-4D97-AF65-F5344CB8AC3E}">
        <p14:creationId xmlns:p14="http://schemas.microsoft.com/office/powerpoint/2010/main" val="2691427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非同期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API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とは</a:t>
            </a:r>
            <a:endParaRPr lang="ja-JP" altLang="en-US" dirty="0">
              <a:ea typeface="メイリオ"/>
            </a:endParaRPr>
          </a:p>
        </p:txBody>
      </p:sp>
      <p:sp>
        <p:nvSpPr>
          <p:cNvPr id="3" name="Content Placeholder 2"/>
          <p:cNvSpPr>
            <a:spLocks noGrp="1"/>
          </p:cNvSpPr>
          <p:nvPr>
            <p:ph idx="1"/>
          </p:nvPr>
        </p:nvSpPr>
        <p:spPr>
          <a:xfrm>
            <a:off x="519111" y="1728749"/>
            <a:ext cx="11149011" cy="4179606"/>
          </a:xfrm>
          <a:noFill/>
        </p:spPr>
        <p:txBody>
          <a:bodyPr/>
          <a:lstStyle/>
          <a:p>
            <a:pPr marL="0" indent="0" algn="l" defTabSz="914400">
              <a:lnSpc>
                <a:spcPct val="90000"/>
              </a:lnSpc>
              <a:spcBef>
                <a:spcPct val="20000"/>
              </a:spcBef>
              <a:buNone/>
            </a:pPr>
            <a:r>
              <a:rPr lang="en-US" altLang="ja-JP" sz="2800" b="0" dirty="0" smtClean="0">
                <a:solidFill>
                  <a:srgbClr val="0000FF"/>
                </a:solidFill>
                <a:latin typeface="Consolas"/>
                <a:ea typeface="メイリオ"/>
                <a:cs typeface="Consolas"/>
              </a:rPr>
              <a:t>var</a:t>
            </a:r>
            <a:r>
              <a:rPr lang="en-US" altLang="ja-JP" sz="2800" b="0" dirty="0" smtClean="0">
                <a:gradFill>
                  <a:gsLst>
                    <a:gs pos="0">
                      <a:srgbClr val="000000"/>
                    </a:gs>
                    <a:gs pos="86000">
                      <a:srgbClr val="000000"/>
                    </a:gs>
                  </a:gsLst>
                  <a:lin ang="5400000" scaled="0"/>
                </a:gradFill>
                <a:latin typeface="Consolas"/>
                <a:ea typeface="メイリオ"/>
                <a:cs typeface="Consolas"/>
              </a:rPr>
              <a:t> operation = file.OpenAsync(</a:t>
            </a:r>
            <a:r>
              <a:rPr lang="en-US" altLang="ja-JP" sz="2800" b="0" dirty="0" smtClean="0">
                <a:solidFill>
                  <a:srgbClr val="2B91AF"/>
                </a:solidFill>
                <a:latin typeface="Consolas"/>
                <a:ea typeface="メイリオ"/>
                <a:cs typeface="Consolas"/>
              </a:rPr>
              <a:t>FileAccessMode</a:t>
            </a:r>
            <a:r>
              <a:rPr lang="en-US" altLang="ja-JP" sz="2800" b="0" dirty="0" smtClean="0">
                <a:gradFill>
                  <a:gsLst>
                    <a:gs pos="0">
                      <a:srgbClr val="000000"/>
                    </a:gs>
                    <a:gs pos="86000">
                      <a:srgbClr val="000000"/>
                    </a:gs>
                  </a:gsLst>
                  <a:lin ang="5400000" scaled="0"/>
                </a:gradFill>
                <a:latin typeface="Consolas"/>
                <a:ea typeface="メイリオ"/>
                <a:cs typeface="Consolas"/>
              </a:rPr>
              <a:t>.Read);</a:t>
            </a:r>
          </a:p>
          <a:p>
            <a:pPr marL="0" indent="0" algn="l" defTabSz="914400">
              <a:lnSpc>
                <a:spcPct val="90000"/>
              </a:lnSpc>
              <a:spcBef>
                <a:spcPct val="20000"/>
              </a:spcBef>
              <a:buNone/>
            </a:pPr>
            <a:endParaRPr lang="ja-JP" altLang="en-US" sz="28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2800" b="0" dirty="0" smtClean="0">
                <a:gradFill>
                  <a:gsLst>
                    <a:gs pos="0">
                      <a:srgbClr val="000000"/>
                    </a:gs>
                    <a:gs pos="86000">
                      <a:srgbClr val="000000"/>
                    </a:gs>
                  </a:gsLst>
                  <a:lin ang="5400000" scaled="0"/>
                </a:gradFill>
                <a:latin typeface="Consolas"/>
                <a:ea typeface="メイリオ"/>
                <a:cs typeface="Consolas"/>
              </a:rPr>
              <a:t>operation.Completed =  </a:t>
            </a:r>
            <a:endParaRPr lang="ja-JP" altLang="en-US" sz="28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800" b="0" dirty="0" smtClean="0">
                <a:gradFill>
                  <a:gsLst>
                    <a:gs pos="0">
                      <a:srgbClr val="000000"/>
                    </a:gs>
                    <a:gs pos="86000">
                      <a:srgbClr val="000000"/>
                    </a:gs>
                  </a:gsLst>
                  <a:lin ang="5400000" scaled="0"/>
                </a:gradFill>
                <a:latin typeface="Consolas"/>
                <a:ea typeface="メイリオ"/>
                <a:cs typeface="Consolas"/>
              </a:rPr>
              <a:t>    </a:t>
            </a:r>
            <a:r>
              <a:rPr lang="en-US" altLang="ja-JP" sz="2800" b="0" dirty="0" smtClean="0">
                <a:gradFill>
                  <a:gsLst>
                    <a:gs pos="0">
                      <a:srgbClr val="000000"/>
                    </a:gs>
                    <a:gs pos="86000">
                      <a:srgbClr val="000000"/>
                    </a:gs>
                  </a:gsLst>
                  <a:lin ang="5400000" scaled="0"/>
                </a:gradFill>
                <a:latin typeface="Consolas"/>
                <a:ea typeface="メイリオ"/>
                <a:cs typeface="Consolas"/>
              </a:rPr>
              <a:t>(</a:t>
            </a:r>
            <a:r>
              <a:rPr lang="en-US" altLang="ja-JP" sz="2800" b="0" dirty="0" smtClean="0">
                <a:solidFill>
                  <a:srgbClr val="2B91AF"/>
                </a:solidFill>
                <a:latin typeface="Consolas"/>
                <a:ea typeface="メイリオ"/>
                <a:cs typeface="Consolas"/>
              </a:rPr>
              <a:t>IAsyncOperation</a:t>
            </a:r>
            <a:r>
              <a:rPr lang="en-US" altLang="ja-JP" sz="2800" b="0" dirty="0" smtClean="0">
                <a:gradFill>
                  <a:gsLst>
                    <a:gs pos="0">
                      <a:srgbClr val="000000"/>
                    </a:gs>
                    <a:gs pos="86000">
                      <a:srgbClr val="000000"/>
                    </a:gs>
                  </a:gsLst>
                  <a:lin ang="5400000" scaled="0"/>
                </a:gradFill>
                <a:latin typeface="Consolas"/>
                <a:ea typeface="メイリオ"/>
                <a:cs typeface="Consolas"/>
              </a:rPr>
              <a:t>&lt;</a:t>
            </a:r>
            <a:r>
              <a:rPr lang="en-US" altLang="ja-JP" sz="2800" b="0" dirty="0" smtClean="0">
                <a:solidFill>
                  <a:srgbClr val="2B91AF"/>
                </a:solidFill>
                <a:latin typeface="Consolas"/>
                <a:ea typeface="メイリオ"/>
                <a:cs typeface="Consolas"/>
              </a:rPr>
              <a:t>IRandomAccessStream</a:t>
            </a:r>
            <a:r>
              <a:rPr lang="en-US" altLang="ja-JP" sz="2800" b="0" dirty="0" smtClean="0">
                <a:gradFill>
                  <a:gsLst>
                    <a:gs pos="0">
                      <a:srgbClr val="000000"/>
                    </a:gs>
                    <a:gs pos="86000">
                      <a:srgbClr val="000000"/>
                    </a:gs>
                  </a:gsLst>
                  <a:lin ang="5400000" scaled="0"/>
                </a:gradFill>
                <a:latin typeface="Consolas"/>
                <a:ea typeface="メイリオ"/>
                <a:cs typeface="Consolas"/>
              </a:rPr>
              <a:t>&gt; op) =&gt; </a:t>
            </a:r>
            <a:endParaRPr lang="ja-JP" altLang="en-US" sz="2800"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800" b="0" dirty="0" smtClean="0">
                <a:gradFill>
                  <a:gsLst>
                    <a:gs pos="0">
                      <a:srgbClr val="000000"/>
                    </a:gs>
                    <a:gs pos="86000">
                      <a:srgbClr val="000000"/>
                    </a:gs>
                  </a:gsLst>
                  <a:lin ang="5400000" scaled="0"/>
                </a:gradFill>
                <a:latin typeface="Consolas"/>
                <a:ea typeface="メイリオ"/>
                <a:cs typeface="Consolas"/>
              </a:rPr>
              <a:t>    </a:t>
            </a:r>
            <a:r>
              <a:rPr lang="en-US" altLang="ja-JP" sz="2800" b="0" dirty="0" smtClean="0">
                <a:gradFill>
                  <a:gsLst>
                    <a:gs pos="0">
                      <a:srgbClr val="000000"/>
                    </a:gs>
                    <a:gs pos="86000">
                      <a:srgbClr val="000000"/>
                    </a:gs>
                  </a:gsLst>
                  <a:lin ang="5400000" scaled="0"/>
                </a:gradFill>
                <a:latin typeface="Consolas"/>
                <a:ea typeface="メイリオ"/>
                <a:cs typeface="Consolas"/>
              </a:rPr>
              <a:t>{</a:t>
            </a:r>
            <a:endParaRPr lang="ja-JP" altLang="en-US" sz="2800" dirty="0" smtClean="0">
              <a:solidFill>
                <a:srgbClr val="000000"/>
              </a:solidFill>
              <a:highlight>
                <a:srgbClr val="FFFFFF"/>
              </a:highlight>
              <a:latin typeface="Consolas"/>
              <a:ea typeface="メイリオ"/>
            </a:endParaRPr>
          </a:p>
          <a:p>
            <a:pPr defTabSz="914400"/>
            <a:r>
              <a:rPr lang="ja-JP" altLang="en-US" sz="2800" b="0" dirty="0" smtClean="0">
                <a:gradFill>
                  <a:gsLst>
                    <a:gs pos="0">
                      <a:srgbClr val="000000"/>
                    </a:gs>
                    <a:gs pos="86000">
                      <a:srgbClr val="000000"/>
                    </a:gs>
                  </a:gsLst>
                  <a:lin ang="5400000" scaled="0"/>
                </a:gradFill>
                <a:latin typeface="Consolas"/>
                <a:ea typeface="メイリオ"/>
                <a:cs typeface="Consolas"/>
              </a:rPr>
              <a:t>        </a:t>
            </a:r>
            <a:r>
              <a:rPr lang="en-US" altLang="ja-JP" sz="2800" b="0" dirty="0" smtClean="0">
                <a:solidFill>
                  <a:schemeClr val="accent1"/>
                </a:solidFill>
                <a:latin typeface="Consolas"/>
                <a:ea typeface="メイリオ"/>
                <a:cs typeface="Consolas"/>
              </a:rPr>
              <a:t>//</a:t>
            </a:r>
            <a:r>
              <a:rPr lang="ja-JP" altLang="en-US" sz="2800" dirty="0">
                <a:solidFill>
                  <a:srgbClr val="65BC46"/>
                </a:solidFill>
                <a:latin typeface="ＭＳ Ｐゴシック" pitchFamily="50" charset="-128"/>
                <a:ea typeface="ＭＳ Ｐゴシック" pitchFamily="50" charset="-128"/>
              </a:rPr>
              <a:t>ファイル ストリームから内容を読み取る</a:t>
            </a:r>
            <a:endParaRPr lang="ja-JP" altLang="en-US" sz="2800" b="0" dirty="0" smtClean="0">
              <a:solidFill>
                <a:schemeClr val="accent1"/>
              </a:solidFill>
              <a:latin typeface="Consolas"/>
              <a:ea typeface="メイリオ"/>
              <a:cs typeface="Consolas"/>
            </a:endParaRPr>
          </a:p>
          <a:p>
            <a:pPr marL="0" indent="0" algn="l" defTabSz="914400">
              <a:lnSpc>
                <a:spcPct val="90000"/>
              </a:lnSpc>
              <a:spcBef>
                <a:spcPct val="20000"/>
              </a:spcBef>
              <a:buNone/>
            </a:pPr>
            <a:r>
              <a:rPr lang="ja-JP" altLang="en-US" sz="2800" b="0" dirty="0" smtClean="0">
                <a:gradFill>
                  <a:gsLst>
                    <a:gs pos="0">
                      <a:srgbClr val="000000"/>
                    </a:gs>
                    <a:gs pos="86000">
                      <a:srgbClr val="000000"/>
                    </a:gs>
                  </a:gsLst>
                  <a:lin ang="5400000" scaled="0"/>
                </a:gradFill>
                <a:latin typeface="Consolas"/>
                <a:ea typeface="メイリオ"/>
                <a:cs typeface="Consolas"/>
              </a:rPr>
              <a:t>    </a:t>
            </a:r>
            <a:r>
              <a:rPr lang="en-US" altLang="ja-JP" sz="2800" b="0" dirty="0" smtClean="0">
                <a:gradFill>
                  <a:gsLst>
                    <a:gs pos="0">
                      <a:srgbClr val="000000"/>
                    </a:gs>
                    <a:gs pos="86000">
                      <a:srgbClr val="000000"/>
                    </a:gs>
                  </a:gsLst>
                  <a:lin ang="5400000" scaled="0"/>
                </a:gradFill>
                <a:latin typeface="Consolas"/>
                <a:ea typeface="メイリオ"/>
                <a:cs typeface="Consolas"/>
              </a:rPr>
              <a:t>};</a:t>
            </a:r>
            <a:endParaRPr lang="ja-JP" altLang="en-US" sz="2800" dirty="0" smtClean="0">
              <a:solidFill>
                <a:schemeClr val="accent2"/>
              </a:solidFill>
              <a:ea typeface="メイリオ"/>
            </a:endParaRPr>
          </a:p>
          <a:p>
            <a:pPr marL="0" indent="0" algn="l" defTabSz="914400">
              <a:lnSpc>
                <a:spcPct val="90000"/>
              </a:lnSpc>
              <a:spcBef>
                <a:spcPct val="20000"/>
              </a:spcBef>
              <a:buNone/>
            </a:pPr>
            <a:endParaRPr lang="ja-JP" altLang="en-US" sz="2800" dirty="0" smtClean="0">
              <a:ea typeface="メイリオ"/>
            </a:endParaRPr>
          </a:p>
          <a:p>
            <a:pPr marL="0" indent="0" algn="l" defTabSz="914400">
              <a:lnSpc>
                <a:spcPct val="90000"/>
              </a:lnSpc>
              <a:spcBef>
                <a:spcPct val="20000"/>
              </a:spcBef>
              <a:buNone/>
            </a:pPr>
            <a:r>
              <a:rPr lang="en-US" altLang="ja-JP" sz="2800" b="0" dirty="0" smtClean="0">
                <a:gradFill>
                  <a:gsLst>
                    <a:gs pos="0">
                      <a:srgbClr val="000000"/>
                    </a:gs>
                    <a:gs pos="86000">
                      <a:srgbClr val="000000"/>
                    </a:gs>
                  </a:gsLst>
                  <a:lin ang="5400000" scaled="0"/>
                </a:gradFill>
                <a:latin typeface="Consolas"/>
                <a:ea typeface="メイリオ"/>
                <a:cs typeface="Consolas"/>
              </a:rPr>
              <a:t>operation.Start();</a:t>
            </a:r>
            <a:endParaRPr lang="ja-JP" altLang="en-US" sz="2800" dirty="0">
              <a:ea typeface="メイリオ"/>
            </a:endParaRPr>
          </a:p>
        </p:txBody>
      </p:sp>
      <p:sp>
        <p:nvSpPr>
          <p:cNvPr id="4" name="Oval 3"/>
          <p:cNvSpPr/>
          <p:nvPr/>
        </p:nvSpPr>
        <p:spPr bwMode="auto">
          <a:xfrm>
            <a:off x="5320880" y="1450414"/>
            <a:ext cx="1056289" cy="961697"/>
          </a:xfrm>
          <a:prstGeom prst="ellipse">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custDataLst>
      <p:tags r:id="rId1"/>
    </p:custDataLst>
    <p:extLst>
      <p:ext uri="{BB962C8B-B14F-4D97-AF65-F5344CB8AC3E}">
        <p14:creationId xmlns:p14="http://schemas.microsoft.com/office/powerpoint/2010/main" val="37916785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1"/>
            <a:ext cx="11149013" cy="626325"/>
          </a:xfrm>
        </p:spPr>
        <p:txBody>
          <a:bodyPr/>
          <a:lstStyle/>
          <a:p>
            <a:pPr algn="l" defTabSz="914400">
              <a:lnSpc>
                <a:spcPct val="90000"/>
              </a:lnSpc>
              <a:spcBef>
                <a:spcPct val="0"/>
              </a:spcBef>
              <a:buNone/>
            </a:pP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非同期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API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とは</a:t>
            </a:r>
            <a:endParaRPr lang="ja-JP" altLang="en-US" dirty="0">
              <a:ea typeface="メイリオ"/>
            </a:endParaRPr>
          </a:p>
        </p:txBody>
      </p:sp>
      <p:sp>
        <p:nvSpPr>
          <p:cNvPr id="8" name="Content Placeholder 2"/>
          <p:cNvSpPr txBox="1">
            <a:spLocks/>
          </p:cNvSpPr>
          <p:nvPr/>
        </p:nvSpPr>
        <p:spPr>
          <a:xfrm>
            <a:off x="519112" y="2288471"/>
            <a:ext cx="11149011" cy="206825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en-US" altLang="ja-JP" sz="3200" b="0" dirty="0" smtClean="0">
                <a:solidFill>
                  <a:srgbClr val="000000"/>
                </a:solidFill>
                <a:latin typeface="Consolas"/>
                <a:ea typeface="メイリオ"/>
                <a:cs typeface="+mn-cs"/>
              </a:rPr>
              <a:t>file</a:t>
            </a:r>
            <a:r>
              <a:rPr lang="en-US" altLang="ja-JP" sz="3200" b="0" dirty="0" smtClean="0">
                <a:solidFill>
                  <a:srgbClr val="008080"/>
                </a:solidFill>
                <a:latin typeface="Consolas"/>
                <a:ea typeface="メイリオ"/>
                <a:cs typeface="+mn-cs"/>
              </a:rPr>
              <a:t>.</a:t>
            </a:r>
            <a:r>
              <a:rPr lang="en-US" altLang="ja-JP" sz="3200" b="0" dirty="0" smtClean="0">
                <a:solidFill>
                  <a:srgbClr val="000000"/>
                </a:solidFill>
                <a:latin typeface="Consolas"/>
                <a:ea typeface="メイリオ"/>
                <a:cs typeface="+mn-cs"/>
              </a:rPr>
              <a:t>openAsync</a:t>
            </a:r>
            <a:r>
              <a:rPr lang="en-US" altLang="ja-JP" sz="3200" b="0" dirty="0" smtClean="0">
                <a:solidFill>
                  <a:srgbClr val="008080"/>
                </a:solidFill>
                <a:latin typeface="Consolas"/>
                <a:ea typeface="メイリオ"/>
                <a:cs typeface="+mn-cs"/>
              </a:rPr>
              <a:t>(</a:t>
            </a:r>
            <a:r>
              <a:rPr lang="en-US" altLang="ja-JP" sz="3200" b="0" dirty="0" smtClean="0">
                <a:solidFill>
                  <a:srgbClr val="000000"/>
                </a:solidFill>
                <a:latin typeface="Consolas"/>
                <a:ea typeface="メイリオ"/>
                <a:cs typeface="+mn-cs"/>
              </a:rPr>
              <a:t>Storage</a:t>
            </a:r>
            <a:r>
              <a:rPr lang="en-US" altLang="ja-JP" sz="3200" b="0" dirty="0" smtClean="0">
                <a:solidFill>
                  <a:srgbClr val="008080"/>
                </a:solidFill>
                <a:latin typeface="Consolas"/>
                <a:ea typeface="メイリオ"/>
                <a:cs typeface="+mn-cs"/>
              </a:rPr>
              <a:t>.</a:t>
            </a:r>
            <a:r>
              <a:rPr lang="en-US" altLang="ja-JP" sz="3200" b="0" dirty="0" smtClean="0">
                <a:solidFill>
                  <a:srgbClr val="000000"/>
                </a:solidFill>
                <a:latin typeface="Consolas"/>
                <a:ea typeface="メイリオ"/>
                <a:cs typeface="+mn-cs"/>
              </a:rPr>
              <a:t>FileAccessMode</a:t>
            </a:r>
            <a:r>
              <a:rPr lang="en-US" altLang="ja-JP" sz="3200" b="0" dirty="0" smtClean="0">
                <a:solidFill>
                  <a:srgbClr val="008080"/>
                </a:solidFill>
                <a:latin typeface="Consolas"/>
                <a:ea typeface="メイリオ"/>
                <a:cs typeface="+mn-cs"/>
              </a:rPr>
              <a:t>.</a:t>
            </a:r>
            <a:r>
              <a:rPr lang="en-US" altLang="ja-JP" sz="3200" b="0" dirty="0" smtClean="0">
                <a:solidFill>
                  <a:srgbClr val="000000"/>
                </a:solidFill>
                <a:latin typeface="Consolas"/>
                <a:ea typeface="メイリオ"/>
                <a:cs typeface="+mn-cs"/>
              </a:rPr>
              <a:t>read</a:t>
            </a:r>
            <a:r>
              <a:rPr lang="en-US" altLang="ja-JP" sz="3200" b="0" dirty="0" smtClean="0">
                <a:solidFill>
                  <a:srgbClr val="008080"/>
                </a:solidFill>
                <a:latin typeface="Consolas"/>
                <a:ea typeface="メイリオ"/>
                <a:cs typeface="+mn-cs"/>
              </a:rPr>
              <a:t>)</a:t>
            </a:r>
            <a:endParaRPr lang="ja-JP" altLang="en-US" sz="3200" dirty="0" smtClean="0">
              <a:solidFill>
                <a:srgbClr val="000000"/>
              </a:solidFill>
              <a:highlight>
                <a:srgbClr val="FFFFFF"/>
              </a:highlight>
              <a:latin typeface="Consolas"/>
              <a:ea typeface="メイリオ"/>
            </a:endParaRPr>
          </a:p>
          <a:p>
            <a:pPr algn="l" defTabSz="914400">
              <a:buNone/>
            </a:pPr>
            <a:r>
              <a:rPr lang="ja-JP" altLang="en-US" sz="3200" b="0" dirty="0" smtClean="0">
                <a:solidFill>
                  <a:srgbClr val="008080"/>
                </a:solidFill>
                <a:latin typeface="Consolas"/>
                <a:ea typeface="メイリオ"/>
                <a:cs typeface="+mn-cs"/>
              </a:rPr>
              <a:t>    </a:t>
            </a:r>
            <a:r>
              <a:rPr lang="en-US" altLang="ja-JP" sz="3200" b="0" dirty="0" smtClean="0">
                <a:solidFill>
                  <a:srgbClr val="008080"/>
                </a:solidFill>
                <a:latin typeface="Consolas"/>
                <a:ea typeface="メイリオ"/>
                <a:cs typeface="+mn-cs"/>
              </a:rPr>
              <a:t>.</a:t>
            </a:r>
            <a:r>
              <a:rPr lang="en-US" altLang="ja-JP" sz="3200" b="0" dirty="0" smtClean="0">
                <a:solidFill>
                  <a:srgbClr val="232323"/>
                </a:solidFill>
                <a:latin typeface="Consolas"/>
                <a:ea typeface="メイリオ"/>
                <a:cs typeface="+mn-cs"/>
              </a:rPr>
              <a:t>then</a:t>
            </a:r>
            <a:r>
              <a:rPr lang="en-US" altLang="ja-JP" sz="3200" b="0" dirty="0" smtClean="0">
                <a:solidFill>
                  <a:srgbClr val="008080"/>
                </a:solidFill>
                <a:latin typeface="Consolas"/>
                <a:ea typeface="メイリオ"/>
                <a:cs typeface="+mn-cs"/>
              </a:rPr>
              <a:t>(</a:t>
            </a:r>
            <a:r>
              <a:rPr lang="en-US" altLang="ja-JP" sz="3200" b="0" dirty="0" smtClean="0">
                <a:solidFill>
                  <a:srgbClr val="0000FF"/>
                </a:solidFill>
                <a:latin typeface="Consolas"/>
                <a:ea typeface="メイリオ"/>
                <a:cs typeface="+mn-cs"/>
              </a:rPr>
              <a:t>function</a:t>
            </a:r>
            <a:r>
              <a:rPr lang="ja-JP" altLang="en-US" sz="3200" b="0" dirty="0" smtClean="0">
                <a:solidFill>
                  <a:srgbClr val="000000"/>
                </a:solidFill>
                <a:latin typeface="Consolas"/>
                <a:ea typeface="メイリオ"/>
                <a:cs typeface="+mn-cs"/>
              </a:rPr>
              <a:t> </a:t>
            </a:r>
            <a:r>
              <a:rPr lang="en-US" altLang="ja-JP" sz="3200" b="0" dirty="0" smtClean="0">
                <a:solidFill>
                  <a:srgbClr val="008080"/>
                </a:solidFill>
                <a:latin typeface="Consolas"/>
                <a:ea typeface="メイリオ"/>
                <a:cs typeface="+mn-cs"/>
              </a:rPr>
              <a:t>(</a:t>
            </a:r>
            <a:r>
              <a:rPr lang="en-US" altLang="ja-JP" sz="3200" b="0" dirty="0" smtClean="0">
                <a:solidFill>
                  <a:srgbClr val="000000"/>
                </a:solidFill>
                <a:latin typeface="Consolas"/>
                <a:ea typeface="メイリオ"/>
                <a:cs typeface="+mn-cs"/>
              </a:rPr>
              <a:t>stream</a:t>
            </a:r>
            <a:r>
              <a:rPr lang="en-US" altLang="ja-JP" sz="3200" b="0" dirty="0" smtClean="0">
                <a:solidFill>
                  <a:srgbClr val="008080"/>
                </a:solidFill>
                <a:latin typeface="Consolas"/>
                <a:ea typeface="メイリオ"/>
                <a:cs typeface="+mn-cs"/>
              </a:rPr>
              <a:t>)</a:t>
            </a:r>
            <a:r>
              <a:rPr lang="ja-JP" altLang="en-US" sz="3200" b="0" dirty="0" smtClean="0">
                <a:solidFill>
                  <a:srgbClr val="000000"/>
                </a:solidFill>
                <a:latin typeface="Consolas"/>
                <a:ea typeface="メイリオ"/>
                <a:cs typeface="+mn-cs"/>
              </a:rPr>
              <a:t> </a:t>
            </a:r>
            <a:r>
              <a:rPr lang="en-US" altLang="ja-JP" sz="3200" b="0" dirty="0" smtClean="0">
                <a:solidFill>
                  <a:srgbClr val="008080"/>
                </a:solidFill>
                <a:latin typeface="Consolas"/>
                <a:ea typeface="メイリオ"/>
                <a:cs typeface="+mn-cs"/>
              </a:rPr>
              <a:t>{</a:t>
            </a:r>
            <a:endParaRPr lang="ja-JP" altLang="en-US" sz="3200" dirty="0" smtClean="0">
              <a:solidFill>
                <a:srgbClr val="000000"/>
              </a:solidFill>
              <a:highlight>
                <a:srgbClr val="FFFFFF"/>
              </a:highlight>
              <a:latin typeface="Consolas"/>
              <a:ea typeface="メイリオ"/>
            </a:endParaRPr>
          </a:p>
          <a:p>
            <a:pPr algn="l" defTabSz="914400">
              <a:buNone/>
            </a:pPr>
            <a:r>
              <a:rPr lang="ja-JP" altLang="en-US" sz="3200" b="0" dirty="0" smtClean="0">
                <a:solidFill>
                  <a:srgbClr val="65BC46"/>
                </a:solidFill>
                <a:latin typeface="Segoe"/>
                <a:ea typeface="メイリオ"/>
                <a:cs typeface="+mn-cs"/>
              </a:rPr>
              <a:t>        </a:t>
            </a:r>
            <a:r>
              <a:rPr lang="en-US" altLang="ja-JP" sz="3200" b="0" dirty="0" smtClean="0">
                <a:solidFill>
                  <a:srgbClr val="65BC46"/>
                </a:solidFill>
                <a:latin typeface="Segoe"/>
                <a:ea typeface="メイリオ"/>
                <a:cs typeface="+mn-cs"/>
              </a:rPr>
              <a:t>// </a:t>
            </a:r>
            <a:r>
              <a:rPr lang="ja-JP" altLang="en-US" sz="3000" b="0" dirty="0" smtClean="0">
                <a:solidFill>
                  <a:srgbClr val="65BC46"/>
                </a:solidFill>
                <a:latin typeface="ＭＳ Ｐゴシック" pitchFamily="50" charset="-128"/>
                <a:ea typeface="ＭＳ Ｐゴシック" pitchFamily="50" charset="-128"/>
                <a:cs typeface="+mn-cs"/>
              </a:rPr>
              <a:t>ファイル ストリームから内容を読み取る</a:t>
            </a:r>
          </a:p>
          <a:p>
            <a:pPr algn="l" defTabSz="914400">
              <a:buNone/>
            </a:pPr>
            <a:r>
              <a:rPr lang="ja-JP" altLang="en-US" sz="3200" b="0" dirty="0" smtClean="0">
                <a:solidFill>
                  <a:srgbClr val="008080"/>
                </a:solidFill>
                <a:latin typeface="Consolas"/>
                <a:ea typeface="メイリオ"/>
                <a:cs typeface="+mn-cs"/>
              </a:rPr>
              <a:t>    </a:t>
            </a:r>
            <a:r>
              <a:rPr lang="en-US" altLang="ja-JP" sz="3200" b="0" dirty="0" smtClean="0">
                <a:solidFill>
                  <a:srgbClr val="008080"/>
                </a:solidFill>
                <a:latin typeface="Consolas"/>
                <a:ea typeface="メイリオ"/>
                <a:cs typeface="+mn-cs"/>
              </a:rPr>
              <a:t>});</a:t>
            </a:r>
            <a:endParaRPr lang="ja-JP" altLang="en-US" sz="3200" dirty="0" smtClean="0">
              <a:solidFill>
                <a:srgbClr val="000000"/>
              </a:solidFill>
              <a:highlight>
                <a:srgbClr val="FFFFFF"/>
              </a:highlight>
              <a:latin typeface="Consolas"/>
              <a:ea typeface="メイリオ"/>
            </a:endParaRPr>
          </a:p>
        </p:txBody>
      </p:sp>
      <p:sp>
        <p:nvSpPr>
          <p:cNvPr id="4" name="Oval 3"/>
          <p:cNvSpPr/>
          <p:nvPr/>
        </p:nvSpPr>
        <p:spPr bwMode="auto">
          <a:xfrm>
            <a:off x="2546149" y="2025860"/>
            <a:ext cx="1056289" cy="961697"/>
          </a:xfrm>
          <a:prstGeom prst="ellipse">
            <a:avLst/>
          </a:prstGeom>
          <a:solidFill>
            <a:schemeClr val="accent2">
              <a:alpha val="20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rgbClr val="FFFFFF"/>
                  </a:gs>
                  <a:gs pos="100000">
                    <a:srgbClr val="FFFFFF"/>
                  </a:gs>
                </a:gsLst>
                <a:lin ang="5400000" scaled="0"/>
              </a:gradFill>
              <a:ea typeface="メイリオ"/>
            </a:endParaRPr>
          </a:p>
        </p:txBody>
      </p:sp>
    </p:spTree>
    <p:custDataLst>
      <p:tags r:id="rId1"/>
    </p:custDataLst>
    <p:extLst>
      <p:ext uri="{BB962C8B-B14F-4D97-AF65-F5344CB8AC3E}">
        <p14:creationId xmlns:p14="http://schemas.microsoft.com/office/powerpoint/2010/main" val="17052648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14" y="228600"/>
            <a:ext cx="11137900" cy="64008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0000" rtlCol="0" anchor="t" anchorCtr="0"/>
          <a:lstStyle/>
          <a:p>
            <a:pPr algn="ctr" defTabSz="914400">
              <a:buNone/>
            </a:pPr>
            <a:r>
              <a:rPr lang="en-US" altLang="ja-JP" sz="2400" b="1" dirty="0" smtClean="0">
                <a:solidFill>
                  <a:srgbClr val="FFFFFF"/>
                </a:solidFill>
                <a:latin typeface="Segoe UI Semibold"/>
                <a:ea typeface="メイリオ"/>
                <a:cs typeface="+mn-cs"/>
              </a:rPr>
              <a:t>Metro </a:t>
            </a:r>
            <a:r>
              <a:rPr lang="ja-JP" altLang="en-US" sz="2400" b="1" dirty="0" smtClean="0">
                <a:solidFill>
                  <a:srgbClr val="FFFFFF"/>
                </a:solidFill>
                <a:latin typeface="Segoe UI Semibold"/>
                <a:ea typeface="メイリオ"/>
                <a:cs typeface="+mn-cs"/>
              </a:rPr>
              <a:t>スタイル アプリ用の </a:t>
            </a:r>
            <a:r>
              <a:rPr lang="en-US" altLang="ja-JP" sz="2400" b="1" dirty="0" smtClean="0">
                <a:solidFill>
                  <a:srgbClr val="FFFFFF"/>
                </a:solidFill>
                <a:latin typeface="Segoe UI Semibold"/>
                <a:ea typeface="メイリオ"/>
                <a:cs typeface="+mn-cs"/>
              </a:rPr>
              <a:t>WinRT API</a:t>
            </a:r>
            <a:endParaRPr lang="ja-JP" altLang="en-US" sz="2400" b="1" dirty="0">
              <a:solidFill>
                <a:schemeClr val="tx1"/>
              </a:solidFill>
              <a:latin typeface="+mj-lt"/>
              <a:ea typeface="メイリオ"/>
            </a:endParaRPr>
          </a:p>
        </p:txBody>
      </p:sp>
      <p:sp>
        <p:nvSpPr>
          <p:cNvPr id="3" name="Rounded Rectangle 2"/>
          <p:cNvSpPr/>
          <p:nvPr/>
        </p:nvSpPr>
        <p:spPr>
          <a:xfrm>
            <a:off x="969963" y="5448299"/>
            <a:ext cx="10242550" cy="10080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buNone/>
            </a:pPr>
            <a:r>
              <a:rPr lang="ja-JP" altLang="en-US" sz="2000" b="1" dirty="0" smtClean="0">
                <a:solidFill>
                  <a:srgbClr val="232323"/>
                </a:solidFill>
                <a:latin typeface="Segoe UI Semibold"/>
                <a:ea typeface="メイリオ"/>
                <a:cs typeface="+mn-cs"/>
              </a:rPr>
              <a:t>基礎部分</a:t>
            </a:r>
            <a:endParaRPr lang="ja-JP" altLang="en-US" sz="2000" b="1" dirty="0">
              <a:solidFill>
                <a:schemeClr val="bg1"/>
              </a:solidFill>
              <a:latin typeface="+mj-lt"/>
              <a:ea typeface="メイリオ"/>
            </a:endParaRPr>
          </a:p>
        </p:txBody>
      </p:sp>
      <p:sp>
        <p:nvSpPr>
          <p:cNvPr id="10" name="Rectangle 9"/>
          <p:cNvSpPr/>
          <p:nvPr/>
        </p:nvSpPr>
        <p:spPr bwMode="auto">
          <a:xfrm>
            <a:off x="2789618" y="5818594"/>
            <a:ext cx="1565910" cy="5307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1600" b="1" dirty="0" smtClean="0">
                <a:gradFill>
                  <a:gsLst>
                    <a:gs pos="0">
                      <a:schemeClr val="tx1"/>
                    </a:gs>
                    <a:gs pos="100000">
                      <a:schemeClr val="tx1"/>
                    </a:gs>
                  </a:gsLst>
                  <a:lin ang="5400000" scaled="0"/>
                </a:gradFill>
                <a:latin typeface="Segoe UI Semibold"/>
                <a:ea typeface="メイリオ"/>
                <a:cs typeface="+mn-cs"/>
              </a:rPr>
              <a:t>認証</a:t>
            </a:r>
            <a:endParaRPr lang="ja-JP" altLang="en-US" b="1" dirty="0">
              <a:gradFill>
                <a:gsLst>
                  <a:gs pos="0">
                    <a:schemeClr val="tx1"/>
                  </a:gs>
                  <a:gs pos="100000">
                    <a:schemeClr val="tx1"/>
                  </a:gs>
                </a:gsLst>
                <a:lin ang="5400000" scaled="0"/>
              </a:gradFill>
              <a:latin typeface="+mj-lt"/>
              <a:ea typeface="メイリオ"/>
            </a:endParaRPr>
          </a:p>
        </p:txBody>
      </p:sp>
      <p:sp>
        <p:nvSpPr>
          <p:cNvPr id="11" name="Rectangle 10"/>
          <p:cNvSpPr/>
          <p:nvPr/>
        </p:nvSpPr>
        <p:spPr bwMode="auto">
          <a:xfrm>
            <a:off x="4473066" y="5818594"/>
            <a:ext cx="1565910" cy="5307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1600" b="1" dirty="0" smtClean="0">
                <a:gradFill>
                  <a:gsLst>
                    <a:gs pos="0">
                      <a:schemeClr val="tx1"/>
                    </a:gs>
                    <a:gs pos="100000">
                      <a:schemeClr val="tx1"/>
                    </a:gs>
                  </a:gsLst>
                  <a:lin ang="5400000" scaled="0"/>
                </a:gradFill>
                <a:latin typeface="Segoe UI Semibold"/>
                <a:ea typeface="メイリオ"/>
                <a:cs typeface="+mn-cs"/>
              </a:rPr>
              <a:t>暗号化</a:t>
            </a:r>
            <a:endParaRPr lang="ja-JP" altLang="en-US" b="1" dirty="0">
              <a:gradFill>
                <a:gsLst>
                  <a:gs pos="0">
                    <a:schemeClr val="tx1"/>
                  </a:gs>
                  <a:gs pos="100000">
                    <a:schemeClr val="tx1"/>
                  </a:gs>
                </a:gsLst>
                <a:lin ang="5400000" scaled="0"/>
              </a:gradFill>
              <a:latin typeface="+mj-lt"/>
              <a:ea typeface="メイリオ"/>
            </a:endParaRPr>
          </a:p>
        </p:txBody>
      </p:sp>
      <p:sp>
        <p:nvSpPr>
          <p:cNvPr id="12" name="Rectangle 11"/>
          <p:cNvSpPr/>
          <p:nvPr/>
        </p:nvSpPr>
        <p:spPr bwMode="auto">
          <a:xfrm>
            <a:off x="6156514" y="5818594"/>
            <a:ext cx="1565910" cy="5307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1600" b="1" dirty="0" smtClean="0">
                <a:gradFill>
                  <a:gsLst>
                    <a:gs pos="0">
                      <a:schemeClr val="tx1"/>
                    </a:gs>
                    <a:gs pos="100000">
                      <a:schemeClr val="tx1"/>
                    </a:gs>
                  </a:gsLst>
                  <a:lin ang="5400000" scaled="0"/>
                </a:gradFill>
                <a:latin typeface="Segoe UI Semibold"/>
                <a:ea typeface="メイリオ"/>
                <a:cs typeface="+mn-cs"/>
              </a:rPr>
              <a:t>グローバリゼーション</a:t>
            </a:r>
            <a:endParaRPr lang="ja-JP" altLang="en-US" sz="1600" b="1" dirty="0">
              <a:gradFill>
                <a:gsLst>
                  <a:gs pos="0">
                    <a:schemeClr val="tx1"/>
                  </a:gs>
                  <a:gs pos="100000">
                    <a:schemeClr val="tx1"/>
                  </a:gs>
                </a:gsLst>
                <a:lin ang="5400000" scaled="0"/>
              </a:gradFill>
              <a:latin typeface="Segoe UI Semibold"/>
              <a:ea typeface="メイリオ"/>
              <a:cs typeface="+mn-cs"/>
            </a:endParaRPr>
          </a:p>
        </p:txBody>
      </p:sp>
      <p:sp>
        <p:nvSpPr>
          <p:cNvPr id="13" name="Rectangle 12"/>
          <p:cNvSpPr/>
          <p:nvPr/>
        </p:nvSpPr>
        <p:spPr bwMode="auto">
          <a:xfrm>
            <a:off x="7839962" y="5818594"/>
            <a:ext cx="1565910" cy="5307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.NET</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14" name="Rectangle 13"/>
          <p:cNvSpPr/>
          <p:nvPr/>
        </p:nvSpPr>
        <p:spPr bwMode="auto">
          <a:xfrm>
            <a:off x="9523412" y="5818594"/>
            <a:ext cx="1565910" cy="5307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Win32</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48" name="Rectangle 47"/>
          <p:cNvSpPr/>
          <p:nvPr/>
        </p:nvSpPr>
        <p:spPr bwMode="auto">
          <a:xfrm>
            <a:off x="1106170" y="5818594"/>
            <a:ext cx="1565910" cy="5307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72000" rIns="91436" bIns="0" numCol="1" rtlCol="0" anchor="ctr" anchorCtr="0" compatLnSpc="1">
            <a:prstTxWarp prst="textNoShape">
              <a:avLst/>
            </a:prstTxWarp>
          </a:bodyPr>
          <a:lstStyle/>
          <a:p>
            <a:pPr algn="ctr" defTabSz="914126">
              <a:spcBef>
                <a:spcPct val="0"/>
              </a:spcBef>
              <a:spcAft>
                <a:spcPct val="0"/>
              </a:spcAft>
              <a:buNone/>
            </a:pPr>
            <a:r>
              <a:rPr lang="ja-JP" altLang="en-US" sz="1600" b="1" dirty="0" smtClean="0">
                <a:gradFill>
                  <a:gsLst>
                    <a:gs pos="0">
                      <a:schemeClr val="tx1"/>
                    </a:gs>
                    <a:gs pos="100000">
                      <a:schemeClr val="tx1"/>
                    </a:gs>
                  </a:gsLst>
                  <a:lin ang="5400000" scaled="0"/>
                </a:gradFill>
                <a:latin typeface="Segoe UI Semibold"/>
                <a:ea typeface="メイリオ"/>
                <a:cs typeface="+mn-cs"/>
              </a:rPr>
              <a:t>アプリの</a:t>
            </a:r>
            <a:r>
              <a:rPr lang="en-US" altLang="ja-JP" sz="1600" b="1" dirty="0" smtClean="0">
                <a:gradFill>
                  <a:gsLst>
                    <a:gs pos="0">
                      <a:schemeClr val="tx1"/>
                    </a:gs>
                    <a:gs pos="100000">
                      <a:schemeClr val="tx1"/>
                    </a:gs>
                  </a:gsLst>
                  <a:lin ang="5400000" scaled="0"/>
                </a:gradFill>
                <a:latin typeface="Segoe UI Semibold"/>
                <a:ea typeface="メイリオ"/>
                <a:cs typeface="+mn-cs"/>
              </a:rPr>
              <a:t/>
            </a:r>
            <a:br>
              <a:rPr lang="en-US" altLang="ja-JP" sz="1600" b="1" dirty="0" smtClean="0">
                <a:gradFill>
                  <a:gsLst>
                    <a:gs pos="0">
                      <a:schemeClr val="tx1"/>
                    </a:gs>
                    <a:gs pos="100000">
                      <a:schemeClr val="tx1"/>
                    </a:gs>
                  </a:gsLst>
                  <a:lin ang="5400000" scaled="0"/>
                </a:gradFill>
                <a:latin typeface="Segoe UI Semibold"/>
                <a:ea typeface="メイリオ"/>
                <a:cs typeface="+mn-cs"/>
              </a:rPr>
            </a:br>
            <a:r>
              <a:rPr lang="ja-JP" altLang="en-US" sz="1600" b="1" dirty="0" smtClean="0">
                <a:gradFill>
                  <a:gsLst>
                    <a:gs pos="0">
                      <a:schemeClr val="tx1"/>
                    </a:gs>
                    <a:gs pos="100000">
                      <a:schemeClr val="tx1"/>
                    </a:gs>
                  </a:gsLst>
                  <a:lin ang="5400000" scaled="0"/>
                </a:gradFill>
                <a:latin typeface="Segoe UI Semibold"/>
                <a:ea typeface="メイリオ"/>
                <a:cs typeface="+mn-cs"/>
              </a:rPr>
              <a:t>有効期間</a:t>
            </a:r>
            <a:endParaRPr lang="ja-JP" altLang="en-US" b="1" dirty="0">
              <a:gradFill>
                <a:gsLst>
                  <a:gs pos="0">
                    <a:schemeClr val="tx1"/>
                  </a:gs>
                  <a:gs pos="100000">
                    <a:schemeClr val="tx1"/>
                  </a:gs>
                </a:gsLst>
                <a:lin ang="5400000" scaled="0"/>
              </a:gradFill>
              <a:latin typeface="+mj-lt"/>
              <a:ea typeface="メイリオ"/>
            </a:endParaRPr>
          </a:p>
        </p:txBody>
      </p:sp>
      <p:sp>
        <p:nvSpPr>
          <p:cNvPr id="8" name="Rectangle 7"/>
          <p:cNvSpPr/>
          <p:nvPr/>
        </p:nvSpPr>
        <p:spPr>
          <a:xfrm>
            <a:off x="5388323" y="2626462"/>
            <a:ext cx="5824189" cy="2631338"/>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buNone/>
            </a:pPr>
            <a:r>
              <a:rPr lang="ja-JP" altLang="en-US" sz="2000" b="1" dirty="0" smtClean="0">
                <a:solidFill>
                  <a:sysClr val="windowText" lastClr="000000"/>
                </a:solidFill>
                <a:latin typeface="Segoe UI Semibold"/>
                <a:ea typeface="メイリオ"/>
                <a:cs typeface="+mn-cs"/>
              </a:rPr>
              <a:t>通信 </a:t>
            </a:r>
            <a:r>
              <a:rPr lang="en-US" altLang="ja-JP" sz="2000" b="1" dirty="0" smtClean="0">
                <a:solidFill>
                  <a:sysClr val="windowText" lastClr="000000"/>
                </a:solidFill>
                <a:latin typeface="Segoe UI Semibold"/>
                <a:ea typeface="メイリオ"/>
                <a:cs typeface="+mn-cs"/>
              </a:rPr>
              <a:t>&amp; </a:t>
            </a:r>
            <a:r>
              <a:rPr lang="ja-JP" altLang="en-US" sz="2000" b="1" dirty="0" smtClean="0">
                <a:solidFill>
                  <a:sysClr val="windowText" lastClr="000000"/>
                </a:solidFill>
                <a:latin typeface="Segoe UI Semibold"/>
                <a:ea typeface="メイリオ"/>
                <a:cs typeface="+mn-cs"/>
              </a:rPr>
              <a:t>データ</a:t>
            </a:r>
            <a:endParaRPr lang="ja-JP" altLang="en-US" sz="2000" b="1" dirty="0">
              <a:solidFill>
                <a:sysClr val="windowText" lastClr="000000"/>
              </a:solidFill>
              <a:latin typeface="+mj-lt"/>
              <a:ea typeface="メイリオ"/>
            </a:endParaRPr>
          </a:p>
        </p:txBody>
      </p:sp>
      <p:sp>
        <p:nvSpPr>
          <p:cNvPr id="15" name="Rectangle 14"/>
          <p:cNvSpPr/>
          <p:nvPr/>
        </p:nvSpPr>
        <p:spPr bwMode="auto">
          <a:xfrm>
            <a:off x="5560218" y="3083661"/>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コントラクト</a:t>
            </a:r>
            <a:endParaRPr lang="ja-JP" altLang="en-US" b="1" dirty="0">
              <a:gradFill>
                <a:gsLst>
                  <a:gs pos="0">
                    <a:schemeClr val="tx1"/>
                  </a:gs>
                  <a:gs pos="100000">
                    <a:schemeClr val="tx1"/>
                  </a:gs>
                </a:gsLst>
                <a:lin ang="5400000" scaled="0"/>
              </a:gradFill>
              <a:latin typeface="+mj-lt"/>
              <a:ea typeface="メイリオ"/>
            </a:endParaRPr>
          </a:p>
        </p:txBody>
      </p:sp>
      <p:sp>
        <p:nvSpPr>
          <p:cNvPr id="16" name="Rectangle 15"/>
          <p:cNvSpPr/>
          <p:nvPr/>
        </p:nvSpPr>
        <p:spPr bwMode="auto">
          <a:xfrm>
            <a:off x="7462361"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XML</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17" name="Rectangle 16"/>
          <p:cNvSpPr/>
          <p:nvPr/>
        </p:nvSpPr>
        <p:spPr bwMode="auto">
          <a:xfrm>
            <a:off x="9371012" y="3083661"/>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Web</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19" name="Rectangle 18"/>
          <p:cNvSpPr/>
          <p:nvPr/>
        </p:nvSpPr>
        <p:spPr bwMode="auto">
          <a:xfrm>
            <a:off x="5560218" y="3629109"/>
            <a:ext cx="1682592"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ネットワーク</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20" name="Rectangle 19"/>
          <p:cNvSpPr/>
          <p:nvPr/>
        </p:nvSpPr>
        <p:spPr bwMode="auto">
          <a:xfrm>
            <a:off x="7462361" y="3629109"/>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通知</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21" name="Rectangle 20"/>
          <p:cNvSpPr/>
          <p:nvPr/>
        </p:nvSpPr>
        <p:spPr bwMode="auto">
          <a:xfrm>
            <a:off x="5560218" y="4174557"/>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ローカル </a:t>
            </a:r>
            <a:r>
              <a:rPr lang="en-US" altLang="ja-JP" sz="1800" b="1" dirty="0" smtClean="0">
                <a:gradFill>
                  <a:gsLst>
                    <a:gs pos="0">
                      <a:schemeClr val="tx1"/>
                    </a:gs>
                    <a:gs pos="100000">
                      <a:schemeClr val="tx1"/>
                    </a:gs>
                  </a:gsLst>
                  <a:lin ang="5400000" scaled="0"/>
                </a:gradFill>
                <a:latin typeface="Segoe UI Semibold"/>
                <a:ea typeface="メイリオ"/>
                <a:cs typeface="+mn-cs"/>
              </a:rPr>
              <a:t>&amp; </a:t>
            </a:r>
            <a:r>
              <a:rPr lang="ja-JP" altLang="en-US" sz="1800" b="1" dirty="0" smtClean="0">
                <a:gradFill>
                  <a:gsLst>
                    <a:gs pos="0">
                      <a:schemeClr val="tx1"/>
                    </a:gs>
                    <a:gs pos="100000">
                      <a:schemeClr val="tx1"/>
                    </a:gs>
                  </a:gsLst>
                  <a:lin ang="5400000" scaled="0"/>
                </a:gradFill>
                <a:latin typeface="Segoe UI Semibold"/>
                <a:ea typeface="メイリオ"/>
                <a:cs typeface="+mn-cs"/>
              </a:rPr>
              <a:t>クラウド ストレージ</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4" name="Rounded Rectangle 3"/>
          <p:cNvSpPr/>
          <p:nvPr/>
        </p:nvSpPr>
        <p:spPr>
          <a:xfrm>
            <a:off x="969963" y="4016590"/>
            <a:ext cx="4220844" cy="124121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buNone/>
            </a:pPr>
            <a:r>
              <a:rPr lang="ja-JP" altLang="en-US" sz="2000" b="1" dirty="0" smtClean="0">
                <a:solidFill>
                  <a:srgbClr val="232323"/>
                </a:solidFill>
                <a:latin typeface="Segoe UI Semibold"/>
                <a:ea typeface="メイリオ"/>
                <a:cs typeface="+mn-cs"/>
              </a:rPr>
              <a:t>メディア</a:t>
            </a:r>
            <a:endParaRPr lang="ja-JP" altLang="en-US" sz="2000" b="1" dirty="0">
              <a:solidFill>
                <a:schemeClr val="bg1"/>
              </a:solidFill>
              <a:latin typeface="+mj-lt"/>
              <a:ea typeface="メイリオ"/>
            </a:endParaRPr>
          </a:p>
        </p:txBody>
      </p:sp>
      <p:sp>
        <p:nvSpPr>
          <p:cNvPr id="41" name="Rectangle 40"/>
          <p:cNvSpPr/>
          <p:nvPr/>
        </p:nvSpPr>
        <p:spPr bwMode="auto">
          <a:xfrm>
            <a:off x="1139366" y="4419600"/>
            <a:ext cx="1703846"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キャプチャ</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42" name="Rectangle 41"/>
          <p:cNvSpPr/>
          <p:nvPr/>
        </p:nvSpPr>
        <p:spPr bwMode="auto">
          <a:xfrm>
            <a:off x="1122363" y="4844270"/>
            <a:ext cx="172274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リモート再生</a:t>
            </a:r>
            <a:endParaRPr lang="ja-JP" altLang="en-US" sz="1600" b="1" dirty="0" smtClean="0">
              <a:gradFill>
                <a:gsLst>
                  <a:gs pos="0">
                    <a:schemeClr val="tx1"/>
                  </a:gs>
                  <a:gs pos="100000">
                    <a:schemeClr val="tx1"/>
                  </a:gs>
                </a:gsLst>
                <a:lin ang="5400000" scaled="0"/>
              </a:gradFill>
              <a:latin typeface="+mj-lt"/>
              <a:ea typeface="メイリオ"/>
            </a:endParaRPr>
          </a:p>
        </p:txBody>
      </p:sp>
      <p:sp>
        <p:nvSpPr>
          <p:cNvPr id="5" name="Rounded Rectangle 4"/>
          <p:cNvSpPr/>
          <p:nvPr/>
        </p:nvSpPr>
        <p:spPr>
          <a:xfrm>
            <a:off x="969963" y="2632139"/>
            <a:ext cx="4220844" cy="1190710"/>
          </a:xfrm>
          <a:prstGeom prst="rect">
            <a:avLst/>
          </a:prstGeom>
          <a:solidFill>
            <a:schemeClr val="tx2"/>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buNone/>
            </a:pPr>
            <a:r>
              <a:rPr lang="ja-JP" altLang="en-US" sz="2000" b="1" dirty="0" smtClean="0">
                <a:solidFill>
                  <a:sysClr val="windowText" lastClr="000000"/>
                </a:solidFill>
                <a:latin typeface="Segoe UI Semibold"/>
                <a:ea typeface="メイリオ"/>
                <a:cs typeface="+mn-cs"/>
              </a:rPr>
              <a:t>デバイス</a:t>
            </a:r>
            <a:endParaRPr lang="ja-JP" altLang="en-US" sz="2000" b="1" dirty="0">
              <a:solidFill>
                <a:sysClr val="windowText" lastClr="000000"/>
              </a:solidFill>
              <a:latin typeface="+mj-lt"/>
              <a:ea typeface="メイリオ"/>
            </a:endParaRPr>
          </a:p>
        </p:txBody>
      </p:sp>
      <p:sp>
        <p:nvSpPr>
          <p:cNvPr id="43" name="Rectangle 42"/>
          <p:cNvSpPr/>
          <p:nvPr/>
        </p:nvSpPr>
        <p:spPr bwMode="auto">
          <a:xfrm>
            <a:off x="1122363" y="3424440"/>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センサー</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44" name="Rectangle 43"/>
          <p:cNvSpPr/>
          <p:nvPr/>
        </p:nvSpPr>
        <p:spPr bwMode="auto">
          <a:xfrm>
            <a:off x="1139366" y="3028014"/>
            <a:ext cx="1549717"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54000" rIns="0"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地理位置情報</a:t>
            </a:r>
            <a:endParaRPr lang="ja-JP" altLang="en-US" b="1" dirty="0">
              <a:gradFill>
                <a:gsLst>
                  <a:gs pos="0">
                    <a:schemeClr val="tx1"/>
                  </a:gs>
                  <a:gs pos="100000">
                    <a:schemeClr val="tx1"/>
                  </a:gs>
                </a:gsLst>
                <a:lin ang="5400000" scaled="0"/>
              </a:gradFill>
              <a:latin typeface="+mj-lt"/>
              <a:ea typeface="メイリオ"/>
            </a:endParaRPr>
          </a:p>
        </p:txBody>
      </p:sp>
      <p:sp>
        <p:nvSpPr>
          <p:cNvPr id="45" name="Rectangle 44"/>
          <p:cNvSpPr/>
          <p:nvPr/>
        </p:nvSpPr>
        <p:spPr bwMode="auto">
          <a:xfrm>
            <a:off x="2843212" y="3429000"/>
            <a:ext cx="2184164" cy="3326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54000" rIns="0"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ポータブル デバイス</a:t>
            </a:r>
            <a:endParaRPr lang="ja-JP" altLang="en-US" b="1" dirty="0">
              <a:gradFill>
                <a:gsLst>
                  <a:gs pos="0">
                    <a:schemeClr val="tx1"/>
                  </a:gs>
                  <a:gs pos="100000">
                    <a:schemeClr val="tx1"/>
                  </a:gs>
                </a:gsLst>
                <a:lin ang="5400000" scaled="0"/>
              </a:gradFill>
              <a:latin typeface="+mj-lt"/>
              <a:ea typeface="メイリオ"/>
            </a:endParaRPr>
          </a:p>
        </p:txBody>
      </p:sp>
      <p:sp>
        <p:nvSpPr>
          <p:cNvPr id="49" name="Rectangle 48"/>
          <p:cNvSpPr/>
          <p:nvPr/>
        </p:nvSpPr>
        <p:spPr bwMode="auto">
          <a:xfrm>
            <a:off x="4268378" y="3028015"/>
            <a:ext cx="758998"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NFC</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7" name="Rectangle 6"/>
          <p:cNvSpPr/>
          <p:nvPr/>
        </p:nvSpPr>
        <p:spPr>
          <a:xfrm>
            <a:off x="969963" y="990600"/>
            <a:ext cx="10242550" cy="1485900"/>
          </a:xfrm>
          <a:prstGeom prst="rect">
            <a:avLst/>
          </a:prstGeom>
          <a:solidFill>
            <a:schemeClr val="tx1"/>
          </a:solidFill>
          <a:ln w="38100">
            <a:noFill/>
            <a:beve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buNone/>
            </a:pPr>
            <a:r>
              <a:rPr lang="ja-JP" altLang="en-US" sz="2000" b="1" dirty="0" smtClean="0">
                <a:solidFill>
                  <a:sysClr val="windowText" lastClr="000000"/>
                </a:solidFill>
                <a:latin typeface="Segoe UI Semibold"/>
                <a:ea typeface="メイリオ"/>
                <a:cs typeface="+mn-cs"/>
              </a:rPr>
              <a:t>ユーザー インターフェイス</a:t>
            </a:r>
            <a:endParaRPr lang="ja-JP" altLang="en-US" sz="2000" b="1" dirty="0">
              <a:solidFill>
                <a:sysClr val="windowText" lastClr="000000"/>
              </a:solidFill>
              <a:latin typeface="+mj-lt"/>
              <a:ea typeface="メイリオ"/>
            </a:endParaRPr>
          </a:p>
        </p:txBody>
      </p:sp>
      <p:sp>
        <p:nvSpPr>
          <p:cNvPr id="27" name="Rectangle 26"/>
          <p:cNvSpPr/>
          <p:nvPr/>
        </p:nvSpPr>
        <p:spPr bwMode="auto">
          <a:xfrm>
            <a:off x="1086801" y="1413783"/>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HTML5/CSS</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28" name="Rectangle 27"/>
          <p:cNvSpPr/>
          <p:nvPr/>
        </p:nvSpPr>
        <p:spPr bwMode="auto">
          <a:xfrm>
            <a:off x="3122606"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XAML</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29" name="Rectangle 28"/>
          <p:cNvSpPr/>
          <p:nvPr/>
        </p:nvSpPr>
        <p:spPr bwMode="auto">
          <a:xfrm>
            <a:off x="5158411"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DirectX</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30" name="Rectangle 29"/>
          <p:cNvSpPr/>
          <p:nvPr/>
        </p:nvSpPr>
        <p:spPr bwMode="auto">
          <a:xfrm>
            <a:off x="7194216" y="1413784"/>
            <a:ext cx="187200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コントロール</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32" name="Rectangle 31"/>
          <p:cNvSpPr/>
          <p:nvPr/>
        </p:nvSpPr>
        <p:spPr bwMode="auto">
          <a:xfrm>
            <a:off x="5159305"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入力</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33" name="Rectangle 32"/>
          <p:cNvSpPr/>
          <p:nvPr/>
        </p:nvSpPr>
        <p:spPr bwMode="auto">
          <a:xfrm>
            <a:off x="7195557" y="1913655"/>
            <a:ext cx="1872000"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54000" rIns="0"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アクセシビリティ</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34" name="Rectangle 33"/>
          <p:cNvSpPr/>
          <p:nvPr/>
        </p:nvSpPr>
        <p:spPr bwMode="auto">
          <a:xfrm>
            <a:off x="9296600"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印刷</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35" name="Rectangle 34"/>
          <p:cNvSpPr/>
          <p:nvPr/>
        </p:nvSpPr>
        <p:spPr bwMode="auto">
          <a:xfrm>
            <a:off x="9294812" y="1413784"/>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54000" rIns="0"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データ バインド</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31" name="Rectangle 30"/>
          <p:cNvSpPr/>
          <p:nvPr/>
        </p:nvSpPr>
        <p:spPr bwMode="auto">
          <a:xfrm>
            <a:off x="3123053"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タイル</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61" name="Rectangle 60"/>
          <p:cNvSpPr/>
          <p:nvPr/>
        </p:nvSpPr>
        <p:spPr bwMode="auto">
          <a:xfrm>
            <a:off x="9371012" y="3629108"/>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ストリーム</a:t>
            </a:r>
            <a:endParaRPr lang="ja-JP" altLang="en-US" b="1" dirty="0">
              <a:gradFill>
                <a:gsLst>
                  <a:gs pos="0">
                    <a:schemeClr val="tx1"/>
                  </a:gs>
                  <a:gs pos="100000">
                    <a:schemeClr val="tx1"/>
                  </a:gs>
                </a:gsLst>
                <a:lin ang="5400000" scaled="0"/>
              </a:gradFill>
              <a:latin typeface="+mj-lt"/>
              <a:ea typeface="メイリオ"/>
            </a:endParaRPr>
          </a:p>
        </p:txBody>
      </p:sp>
      <p:sp>
        <p:nvSpPr>
          <p:cNvPr id="62" name="Rectangle 61"/>
          <p:cNvSpPr/>
          <p:nvPr/>
        </p:nvSpPr>
        <p:spPr bwMode="auto">
          <a:xfrm>
            <a:off x="5560218" y="4720004"/>
            <a:ext cx="3591244"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バックグラウンド転送</a:t>
            </a:r>
            <a:endParaRPr lang="ja-JP" altLang="en-US" sz="1800" b="1" dirty="0">
              <a:gradFill>
                <a:gsLst>
                  <a:gs pos="0">
                    <a:schemeClr val="tx1"/>
                  </a:gs>
                  <a:gs pos="100000">
                    <a:schemeClr val="tx1"/>
                  </a:gs>
                </a:gsLst>
                <a:lin ang="5400000" scaled="0"/>
              </a:gradFill>
              <a:latin typeface="Segoe UI Semibold"/>
              <a:ea typeface="メイリオ"/>
              <a:cs typeface="+mn-cs"/>
            </a:endParaRPr>
          </a:p>
        </p:txBody>
      </p:sp>
      <p:sp>
        <p:nvSpPr>
          <p:cNvPr id="63" name="Rectangle 62"/>
          <p:cNvSpPr/>
          <p:nvPr/>
        </p:nvSpPr>
        <p:spPr bwMode="auto">
          <a:xfrm>
            <a:off x="1086801" y="1913655"/>
            <a:ext cx="1807211" cy="3723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SVG</a:t>
            </a:r>
            <a:endParaRPr lang="en-US" altLang="ja-JP" sz="1800" b="1" dirty="0">
              <a:gradFill>
                <a:gsLst>
                  <a:gs pos="0">
                    <a:schemeClr val="tx1"/>
                  </a:gs>
                  <a:gs pos="100000">
                    <a:schemeClr val="tx1"/>
                  </a:gs>
                </a:gsLst>
                <a:lin ang="5400000" scaled="0"/>
              </a:gradFill>
              <a:latin typeface="Segoe UI Semibold"/>
              <a:ea typeface="メイリオ"/>
              <a:cs typeface="+mn-cs"/>
            </a:endParaRPr>
          </a:p>
        </p:txBody>
      </p:sp>
      <p:sp>
        <p:nvSpPr>
          <p:cNvPr id="46" name="Rectangle 45"/>
          <p:cNvSpPr/>
          <p:nvPr/>
        </p:nvSpPr>
        <p:spPr bwMode="auto">
          <a:xfrm>
            <a:off x="9371012" y="4174555"/>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AtomPub</a:t>
            </a:r>
            <a:endParaRPr lang="ja-JP" altLang="en-US" b="1" dirty="0">
              <a:gradFill>
                <a:gsLst>
                  <a:gs pos="0">
                    <a:schemeClr val="tx1"/>
                  </a:gs>
                  <a:gs pos="100000">
                    <a:schemeClr val="tx1"/>
                  </a:gs>
                </a:gsLst>
                <a:lin ang="5400000" scaled="0"/>
              </a:gradFill>
              <a:latin typeface="+mj-lt"/>
              <a:ea typeface="メイリオ"/>
            </a:endParaRPr>
          </a:p>
        </p:txBody>
      </p:sp>
      <p:sp>
        <p:nvSpPr>
          <p:cNvPr id="47" name="Rectangle 46"/>
          <p:cNvSpPr/>
          <p:nvPr/>
        </p:nvSpPr>
        <p:spPr bwMode="auto">
          <a:xfrm>
            <a:off x="9371012" y="4720003"/>
            <a:ext cx="1689101" cy="3874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en-US" altLang="ja-JP" sz="1800" b="1" dirty="0" smtClean="0">
                <a:gradFill>
                  <a:gsLst>
                    <a:gs pos="0">
                      <a:schemeClr val="tx1"/>
                    </a:gs>
                    <a:gs pos="100000">
                      <a:schemeClr val="tx1"/>
                    </a:gs>
                  </a:gsLst>
                  <a:lin ang="5400000" scaled="0"/>
                </a:gradFill>
                <a:latin typeface="Segoe UI Semibold"/>
                <a:ea typeface="メイリオ"/>
                <a:cs typeface="+mn-cs"/>
              </a:rPr>
              <a:t>SMS</a:t>
            </a:r>
            <a:endParaRPr lang="ja-JP" altLang="en-US" b="1" dirty="0">
              <a:gradFill>
                <a:gsLst>
                  <a:gs pos="0">
                    <a:schemeClr val="tx1"/>
                  </a:gs>
                  <a:gs pos="100000">
                    <a:schemeClr val="tx1"/>
                  </a:gs>
                </a:gsLst>
                <a:lin ang="5400000" scaled="0"/>
              </a:gradFill>
              <a:latin typeface="+mj-lt"/>
              <a:ea typeface="メイリオ"/>
            </a:endParaRPr>
          </a:p>
        </p:txBody>
      </p:sp>
      <p:sp>
        <p:nvSpPr>
          <p:cNvPr id="54" name="Rectangle 53"/>
          <p:cNvSpPr/>
          <p:nvPr/>
        </p:nvSpPr>
        <p:spPr bwMode="auto">
          <a:xfrm>
            <a:off x="2839964" y="3028016"/>
            <a:ext cx="1262136"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0" tIns="54000" rIns="0"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プリンター</a:t>
            </a:r>
            <a:endParaRPr lang="ja-JP" altLang="en-US" b="1" dirty="0">
              <a:gradFill>
                <a:gsLst>
                  <a:gs pos="0">
                    <a:schemeClr val="tx1"/>
                  </a:gs>
                  <a:gs pos="100000">
                    <a:schemeClr val="tx1"/>
                  </a:gs>
                </a:gsLst>
                <a:lin ang="5400000" scaled="0"/>
              </a:gradFill>
              <a:latin typeface="+mj-lt"/>
              <a:ea typeface="メイリオ"/>
            </a:endParaRPr>
          </a:p>
        </p:txBody>
      </p:sp>
      <p:sp>
        <p:nvSpPr>
          <p:cNvPr id="55" name="Rectangle 54"/>
          <p:cNvSpPr/>
          <p:nvPr/>
        </p:nvSpPr>
        <p:spPr bwMode="auto">
          <a:xfrm>
            <a:off x="3122606" y="4419600"/>
            <a:ext cx="19047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視覚効果</a:t>
            </a:r>
            <a:endParaRPr lang="ja-JP" altLang="en-US" b="1" dirty="0">
              <a:gradFill>
                <a:gsLst>
                  <a:gs pos="0">
                    <a:schemeClr val="tx1"/>
                  </a:gs>
                  <a:gs pos="100000">
                    <a:schemeClr val="tx1"/>
                  </a:gs>
                </a:gsLst>
                <a:lin ang="5400000" scaled="0"/>
              </a:gradFill>
              <a:latin typeface="+mj-lt"/>
              <a:ea typeface="メイリオ"/>
            </a:endParaRPr>
          </a:p>
        </p:txBody>
      </p:sp>
      <p:sp>
        <p:nvSpPr>
          <p:cNvPr id="57" name="Rectangle 56"/>
          <p:cNvSpPr/>
          <p:nvPr/>
        </p:nvSpPr>
        <p:spPr bwMode="auto">
          <a:xfrm>
            <a:off x="3122606" y="4834308"/>
            <a:ext cx="1904770" cy="33724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54000" rIns="91436" bIns="0" numCol="1" rtlCol="0" anchor="ctr" anchorCtr="0" compatLnSpc="1">
            <a:prstTxWarp prst="textNoShape">
              <a:avLst/>
            </a:prstTxWarp>
          </a:bodyPr>
          <a:lstStyle/>
          <a:p>
            <a:pPr algn="ctr" defTabSz="914126">
              <a:spcBef>
                <a:spcPct val="0"/>
              </a:spcBef>
              <a:spcAft>
                <a:spcPct val="0"/>
              </a:spcAft>
              <a:buNone/>
            </a:pPr>
            <a:r>
              <a:rPr lang="ja-JP" altLang="en-US" sz="1800" b="1" dirty="0" smtClean="0">
                <a:gradFill>
                  <a:gsLst>
                    <a:gs pos="0">
                      <a:schemeClr val="tx1"/>
                    </a:gs>
                    <a:gs pos="100000">
                      <a:schemeClr val="tx1"/>
                    </a:gs>
                  </a:gsLst>
                  <a:lin ang="5400000" scaled="0"/>
                </a:gradFill>
                <a:latin typeface="Segoe UI Semibold"/>
                <a:ea typeface="メイリオ"/>
                <a:cs typeface="+mn-cs"/>
              </a:rPr>
              <a:t>コード変換</a:t>
            </a:r>
            <a:endParaRPr lang="ja-JP" altLang="en-US" b="1" dirty="0">
              <a:gradFill>
                <a:gsLst>
                  <a:gs pos="0">
                    <a:schemeClr val="tx1"/>
                  </a:gs>
                  <a:gs pos="100000">
                    <a:schemeClr val="tx1"/>
                  </a:gs>
                </a:gsLst>
                <a:lin ang="5400000" scaled="0"/>
              </a:gradFill>
              <a:latin typeface="+mj-lt"/>
              <a:ea typeface="メイリオ"/>
            </a:endParaRPr>
          </a:p>
        </p:txBody>
      </p:sp>
    </p:spTree>
    <p:custDataLst>
      <p:tags r:id="rId1"/>
    </p:custDataLst>
    <p:extLst>
      <p:ext uri="{BB962C8B-B14F-4D97-AF65-F5344CB8AC3E}">
        <p14:creationId xmlns:p14="http://schemas.microsoft.com/office/powerpoint/2010/main" val="27067056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7"/>
                                        </p:tgtEl>
                                        <p:attrNameLst>
                                          <p:attrName>style.color</p:attrName>
                                        </p:attrNameLst>
                                      </p:cBhvr>
                                      <p:by>
                                        <p:hsl h="0" s="12549" l="25098"/>
                                      </p:by>
                                    </p:animClr>
                                    <p:animClr clrSpc="hsl" dir="cw">
                                      <p:cBhvr>
                                        <p:cTn id="7" dur="500" fill="hold"/>
                                        <p:tgtEl>
                                          <p:spTgt spid="27"/>
                                        </p:tgtEl>
                                        <p:attrNameLst>
                                          <p:attrName>fillcolor</p:attrName>
                                        </p:attrNameLst>
                                      </p:cBhvr>
                                      <p:by>
                                        <p:hsl h="0" s="12549" l="25098"/>
                                      </p:by>
                                    </p:animClr>
                                    <p:animClr clrSpc="hsl" dir="cw">
                                      <p:cBhvr>
                                        <p:cTn id="8" dur="500" fill="hold"/>
                                        <p:tgtEl>
                                          <p:spTgt spid="27"/>
                                        </p:tgtEl>
                                        <p:attrNameLst>
                                          <p:attrName>stroke.color</p:attrName>
                                        </p:attrNameLst>
                                      </p:cBhvr>
                                      <p:by>
                                        <p:hsl h="0" s="12549" l="25098"/>
                                      </p:by>
                                    </p:animClr>
                                    <p:set>
                                      <p:cBhvr>
                                        <p:cTn id="9" dur="500" fill="hold"/>
                                        <p:tgtEl>
                                          <p:spTgt spid="27"/>
                                        </p:tgtEl>
                                        <p:attrNameLst>
                                          <p:attrName>fill.type</p:attrName>
                                        </p:attrNameLst>
                                      </p:cBhvr>
                                      <p:to>
                                        <p:strVal val="solid"/>
                                      </p:to>
                                    </p:set>
                                  </p:childTnLst>
                                </p:cTn>
                              </p:par>
                              <p:par>
                                <p:cTn id="10" presetID="30" presetClass="emph" presetSubtype="0" fill="hold" grpId="0" nodeType="withEffect">
                                  <p:stCondLst>
                                    <p:cond delay="0"/>
                                  </p:stCondLst>
                                  <p:childTnLst>
                                    <p:animClr clrSpc="hsl" dir="cw">
                                      <p:cBhvr override="childStyle">
                                        <p:cTn id="11" dur="500" fill="hold"/>
                                        <p:tgtEl>
                                          <p:spTgt spid="63"/>
                                        </p:tgtEl>
                                        <p:attrNameLst>
                                          <p:attrName>style.color</p:attrName>
                                        </p:attrNameLst>
                                      </p:cBhvr>
                                      <p:by>
                                        <p:hsl h="0" s="12549" l="25098"/>
                                      </p:by>
                                    </p:animClr>
                                    <p:animClr clrSpc="hsl" dir="cw">
                                      <p:cBhvr>
                                        <p:cTn id="12" dur="500" fill="hold"/>
                                        <p:tgtEl>
                                          <p:spTgt spid="63"/>
                                        </p:tgtEl>
                                        <p:attrNameLst>
                                          <p:attrName>fillcolor</p:attrName>
                                        </p:attrNameLst>
                                      </p:cBhvr>
                                      <p:by>
                                        <p:hsl h="0" s="12549" l="25098"/>
                                      </p:by>
                                    </p:animClr>
                                    <p:animClr clrSpc="hsl" dir="cw">
                                      <p:cBhvr>
                                        <p:cTn id="13" dur="500" fill="hold"/>
                                        <p:tgtEl>
                                          <p:spTgt spid="63"/>
                                        </p:tgtEl>
                                        <p:attrNameLst>
                                          <p:attrName>stroke.color</p:attrName>
                                        </p:attrNameLst>
                                      </p:cBhvr>
                                      <p:by>
                                        <p:hsl h="0" s="12549" l="25098"/>
                                      </p:by>
                                    </p:animClr>
                                    <p:set>
                                      <p:cBhvr>
                                        <p:cTn id="14" dur="500" fill="hold"/>
                                        <p:tgtEl>
                                          <p:spTgt spid="63"/>
                                        </p:tgtEl>
                                        <p:attrNameLst>
                                          <p:attrName>fill.type</p:attrName>
                                        </p:attrNameLst>
                                      </p:cBhvr>
                                      <p:to>
                                        <p:strVal val="solid"/>
                                      </p:to>
                                    </p:set>
                                  </p:childTnLst>
                                </p:cTn>
                              </p:par>
                              <p:par>
                                <p:cTn id="15" presetID="30" presetClass="emph" presetSubtype="0" fill="hold" grpId="0" nodeType="withEffect">
                                  <p:stCondLst>
                                    <p:cond delay="0"/>
                                  </p:stCondLst>
                                  <p:childTnLst>
                                    <p:animClr clrSpc="hsl" dir="cw">
                                      <p:cBhvr override="childStyle">
                                        <p:cTn id="16" dur="500" fill="hold"/>
                                        <p:tgtEl>
                                          <p:spTgt spid="54"/>
                                        </p:tgtEl>
                                        <p:attrNameLst>
                                          <p:attrName>style.color</p:attrName>
                                        </p:attrNameLst>
                                      </p:cBhvr>
                                      <p:by>
                                        <p:hsl h="0" s="12549" l="25098"/>
                                      </p:by>
                                    </p:animClr>
                                    <p:animClr clrSpc="hsl" dir="cw">
                                      <p:cBhvr>
                                        <p:cTn id="17" dur="500" fill="hold"/>
                                        <p:tgtEl>
                                          <p:spTgt spid="54"/>
                                        </p:tgtEl>
                                        <p:attrNameLst>
                                          <p:attrName>fillcolor</p:attrName>
                                        </p:attrNameLst>
                                      </p:cBhvr>
                                      <p:by>
                                        <p:hsl h="0" s="12549" l="25098"/>
                                      </p:by>
                                    </p:animClr>
                                    <p:animClr clrSpc="hsl" dir="cw">
                                      <p:cBhvr>
                                        <p:cTn id="18" dur="500" fill="hold"/>
                                        <p:tgtEl>
                                          <p:spTgt spid="54"/>
                                        </p:tgtEl>
                                        <p:attrNameLst>
                                          <p:attrName>stroke.color</p:attrName>
                                        </p:attrNameLst>
                                      </p:cBhvr>
                                      <p:by>
                                        <p:hsl h="0" s="12549" l="25098"/>
                                      </p:by>
                                    </p:animClr>
                                    <p:set>
                                      <p:cBhvr>
                                        <p:cTn id="19" dur="500" fill="hold"/>
                                        <p:tgtEl>
                                          <p:spTgt spid="54"/>
                                        </p:tgtEl>
                                        <p:attrNameLst>
                                          <p:attrName>fill.type</p:attrName>
                                        </p:attrNameLst>
                                      </p:cBhvr>
                                      <p:to>
                                        <p:strVal val="solid"/>
                                      </p:to>
                                    </p:set>
                                  </p:childTnLst>
                                </p:cTn>
                              </p:par>
                              <p:par>
                                <p:cTn id="20" presetID="30" presetClass="emph" presetSubtype="0" fill="hold" grpId="0" nodeType="withEffect">
                                  <p:stCondLst>
                                    <p:cond delay="0"/>
                                  </p:stCondLst>
                                  <p:childTnLst>
                                    <p:animClr clrSpc="hsl" dir="cw">
                                      <p:cBhvr override="childStyle">
                                        <p:cTn id="21" dur="500" fill="hold"/>
                                        <p:tgtEl>
                                          <p:spTgt spid="43"/>
                                        </p:tgtEl>
                                        <p:attrNameLst>
                                          <p:attrName>style.color</p:attrName>
                                        </p:attrNameLst>
                                      </p:cBhvr>
                                      <p:by>
                                        <p:hsl h="0" s="12549" l="25098"/>
                                      </p:by>
                                    </p:animClr>
                                    <p:animClr clrSpc="hsl" dir="cw">
                                      <p:cBhvr>
                                        <p:cTn id="22" dur="500" fill="hold"/>
                                        <p:tgtEl>
                                          <p:spTgt spid="43"/>
                                        </p:tgtEl>
                                        <p:attrNameLst>
                                          <p:attrName>fillcolor</p:attrName>
                                        </p:attrNameLst>
                                      </p:cBhvr>
                                      <p:by>
                                        <p:hsl h="0" s="12549" l="25098"/>
                                      </p:by>
                                    </p:animClr>
                                    <p:animClr clrSpc="hsl" dir="cw">
                                      <p:cBhvr>
                                        <p:cTn id="23" dur="500" fill="hold"/>
                                        <p:tgtEl>
                                          <p:spTgt spid="43"/>
                                        </p:tgtEl>
                                        <p:attrNameLst>
                                          <p:attrName>stroke.color</p:attrName>
                                        </p:attrNameLst>
                                      </p:cBhvr>
                                      <p:by>
                                        <p:hsl h="0" s="12549" l="25098"/>
                                      </p:by>
                                    </p:animClr>
                                    <p:set>
                                      <p:cBhvr>
                                        <p:cTn id="24" dur="500" fill="hold"/>
                                        <p:tgtEl>
                                          <p:spTgt spid="43"/>
                                        </p:tgtEl>
                                        <p:attrNameLst>
                                          <p:attrName>fill.type</p:attrName>
                                        </p:attrNameLst>
                                      </p:cBhvr>
                                      <p:to>
                                        <p:strVal val="solid"/>
                                      </p:to>
                                    </p:set>
                                  </p:childTnLst>
                                </p:cTn>
                              </p:par>
                              <p:par>
                                <p:cTn id="25" presetID="30" presetClass="emph" presetSubtype="0" fill="hold" grpId="0" nodeType="withEffect">
                                  <p:stCondLst>
                                    <p:cond delay="0"/>
                                  </p:stCondLst>
                                  <p:childTnLst>
                                    <p:animClr clrSpc="hsl" dir="cw">
                                      <p:cBhvr override="childStyle">
                                        <p:cTn id="26" dur="500" fill="hold"/>
                                        <p:tgtEl>
                                          <p:spTgt spid="49"/>
                                        </p:tgtEl>
                                        <p:attrNameLst>
                                          <p:attrName>style.color</p:attrName>
                                        </p:attrNameLst>
                                      </p:cBhvr>
                                      <p:by>
                                        <p:hsl h="0" s="12549" l="25098"/>
                                      </p:by>
                                    </p:animClr>
                                    <p:animClr clrSpc="hsl" dir="cw">
                                      <p:cBhvr>
                                        <p:cTn id="27" dur="500" fill="hold"/>
                                        <p:tgtEl>
                                          <p:spTgt spid="49"/>
                                        </p:tgtEl>
                                        <p:attrNameLst>
                                          <p:attrName>fillcolor</p:attrName>
                                        </p:attrNameLst>
                                      </p:cBhvr>
                                      <p:by>
                                        <p:hsl h="0" s="12549" l="25098"/>
                                      </p:by>
                                    </p:animClr>
                                    <p:animClr clrSpc="hsl" dir="cw">
                                      <p:cBhvr>
                                        <p:cTn id="28" dur="500" fill="hold"/>
                                        <p:tgtEl>
                                          <p:spTgt spid="49"/>
                                        </p:tgtEl>
                                        <p:attrNameLst>
                                          <p:attrName>stroke.color</p:attrName>
                                        </p:attrNameLst>
                                      </p:cBhvr>
                                      <p:by>
                                        <p:hsl h="0" s="12549" l="25098"/>
                                      </p:by>
                                    </p:animClr>
                                    <p:set>
                                      <p:cBhvr>
                                        <p:cTn id="29" dur="500" fill="hold"/>
                                        <p:tgtEl>
                                          <p:spTgt spid="49"/>
                                        </p:tgtEl>
                                        <p:attrNameLst>
                                          <p:attrName>fill.type</p:attrName>
                                        </p:attrNameLst>
                                      </p:cBhvr>
                                      <p:to>
                                        <p:strVal val="solid"/>
                                      </p:to>
                                    </p:set>
                                  </p:childTnLst>
                                </p:cTn>
                              </p:par>
                              <p:par>
                                <p:cTn id="30" presetID="30" presetClass="emph" presetSubtype="0" fill="hold" grpId="0" nodeType="withEffect">
                                  <p:stCondLst>
                                    <p:cond delay="0"/>
                                  </p:stCondLst>
                                  <p:childTnLst>
                                    <p:animClr clrSpc="hsl" dir="cw">
                                      <p:cBhvr override="childStyle">
                                        <p:cTn id="31" dur="500" fill="hold"/>
                                        <p:tgtEl>
                                          <p:spTgt spid="55"/>
                                        </p:tgtEl>
                                        <p:attrNameLst>
                                          <p:attrName>style.color</p:attrName>
                                        </p:attrNameLst>
                                      </p:cBhvr>
                                      <p:by>
                                        <p:hsl h="0" s="12549" l="25098"/>
                                      </p:by>
                                    </p:animClr>
                                    <p:animClr clrSpc="hsl" dir="cw">
                                      <p:cBhvr>
                                        <p:cTn id="32" dur="500" fill="hold"/>
                                        <p:tgtEl>
                                          <p:spTgt spid="55"/>
                                        </p:tgtEl>
                                        <p:attrNameLst>
                                          <p:attrName>fillcolor</p:attrName>
                                        </p:attrNameLst>
                                      </p:cBhvr>
                                      <p:by>
                                        <p:hsl h="0" s="12549" l="25098"/>
                                      </p:by>
                                    </p:animClr>
                                    <p:animClr clrSpc="hsl" dir="cw">
                                      <p:cBhvr>
                                        <p:cTn id="33" dur="500" fill="hold"/>
                                        <p:tgtEl>
                                          <p:spTgt spid="55"/>
                                        </p:tgtEl>
                                        <p:attrNameLst>
                                          <p:attrName>stroke.color</p:attrName>
                                        </p:attrNameLst>
                                      </p:cBhvr>
                                      <p:by>
                                        <p:hsl h="0" s="12549" l="25098"/>
                                      </p:by>
                                    </p:animClr>
                                    <p:set>
                                      <p:cBhvr>
                                        <p:cTn id="34" dur="500" fill="hold"/>
                                        <p:tgtEl>
                                          <p:spTgt spid="55"/>
                                        </p:tgtEl>
                                        <p:attrNameLst>
                                          <p:attrName>fill.type</p:attrName>
                                        </p:attrNameLst>
                                      </p:cBhvr>
                                      <p:to>
                                        <p:strVal val="solid"/>
                                      </p:to>
                                    </p:set>
                                  </p:childTnLst>
                                </p:cTn>
                              </p:par>
                              <p:par>
                                <p:cTn id="35" presetID="30" presetClass="emph" presetSubtype="0" fill="hold" grpId="0" nodeType="withEffect">
                                  <p:stCondLst>
                                    <p:cond delay="0"/>
                                  </p:stCondLst>
                                  <p:childTnLst>
                                    <p:animClr clrSpc="hsl" dir="cw">
                                      <p:cBhvr override="childStyle">
                                        <p:cTn id="36" dur="500" fill="hold"/>
                                        <p:tgtEl>
                                          <p:spTgt spid="42"/>
                                        </p:tgtEl>
                                        <p:attrNameLst>
                                          <p:attrName>style.color</p:attrName>
                                        </p:attrNameLst>
                                      </p:cBhvr>
                                      <p:by>
                                        <p:hsl h="0" s="12549" l="25098"/>
                                      </p:by>
                                    </p:animClr>
                                    <p:animClr clrSpc="hsl" dir="cw">
                                      <p:cBhvr>
                                        <p:cTn id="37" dur="500" fill="hold"/>
                                        <p:tgtEl>
                                          <p:spTgt spid="42"/>
                                        </p:tgtEl>
                                        <p:attrNameLst>
                                          <p:attrName>fillcolor</p:attrName>
                                        </p:attrNameLst>
                                      </p:cBhvr>
                                      <p:by>
                                        <p:hsl h="0" s="12549" l="25098"/>
                                      </p:by>
                                    </p:animClr>
                                    <p:animClr clrSpc="hsl" dir="cw">
                                      <p:cBhvr>
                                        <p:cTn id="38" dur="500" fill="hold"/>
                                        <p:tgtEl>
                                          <p:spTgt spid="42"/>
                                        </p:tgtEl>
                                        <p:attrNameLst>
                                          <p:attrName>stroke.color</p:attrName>
                                        </p:attrNameLst>
                                      </p:cBhvr>
                                      <p:by>
                                        <p:hsl h="0" s="12549" l="25098"/>
                                      </p:by>
                                    </p:animClr>
                                    <p:set>
                                      <p:cBhvr>
                                        <p:cTn id="39" dur="500" fill="hold"/>
                                        <p:tgtEl>
                                          <p:spTgt spid="42"/>
                                        </p:tgtEl>
                                        <p:attrNameLst>
                                          <p:attrName>fill.type</p:attrName>
                                        </p:attrNameLst>
                                      </p:cBhvr>
                                      <p:to>
                                        <p:strVal val="solid"/>
                                      </p:to>
                                    </p:set>
                                  </p:childTnLst>
                                </p:cTn>
                              </p:par>
                              <p:par>
                                <p:cTn id="40" presetID="30" presetClass="emph" presetSubtype="0" fill="hold" grpId="0" nodeType="withEffect">
                                  <p:stCondLst>
                                    <p:cond delay="0"/>
                                  </p:stCondLst>
                                  <p:childTnLst>
                                    <p:animClr clrSpc="hsl" dir="cw">
                                      <p:cBhvr override="childStyle">
                                        <p:cTn id="41" dur="500" fill="hold"/>
                                        <p:tgtEl>
                                          <p:spTgt spid="12"/>
                                        </p:tgtEl>
                                        <p:attrNameLst>
                                          <p:attrName>style.color</p:attrName>
                                        </p:attrNameLst>
                                      </p:cBhvr>
                                      <p:by>
                                        <p:hsl h="0" s="12549" l="25098"/>
                                      </p:by>
                                    </p:animClr>
                                    <p:animClr clrSpc="hsl" dir="cw">
                                      <p:cBhvr>
                                        <p:cTn id="42" dur="500" fill="hold"/>
                                        <p:tgtEl>
                                          <p:spTgt spid="12"/>
                                        </p:tgtEl>
                                        <p:attrNameLst>
                                          <p:attrName>fillcolor</p:attrName>
                                        </p:attrNameLst>
                                      </p:cBhvr>
                                      <p:by>
                                        <p:hsl h="0" s="12549" l="25098"/>
                                      </p:by>
                                    </p:animClr>
                                    <p:animClr clrSpc="hsl" dir="cw">
                                      <p:cBhvr>
                                        <p:cTn id="43" dur="500" fill="hold"/>
                                        <p:tgtEl>
                                          <p:spTgt spid="12"/>
                                        </p:tgtEl>
                                        <p:attrNameLst>
                                          <p:attrName>stroke.color</p:attrName>
                                        </p:attrNameLst>
                                      </p:cBhvr>
                                      <p:by>
                                        <p:hsl h="0" s="12549" l="25098"/>
                                      </p:by>
                                    </p:animClr>
                                    <p:set>
                                      <p:cBhvr>
                                        <p:cTn id="44" dur="500" fill="hold"/>
                                        <p:tgtEl>
                                          <p:spTgt spid="12"/>
                                        </p:tgtEl>
                                        <p:attrNameLst>
                                          <p:attrName>fill.type</p:attrName>
                                        </p:attrNameLst>
                                      </p:cBhvr>
                                      <p:to>
                                        <p:strVal val="solid"/>
                                      </p:to>
                                    </p:set>
                                  </p:childTnLst>
                                </p:cTn>
                              </p:par>
                              <p:par>
                                <p:cTn id="45" presetID="30" presetClass="emph" presetSubtype="0" fill="hold" grpId="0" nodeType="withEffect">
                                  <p:stCondLst>
                                    <p:cond delay="0"/>
                                  </p:stCondLst>
                                  <p:childTnLst>
                                    <p:animClr clrSpc="hsl" dir="cw">
                                      <p:cBhvr override="childStyle">
                                        <p:cTn id="46" dur="500" fill="hold"/>
                                        <p:tgtEl>
                                          <p:spTgt spid="13"/>
                                        </p:tgtEl>
                                        <p:attrNameLst>
                                          <p:attrName>style.color</p:attrName>
                                        </p:attrNameLst>
                                      </p:cBhvr>
                                      <p:by>
                                        <p:hsl h="0" s="12549" l="25098"/>
                                      </p:by>
                                    </p:animClr>
                                    <p:animClr clrSpc="hsl" dir="cw">
                                      <p:cBhvr>
                                        <p:cTn id="47" dur="500" fill="hold"/>
                                        <p:tgtEl>
                                          <p:spTgt spid="13"/>
                                        </p:tgtEl>
                                        <p:attrNameLst>
                                          <p:attrName>fillcolor</p:attrName>
                                        </p:attrNameLst>
                                      </p:cBhvr>
                                      <p:by>
                                        <p:hsl h="0" s="12549" l="25098"/>
                                      </p:by>
                                    </p:animClr>
                                    <p:animClr clrSpc="hsl" dir="cw">
                                      <p:cBhvr>
                                        <p:cTn id="48" dur="500" fill="hold"/>
                                        <p:tgtEl>
                                          <p:spTgt spid="13"/>
                                        </p:tgtEl>
                                        <p:attrNameLst>
                                          <p:attrName>stroke.color</p:attrName>
                                        </p:attrNameLst>
                                      </p:cBhvr>
                                      <p:by>
                                        <p:hsl h="0" s="12549" l="25098"/>
                                      </p:by>
                                    </p:animClr>
                                    <p:set>
                                      <p:cBhvr>
                                        <p:cTn id="49" dur="500" fill="hold"/>
                                        <p:tgtEl>
                                          <p:spTgt spid="13"/>
                                        </p:tgtEl>
                                        <p:attrNameLst>
                                          <p:attrName>fill.type</p:attrName>
                                        </p:attrNameLst>
                                      </p:cBhvr>
                                      <p:to>
                                        <p:strVal val="solid"/>
                                      </p:to>
                                    </p:set>
                                  </p:childTnLst>
                                </p:cTn>
                              </p:par>
                              <p:par>
                                <p:cTn id="50" presetID="30" presetClass="emph" presetSubtype="0" fill="hold" grpId="0" nodeType="withEffect">
                                  <p:stCondLst>
                                    <p:cond delay="0"/>
                                  </p:stCondLst>
                                  <p:childTnLst>
                                    <p:animClr clrSpc="hsl" dir="cw">
                                      <p:cBhvr override="childStyle">
                                        <p:cTn id="51" dur="500" fill="hold"/>
                                        <p:tgtEl>
                                          <p:spTgt spid="14"/>
                                        </p:tgtEl>
                                        <p:attrNameLst>
                                          <p:attrName>style.color</p:attrName>
                                        </p:attrNameLst>
                                      </p:cBhvr>
                                      <p:by>
                                        <p:hsl h="0" s="12549" l="25098"/>
                                      </p:by>
                                    </p:animClr>
                                    <p:animClr clrSpc="hsl" dir="cw">
                                      <p:cBhvr>
                                        <p:cTn id="52" dur="500" fill="hold"/>
                                        <p:tgtEl>
                                          <p:spTgt spid="14"/>
                                        </p:tgtEl>
                                        <p:attrNameLst>
                                          <p:attrName>fillcolor</p:attrName>
                                        </p:attrNameLst>
                                      </p:cBhvr>
                                      <p:by>
                                        <p:hsl h="0" s="12549" l="25098"/>
                                      </p:by>
                                    </p:animClr>
                                    <p:animClr clrSpc="hsl" dir="cw">
                                      <p:cBhvr>
                                        <p:cTn id="53" dur="500" fill="hold"/>
                                        <p:tgtEl>
                                          <p:spTgt spid="14"/>
                                        </p:tgtEl>
                                        <p:attrNameLst>
                                          <p:attrName>stroke.color</p:attrName>
                                        </p:attrNameLst>
                                      </p:cBhvr>
                                      <p:by>
                                        <p:hsl h="0" s="12549" l="25098"/>
                                      </p:by>
                                    </p:animClr>
                                    <p:set>
                                      <p:cBhvr>
                                        <p:cTn id="54" dur="500" fill="hold"/>
                                        <p:tgtEl>
                                          <p:spTgt spid="14"/>
                                        </p:tgtEl>
                                        <p:attrNameLst>
                                          <p:attrName>fill.type</p:attrName>
                                        </p:attrNameLst>
                                      </p:cBhvr>
                                      <p:to>
                                        <p:strVal val="solid"/>
                                      </p:to>
                                    </p:set>
                                  </p:childTnLst>
                                </p:cTn>
                              </p:par>
                              <p:par>
                                <p:cTn id="55" presetID="30" presetClass="emph" presetSubtype="0" fill="hold" grpId="0" nodeType="withEffect">
                                  <p:stCondLst>
                                    <p:cond delay="0"/>
                                  </p:stCondLst>
                                  <p:childTnLst>
                                    <p:animClr clrSpc="hsl" dir="cw">
                                      <p:cBhvr override="childStyle">
                                        <p:cTn id="56" dur="500" fill="hold"/>
                                        <p:tgtEl>
                                          <p:spTgt spid="29"/>
                                        </p:tgtEl>
                                        <p:attrNameLst>
                                          <p:attrName>style.color</p:attrName>
                                        </p:attrNameLst>
                                      </p:cBhvr>
                                      <p:by>
                                        <p:hsl h="0" s="12549" l="25098"/>
                                      </p:by>
                                    </p:animClr>
                                    <p:animClr clrSpc="hsl" dir="cw">
                                      <p:cBhvr>
                                        <p:cTn id="57" dur="500" fill="hold"/>
                                        <p:tgtEl>
                                          <p:spTgt spid="29"/>
                                        </p:tgtEl>
                                        <p:attrNameLst>
                                          <p:attrName>fillcolor</p:attrName>
                                        </p:attrNameLst>
                                      </p:cBhvr>
                                      <p:by>
                                        <p:hsl h="0" s="12549" l="25098"/>
                                      </p:by>
                                    </p:animClr>
                                    <p:animClr clrSpc="hsl" dir="cw">
                                      <p:cBhvr>
                                        <p:cTn id="58" dur="500" fill="hold"/>
                                        <p:tgtEl>
                                          <p:spTgt spid="29"/>
                                        </p:tgtEl>
                                        <p:attrNameLst>
                                          <p:attrName>stroke.color</p:attrName>
                                        </p:attrNameLst>
                                      </p:cBhvr>
                                      <p:by>
                                        <p:hsl h="0" s="12549" l="25098"/>
                                      </p:by>
                                    </p:animClr>
                                    <p:set>
                                      <p:cBhvr>
                                        <p:cTn id="59" dur="500" fill="hold"/>
                                        <p:tgtEl>
                                          <p:spTgt spid="29"/>
                                        </p:tgtEl>
                                        <p:attrNameLst>
                                          <p:attrName>fill.type</p:attrName>
                                        </p:attrNameLst>
                                      </p:cBhvr>
                                      <p:to>
                                        <p:strVal val="solid"/>
                                      </p:to>
                                    </p:set>
                                  </p:childTnLst>
                                </p:cTn>
                              </p:par>
                              <p:par>
                                <p:cTn id="60" presetID="30" presetClass="emph" presetSubtype="0" fill="hold" grpId="0" nodeType="withEffect">
                                  <p:stCondLst>
                                    <p:cond delay="0"/>
                                  </p:stCondLst>
                                  <p:childTnLst>
                                    <p:animClr clrSpc="hsl" dir="cw">
                                      <p:cBhvr override="childStyle">
                                        <p:cTn id="61" dur="500" fill="hold"/>
                                        <p:tgtEl>
                                          <p:spTgt spid="30"/>
                                        </p:tgtEl>
                                        <p:attrNameLst>
                                          <p:attrName>style.color</p:attrName>
                                        </p:attrNameLst>
                                      </p:cBhvr>
                                      <p:by>
                                        <p:hsl h="0" s="12549" l="25098"/>
                                      </p:by>
                                    </p:animClr>
                                    <p:animClr clrSpc="hsl" dir="cw">
                                      <p:cBhvr>
                                        <p:cTn id="62" dur="500" fill="hold"/>
                                        <p:tgtEl>
                                          <p:spTgt spid="30"/>
                                        </p:tgtEl>
                                        <p:attrNameLst>
                                          <p:attrName>fillcolor</p:attrName>
                                        </p:attrNameLst>
                                      </p:cBhvr>
                                      <p:by>
                                        <p:hsl h="0" s="12549" l="25098"/>
                                      </p:by>
                                    </p:animClr>
                                    <p:animClr clrSpc="hsl" dir="cw">
                                      <p:cBhvr>
                                        <p:cTn id="63" dur="500" fill="hold"/>
                                        <p:tgtEl>
                                          <p:spTgt spid="30"/>
                                        </p:tgtEl>
                                        <p:attrNameLst>
                                          <p:attrName>stroke.color</p:attrName>
                                        </p:attrNameLst>
                                      </p:cBhvr>
                                      <p:by>
                                        <p:hsl h="0" s="12549" l="25098"/>
                                      </p:by>
                                    </p:animClr>
                                    <p:set>
                                      <p:cBhvr>
                                        <p:cTn id="64" dur="500" fill="hold"/>
                                        <p:tgtEl>
                                          <p:spTgt spid="30"/>
                                        </p:tgtEl>
                                        <p:attrNameLst>
                                          <p:attrName>fill.type</p:attrName>
                                        </p:attrNameLst>
                                      </p:cBhvr>
                                      <p:to>
                                        <p:strVal val="solid"/>
                                      </p:to>
                                    </p:set>
                                  </p:childTnLst>
                                </p:cTn>
                              </p:par>
                              <p:par>
                                <p:cTn id="65" presetID="30" presetClass="emph" presetSubtype="0" fill="hold" grpId="0" nodeType="with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30" presetClass="emph" presetSubtype="0" fill="hold" grpId="0" nodeType="withEffect">
                                  <p:stCondLst>
                                    <p:cond delay="0"/>
                                  </p:stCondLst>
                                  <p:childTnLst>
                                    <p:animClr clrSpc="hsl" dir="cw">
                                      <p:cBhvr override="childStyle">
                                        <p:cTn id="71" dur="500" fill="hold"/>
                                        <p:tgtEl>
                                          <p:spTgt spid="35"/>
                                        </p:tgtEl>
                                        <p:attrNameLst>
                                          <p:attrName>style.color</p:attrName>
                                        </p:attrNameLst>
                                      </p:cBhvr>
                                      <p:by>
                                        <p:hsl h="0" s="12549" l="25098"/>
                                      </p:by>
                                    </p:animClr>
                                    <p:animClr clrSpc="hsl" dir="cw">
                                      <p:cBhvr>
                                        <p:cTn id="72" dur="500" fill="hold"/>
                                        <p:tgtEl>
                                          <p:spTgt spid="35"/>
                                        </p:tgtEl>
                                        <p:attrNameLst>
                                          <p:attrName>fillcolor</p:attrName>
                                        </p:attrNameLst>
                                      </p:cBhvr>
                                      <p:by>
                                        <p:hsl h="0" s="12549" l="25098"/>
                                      </p:by>
                                    </p:animClr>
                                    <p:animClr clrSpc="hsl" dir="cw">
                                      <p:cBhvr>
                                        <p:cTn id="73" dur="500" fill="hold"/>
                                        <p:tgtEl>
                                          <p:spTgt spid="35"/>
                                        </p:tgtEl>
                                        <p:attrNameLst>
                                          <p:attrName>stroke.color</p:attrName>
                                        </p:attrNameLst>
                                      </p:cBhvr>
                                      <p:by>
                                        <p:hsl h="0" s="12549" l="25098"/>
                                      </p:by>
                                    </p:animClr>
                                    <p:set>
                                      <p:cBhvr>
                                        <p:cTn id="74" dur="500" fill="hold"/>
                                        <p:tgtEl>
                                          <p:spTgt spid="35"/>
                                        </p:tgtEl>
                                        <p:attrNameLst>
                                          <p:attrName>fill.type</p:attrName>
                                        </p:attrNameLst>
                                      </p:cBhvr>
                                      <p:to>
                                        <p:strVal val="solid"/>
                                      </p:to>
                                    </p:set>
                                  </p:childTnLst>
                                </p:cTn>
                              </p:par>
                              <p:par>
                                <p:cTn id="75" presetID="30" presetClass="emph" presetSubtype="0" fill="hold" grpId="0" nodeType="withEffect">
                                  <p:stCondLst>
                                    <p:cond delay="0"/>
                                  </p:stCondLst>
                                  <p:childTnLst>
                                    <p:animClr clrSpc="hsl" dir="cw">
                                      <p:cBhvr override="childStyle">
                                        <p:cTn id="76" dur="500" fill="hold"/>
                                        <p:tgtEl>
                                          <p:spTgt spid="34"/>
                                        </p:tgtEl>
                                        <p:attrNameLst>
                                          <p:attrName>style.color</p:attrName>
                                        </p:attrNameLst>
                                      </p:cBhvr>
                                      <p:by>
                                        <p:hsl h="0" s="12549" l="25098"/>
                                      </p:by>
                                    </p:animClr>
                                    <p:animClr clrSpc="hsl" dir="cw">
                                      <p:cBhvr>
                                        <p:cTn id="77" dur="500" fill="hold"/>
                                        <p:tgtEl>
                                          <p:spTgt spid="34"/>
                                        </p:tgtEl>
                                        <p:attrNameLst>
                                          <p:attrName>fillcolor</p:attrName>
                                        </p:attrNameLst>
                                      </p:cBhvr>
                                      <p:by>
                                        <p:hsl h="0" s="12549" l="25098"/>
                                      </p:by>
                                    </p:animClr>
                                    <p:animClr clrSpc="hsl" dir="cw">
                                      <p:cBhvr>
                                        <p:cTn id="78" dur="500" fill="hold"/>
                                        <p:tgtEl>
                                          <p:spTgt spid="34"/>
                                        </p:tgtEl>
                                        <p:attrNameLst>
                                          <p:attrName>stroke.color</p:attrName>
                                        </p:attrNameLst>
                                      </p:cBhvr>
                                      <p:by>
                                        <p:hsl h="0" s="12549" l="25098"/>
                                      </p:by>
                                    </p:animClr>
                                    <p:set>
                                      <p:cBhvr>
                                        <p:cTn id="79" dur="5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2" grpId="0" animBg="1"/>
      <p:bldP spid="43" grpId="0" animBg="1"/>
      <p:bldP spid="49" grpId="0" animBg="1"/>
      <p:bldP spid="27" grpId="0" animBg="1"/>
      <p:bldP spid="29" grpId="0" animBg="1"/>
      <p:bldP spid="30" grpId="0" animBg="1"/>
      <p:bldP spid="33" grpId="0" animBg="1"/>
      <p:bldP spid="34" grpId="0" animBg="1"/>
      <p:bldP spid="35" grpId="0" animBg="1"/>
      <p:bldP spid="63"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418865" cy="3046988"/>
          </a:xfrm>
          <a:prstGeom prst="rect">
            <a:avLst/>
          </a:prstGeom>
          <a:noFill/>
        </p:spPr>
        <p:txBody>
          <a:bodyPr wrap="square" rtlCol="0">
            <a:spAutoFit/>
          </a:bodyPr>
          <a:lstStyle>
            <a:defPPr>
              <a:defRPr lang="en-US"/>
            </a:defPPr>
            <a:lvl1pPr>
              <a:defRPr sz="5000">
                <a:solidFill>
                  <a:srgbClr val="FFFFFF"/>
                </a:solidFill>
                <a:latin typeface="+mj-lt"/>
              </a:defRPr>
            </a:lvl1pPr>
          </a:lstStyle>
          <a:p>
            <a:pPr algn="l" defTabSz="914400">
              <a:buNone/>
            </a:pPr>
            <a:r>
              <a:rPr lang="ja-JP" altLang="en-US" sz="4800" b="0" dirty="0" smtClean="0">
                <a:solidFill>
                  <a:srgbClr val="B0D685"/>
                </a:solidFill>
                <a:latin typeface="Segoe UI Semibold" pitchFamily="34" charset="0"/>
                <a:ea typeface="メイリオ"/>
                <a:cs typeface="+mn-cs"/>
              </a:rPr>
              <a:t>非同期とは</a:t>
            </a:r>
          </a:p>
          <a:p>
            <a:pPr algn="l" defTabSz="914400">
              <a:buNone/>
            </a:pPr>
            <a:r>
              <a:rPr lang="ja-JP" altLang="en-US" sz="4800" b="0" dirty="0" smtClean="0">
                <a:solidFill>
                  <a:srgbClr val="FFFFFF"/>
                </a:solidFill>
                <a:latin typeface="Segoe UI Semibold" pitchFamily="34" charset="0"/>
                <a:ea typeface="メイリオ"/>
                <a:cs typeface="+mn-cs"/>
              </a:rPr>
              <a:t>非同期によるハングの修正方法</a:t>
            </a:r>
          </a:p>
          <a:p>
            <a:pPr algn="l" defTabSz="914400">
              <a:buNone/>
            </a:pPr>
            <a:r>
              <a:rPr lang="ja-JP" altLang="en-US" sz="4800" b="0" dirty="0" smtClean="0">
                <a:solidFill>
                  <a:srgbClr val="B0D685"/>
                </a:solidFill>
                <a:latin typeface="Segoe UI Semibold" pitchFamily="34" charset="0"/>
                <a:ea typeface="メイリオ"/>
                <a:cs typeface="+mn-cs"/>
              </a:rPr>
              <a:t>非同期の使用方法</a:t>
            </a:r>
          </a:p>
          <a:p>
            <a:pPr algn="l" defTabSz="914400">
              <a:buNone/>
            </a:pPr>
            <a:r>
              <a:rPr lang="ja-JP" altLang="en-US" sz="4800" b="0" dirty="0" smtClean="0">
                <a:solidFill>
                  <a:srgbClr val="B0D685"/>
                </a:solidFill>
                <a:latin typeface="Segoe UI Semibold" pitchFamily="34" charset="0"/>
                <a:ea typeface="メイリオ"/>
                <a:cs typeface="+mn-cs"/>
              </a:rPr>
              <a:t>お勧めの </a:t>
            </a:r>
            <a:r>
              <a:rPr lang="en-US" altLang="ja-JP" sz="4800" b="0" dirty="0" smtClean="0">
                <a:solidFill>
                  <a:srgbClr val="B0D685"/>
                </a:solidFill>
                <a:latin typeface="Segoe UI Semibold" pitchFamily="34" charset="0"/>
                <a:ea typeface="メイリオ"/>
                <a:cs typeface="+mn-cs"/>
              </a:rPr>
              <a:t>5 </a:t>
            </a:r>
            <a:r>
              <a:rPr lang="ja-JP" altLang="en-US" sz="4800" b="0" dirty="0" smtClean="0">
                <a:solidFill>
                  <a:srgbClr val="B0D685"/>
                </a:solidFill>
                <a:latin typeface="Segoe UI Semibold" pitchFamily="34" charset="0"/>
                <a:ea typeface="メイリオ"/>
                <a:cs typeface="+mn-cs"/>
              </a:rPr>
              <a:t>つのヒント</a:t>
            </a:r>
            <a:endParaRPr lang="ja-JP" altLang="en-US" sz="4800" b="0" dirty="0">
              <a:solidFill>
                <a:srgbClr val="B0D685"/>
              </a:solidFill>
              <a:latin typeface="Segoe UI Semibold" pitchFamily="34" charset="0"/>
              <a:ea typeface="メイリオ"/>
              <a:cs typeface="+mn-cs"/>
            </a:endParaRPr>
          </a:p>
        </p:txBody>
      </p:sp>
    </p:spTree>
    <p:extLst>
      <p:ext uri="{BB962C8B-B14F-4D97-AF65-F5344CB8AC3E}">
        <p14:creationId xmlns:p14="http://schemas.microsoft.com/office/powerpoint/2010/main" val="23531832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103585" y="2652876"/>
            <a:ext cx="10105697" cy="1990726"/>
          </a:xfrm>
          <a:noFill/>
        </p:spPr>
        <p:txBody>
          <a:bodyPr anchor="ctr" anchorCtr="0">
            <a:noAutofit/>
          </a:bodyPr>
          <a:lstStyle/>
          <a:p>
            <a:pPr marL="0" indent="0" algn="ctr" defTabSz="914400">
              <a:spcBef>
                <a:spcPct val="0"/>
              </a:spcBef>
              <a:buNone/>
            </a:pPr>
            <a:r>
              <a:rPr lang="ja-JP" altLang="en-US" sz="5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注意</a:t>
            </a:r>
            <a:r>
              <a:rPr lang="en-US" altLang="ja-JP" sz="5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 Win32 </a:t>
            </a:r>
            <a:r>
              <a:rPr lang="ja-JP" altLang="en-US" sz="5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の存在</a:t>
            </a:r>
            <a:endParaRPr lang="ja-JP" altLang="en-US" sz="5400" dirty="0">
              <a:latin typeface="+mn-lt"/>
              <a:ea typeface="メイリオ"/>
            </a:endParaRPr>
          </a:p>
        </p:txBody>
      </p:sp>
    </p:spTree>
    <p:extLst>
      <p:ext uri="{BB962C8B-B14F-4D97-AF65-F5344CB8AC3E}">
        <p14:creationId xmlns:p14="http://schemas.microsoft.com/office/powerpoint/2010/main" val="624888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1"/>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Win32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の </a:t>
            </a:r>
            <a:r>
              <a:rPr lang="en-US" altLang="ja-JP"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UI </a:t>
            </a:r>
            <a:r>
              <a:rPr lang="ja-JP" altLang="en-US" sz="4400" b="0" spc="-100" baseline="0" dirty="0" smtClean="0">
                <a:ln w="3175">
                  <a:noFill/>
                </a:ln>
                <a:gradFill flip="none" rotWithShape="1">
                  <a:gsLst>
                    <a:gs pos="0">
                      <a:schemeClr val="bg1"/>
                    </a:gs>
                    <a:gs pos="86000">
                      <a:schemeClr val="bg1"/>
                    </a:gs>
                  </a:gsLst>
                  <a:lin ang="5400000" scaled="0"/>
                  <a:tileRect/>
                </a:gradFill>
                <a:effectLst/>
                <a:latin typeface="Segoe UI Semibold"/>
                <a:ea typeface="メイリオ"/>
                <a:cs typeface="Arial"/>
              </a:rPr>
              <a:t>スレッド</a:t>
            </a:r>
            <a:endParaRPr lang="ja-JP" altLang="en-US" dirty="0">
              <a:ea typeface="メイリオ"/>
            </a:endParaRPr>
          </a:p>
        </p:txBody>
      </p:sp>
      <p:sp>
        <p:nvSpPr>
          <p:cNvPr id="6" name="Text Placeholder 5"/>
          <p:cNvSpPr>
            <a:spLocks noGrp="1"/>
          </p:cNvSpPr>
          <p:nvPr>
            <p:ph type="body" sz="quarter" idx="10"/>
          </p:nvPr>
        </p:nvSpPr>
        <p:spPr>
          <a:xfrm>
            <a:off x="519115" y="1337425"/>
            <a:ext cx="11149012" cy="4801314"/>
          </a:xfrm>
        </p:spPr>
        <p:txBody>
          <a:bodyPr/>
          <a:lstStyle/>
          <a:p>
            <a:pPr marL="0" indent="0" algn="l" defTabSz="914400">
              <a:lnSpc>
                <a:spcPct val="90000"/>
              </a:lnSpc>
              <a:spcBef>
                <a:spcPct val="20000"/>
              </a:spcBef>
              <a:buNone/>
            </a:pPr>
            <a:r>
              <a:rPr lang="en-US" altLang="ja-JP" sz="2400" b="0" dirty="0" smtClean="0">
                <a:solidFill>
                  <a:srgbClr val="0000FF"/>
                </a:solidFill>
                <a:latin typeface="Consolas"/>
                <a:ea typeface="メイリオ"/>
                <a:cs typeface="Consolas"/>
              </a:rPr>
              <a:t>while</a:t>
            </a:r>
            <a:r>
              <a:rPr lang="en-US" altLang="ja-JP" sz="2400" b="0" dirty="0" smtClean="0">
                <a:gradFill>
                  <a:gsLst>
                    <a:gs pos="0">
                      <a:srgbClr val="000000"/>
                    </a:gs>
                    <a:gs pos="86000">
                      <a:srgbClr val="000000"/>
                    </a:gs>
                  </a:gsLst>
                  <a:lin ang="5400000" scaled="0"/>
                </a:gradFill>
                <a:latin typeface="Consolas"/>
                <a:ea typeface="メイリオ"/>
                <a:cs typeface="Consolas"/>
              </a:rPr>
              <a:t>( (bRet = GetMessage( &amp;msg, NULL, 0, 0 )) != 0)</a:t>
            </a: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     </a:t>
            </a:r>
            <a:endParaRPr lang="ja-JP" altLang="en-US" sz="2400" b="0" dirty="0" smtClean="0">
              <a:gradFill>
                <a:gsLst>
                  <a:gs pos="0">
                    <a:srgbClr val="000000"/>
                  </a:gs>
                  <a:gs pos="86000">
                    <a:srgbClr val="000000"/>
                  </a:gs>
                </a:gsLst>
                <a:lin ang="5400000" scaled="0"/>
              </a:gradFill>
              <a:latin typeface="Consolas"/>
              <a:ea typeface="メイリオ"/>
              <a:cs typeface="Consolas"/>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if</a:t>
            </a:r>
            <a:r>
              <a:rPr lang="en-US" altLang="ja-JP" sz="2400" b="0" dirty="0" smtClean="0">
                <a:gradFill>
                  <a:gsLst>
                    <a:gs pos="0">
                      <a:srgbClr val="000000"/>
                    </a:gs>
                    <a:gs pos="86000">
                      <a:srgbClr val="000000"/>
                    </a:gs>
                  </a:gsLst>
                  <a:lin ang="5400000" scaled="0"/>
                </a:gradFill>
                <a:latin typeface="Consolas"/>
                <a:ea typeface="メイリオ"/>
                <a:cs typeface="Consolas"/>
              </a:rPr>
              <a:t> (bRet == -1)    </a:t>
            </a: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        </a:t>
            </a:r>
            <a:endParaRPr lang="ja-JP" altLang="en-US"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8000"/>
                </a:solidFill>
                <a:latin typeface="Consolas"/>
                <a:ea typeface="メイリオ"/>
                <a:cs typeface="Consolas"/>
              </a:rPr>
              <a:t>// </a:t>
            </a:r>
            <a:r>
              <a:rPr lang="ja-JP" altLang="en-US" sz="2200" b="0" dirty="0" smtClean="0">
                <a:solidFill>
                  <a:srgbClr val="008000"/>
                </a:solidFill>
                <a:latin typeface="ＭＳ Ｐゴシック" pitchFamily="50" charset="-128"/>
                <a:ea typeface="ＭＳ Ｐゴシック" pitchFamily="50" charset="-128"/>
                <a:cs typeface="Consolas"/>
              </a:rPr>
              <a:t>エラーの処理</a:t>
            </a:r>
            <a:r>
              <a:rPr lang="en-US" altLang="ja-JP" sz="2200" b="0" dirty="0" smtClean="0">
                <a:solidFill>
                  <a:srgbClr val="008000"/>
                </a:solidFill>
                <a:latin typeface="ＭＳ Ｐゴシック" pitchFamily="50" charset="-128"/>
                <a:ea typeface="ＭＳ Ｐゴシック" pitchFamily="50" charset="-128"/>
                <a:cs typeface="Consolas"/>
              </a:rPr>
              <a:t>/</a:t>
            </a:r>
            <a:r>
              <a:rPr lang="ja-JP" altLang="en-US" sz="2200" b="0" dirty="0" smtClean="0">
                <a:solidFill>
                  <a:srgbClr val="008000"/>
                </a:solidFill>
                <a:latin typeface="ＭＳ Ｐゴシック" pitchFamily="50" charset="-128"/>
                <a:ea typeface="ＭＳ Ｐゴシック" pitchFamily="50" charset="-128"/>
                <a:cs typeface="Consolas"/>
              </a:rPr>
              <a:t>終了</a:t>
            </a:r>
            <a:r>
              <a:rPr lang="ja-JP" altLang="en-US" sz="2400" b="0" dirty="0" smtClean="0">
                <a:solidFill>
                  <a:srgbClr val="008000"/>
                </a:solidFill>
                <a:latin typeface="Consolas"/>
                <a:ea typeface="メイリオ"/>
                <a:cs typeface="Consolas"/>
              </a:rPr>
              <a:t>    </a:t>
            </a:r>
            <a:endParaRPr lang="ja-JP" altLang="en-US" dirty="0" smtClean="0">
              <a:solidFill>
                <a:srgbClr val="00800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    </a:t>
            </a:r>
            <a:endParaRPr lang="ja-JP" altLang="en-US"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solidFill>
                  <a:srgbClr val="0000FF"/>
                </a:solidFill>
                <a:latin typeface="Consolas"/>
                <a:ea typeface="メイリオ"/>
                <a:cs typeface="Consolas"/>
              </a:rPr>
              <a:t>else</a:t>
            </a:r>
            <a:r>
              <a:rPr lang="en-US" altLang="ja-JP" sz="2400" b="0" dirty="0" smtClean="0">
                <a:gradFill>
                  <a:gsLst>
                    <a:gs pos="0">
                      <a:srgbClr val="000000"/>
                    </a:gs>
                    <a:gs pos="86000">
                      <a:srgbClr val="000000"/>
                    </a:gs>
                  </a:gsLst>
                  <a:lin ang="5400000" scaled="0"/>
                </a:gradFill>
                <a:latin typeface="Consolas"/>
                <a:ea typeface="メイリオ"/>
                <a:cs typeface="Consolas"/>
              </a:rPr>
              <a:t>    </a:t>
            </a:r>
            <a:endParaRPr lang="ja-JP" altLang="en-US"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        </a:t>
            </a:r>
            <a:endParaRPr lang="ja-JP" altLang="en-US"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TranslateMessage(&amp;msg);         </a:t>
            </a: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DispatchMessage(&amp;msg);     </a:t>
            </a:r>
          </a:p>
          <a:p>
            <a:pPr marL="0" indent="0" algn="l" defTabSz="914400">
              <a:lnSpc>
                <a:spcPct val="90000"/>
              </a:lnSpc>
              <a:spcBef>
                <a:spcPct val="20000"/>
              </a:spcBef>
              <a:buNone/>
            </a:pPr>
            <a:r>
              <a:rPr lang="ja-JP" altLang="en-US" sz="2400" b="0" dirty="0" smtClean="0">
                <a:gradFill>
                  <a:gsLst>
                    <a:gs pos="0">
                      <a:srgbClr val="000000"/>
                    </a:gs>
                    <a:gs pos="86000">
                      <a:srgbClr val="000000"/>
                    </a:gs>
                  </a:gsLst>
                  <a:lin ang="5400000" scaled="0"/>
                </a:gradFill>
                <a:latin typeface="Consolas"/>
                <a:ea typeface="メイリオ"/>
                <a:cs typeface="Consolas"/>
              </a:rPr>
              <a:t>	</a:t>
            </a: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dirty="0" smtClean="0">
              <a:solidFill>
                <a:srgbClr val="000000"/>
              </a:solidFill>
              <a:highlight>
                <a:srgbClr val="FFFFFF"/>
              </a:highlight>
              <a:latin typeface="Consolas"/>
              <a:ea typeface="メイリオ"/>
            </a:endParaRPr>
          </a:p>
          <a:p>
            <a:pPr marL="0" indent="0" algn="l" defTabSz="914400">
              <a:lnSpc>
                <a:spcPct val="90000"/>
              </a:lnSpc>
              <a:spcBef>
                <a:spcPct val="20000"/>
              </a:spcBef>
              <a:buNone/>
            </a:pPr>
            <a:r>
              <a:rPr lang="en-US" altLang="ja-JP" sz="2400" b="0" dirty="0" smtClean="0">
                <a:gradFill>
                  <a:gsLst>
                    <a:gs pos="0">
                      <a:srgbClr val="000000"/>
                    </a:gs>
                    <a:gs pos="86000">
                      <a:srgbClr val="000000"/>
                    </a:gs>
                  </a:gsLst>
                  <a:lin ang="5400000" scaled="0"/>
                </a:gradFill>
                <a:latin typeface="Consolas"/>
                <a:ea typeface="メイリオ"/>
                <a:cs typeface="Consolas"/>
              </a:rPr>
              <a:t>}</a:t>
            </a:r>
            <a:endParaRPr lang="ja-JP" altLang="en-US" sz="2400" b="0" dirty="0">
              <a:gradFill>
                <a:gsLst>
                  <a:gs pos="0">
                    <a:srgbClr val="000000"/>
                  </a:gs>
                  <a:gs pos="86000">
                    <a:srgbClr val="000000"/>
                  </a:gs>
                </a:gsLst>
                <a:lin ang="5400000" scaled="0"/>
              </a:gradFill>
              <a:latin typeface="Consolas"/>
              <a:ea typeface="メイリオ"/>
              <a:cs typeface="Consolas"/>
            </a:endParaRPr>
          </a:p>
        </p:txBody>
      </p:sp>
    </p:spTree>
    <p:extLst>
      <p:ext uri="{BB962C8B-B14F-4D97-AF65-F5344CB8AC3E}">
        <p14:creationId xmlns:p14="http://schemas.microsoft.com/office/powerpoint/2010/main" val="19202741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2"/>
</p:tagLst>
</file>

<file path=ppt/tags/tag10.xml><?xml version="1.0" encoding="utf-8"?>
<p:tagLst xmlns:a="http://schemas.openxmlformats.org/drawingml/2006/main" xmlns:r="http://schemas.openxmlformats.org/officeDocument/2006/relationships" xmlns:p="http://schemas.openxmlformats.org/presentationml/2006/main">
  <p:tag name="TIMING" val="|1.1|7.8|49.8|16.6|15.6"/>
</p:tagLst>
</file>

<file path=ppt/tags/tag11.xml><?xml version="1.0" encoding="utf-8"?>
<p:tagLst xmlns:a="http://schemas.openxmlformats.org/drawingml/2006/main" xmlns:r="http://schemas.openxmlformats.org/officeDocument/2006/relationships" xmlns:p="http://schemas.openxmlformats.org/presentationml/2006/main">
  <p:tag name="TIMING" val="|2.8|28.3|14.5|13.6"/>
</p:tagLst>
</file>

<file path=ppt/tags/tag12.xml><?xml version="1.0" encoding="utf-8"?>
<p:tagLst xmlns:a="http://schemas.openxmlformats.org/drawingml/2006/main" xmlns:r="http://schemas.openxmlformats.org/officeDocument/2006/relationships" xmlns:p="http://schemas.openxmlformats.org/presentationml/2006/main">
  <p:tag name="TIMING" val="|2.8|28.3|14.5|13.6"/>
</p:tagLst>
</file>

<file path=ppt/tags/tag13.xml><?xml version="1.0" encoding="utf-8"?>
<p:tagLst xmlns:a="http://schemas.openxmlformats.org/drawingml/2006/main" xmlns:r="http://schemas.openxmlformats.org/officeDocument/2006/relationships" xmlns:p="http://schemas.openxmlformats.org/presentationml/2006/main">
  <p:tag name="TIMING" val="|1.1|7.8|49.8|16.6|15.6"/>
</p:tagLst>
</file>

<file path=ppt/tags/tag14.xml><?xml version="1.0" encoding="utf-8"?>
<p:tagLst xmlns:a="http://schemas.openxmlformats.org/drawingml/2006/main" xmlns:r="http://schemas.openxmlformats.org/officeDocument/2006/relationships" xmlns:p="http://schemas.openxmlformats.org/presentationml/2006/main">
  <p:tag name="TIMING" val="|18.4|0.8"/>
</p:tagLst>
</file>

<file path=ppt/tags/tag15.xml><?xml version="1.0" encoding="utf-8"?>
<p:tagLst xmlns:a="http://schemas.openxmlformats.org/drawingml/2006/main" xmlns:r="http://schemas.openxmlformats.org/officeDocument/2006/relationships" xmlns:p="http://schemas.openxmlformats.org/presentationml/2006/main">
  <p:tag name="TIMING" val="|37.8"/>
</p:tagLst>
</file>

<file path=ppt/tags/tag2.xml><?xml version="1.0" encoding="utf-8"?>
<p:tagLst xmlns:a="http://schemas.openxmlformats.org/drawingml/2006/main" xmlns:r="http://schemas.openxmlformats.org/officeDocument/2006/relationships" xmlns:p="http://schemas.openxmlformats.org/presentationml/2006/main">
  <p:tag name="TIMING" val="|37.8"/>
</p:tagLst>
</file>

<file path=ppt/tags/tag3.xml><?xml version="1.0" encoding="utf-8"?>
<p:tagLst xmlns:a="http://schemas.openxmlformats.org/drawingml/2006/main" xmlns:r="http://schemas.openxmlformats.org/officeDocument/2006/relationships" xmlns:p="http://schemas.openxmlformats.org/presentationml/2006/main">
  <p:tag name="TIMING" val="|16.4"/>
</p:tagLst>
</file>

<file path=ppt/tags/tag4.xml><?xml version="1.0" encoding="utf-8"?>
<p:tagLst xmlns:a="http://schemas.openxmlformats.org/drawingml/2006/main" xmlns:r="http://schemas.openxmlformats.org/officeDocument/2006/relationships" xmlns:p="http://schemas.openxmlformats.org/presentationml/2006/main">
  <p:tag name="TIMING" val="|41.1"/>
</p:tagLst>
</file>

<file path=ppt/tags/tag5.xml><?xml version="1.0" encoding="utf-8"?>
<p:tagLst xmlns:a="http://schemas.openxmlformats.org/drawingml/2006/main" xmlns:r="http://schemas.openxmlformats.org/officeDocument/2006/relationships" xmlns:p="http://schemas.openxmlformats.org/presentationml/2006/main">
  <p:tag name="TIMING" val="|1.5|29.4|2.7|45|6.5|4.1"/>
</p:tagLst>
</file>

<file path=ppt/tags/tag6.xml><?xml version="1.0" encoding="utf-8"?>
<p:tagLst xmlns:a="http://schemas.openxmlformats.org/drawingml/2006/main" xmlns:r="http://schemas.openxmlformats.org/officeDocument/2006/relationships" xmlns:p="http://schemas.openxmlformats.org/presentationml/2006/main">
  <p:tag name="TIMING" val="|1.3|1|1.8|8.4"/>
</p:tagLst>
</file>

<file path=ppt/tags/tag7.xml><?xml version="1.0" encoding="utf-8"?>
<p:tagLst xmlns:a="http://schemas.openxmlformats.org/drawingml/2006/main" xmlns:r="http://schemas.openxmlformats.org/officeDocument/2006/relationships" xmlns:p="http://schemas.openxmlformats.org/presentationml/2006/main">
  <p:tag name="TIMING" val="|13.3|22.4"/>
</p:tagLst>
</file>

<file path=ppt/tags/tag8.xml><?xml version="1.0" encoding="utf-8"?>
<p:tagLst xmlns:a="http://schemas.openxmlformats.org/drawingml/2006/main" xmlns:r="http://schemas.openxmlformats.org/officeDocument/2006/relationships" xmlns:p="http://schemas.openxmlformats.org/presentationml/2006/main">
  <p:tag name="TIMING" val="|2.8|28.3|14.5|13.6"/>
</p:tagLst>
</file>

<file path=ppt/tags/tag9.xml><?xml version="1.0" encoding="utf-8"?>
<p:tagLst xmlns:a="http://schemas.openxmlformats.org/drawingml/2006/main" xmlns:r="http://schemas.openxmlformats.org/officeDocument/2006/relationships" xmlns:p="http://schemas.openxmlformats.org/presentationml/2006/main">
  <p:tag name="TIMING" val="|13.3|48|2.1"/>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1914</Words>
  <Application>Microsoft Office PowerPoint</Application>
  <PresentationFormat>ユーザー設定</PresentationFormat>
  <Paragraphs>414</Paragraphs>
  <Slides>44</Slides>
  <Notes>44</Notes>
  <HiddenSlides>0</HiddenSlides>
  <MMClips>0</MMClips>
  <ScaleCrop>false</ScaleCrop>
  <HeadingPairs>
    <vt:vector size="4" baseType="variant">
      <vt:variant>
        <vt:lpstr>テーマ</vt:lpstr>
      </vt:variant>
      <vt:variant>
        <vt:i4>7</vt:i4>
      </vt:variant>
      <vt:variant>
        <vt:lpstr>スライド タイトル</vt:lpstr>
      </vt:variant>
      <vt:variant>
        <vt:i4>44</vt:i4>
      </vt:variant>
    </vt:vector>
  </HeadingPairs>
  <TitlesOfParts>
    <vt:vector size="5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Async everywhere: creating responsive APIs &amp; apps    非同期の活用:  応答性の高い API とアプリを開発する</vt:lpstr>
      <vt:lpstr>PowerPoint プレゼンテーション</vt:lpstr>
      <vt:lpstr>Windows ランタイム ♥ 非同期</vt:lpstr>
      <vt:lpstr>PowerPoint プレゼンテーション</vt:lpstr>
      <vt:lpstr>非同期 API とは</vt:lpstr>
      <vt:lpstr>PowerPoint プレゼンテーション</vt:lpstr>
      <vt:lpstr>PowerPoint プレゼンテーション</vt:lpstr>
      <vt:lpstr>注意: Win32 の存在</vt:lpstr>
      <vt:lpstr>Win32 の UI スレッド</vt:lpstr>
      <vt:lpstr>この Win32 API の処理時間</vt:lpstr>
      <vt:lpstr>長時間実行される Windows Runtime API は、ブロックではなく非同期による完了を提供</vt:lpstr>
      <vt:lpstr>PowerPoint プレゼンテーション</vt:lpstr>
      <vt:lpstr>非同期処理の構造</vt:lpstr>
      <vt:lpstr>C++ のシンプルな非同期</vt:lpstr>
      <vt:lpstr>JavaScript の promise</vt:lpstr>
      <vt:lpstr>JavaScript の promise</vt:lpstr>
      <vt:lpstr>JavaScript の promise</vt:lpstr>
      <vt:lpstr>C#/VB の await</vt:lpstr>
      <vt:lpstr>C#/VB の await</vt:lpstr>
      <vt:lpstr> 非同期処理の順序</vt:lpstr>
      <vt:lpstr>エラー処理</vt:lpstr>
      <vt:lpstr>エラー処理</vt:lpstr>
      <vt:lpstr>エラー処理</vt:lpstr>
      <vt:lpstr>JavaScript の .then</vt:lpstr>
      <vt:lpstr>JavaScript の .then</vt:lpstr>
      <vt:lpstr>非同期処理の順序</vt:lpstr>
      <vt:lpstr>非同期の実行</vt:lpstr>
      <vt:lpstr>PowerPoint プレゼンテーション</vt:lpstr>
      <vt:lpstr>1) COM アパートメントについては心配無用</vt:lpstr>
      <vt:lpstr>2) 以下の処理を必ず開始すること</vt:lpstr>
      <vt:lpstr>3) ファイル選択機能のキャンセル = 非同期のキャンセル</vt:lpstr>
      <vt:lpstr>4) Dispatcher.Invoke については心配無用</vt:lpstr>
      <vt:lpstr>5) 同時実行については心配無用</vt:lpstr>
      <vt:lpstr>この場合、競合は発生するか</vt:lpstr>
      <vt:lpstr>Windows ランタイムにより、ハングしない アプリの開発がこれまでになく簡単に</vt:lpstr>
      <vt:lpstr>関連セッション</vt:lpstr>
      <vt:lpstr>その他の参照リソースとドキュメント</vt:lpstr>
      <vt:lpstr>PowerPoint プレゼンテーション</vt:lpstr>
      <vt:lpstr>PowerPoint プレゼンテーション</vt:lpstr>
      <vt:lpstr>非同期メソッド vs. イベント</vt:lpstr>
      <vt:lpstr>非同期メソッド</vt:lpstr>
      <vt:lpstr>IAsyncOperation&lt;T&gt;</vt:lpstr>
      <vt:lpstr>非同期 API とは</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2011-11-18T16:34:46Z</dcterms:created>
  <dcterms:modified xsi:type="dcterms:W3CDTF">2011-11-18T16:35:11Z</dcterms:modified>
</cp:coreProperties>
</file>