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47"/>
  </p:notesMasterIdLst>
  <p:handoutMasterIdLst>
    <p:handoutMasterId r:id="rId48"/>
  </p:handoutMasterIdLst>
  <p:sldIdLst>
    <p:sldId id="257" r:id="rId8"/>
    <p:sldId id="304" r:id="rId9"/>
    <p:sldId id="258" r:id="rId10"/>
    <p:sldId id="259" r:id="rId11"/>
    <p:sldId id="260" r:id="rId12"/>
    <p:sldId id="261" r:id="rId13"/>
    <p:sldId id="262" r:id="rId14"/>
    <p:sldId id="263" r:id="rId15"/>
    <p:sldId id="264" r:id="rId16"/>
    <p:sldId id="265" r:id="rId17"/>
    <p:sldId id="266" r:id="rId18"/>
    <p:sldId id="267" r:id="rId19"/>
    <p:sldId id="268" r:id="rId20"/>
    <p:sldId id="294" r:id="rId21"/>
    <p:sldId id="271" r:id="rId22"/>
    <p:sldId id="298" r:id="rId23"/>
    <p:sldId id="272" r:id="rId24"/>
    <p:sldId id="299" r:id="rId25"/>
    <p:sldId id="273" r:id="rId26"/>
    <p:sldId id="275" r:id="rId27"/>
    <p:sldId id="274" r:id="rId28"/>
    <p:sldId id="276" r:id="rId29"/>
    <p:sldId id="279" r:id="rId30"/>
    <p:sldId id="280" r:id="rId31"/>
    <p:sldId id="282" r:id="rId32"/>
    <p:sldId id="281" r:id="rId33"/>
    <p:sldId id="300" r:id="rId34"/>
    <p:sldId id="283" r:id="rId35"/>
    <p:sldId id="301" r:id="rId36"/>
    <p:sldId id="302" r:id="rId37"/>
    <p:sldId id="286" r:id="rId38"/>
    <p:sldId id="287" r:id="rId39"/>
    <p:sldId id="288" r:id="rId40"/>
    <p:sldId id="289" r:id="rId41"/>
    <p:sldId id="290" r:id="rId42"/>
    <p:sldId id="291" r:id="rId43"/>
    <p:sldId id="303" r:id="rId44"/>
    <p:sldId id="292" r:id="rId45"/>
    <p:sldId id="256" r:id="rId4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57EC1"/>
    <a:srgbClr val="65BC46"/>
    <a:srgbClr val="EF4423"/>
    <a:srgbClr val="59CC0E"/>
    <a:srgbClr val="0087FF"/>
    <a:srgbClr val="FF3C00"/>
    <a:srgbClr val="FFFFFF"/>
    <a:srgbClr val="F8F57B"/>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68" autoAdjust="0"/>
    <p:restoredTop sz="87356" autoAdjust="0"/>
  </p:normalViewPr>
  <p:slideViewPr>
    <p:cSldViewPr snapToGrid="0" snapToObjects="1">
      <p:cViewPr varScale="1">
        <p:scale>
          <a:sx n="62" d="100"/>
          <a:sy n="62" d="100"/>
        </p:scale>
        <p:origin x="-126"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85" d="100"/>
          <a:sy n="85" d="100"/>
        </p:scale>
        <p:origin x="-201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10/31/2011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10/31/2011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10/31/2011 3:22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152" lvl="1"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036887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10/31/2011 3:22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74054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33" tIns="45716" rIns="91433" bIns="45716"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687482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10/31/2011 3:22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3687482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10/31/2011 3:22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68748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53625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10/31/2011 3:22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677640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4110752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10/31/2011 3:22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1356344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1201947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3</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1201947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1416657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2304188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33</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10/31/2011 3:22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60812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10/31/2011 3:22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152" lvl="1"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036887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accent1"/>
                    </a:gs>
                    <a:gs pos="86000">
                      <a:schemeClr val="accent1"/>
                    </a:gs>
                  </a:gsLst>
                  <a:lin ang="5400000" scaled="0"/>
                </a:gradFill>
                <a:effectLst/>
                <a:latin typeface="Segoe UI"/>
                <a:cs typeface="Segoe UI"/>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pPr/>
              <a:t>10/31/2011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pPr/>
              <a:t>10/31/2011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pPr/>
              <a:t>10/31/2011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4621902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32226987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3511846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10/31/2011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10/31/2011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10/31/2011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10/31/2011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10/31/2011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10/31/2011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1.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image" Target="../media/image1.pn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5.xml"/><Relationship Id="rId1"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theme" Target="../theme/theme7.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6" r:id="rId12"/>
    <p:sldLayoutId id="2147483727" r:id="rId13"/>
    <p:sldLayoutId id="2147483728" r:id="rId14"/>
    <p:sldLayoutId id="2147483814" r:id="rId15"/>
    <p:sldLayoutId id="2147483815" r:id="rId16"/>
    <p:sldLayoutId id="2147483816"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notesSlide" Target="../notesSlides/notesSlide14.xml"/><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52.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6.xml"/><Relationship Id="rId5" Type="http://schemas.openxmlformats.org/officeDocument/2006/relationships/image" Target="../media/image55.jpe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microsoft.com/office/2007/relationships/hdphoto" Target="../media/hdphoto1.wdp"/><Relationship Id="rId9"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24.png"/><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go.microsoft.com/fwlink/?LinkId=221707"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go.microsoft.com/fwlink/?LinkId=227642&amp;clcid=0x409" TargetMode="External"/><Relationship Id="rId5" Type="http://schemas.openxmlformats.org/officeDocument/2006/relationships/hyperlink" Target="http://go.microsoft.com/fwlink/?LinkId=227643&amp;clcid=0x409" TargetMode="External"/><Relationship Id="rId4" Type="http://schemas.openxmlformats.org/officeDocument/2006/relationships/hyperlink" Target="http://go.microsoft.com/fwlink/?LinkId=221708"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forums.dev.windows.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bldw.in/SessionFeedback"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971297"/>
            <a:ext cx="9625465" cy="1523497"/>
          </a:xfrm>
        </p:spPr>
        <p:txBody>
          <a:bodyPr/>
          <a:lstStyle/>
          <a:p>
            <a:pPr algn="l" defTabSz="914400">
              <a:lnSpc>
                <a:spcPct val="90000"/>
              </a:lnSpc>
              <a:spcBef>
                <a:spcPct val="0"/>
              </a:spcBef>
              <a:buNone/>
            </a:pPr>
            <a:r>
              <a:rPr lang="en-US" altLang="ja-JP" sz="32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Metro style apps using XAML: What you need to know </a:t>
            </a:r>
            <a:br>
              <a:rPr lang="en-US" altLang="ja-JP" sz="32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br>
            <a:r>
              <a:rPr lang="en-US" altLang="ja-JP" sz="1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
            </a:r>
            <a:br>
              <a:rPr lang="en-US" altLang="ja-JP" sz="1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br>
            <a:r>
              <a:rPr lang="en-US" altLang="ja-JP" sz="4800" dirty="0" smtClean="0">
                <a:latin typeface="Segoe UI Semibold"/>
                <a:ea typeface="メイリオ"/>
                <a:cs typeface="Arial"/>
              </a:rPr>
              <a:t>XAML</a:t>
            </a:r>
            <a:r>
              <a:rPr lang="ja-JP" altLang="en-US" sz="4800" dirty="0" smtClean="0">
                <a:latin typeface="Segoe UI Semibold"/>
                <a:ea typeface="メイリオ"/>
                <a:cs typeface="Arial"/>
              </a:rPr>
              <a:t> を使用した </a:t>
            </a:r>
            <a:r>
              <a:rPr lang="en-US" altLang="ja-JP" sz="48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Metro </a:t>
            </a:r>
            <a:r>
              <a:rPr lang="ja-JP" altLang="en-US" sz="48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スタイル </a:t>
            </a:r>
            <a:r>
              <a:rPr lang="en-US" altLang="ja-JP" sz="48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
            </a:r>
            <a:br>
              <a:rPr lang="en-US" altLang="ja-JP" sz="48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br>
            <a:r>
              <a:rPr lang="ja-JP" altLang="en-US" sz="48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アプリで知っておくべきこと</a:t>
            </a:r>
            <a:endParaRPr lang="en-US" altLang="ja-JP" sz="4400" b="0" spc="-100" baseline="0" dirty="0">
              <a:ln w="3175">
                <a:noFill/>
              </a:ln>
              <a:gradFill flip="none" rotWithShape="1">
                <a:gsLst>
                  <a:gs pos="0">
                    <a:schemeClr val="bg2"/>
                  </a:gs>
                  <a:gs pos="86000">
                    <a:schemeClr val="bg2"/>
                  </a:gs>
                </a:gsLst>
                <a:lin ang="5400000" scaled="0"/>
                <a:tileRect/>
              </a:gradFill>
              <a:effectLst/>
              <a:latin typeface="Segoe UI Semibold"/>
              <a:ea typeface="メイリオ"/>
              <a:cs typeface="Arial"/>
            </a:endParaRPr>
          </a:p>
        </p:txBody>
      </p:sp>
      <p:sp>
        <p:nvSpPr>
          <p:cNvPr id="3" name="Subtitle 2"/>
          <p:cNvSpPr>
            <a:spLocks noGrp="1"/>
          </p:cNvSpPr>
          <p:nvPr>
            <p:ph type="subTitle" idx="1"/>
          </p:nvPr>
        </p:nvSpPr>
        <p:spPr>
          <a:xfrm>
            <a:off x="969964" y="4764522"/>
            <a:ext cx="6840536" cy="463255"/>
          </a:xfrm>
        </p:spPr>
        <p:txBody>
          <a:bodyPr/>
          <a:lstStyle/>
          <a:p>
            <a:pPr marL="0" indent="0" algn="l">
              <a:lnSpc>
                <a:spcPct val="90000"/>
              </a:lnSpc>
              <a:spcBef>
                <a:spcPts val="0"/>
              </a:spcBef>
              <a:buNone/>
            </a:pPr>
            <a:r>
              <a:rPr lang="en-US" altLang="ja-JP" b="0" dirty="0" smtClean="0">
                <a:gradFill>
                  <a:gsLst>
                    <a:gs pos="0">
                      <a:schemeClr val="accent1"/>
                    </a:gs>
                    <a:gs pos="86000">
                      <a:schemeClr val="accent1"/>
                    </a:gs>
                  </a:gsLst>
                  <a:lin ang="5400000" scaled="0"/>
                </a:gradFill>
                <a:ea typeface="メイリオ"/>
              </a:rPr>
              <a:t>Joe </a:t>
            </a:r>
            <a:r>
              <a:rPr lang="en-US" altLang="ja-JP" b="0" dirty="0" err="1" smtClean="0">
                <a:gradFill>
                  <a:gsLst>
                    <a:gs pos="0">
                      <a:schemeClr val="accent1"/>
                    </a:gs>
                    <a:gs pos="86000">
                      <a:schemeClr val="accent1"/>
                    </a:gs>
                  </a:gsLst>
                  <a:lin ang="5400000" scaled="0"/>
                </a:gradFill>
                <a:ea typeface="メイリオ"/>
              </a:rPr>
              <a:t>Stegman</a:t>
            </a:r>
            <a:endParaRPr lang="ja-JP" altLang="en-US" dirty="0" smtClean="0">
              <a:ea typeface="メイリオ"/>
            </a:endParaRPr>
          </a:p>
          <a:p>
            <a:pPr marL="0" indent="0" algn="l">
              <a:lnSpc>
                <a:spcPct val="90000"/>
              </a:lnSpc>
              <a:spcBef>
                <a:spcPts val="0"/>
              </a:spcBef>
              <a:buNone/>
            </a:pPr>
            <a:r>
              <a:rPr lang="en-US" altLang="ja-JP" b="0" dirty="0" smtClean="0">
                <a:gradFill>
                  <a:gsLst>
                    <a:gs pos="0">
                      <a:schemeClr val="accent1"/>
                    </a:gs>
                    <a:gs pos="86000">
                      <a:schemeClr val="accent1"/>
                    </a:gs>
                  </a:gsLst>
                  <a:lin ang="5400000" scaled="0"/>
                </a:gradFill>
                <a:ea typeface="メイリオ"/>
              </a:rPr>
              <a:t>Group Program Manager</a:t>
            </a:r>
            <a:endParaRPr lang="ja-JP" altLang="en-US" b="0" dirty="0" smtClean="0">
              <a:gradFill>
                <a:gsLst>
                  <a:gs pos="0">
                    <a:schemeClr val="accent1"/>
                  </a:gs>
                  <a:gs pos="86000">
                    <a:schemeClr val="accent1"/>
                  </a:gs>
                </a:gsLst>
                <a:lin ang="5400000" scaled="0"/>
              </a:gradFill>
              <a:ea typeface="メイリオ"/>
            </a:endParaRPr>
          </a:p>
          <a:p>
            <a:pPr marL="0" indent="0" algn="l">
              <a:lnSpc>
                <a:spcPct val="90000"/>
              </a:lnSpc>
              <a:spcBef>
                <a:spcPts val="0"/>
              </a:spcBef>
              <a:buNone/>
            </a:pPr>
            <a:r>
              <a:rPr lang="en-US" altLang="ja-JP" b="0" dirty="0" smtClean="0">
                <a:gradFill>
                  <a:gsLst>
                    <a:gs pos="0">
                      <a:schemeClr val="accent1"/>
                    </a:gs>
                    <a:gs pos="86000">
                      <a:schemeClr val="accent1"/>
                    </a:gs>
                  </a:gsLst>
                  <a:lin ang="5400000" scaled="0"/>
                </a:gradFill>
                <a:ea typeface="メイリオ"/>
              </a:rPr>
              <a:t>Microsoft Corporation</a:t>
            </a:r>
            <a:endParaRPr lang="ja-JP" altLang="en-US" dirty="0">
              <a:ea typeface="メイリオ"/>
            </a:endParaRPr>
          </a:p>
        </p:txBody>
      </p:sp>
      <p:sp>
        <p:nvSpPr>
          <p:cNvPr id="4" name="Text Placeholder 8"/>
          <p:cNvSpPr>
            <a:spLocks noGrp="1"/>
          </p:cNvSpPr>
          <p:nvPr>
            <p:ph type="body" sz="quarter" idx="10"/>
          </p:nvPr>
        </p:nvSpPr>
        <p:spPr>
          <a:xfrm>
            <a:off x="969964" y="190502"/>
            <a:ext cx="2547937" cy="276999"/>
          </a:xfrm>
        </p:spPr>
        <p:txBody>
          <a:bodyPr/>
          <a:lstStyle/>
          <a:p>
            <a:pPr marL="0" indent="0" algn="l" defTabSz="914400">
              <a:spcBef>
                <a:spcPct val="20000"/>
              </a:spcBef>
              <a:buNone/>
            </a:pPr>
            <a:r>
              <a:rPr lang="en-US" altLang="ja-JP" sz="2000" b="0" baseline="0" dirty="0" smtClean="0">
                <a:gradFill>
                  <a:gsLst>
                    <a:gs pos="0">
                      <a:schemeClr val="bg2"/>
                    </a:gs>
                    <a:gs pos="86000">
                      <a:schemeClr val="bg2"/>
                    </a:gs>
                  </a:gsLst>
                  <a:lin ang="5400000" scaled="0"/>
                </a:gradFill>
                <a:latin typeface="Segoe UI Light"/>
                <a:ea typeface="メイリオ"/>
                <a:cs typeface="+mn-cs"/>
              </a:rPr>
              <a:t>APP-737T</a:t>
            </a:r>
            <a:endParaRPr lang="ja-JP" altLang="en-US" dirty="0">
              <a:ea typeface="メイリオ"/>
            </a:endParaRPr>
          </a:p>
        </p:txBody>
      </p:sp>
    </p:spTree>
    <p:extLst>
      <p:ext uri="{BB962C8B-B14F-4D97-AF65-F5344CB8AC3E}">
        <p14:creationId xmlns:p14="http://schemas.microsoft.com/office/powerpoint/2010/main" val="4236190420"/>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新しくなったもの</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アプリの </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UX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の設計</a:t>
            </a:r>
            <a:endParaRPr lang="ja-JP" altLang="en-US" dirty="0">
              <a:ea typeface="メイリオ"/>
            </a:endParaRPr>
          </a:p>
        </p:txBody>
      </p:sp>
      <p:sp>
        <p:nvSpPr>
          <p:cNvPr id="4" name="Text Placeholder 3"/>
          <p:cNvSpPr>
            <a:spLocks noGrp="1"/>
          </p:cNvSpPr>
          <p:nvPr>
            <p:ph type="body" sz="quarter" idx="10"/>
          </p:nvPr>
        </p:nvSpPr>
        <p:spPr>
          <a:xfrm>
            <a:off x="7762272" y="1493911"/>
            <a:ext cx="3765503" cy="455509"/>
          </a:xfrm>
        </p:spPr>
        <p:txBody>
          <a:bodyPr/>
          <a:lstStyle/>
          <a:p>
            <a:pPr marL="0" indent="0" algn="ctr" defTabSz="914400">
              <a:spcBef>
                <a:spcPct val="20000"/>
              </a:spcBef>
              <a:buNone/>
            </a:pPr>
            <a:r>
              <a:rPr lang="ja-JP" altLang="en-US" sz="3200" b="0" dirty="0" smtClean="0">
                <a:gradFill>
                  <a:gsLst>
                    <a:gs pos="0">
                      <a:schemeClr val="tx1"/>
                    </a:gs>
                    <a:gs pos="86000">
                      <a:schemeClr val="tx1"/>
                    </a:gs>
                  </a:gsLst>
                  <a:lin ang="5400000" scaled="0"/>
                </a:gradFill>
                <a:latin typeface="Segoe UI Light"/>
                <a:ea typeface="メイリオ"/>
                <a:cs typeface="+mn-cs"/>
              </a:rPr>
              <a:t>マウス</a:t>
            </a:r>
            <a:endParaRPr lang="ja-JP" altLang="en-US" dirty="0">
              <a:ea typeface="メイリオ"/>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1" y="1873007"/>
            <a:ext cx="6426563" cy="451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0483" y="2042540"/>
            <a:ext cx="4229082" cy="4175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3"/>
          <p:cNvSpPr txBox="1">
            <a:spLocks/>
          </p:cNvSpPr>
          <p:nvPr/>
        </p:nvSpPr>
        <p:spPr>
          <a:xfrm>
            <a:off x="2002040" y="1284903"/>
            <a:ext cx="3765503" cy="45550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a:buNone/>
            </a:pPr>
            <a:r>
              <a:rPr lang="ja-JP" altLang="en-US" b="0" dirty="0" smtClean="0">
                <a:solidFill>
                  <a:schemeClr val="tx1"/>
                </a:solidFill>
                <a:latin typeface="Segoe UI Light"/>
                <a:ea typeface="メイリオ"/>
                <a:cs typeface="+mn-cs"/>
              </a:rPr>
              <a:t>タッチとマウス</a:t>
            </a:r>
            <a:endParaRPr lang="ja-JP" altLang="en-US" dirty="0">
              <a:ea typeface="メイリオ"/>
            </a:endParaRPr>
          </a:p>
        </p:txBody>
      </p:sp>
    </p:spTree>
    <p:extLst>
      <p:ext uri="{BB962C8B-B14F-4D97-AF65-F5344CB8AC3E}">
        <p14:creationId xmlns:p14="http://schemas.microsoft.com/office/powerpoint/2010/main" val="23598992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8350498" cy="1523494"/>
          </a:xfrm>
        </p:spPr>
        <p:txBody>
          <a:bodyPr/>
          <a:lstStyle/>
          <a:p>
            <a:pPr algn="l" defTabSz="914400">
              <a:lnSpc>
                <a:spcPct val="90000"/>
              </a:lnSpc>
              <a:spcBef>
                <a:spcPct val="0"/>
              </a:spcBef>
              <a:buNone/>
            </a:pPr>
            <a:r>
              <a:rPr lang="en-US" altLang="ja-JP"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Metro </a:t>
            </a:r>
            <a:r>
              <a:rPr lang="ja-JP" altLang="en-US"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スタイルの</a:t>
            </a:r>
            <a:r>
              <a:rPr lang="en-US" altLang="ja-JP"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
            </a:r>
            <a:br>
              <a:rPr lang="en-US" altLang="ja-JP"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br>
            <a:r>
              <a:rPr lang="ja-JP" altLang="en-US"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ユーザー インターフェイス</a:t>
            </a:r>
            <a:endParaRPr lang="ja-JP" altLang="en-US" dirty="0">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ja-JP" altLang="en-US" b="0" u="none" strike="noStrike" spc="-300" baseline="0" dirty="0" smtClean="0">
                <a:ln w="11430"/>
                <a:gradFill>
                  <a:gsLst>
                    <a:gs pos="0">
                      <a:schemeClr val="tx1"/>
                    </a:gs>
                    <a:gs pos="88000">
                      <a:schemeClr val="tx1"/>
                    </a:gs>
                  </a:gsLst>
                  <a:lin ang="5400000"/>
                </a:gradFill>
                <a:effectLst/>
                <a:latin typeface="Segoe UI Semibold"/>
                <a:ea typeface="メイリオ"/>
                <a:cs typeface="+mn-cs"/>
              </a:rPr>
              <a:t>デモ </a:t>
            </a:r>
            <a:endParaRPr lang="ja-JP" altLang="en-US" dirty="0">
              <a:ea typeface="メイリオ"/>
            </a:endParaRPr>
          </a:p>
        </p:txBody>
      </p:sp>
    </p:spTree>
    <p:extLst>
      <p:ext uri="{BB962C8B-B14F-4D97-AF65-F5344CB8AC3E}">
        <p14:creationId xmlns:p14="http://schemas.microsoft.com/office/powerpoint/2010/main" val="545013352"/>
      </p:ext>
    </p:extLst>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35871"/>
            <a:ext cx="11240981" cy="1446550"/>
          </a:xfrm>
          <a:prstGeom prst="rect">
            <a:avLst/>
          </a:prstGeom>
          <a:noFill/>
        </p:spPr>
        <p:txBody>
          <a:bodyPr wrap="square" rtlCol="0">
            <a:spAutoFit/>
          </a:bodyPr>
          <a:lstStyle/>
          <a:p>
            <a:pPr algn="l" defTabSz="914400">
              <a:buNone/>
            </a:pPr>
            <a:r>
              <a:rPr lang="en-US" altLang="ja-JP" sz="4400" b="0" dirty="0" smtClean="0">
                <a:solidFill>
                  <a:schemeClr val="tx1"/>
                </a:solidFill>
                <a:latin typeface="Segoe UI Light"/>
                <a:ea typeface="メイリオ"/>
              </a:rPr>
              <a:t>XAML </a:t>
            </a:r>
            <a:r>
              <a:rPr lang="ja-JP" altLang="en-US" sz="4400" b="0" dirty="0" smtClean="0">
                <a:solidFill>
                  <a:schemeClr val="tx1"/>
                </a:solidFill>
                <a:latin typeface="Segoe UI Light"/>
                <a:ea typeface="メイリオ"/>
              </a:rPr>
              <a:t>を使った </a:t>
            </a:r>
            <a:r>
              <a:rPr lang="en-US" altLang="ja-JP" sz="4400" b="0" dirty="0" smtClean="0">
                <a:solidFill>
                  <a:schemeClr val="tx1"/>
                </a:solidFill>
                <a:latin typeface="Segoe UI Light"/>
                <a:ea typeface="メイリオ"/>
              </a:rPr>
              <a:t>Metro </a:t>
            </a:r>
            <a:r>
              <a:rPr lang="ja-JP" altLang="en-US" sz="4400" b="0" dirty="0" smtClean="0">
                <a:solidFill>
                  <a:schemeClr val="tx1"/>
                </a:solidFill>
                <a:latin typeface="Segoe UI Light"/>
                <a:ea typeface="メイリオ"/>
              </a:rPr>
              <a:t>スタイル アプリの</a:t>
            </a:r>
            <a:r>
              <a:rPr lang="en-US" altLang="ja-JP" sz="4400" b="0" dirty="0" smtClean="0">
                <a:solidFill>
                  <a:schemeClr val="tx1"/>
                </a:solidFill>
                <a:latin typeface="Segoe UI Light"/>
                <a:ea typeface="メイリオ"/>
              </a:rPr>
              <a:t/>
            </a:r>
            <a:br>
              <a:rPr lang="en-US" altLang="ja-JP" sz="4400" b="0" dirty="0" smtClean="0">
                <a:solidFill>
                  <a:schemeClr val="tx1"/>
                </a:solidFill>
                <a:latin typeface="Segoe UI Light"/>
                <a:ea typeface="メイリオ"/>
              </a:rPr>
            </a:br>
            <a:r>
              <a:rPr lang="ja-JP" altLang="en-US" sz="4400" b="0" dirty="0" smtClean="0">
                <a:solidFill>
                  <a:schemeClr val="tx1"/>
                </a:solidFill>
                <a:latin typeface="Segoe UI Light"/>
                <a:ea typeface="メイリオ"/>
              </a:rPr>
              <a:t>ユーザー インターフェイス</a:t>
            </a:r>
            <a:endParaRPr lang="ja-JP" altLang="en-US" sz="4400" dirty="0">
              <a:ea typeface="メイリオ"/>
            </a:endParaRPr>
          </a:p>
        </p:txBody>
      </p:sp>
    </p:spTree>
    <p:extLst>
      <p:ext uri="{BB962C8B-B14F-4D97-AF65-F5344CB8AC3E}">
        <p14:creationId xmlns:p14="http://schemas.microsoft.com/office/powerpoint/2010/main" val="59764018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Metro </a:t>
            </a: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スタイル アプリの </a:t>
            </a:r>
            <a:r>
              <a:rPr lang="en-US" altLang="ja-JP"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UI</a:t>
            </a:r>
            <a:endParaRPr lang="ja-JP" altLang="en-US" dirty="0">
              <a:ea typeface="メイリオ"/>
            </a:endParaRPr>
          </a:p>
        </p:txBody>
      </p:sp>
      <p:sp>
        <p:nvSpPr>
          <p:cNvPr id="8" name="Text Placeholder 7"/>
          <p:cNvSpPr>
            <a:spLocks noGrp="1"/>
          </p:cNvSpPr>
          <p:nvPr>
            <p:ph type="body" sz="quarter" idx="10"/>
          </p:nvPr>
        </p:nvSpPr>
        <p:spPr>
          <a:xfrm>
            <a:off x="797693" y="1368534"/>
            <a:ext cx="11199021" cy="483979"/>
          </a:xfrm>
        </p:spPr>
        <p:txBody>
          <a:bodyPr/>
          <a:lstStyle/>
          <a:p>
            <a:pPr marL="0" indent="0" algn="ctr" defTabSz="914400">
              <a:buNone/>
            </a:pPr>
            <a:r>
              <a:rPr lang="ja-JP" altLang="en-US" sz="3100" b="0" dirty="0" smtClean="0">
                <a:gradFill>
                  <a:gsLst>
                    <a:gs pos="0">
                      <a:schemeClr val="tx1"/>
                    </a:gs>
                    <a:gs pos="86000">
                      <a:schemeClr val="tx1"/>
                    </a:gs>
                  </a:gsLst>
                  <a:lin ang="5400000" scaled="0"/>
                </a:gradFill>
                <a:latin typeface="Segoe UI Light"/>
                <a:ea typeface="メイリオ"/>
                <a:cs typeface="+mn-cs"/>
              </a:rPr>
              <a:t>タイル </a:t>
            </a:r>
            <a:r>
              <a:rPr lang="ja-JP" altLang="en-US" sz="3100" dirty="0" smtClean="0">
                <a:latin typeface="Segoe UI Light"/>
                <a:ea typeface="メイリオ"/>
              </a:rPr>
              <a:t>→</a:t>
            </a:r>
            <a:r>
              <a:rPr lang="en-US" altLang="ja-JP" sz="3100" b="0" dirty="0" smtClean="0">
                <a:gradFill>
                  <a:gsLst>
                    <a:gs pos="0">
                      <a:schemeClr val="tx1"/>
                    </a:gs>
                    <a:gs pos="86000">
                      <a:schemeClr val="tx1"/>
                    </a:gs>
                  </a:gsLst>
                  <a:lin ang="5400000" scaled="0"/>
                </a:gradFill>
                <a:latin typeface="Segoe UI Light"/>
                <a:ea typeface="メイリオ"/>
                <a:cs typeface="+mn-cs"/>
              </a:rPr>
              <a:t> </a:t>
            </a:r>
            <a:r>
              <a:rPr lang="ja-JP" altLang="en-US" sz="3100" b="0" dirty="0" smtClean="0">
                <a:gradFill>
                  <a:gsLst>
                    <a:gs pos="0">
                      <a:schemeClr val="tx1"/>
                    </a:gs>
                    <a:gs pos="86000">
                      <a:schemeClr val="tx1"/>
                    </a:gs>
                  </a:gsLst>
                  <a:lin ang="5400000" scaled="0"/>
                </a:gradFill>
                <a:latin typeface="Segoe UI Light"/>
                <a:ea typeface="メイリオ"/>
                <a:cs typeface="+mn-cs"/>
              </a:rPr>
              <a:t>スプラッシュ スクリーン </a:t>
            </a:r>
            <a:r>
              <a:rPr lang="ja-JP" altLang="en-US" sz="3100" dirty="0" smtClean="0">
                <a:ea typeface="メイリオ"/>
              </a:rPr>
              <a:t>→</a:t>
            </a:r>
            <a:r>
              <a:rPr lang="en-US" altLang="ja-JP" sz="3100" b="0" dirty="0" smtClean="0">
                <a:gradFill>
                  <a:gsLst>
                    <a:gs pos="0">
                      <a:schemeClr val="tx1"/>
                    </a:gs>
                    <a:gs pos="86000">
                      <a:schemeClr val="tx1"/>
                    </a:gs>
                  </a:gsLst>
                  <a:lin ang="5400000" scaled="0"/>
                </a:gradFill>
                <a:latin typeface="Segoe UI Light"/>
                <a:ea typeface="メイリオ"/>
                <a:cs typeface="+mn-cs"/>
              </a:rPr>
              <a:t> </a:t>
            </a:r>
            <a:r>
              <a:rPr lang="ja-JP" altLang="en-US" sz="3400" b="1" dirty="0" smtClean="0">
                <a:gradFill>
                  <a:gsLst>
                    <a:gs pos="0">
                      <a:schemeClr val="tx1"/>
                    </a:gs>
                    <a:gs pos="86000">
                      <a:schemeClr val="tx1"/>
                    </a:gs>
                  </a:gsLst>
                  <a:lin ang="5400000" scaled="0"/>
                </a:gradFill>
                <a:latin typeface="Segoe UI Light"/>
                <a:ea typeface="メイリオ"/>
                <a:cs typeface="+mn-cs"/>
              </a:rPr>
              <a:t>アプリ </a:t>
            </a:r>
            <a:r>
              <a:rPr lang="en-US" altLang="ja-JP" sz="3400" b="1" dirty="0" smtClean="0">
                <a:gradFill>
                  <a:gsLst>
                    <a:gs pos="0">
                      <a:schemeClr val="tx1"/>
                    </a:gs>
                    <a:gs pos="86000">
                      <a:schemeClr val="tx1"/>
                    </a:gs>
                  </a:gsLst>
                  <a:lin ang="5400000" scaled="0"/>
                </a:gradFill>
                <a:latin typeface="Segoe UI Light"/>
                <a:ea typeface="メイリオ"/>
                <a:cs typeface="+mn-cs"/>
              </a:rPr>
              <a:t>(</a:t>
            </a:r>
            <a:r>
              <a:rPr lang="ja-JP" altLang="en-US" sz="3400" b="1" dirty="0" smtClean="0">
                <a:gradFill>
                  <a:gsLst>
                    <a:gs pos="0">
                      <a:schemeClr val="tx1"/>
                    </a:gs>
                    <a:gs pos="86000">
                      <a:schemeClr val="tx1"/>
                    </a:gs>
                  </a:gsLst>
                  <a:lin ang="5400000" scaled="0"/>
                </a:gradFill>
                <a:latin typeface="Segoe UI Light"/>
                <a:ea typeface="メイリオ"/>
                <a:cs typeface="+mn-cs"/>
              </a:rPr>
              <a:t>アプリ </a:t>
            </a:r>
            <a:r>
              <a:rPr lang="en-US" altLang="ja-JP" sz="3400" b="1" dirty="0" smtClean="0">
                <a:gradFill>
                  <a:gsLst>
                    <a:gs pos="0">
                      <a:schemeClr val="tx1"/>
                    </a:gs>
                    <a:gs pos="86000">
                      <a:schemeClr val="tx1"/>
                    </a:gs>
                  </a:gsLst>
                  <a:lin ang="5400000" scaled="0"/>
                </a:gradFill>
                <a:latin typeface="Segoe UI Light"/>
                <a:ea typeface="メイリオ"/>
                <a:cs typeface="+mn-cs"/>
              </a:rPr>
              <a:t>UI)</a:t>
            </a:r>
            <a:endParaRPr lang="ja-JP" altLang="en-US" sz="3400" b="1" dirty="0">
              <a:ea typeface="メイリオ"/>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693" y="2167559"/>
            <a:ext cx="1636742" cy="83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489" y="2494915"/>
            <a:ext cx="3147693" cy="187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8240" y="3677992"/>
            <a:ext cx="4878474" cy="274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windesign\Shared\zachshal\Assets\Hands\Han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206975" y="2548553"/>
            <a:ext cx="1696330" cy="389165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a:off x="2282729" y="2740485"/>
            <a:ext cx="1141216" cy="507164"/>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bwMode="auto">
          <a:xfrm>
            <a:off x="7118240" y="3677992"/>
            <a:ext cx="4878474" cy="27428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4" name="Rectangle 3"/>
          <p:cNvSpPr/>
          <p:nvPr/>
        </p:nvSpPr>
        <p:spPr bwMode="auto">
          <a:xfrm>
            <a:off x="7118240" y="3677992"/>
            <a:ext cx="4878474" cy="2742802"/>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13" name="Text Placeholder 7"/>
          <p:cNvSpPr txBox="1">
            <a:spLocks/>
          </p:cNvSpPr>
          <p:nvPr/>
        </p:nvSpPr>
        <p:spPr>
          <a:xfrm>
            <a:off x="7262158" y="2817219"/>
            <a:ext cx="4590638" cy="42704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a:buNone/>
            </a:pPr>
            <a:r>
              <a:rPr lang="en-US" altLang="ja-JP" sz="3000" b="0" dirty="0" smtClean="0">
                <a:solidFill>
                  <a:schemeClr val="tx1"/>
                </a:solidFill>
                <a:latin typeface="Segoe UI Light"/>
                <a:ea typeface="メイリオ"/>
                <a:cs typeface="+mn-cs"/>
              </a:rPr>
              <a:t>XAML UI </a:t>
            </a:r>
            <a:r>
              <a:rPr lang="ja-JP" altLang="en-US" sz="3000" b="0" dirty="0" smtClean="0">
                <a:solidFill>
                  <a:schemeClr val="tx1"/>
                </a:solidFill>
                <a:latin typeface="Segoe UI Light"/>
                <a:ea typeface="メイリオ"/>
                <a:cs typeface="+mn-cs"/>
              </a:rPr>
              <a:t>はここから開始</a:t>
            </a:r>
            <a:endParaRPr lang="ja-JP" altLang="en-US" sz="3000" b="1" dirty="0">
              <a:ea typeface="メイリオ"/>
            </a:endParaRPr>
          </a:p>
        </p:txBody>
      </p:sp>
      <p:cxnSp>
        <p:nvCxnSpPr>
          <p:cNvPr id="15" name="Straight Arrow Connector 14"/>
          <p:cNvCxnSpPr/>
          <p:nvPr/>
        </p:nvCxnSpPr>
        <p:spPr>
          <a:xfrm>
            <a:off x="9398975" y="3224037"/>
            <a:ext cx="0" cy="608346"/>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158989" y="3578801"/>
            <a:ext cx="1141216" cy="507164"/>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8884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xit" presetSubtype="0" fill="hold"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fade">
                                      <p:cBhvr>
                                        <p:cTn id="18" dur="5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fade">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1"/>
            <a:ext cx="11149013" cy="1179554"/>
          </a:xfrm>
        </p:spPr>
        <p:txBody>
          <a:bodyPr/>
          <a:lstStyle/>
          <a:p>
            <a:pPr algn="l" defTabSz="914400">
              <a:spcBef>
                <a:spcPct val="0"/>
              </a:spcBef>
              <a:buNone/>
            </a:pPr>
            <a:r>
              <a:rPr lang="en-US" altLang="ja-JP" sz="42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Metro </a:t>
            </a:r>
            <a:r>
              <a:rPr lang="ja-JP" altLang="en-US" sz="42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スタイル アプリ向けに用意されている</a:t>
            </a:r>
            <a:r>
              <a:rPr lang="en-US" altLang="ja-JP" sz="42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
            </a:r>
            <a:br>
              <a:rPr lang="en-US" altLang="ja-JP" sz="42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br>
            <a:r>
              <a:rPr lang="ja-JP" altLang="en-US" sz="42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コントロール</a:t>
            </a:r>
            <a:endParaRPr lang="ja-JP" altLang="en-US" sz="4200" dirty="0">
              <a:ea typeface="メイリオ"/>
            </a:endParaRPr>
          </a:p>
        </p:txBody>
      </p:sp>
      <p:pic>
        <p:nvPicPr>
          <p:cNvPr id="1051"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977" y="5201264"/>
            <a:ext cx="912134" cy="136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533" y="3003488"/>
            <a:ext cx="1844120" cy="21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660157" y="2339546"/>
            <a:ext cx="665046" cy="228600"/>
            <a:chOff x="494174" y="1881538"/>
            <a:chExt cx="665046" cy="22860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620" y="1881538"/>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174" y="1881538"/>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6701" y="2625162"/>
            <a:ext cx="1914525"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4484" y="1718640"/>
            <a:ext cx="2628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4484" y="3695363"/>
            <a:ext cx="2628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0389" y="2559903"/>
            <a:ext cx="599358" cy="595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58580" y="6005794"/>
            <a:ext cx="16764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15"/>
          <p:cNvPicPr>
            <a:picLocks noChangeAspect="1" noChangeArrowheads="1"/>
          </p:cNvPicPr>
          <p:nvPr/>
        </p:nvPicPr>
        <p:blipFill rotWithShape="1">
          <a:blip r:embed="rId12">
            <a:extLst>
              <a:ext uri="{28A0092B-C50C-407E-A947-70E740481C1C}">
                <a14:useLocalDpi xmlns:a14="http://schemas.microsoft.com/office/drawing/2010/main" val="0"/>
              </a:ext>
            </a:extLst>
          </a:blip>
          <a:srcRect b="-1"/>
          <a:stretch/>
        </p:blipFill>
        <p:spPr bwMode="auto">
          <a:xfrm>
            <a:off x="4109200" y="1728165"/>
            <a:ext cx="3751892" cy="1647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612533" y="1549422"/>
            <a:ext cx="3104865" cy="435918"/>
            <a:chOff x="494175" y="922342"/>
            <a:chExt cx="3104865" cy="435918"/>
          </a:xfrm>
        </p:grpSpPr>
        <p:pic>
          <p:nvPicPr>
            <p:cNvPr id="1040"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51650" y="922342"/>
              <a:ext cx="447390" cy="43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52922" y="992324"/>
              <a:ext cx="1031067" cy="295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4175" y="994868"/>
              <a:ext cx="814429" cy="29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8"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5920" y="5113281"/>
            <a:ext cx="2082950" cy="130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09706" y="2926691"/>
            <a:ext cx="14859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74483" y="5340431"/>
            <a:ext cx="3769535" cy="16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1108" y="3680319"/>
            <a:ext cx="785854" cy="102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9871775" y="4263757"/>
            <a:ext cx="2181225" cy="492794"/>
            <a:chOff x="8594135" y="3203483"/>
            <a:chExt cx="2181225" cy="492794"/>
          </a:xfrm>
        </p:grpSpPr>
        <p:pic>
          <p:nvPicPr>
            <p:cNvPr id="6"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594135" y="3591502"/>
              <a:ext cx="2181225"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926991" y="3203483"/>
              <a:ext cx="3619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8074484" y="6030916"/>
            <a:ext cx="1419844" cy="545497"/>
            <a:chOff x="8074484" y="5536288"/>
            <a:chExt cx="1419844" cy="545497"/>
          </a:xfrm>
        </p:grpSpPr>
        <p:pic>
          <p:nvPicPr>
            <p:cNvPr id="1030" name="Picture 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074484" y="5850648"/>
              <a:ext cx="1419844" cy="23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6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074484" y="5536288"/>
              <a:ext cx="1417320" cy="22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6" name="Picture 65"/>
          <p:cNvPicPr>
            <a:picLocks noChangeAspect="1" noChangeArrowheads="1"/>
          </p:cNvPicPr>
          <p:nvPr/>
        </p:nvPicPr>
        <p:blipFill rotWithShape="1">
          <a:blip r:embed="rId24">
            <a:extLst>
              <a:ext uri="{28A0092B-C50C-407E-A947-70E740481C1C}">
                <a14:useLocalDpi xmlns:a14="http://schemas.microsoft.com/office/drawing/2010/main" val="0"/>
              </a:ext>
            </a:extLst>
          </a:blip>
          <a:srcRect/>
          <a:stretch/>
        </p:blipFill>
        <p:spPr bwMode="auto">
          <a:xfrm>
            <a:off x="6035825" y="3980316"/>
            <a:ext cx="1944920" cy="149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10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08743" y="6373024"/>
            <a:ext cx="3759615" cy="8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099824" y="3916466"/>
            <a:ext cx="1820680" cy="195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8" name="Group 97"/>
          <p:cNvGrpSpPr/>
          <p:nvPr/>
        </p:nvGrpSpPr>
        <p:grpSpPr>
          <a:xfrm>
            <a:off x="2444408" y="2352815"/>
            <a:ext cx="650487" cy="232075"/>
            <a:chOff x="9647066" y="2763738"/>
            <a:chExt cx="650487" cy="232075"/>
          </a:xfrm>
        </p:grpSpPr>
        <p:pic>
          <p:nvPicPr>
            <p:cNvPr id="99" name="Picture 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647066" y="2767213"/>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1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076327" y="2763738"/>
              <a:ext cx="221226"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576908" y="1336670"/>
            <a:ext cx="10980518" cy="4993004"/>
            <a:chOff x="576908" y="791242"/>
            <a:chExt cx="10980518" cy="4993004"/>
          </a:xfrm>
        </p:grpSpPr>
        <p:grpSp>
          <p:nvGrpSpPr>
            <p:cNvPr id="3" name="Group 2"/>
            <p:cNvGrpSpPr/>
            <p:nvPr/>
          </p:nvGrpSpPr>
          <p:grpSpPr>
            <a:xfrm>
              <a:off x="576908" y="791242"/>
              <a:ext cx="10092804" cy="4993004"/>
              <a:chOff x="576908" y="791242"/>
              <a:chExt cx="10092804" cy="4993004"/>
            </a:xfrm>
          </p:grpSpPr>
          <p:sp>
            <p:nvSpPr>
              <p:cNvPr id="30" name="TextBox 29"/>
              <p:cNvSpPr txBox="1"/>
              <p:nvPr/>
            </p:nvSpPr>
            <p:spPr>
              <a:xfrm>
                <a:off x="576908" y="2199187"/>
                <a:ext cx="1166986" cy="200055"/>
              </a:xfrm>
              <a:prstGeom prst="rect">
                <a:avLst/>
              </a:prstGeom>
              <a:noFill/>
            </p:spPr>
            <p:txBody>
              <a:bodyPr wrap="none" lIns="0" tIns="0" rIns="0" bIns="0" rtlCol="0">
                <a:spAutoFit/>
              </a:bodyPr>
              <a:lstStyle/>
              <a:p>
                <a:pPr algn="l" defTabSz="914400">
                  <a:buNone/>
                </a:pPr>
                <a:r>
                  <a:rPr lang="ja-JP" altLang="en-US" sz="1300" b="0" i="0" dirty="0" smtClean="0">
                    <a:gradFill>
                      <a:gsLst>
                        <a:gs pos="417">
                          <a:srgbClr val="000000"/>
                        </a:gs>
                        <a:gs pos="100000">
                          <a:srgbClr val="000000"/>
                        </a:gs>
                      </a:gsLst>
                      <a:lin ang="5400000" scaled="0"/>
                    </a:gradFill>
                    <a:latin typeface="Segoe"/>
                    <a:ea typeface="メイリオ" pitchFamily="50" charset="-128"/>
                    <a:cs typeface="+mn-cs"/>
                  </a:rPr>
                  <a:t>ハイパーリンク</a:t>
                </a:r>
                <a:endParaRPr lang="ja-JP" altLang="en-US" sz="1300" b="0" i="0" dirty="0">
                  <a:gradFill>
                    <a:gsLst>
                      <a:gs pos="417">
                        <a:srgbClr val="000000"/>
                      </a:gs>
                      <a:gs pos="100000">
                        <a:srgbClr val="000000"/>
                      </a:gs>
                    </a:gsLst>
                    <a:lin ang="5400000" scaled="0"/>
                  </a:gradFill>
                  <a:latin typeface="Segoe"/>
                  <a:ea typeface="メイリオ" pitchFamily="50" charset="-128"/>
                  <a:cs typeface="+mn-cs"/>
                </a:endParaRPr>
              </a:p>
            </p:txBody>
          </p:sp>
          <p:sp>
            <p:nvSpPr>
              <p:cNvPr id="28" name="TextBox 27"/>
              <p:cNvSpPr txBox="1"/>
              <p:nvPr/>
            </p:nvSpPr>
            <p:spPr>
              <a:xfrm>
                <a:off x="605483" y="1541625"/>
                <a:ext cx="1464617" cy="200055"/>
              </a:xfrm>
              <a:prstGeom prst="rect">
                <a:avLst/>
              </a:prstGeom>
              <a:noFill/>
            </p:spPr>
            <p:txBody>
              <a:bodyPr wrap="square" lIns="0" tIns="0" rIns="0" bIns="0" rtlCol="0">
                <a:spAutoFit/>
              </a:bodyPr>
              <a:lstStyle/>
              <a:p>
                <a:pPr algn="l" defTabSz="914400">
                  <a:buNone/>
                </a:pPr>
                <a:r>
                  <a:rPr lang="ja-JP" altLang="en-US" sz="1300" b="0" i="0" dirty="0" smtClean="0">
                    <a:gradFill>
                      <a:gsLst>
                        <a:gs pos="417">
                          <a:srgbClr val="000000"/>
                        </a:gs>
                        <a:gs pos="100000">
                          <a:srgbClr val="000000"/>
                        </a:gs>
                      </a:gsLst>
                      <a:lin ang="5400000" scaled="0"/>
                    </a:gradFill>
                    <a:latin typeface="メイリオ" pitchFamily="50" charset="-128"/>
                    <a:ea typeface="メイリオ" pitchFamily="50" charset="-128"/>
                    <a:cs typeface="メイリオ" pitchFamily="50" charset="-128"/>
                  </a:rPr>
                  <a:t>チェック ボックス</a:t>
                </a:r>
                <a:endParaRPr lang="ja-JP" altLang="en-US" sz="1300" b="0" i="0" dirty="0">
                  <a:gradFill>
                    <a:gsLst>
                      <a:gs pos="417">
                        <a:srgbClr val="000000"/>
                      </a:gs>
                      <a:gs pos="100000">
                        <a:srgbClr val="000000"/>
                      </a:gs>
                    </a:gsLst>
                    <a:lin ang="5400000" scaled="0"/>
                  </a:gradFill>
                  <a:latin typeface="メイリオ" pitchFamily="50" charset="-128"/>
                  <a:ea typeface="メイリオ" pitchFamily="50" charset="-128"/>
                  <a:cs typeface="メイリオ" pitchFamily="50" charset="-128"/>
                </a:endParaRPr>
              </a:p>
            </p:txBody>
          </p:sp>
          <p:sp>
            <p:nvSpPr>
              <p:cNvPr id="34" name="TextBox 33"/>
              <p:cNvSpPr txBox="1"/>
              <p:nvPr/>
            </p:nvSpPr>
            <p:spPr>
              <a:xfrm>
                <a:off x="9441076" y="1719789"/>
                <a:ext cx="1000274" cy="200055"/>
              </a:xfrm>
              <a:prstGeom prst="rect">
                <a:avLst/>
              </a:prstGeom>
              <a:noFill/>
            </p:spPr>
            <p:txBody>
              <a:bodyPr wrap="none" lIns="0" tIns="0" rIns="0" bIns="0" rtlCol="0">
                <a:spAutoFit/>
              </a:bodyPr>
              <a:lstStyle/>
              <a:p>
                <a:pPr algn="l" defTabSz="914400">
                  <a:buNone/>
                </a:pPr>
                <a:r>
                  <a:rPr lang="ja-JP" altLang="en-US" sz="1300" b="0" i="0" smtClean="0">
                    <a:gradFill>
                      <a:gsLst>
                        <a:gs pos="417">
                          <a:srgbClr val="000000"/>
                        </a:gs>
                        <a:gs pos="100000">
                          <a:srgbClr val="000000"/>
                        </a:gs>
                      </a:gsLst>
                      <a:lin ang="5400000" scaled="0"/>
                    </a:gradFill>
                    <a:latin typeface="Segoe"/>
                    <a:ea typeface="メイリオ" pitchFamily="50" charset="-128"/>
                    <a:cs typeface="+mn-cs"/>
                  </a:rPr>
                  <a:t>進行状況バー</a:t>
                </a:r>
                <a:endParaRPr lang="ja-JP" altLang="en-US" sz="1300" b="0" i="0">
                  <a:gradFill>
                    <a:gsLst>
                      <a:gs pos="417">
                        <a:srgbClr val="000000"/>
                      </a:gs>
                      <a:gs pos="100000">
                        <a:srgbClr val="000000"/>
                      </a:gs>
                    </a:gsLst>
                    <a:lin ang="5400000" scaled="0"/>
                  </a:gradFill>
                  <a:latin typeface="Segoe"/>
                  <a:ea typeface="メイリオ" pitchFamily="50" charset="-128"/>
                  <a:cs typeface="+mn-cs"/>
                </a:endParaRPr>
              </a:p>
            </p:txBody>
          </p:sp>
          <p:sp>
            <p:nvSpPr>
              <p:cNvPr id="50" name="TextBox 49"/>
              <p:cNvSpPr txBox="1"/>
              <p:nvPr/>
            </p:nvSpPr>
            <p:spPr>
              <a:xfrm>
                <a:off x="8089659" y="791242"/>
                <a:ext cx="722955" cy="400110"/>
              </a:xfrm>
              <a:prstGeom prst="rect">
                <a:avLst/>
              </a:prstGeom>
              <a:noFill/>
            </p:spPr>
            <p:txBody>
              <a:bodyPr wrap="none" lIns="0" tIns="0" rIns="0" bIns="0" rtlCol="0">
                <a:spAutoFit/>
              </a:bodyPr>
              <a:lstStyle/>
              <a:p>
                <a:pPr algn="l" defTabSz="914400">
                  <a:buNone/>
                </a:pPr>
                <a:r>
                  <a:rPr lang="ja-JP" altLang="en-US" sz="1300" b="0" i="0" dirty="0" smtClean="0">
                    <a:gradFill>
                      <a:gsLst>
                        <a:gs pos="417">
                          <a:srgbClr val="000000"/>
                        </a:gs>
                        <a:gs pos="100000">
                          <a:srgbClr val="000000"/>
                        </a:gs>
                      </a:gsLst>
                      <a:lin ang="5400000" scaled="0"/>
                    </a:gradFill>
                    <a:latin typeface="Segoe"/>
                    <a:ea typeface="メイリオ" pitchFamily="50" charset="-128"/>
                    <a:cs typeface="+mn-cs"/>
                  </a:rPr>
                  <a:t>テキスト </a:t>
                </a:r>
                <a:r>
                  <a:rPr lang="en-US" altLang="ja-JP" sz="1300" b="0" i="0" dirty="0" smtClean="0">
                    <a:gradFill>
                      <a:gsLst>
                        <a:gs pos="417">
                          <a:srgbClr val="000000"/>
                        </a:gs>
                        <a:gs pos="100000">
                          <a:srgbClr val="000000"/>
                        </a:gs>
                      </a:gsLst>
                      <a:lin ang="5400000" scaled="0"/>
                    </a:gradFill>
                    <a:latin typeface="Segoe"/>
                    <a:ea typeface="メイリオ" pitchFamily="50" charset="-128"/>
                    <a:cs typeface="+mn-cs"/>
                  </a:rPr>
                  <a:t/>
                </a:r>
                <a:br>
                  <a:rPr lang="en-US" altLang="ja-JP" sz="1300" b="0" i="0" dirty="0" smtClean="0">
                    <a:gradFill>
                      <a:gsLst>
                        <a:gs pos="417">
                          <a:srgbClr val="000000"/>
                        </a:gs>
                        <a:gs pos="100000">
                          <a:srgbClr val="000000"/>
                        </a:gs>
                      </a:gsLst>
                      <a:lin ang="5400000" scaled="0"/>
                    </a:gradFill>
                    <a:latin typeface="Segoe"/>
                    <a:ea typeface="メイリオ" pitchFamily="50" charset="-128"/>
                    <a:cs typeface="+mn-cs"/>
                  </a:rPr>
                </a:br>
                <a:r>
                  <a:rPr lang="ja-JP" altLang="en-US" sz="1300" b="0" i="0" dirty="0" smtClean="0">
                    <a:gradFill>
                      <a:gsLst>
                        <a:gs pos="417">
                          <a:srgbClr val="000000"/>
                        </a:gs>
                        <a:gs pos="100000">
                          <a:srgbClr val="000000"/>
                        </a:gs>
                      </a:gsLst>
                      <a:lin ang="5400000" scaled="0"/>
                    </a:gradFill>
                    <a:latin typeface="Segoe"/>
                    <a:ea typeface="メイリオ" pitchFamily="50" charset="-128"/>
                    <a:cs typeface="+mn-cs"/>
                  </a:rPr>
                  <a:t>ボックス</a:t>
                </a:r>
                <a:endParaRPr lang="ja-JP" altLang="en-US" sz="1300" b="0" i="0" dirty="0">
                  <a:gradFill>
                    <a:gsLst>
                      <a:gs pos="417">
                        <a:srgbClr val="000000"/>
                      </a:gs>
                      <a:gs pos="100000">
                        <a:srgbClr val="000000"/>
                      </a:gs>
                    </a:gsLst>
                    <a:lin ang="5400000" scaled="0"/>
                  </a:gradFill>
                  <a:latin typeface="Segoe"/>
                  <a:ea typeface="メイリオ" pitchFamily="50" charset="-128"/>
                  <a:cs typeface="+mn-cs"/>
                </a:endParaRPr>
              </a:p>
            </p:txBody>
          </p:sp>
          <p:sp>
            <p:nvSpPr>
              <p:cNvPr id="55" name="TextBox 54"/>
              <p:cNvSpPr txBox="1"/>
              <p:nvPr/>
            </p:nvSpPr>
            <p:spPr>
              <a:xfrm>
                <a:off x="8038859" y="2853096"/>
                <a:ext cx="833562" cy="200055"/>
              </a:xfrm>
              <a:prstGeom prst="rect">
                <a:avLst/>
              </a:prstGeom>
              <a:noFill/>
            </p:spPr>
            <p:txBody>
              <a:bodyPr wrap="none" lIns="0" tIns="0" rIns="0" bIns="0" rtlCol="0">
                <a:spAutoFit/>
              </a:bodyPr>
              <a:lstStyle/>
              <a:p>
                <a:pPr algn="l" defTabSz="914400">
                  <a:buNone/>
                </a:pPr>
                <a:r>
                  <a:rPr lang="ja-JP" altLang="en-US" sz="1300" b="0" i="0" smtClean="0">
                    <a:gradFill>
                      <a:gsLst>
                        <a:gs pos="417">
                          <a:srgbClr val="000000"/>
                        </a:gs>
                        <a:gs pos="100000">
                          <a:srgbClr val="000000"/>
                        </a:gs>
                      </a:gsLst>
                      <a:lin ang="5400000" scaled="0"/>
                    </a:gradFill>
                    <a:latin typeface="Segoe"/>
                    <a:ea typeface="メイリオ" pitchFamily="50" charset="-128"/>
                    <a:cs typeface="+mn-cs"/>
                  </a:rPr>
                  <a:t>パスワード</a:t>
                </a:r>
                <a:endParaRPr lang="ja-JP" altLang="en-US" sz="1300" b="0" i="0">
                  <a:gradFill>
                    <a:gsLst>
                      <a:gs pos="417">
                        <a:srgbClr val="000000"/>
                      </a:gs>
                      <a:gs pos="100000">
                        <a:srgbClr val="000000"/>
                      </a:gs>
                    </a:gsLst>
                    <a:lin ang="5400000" scaled="0"/>
                  </a:gradFill>
                  <a:latin typeface="Segoe"/>
                  <a:ea typeface="メイリオ" pitchFamily="50" charset="-128"/>
                  <a:cs typeface="+mn-cs"/>
                </a:endParaRPr>
              </a:p>
            </p:txBody>
          </p:sp>
          <p:sp>
            <p:nvSpPr>
              <p:cNvPr id="106" name="TextBox 105"/>
              <p:cNvSpPr txBox="1"/>
              <p:nvPr/>
            </p:nvSpPr>
            <p:spPr>
              <a:xfrm>
                <a:off x="8038859" y="1719789"/>
                <a:ext cx="1166986" cy="200055"/>
              </a:xfrm>
              <a:prstGeom prst="rect">
                <a:avLst/>
              </a:prstGeom>
              <a:noFill/>
            </p:spPr>
            <p:txBody>
              <a:bodyPr wrap="none" lIns="0" tIns="0" rIns="0" bIns="0" rtlCol="0">
                <a:spAutoFit/>
              </a:bodyPr>
              <a:lstStyle/>
              <a:p>
                <a:pPr algn="l" defTabSz="914400">
                  <a:buNone/>
                </a:pPr>
                <a:r>
                  <a:rPr lang="ja-JP" altLang="en-US" sz="1300" b="0" i="0" smtClean="0">
                    <a:gradFill>
                      <a:gsLst>
                        <a:gs pos="417">
                          <a:srgbClr val="000000"/>
                        </a:gs>
                        <a:gs pos="100000">
                          <a:srgbClr val="000000"/>
                        </a:gs>
                      </a:gsLst>
                      <a:lin ang="5400000" scaled="0"/>
                    </a:gradFill>
                    <a:latin typeface="Segoe"/>
                    <a:ea typeface="メイリオ" pitchFamily="50" charset="-128"/>
                    <a:cs typeface="+mn-cs"/>
                  </a:rPr>
                  <a:t>進行状況リング</a:t>
                </a:r>
                <a:endParaRPr lang="ja-JP" altLang="en-US" sz="1300" b="0" i="0">
                  <a:gradFill>
                    <a:gsLst>
                      <a:gs pos="417">
                        <a:srgbClr val="000000"/>
                      </a:gs>
                      <a:gs pos="100000">
                        <a:srgbClr val="000000"/>
                      </a:gs>
                    </a:gsLst>
                    <a:lin ang="5400000" scaled="0"/>
                  </a:gradFill>
                  <a:latin typeface="Segoe"/>
                  <a:ea typeface="メイリオ" pitchFamily="50" charset="-128"/>
                  <a:cs typeface="+mn-cs"/>
                </a:endParaRPr>
              </a:p>
            </p:txBody>
          </p:sp>
          <p:sp>
            <p:nvSpPr>
              <p:cNvPr id="39" name="TextBox 38"/>
              <p:cNvSpPr txBox="1"/>
              <p:nvPr/>
            </p:nvSpPr>
            <p:spPr>
              <a:xfrm>
                <a:off x="9999205" y="5208009"/>
                <a:ext cx="500137" cy="200055"/>
              </a:xfrm>
              <a:prstGeom prst="rect">
                <a:avLst/>
              </a:prstGeom>
              <a:noFill/>
            </p:spPr>
            <p:txBody>
              <a:bodyPr wrap="none" lIns="0" tIns="0" rIns="0" bIns="0" rtlCol="0">
                <a:spAutoFit/>
              </a:bodyPr>
              <a:lstStyle/>
              <a:p>
                <a:pPr algn="l" defTabSz="914400">
                  <a:buNone/>
                </a:pPr>
                <a:r>
                  <a:rPr lang="en-US" sz="1300" b="0" i="0">
                    <a:gradFill>
                      <a:gsLst>
                        <a:gs pos="417">
                          <a:srgbClr val="000000"/>
                        </a:gs>
                        <a:gs pos="100000">
                          <a:srgbClr val="000000"/>
                        </a:gs>
                      </a:gsLst>
                      <a:lin ang="5400000" scaled="0"/>
                    </a:gradFill>
                    <a:latin typeface="Segoe"/>
                    <a:ea typeface="メイリオ" pitchFamily="50" charset="-128"/>
                    <a:cs typeface="+mn-cs"/>
                  </a:rPr>
                  <a:t>ヒント</a:t>
                </a:r>
              </a:p>
            </p:txBody>
          </p:sp>
          <p:sp>
            <p:nvSpPr>
              <p:cNvPr id="64" name="TextBox 63"/>
              <p:cNvSpPr txBox="1"/>
              <p:nvPr/>
            </p:nvSpPr>
            <p:spPr>
              <a:xfrm>
                <a:off x="4033149" y="889426"/>
                <a:ext cx="1324664" cy="200055"/>
              </a:xfrm>
              <a:prstGeom prst="rect">
                <a:avLst/>
              </a:prstGeom>
              <a:noFill/>
            </p:spPr>
            <p:txBody>
              <a:bodyPr wrap="square" lIns="0" tIns="0" rIns="0" bIns="0" rtlCol="0">
                <a:spAutoFit/>
              </a:bodyPr>
              <a:lstStyle/>
              <a:p>
                <a:pPr algn="ctr" defTabSz="914400">
                  <a:buNone/>
                </a:pPr>
                <a:r>
                  <a:rPr lang="ja-JP" altLang="en-US" sz="1300" b="0" i="0" smtClean="0">
                    <a:gradFill>
                      <a:gsLst>
                        <a:gs pos="417">
                          <a:srgbClr val="000000"/>
                        </a:gs>
                        <a:gs pos="100000">
                          <a:srgbClr val="000000"/>
                        </a:gs>
                      </a:gsLst>
                      <a:lin ang="5400000" scaled="0"/>
                    </a:gradFill>
                    <a:latin typeface="Segoe"/>
                    <a:ea typeface="メイリオ" pitchFamily="50" charset="-128"/>
                    <a:cs typeface="+mn-cs"/>
                  </a:rPr>
                  <a:t>グリッド ビュー</a:t>
                </a:r>
                <a:endParaRPr lang="ja-JP" altLang="en-US" sz="1300" b="0" i="0">
                  <a:gradFill>
                    <a:gsLst>
                      <a:gs pos="417">
                        <a:srgbClr val="000000"/>
                      </a:gs>
                      <a:gs pos="100000">
                        <a:srgbClr val="000000"/>
                      </a:gs>
                    </a:gsLst>
                    <a:lin ang="5400000" scaled="0"/>
                  </a:gradFill>
                  <a:latin typeface="Segoe"/>
                  <a:ea typeface="メイリオ" pitchFamily="50" charset="-128"/>
                  <a:cs typeface="+mn-cs"/>
                </a:endParaRPr>
              </a:p>
            </p:txBody>
          </p:sp>
          <p:sp>
            <p:nvSpPr>
              <p:cNvPr id="2" name="TextBox 1"/>
              <p:cNvSpPr txBox="1"/>
              <p:nvPr/>
            </p:nvSpPr>
            <p:spPr>
              <a:xfrm>
                <a:off x="576908" y="851326"/>
                <a:ext cx="500137" cy="200055"/>
              </a:xfrm>
              <a:prstGeom prst="rect">
                <a:avLst/>
              </a:prstGeom>
              <a:noFill/>
            </p:spPr>
            <p:txBody>
              <a:bodyPr wrap="none" lIns="0" tIns="0" rIns="0" bIns="0" rtlCol="0">
                <a:spAutoFit/>
              </a:bodyPr>
              <a:lstStyle/>
              <a:p>
                <a:pPr algn="l" defTabSz="914400">
                  <a:buNone/>
                </a:pPr>
                <a:r>
                  <a:rPr lang="en-US" sz="1300" b="0" i="0" dirty="0" err="1">
                    <a:gradFill>
                      <a:gsLst>
                        <a:gs pos="417">
                          <a:srgbClr val="000000"/>
                        </a:gs>
                        <a:gs pos="100000">
                          <a:srgbClr val="000000"/>
                        </a:gs>
                      </a:gsLst>
                      <a:lin ang="5400000" scaled="0"/>
                    </a:gradFill>
                    <a:latin typeface="メイリオ" pitchFamily="50" charset="-128"/>
                    <a:ea typeface="メイリオ" pitchFamily="50" charset="-128"/>
                    <a:cs typeface="メイリオ" pitchFamily="50" charset="-128"/>
                  </a:rPr>
                  <a:t>ボタン</a:t>
                </a:r>
                <a:endParaRPr lang="en-US" sz="1300" b="0" i="0" dirty="0">
                  <a:gradFill>
                    <a:gsLst>
                      <a:gs pos="417">
                        <a:srgbClr val="000000"/>
                      </a:gs>
                      <a:gs pos="100000">
                        <a:srgbClr val="000000"/>
                      </a:gs>
                    </a:gsLst>
                    <a:lin ang="5400000" scaled="0"/>
                  </a:gradFill>
                  <a:latin typeface="メイリオ" pitchFamily="50" charset="-128"/>
                  <a:ea typeface="メイリオ" pitchFamily="50" charset="-128"/>
                  <a:cs typeface="メイリオ" pitchFamily="50" charset="-128"/>
                </a:endParaRPr>
              </a:p>
            </p:txBody>
          </p:sp>
          <p:sp>
            <p:nvSpPr>
              <p:cNvPr id="127" name="TextBox 126"/>
              <p:cNvSpPr txBox="1"/>
              <p:nvPr/>
            </p:nvSpPr>
            <p:spPr>
              <a:xfrm>
                <a:off x="605483" y="4329929"/>
                <a:ext cx="1223092" cy="200055"/>
              </a:xfrm>
              <a:prstGeom prst="rect">
                <a:avLst/>
              </a:prstGeom>
              <a:noFill/>
            </p:spPr>
            <p:txBody>
              <a:bodyPr wrap="none" lIns="0" tIns="0" rIns="0" bIns="0" rtlCol="0">
                <a:spAutoFit/>
              </a:bodyPr>
              <a:lstStyle/>
              <a:p>
                <a:pPr algn="l" defTabSz="914400">
                  <a:buNone/>
                </a:pPr>
                <a:r>
                  <a:rPr lang="ja-JP" altLang="en-US" sz="1300" b="0" i="0" smtClean="0">
                    <a:gradFill>
                      <a:gsLst>
                        <a:gs pos="417">
                          <a:srgbClr val="000000"/>
                        </a:gs>
                        <a:gs pos="100000">
                          <a:srgbClr val="000000"/>
                        </a:gs>
                      </a:gsLst>
                      <a:lin ang="5400000" scaled="0"/>
                    </a:gradFill>
                    <a:latin typeface="Segoe"/>
                    <a:ea typeface="メイリオ" pitchFamily="50" charset="-128"/>
                    <a:cs typeface="+mn-cs"/>
                  </a:rPr>
                  <a:t>フリップ ビュー</a:t>
                </a:r>
                <a:endParaRPr lang="ja-JP" altLang="en-US" sz="1300" b="0" i="0">
                  <a:gradFill>
                    <a:gsLst>
                      <a:gs pos="417">
                        <a:srgbClr val="000000"/>
                      </a:gs>
                      <a:gs pos="100000">
                        <a:srgbClr val="000000"/>
                      </a:gs>
                    </a:gsLst>
                    <a:lin ang="5400000" scaled="0"/>
                  </a:gradFill>
                  <a:latin typeface="Segoe"/>
                  <a:ea typeface="メイリオ" pitchFamily="50" charset="-128"/>
                  <a:cs typeface="+mn-cs"/>
                </a:endParaRPr>
              </a:p>
            </p:txBody>
          </p:sp>
          <p:sp>
            <p:nvSpPr>
              <p:cNvPr id="4" name="TextBox 3"/>
              <p:cNvSpPr txBox="1"/>
              <p:nvPr/>
            </p:nvSpPr>
            <p:spPr>
              <a:xfrm>
                <a:off x="2506165" y="2171726"/>
                <a:ext cx="1223092" cy="200055"/>
              </a:xfrm>
              <a:prstGeom prst="rect">
                <a:avLst/>
              </a:prstGeom>
              <a:noFill/>
            </p:spPr>
            <p:txBody>
              <a:bodyPr wrap="none" lIns="0" tIns="0" rIns="0" bIns="0" rtlCol="0">
                <a:spAutoFit/>
              </a:bodyPr>
              <a:lstStyle/>
              <a:p>
                <a:pPr algn="l" defTabSz="914400">
                  <a:buNone/>
                </a:pPr>
                <a:r>
                  <a:rPr lang="ja-JP" altLang="en-US" sz="1300" b="0" i="0" dirty="0" smtClean="0">
                    <a:gradFill>
                      <a:gsLst>
                        <a:gs pos="417">
                          <a:srgbClr val="000000"/>
                        </a:gs>
                        <a:gs pos="100000">
                          <a:srgbClr val="000000"/>
                        </a:gs>
                      </a:gsLst>
                      <a:lin ang="5400000" scaled="0"/>
                    </a:gradFill>
                    <a:latin typeface="Segoe"/>
                    <a:ea typeface="メイリオ" pitchFamily="50" charset="-128"/>
                    <a:cs typeface="+mn-cs"/>
                  </a:rPr>
                  <a:t>コンボ ボックス</a:t>
                </a:r>
                <a:endParaRPr lang="ja-JP" altLang="en-US" sz="1300" b="0" i="0" dirty="0">
                  <a:gradFill>
                    <a:gsLst>
                      <a:gs pos="417">
                        <a:srgbClr val="000000"/>
                      </a:gs>
                      <a:gs pos="100000">
                        <a:srgbClr val="000000"/>
                      </a:gs>
                    </a:gsLst>
                    <a:lin ang="5400000" scaled="0"/>
                  </a:gradFill>
                  <a:latin typeface="Segoe"/>
                  <a:ea typeface="メイリオ" pitchFamily="50" charset="-128"/>
                  <a:cs typeface="+mn-cs"/>
                </a:endParaRPr>
              </a:p>
            </p:txBody>
          </p:sp>
          <p:sp>
            <p:nvSpPr>
              <p:cNvPr id="133" name="TextBox 132"/>
              <p:cNvSpPr txBox="1"/>
              <p:nvPr/>
            </p:nvSpPr>
            <p:spPr>
              <a:xfrm>
                <a:off x="8038859" y="4504218"/>
                <a:ext cx="1223092" cy="200055"/>
              </a:xfrm>
              <a:prstGeom prst="rect">
                <a:avLst/>
              </a:prstGeom>
              <a:noFill/>
            </p:spPr>
            <p:txBody>
              <a:bodyPr wrap="none" lIns="0" tIns="0" rIns="0" bIns="0" rtlCol="0">
                <a:spAutoFit/>
              </a:bodyPr>
              <a:lstStyle/>
              <a:p>
                <a:pPr algn="l" defTabSz="914400">
                  <a:buNone/>
                </a:pPr>
                <a:r>
                  <a:rPr lang="ja-JP" altLang="en-US" sz="1300" b="0" i="0" smtClean="0">
                    <a:gradFill>
                      <a:gsLst>
                        <a:gs pos="417">
                          <a:srgbClr val="000000"/>
                        </a:gs>
                        <a:gs pos="100000">
                          <a:srgbClr val="000000"/>
                        </a:gs>
                      </a:gsLst>
                      <a:lin ang="5400000" scaled="0"/>
                    </a:gradFill>
                    <a:latin typeface="Segoe"/>
                    <a:ea typeface="メイリオ" pitchFamily="50" charset="-128"/>
                    <a:cs typeface="+mn-cs"/>
                  </a:rPr>
                  <a:t>スクロール バー</a:t>
                </a:r>
                <a:endParaRPr lang="ja-JP" altLang="en-US" sz="1300" b="0" i="0">
                  <a:gradFill>
                    <a:gsLst>
                      <a:gs pos="417">
                        <a:srgbClr val="000000"/>
                      </a:gs>
                      <a:gs pos="100000">
                        <a:srgbClr val="000000"/>
                      </a:gs>
                    </a:gsLst>
                    <a:lin ang="5400000" scaled="0"/>
                  </a:gradFill>
                  <a:latin typeface="Segoe"/>
                  <a:ea typeface="メイリオ" pitchFamily="50" charset="-128"/>
                  <a:cs typeface="+mn-cs"/>
                </a:endParaRPr>
              </a:p>
            </p:txBody>
          </p:sp>
          <p:sp>
            <p:nvSpPr>
              <p:cNvPr id="72" name="TextBox 71"/>
              <p:cNvSpPr txBox="1"/>
              <p:nvPr/>
            </p:nvSpPr>
            <p:spPr>
              <a:xfrm>
                <a:off x="605483" y="2755280"/>
                <a:ext cx="1056379" cy="400110"/>
              </a:xfrm>
              <a:prstGeom prst="rect">
                <a:avLst/>
              </a:prstGeom>
              <a:noFill/>
            </p:spPr>
            <p:txBody>
              <a:bodyPr wrap="none" lIns="0" tIns="0" rIns="0" bIns="0" rtlCol="0">
                <a:spAutoFit/>
              </a:bodyPr>
              <a:lstStyle/>
              <a:p>
                <a:pPr algn="l" defTabSz="914400">
                  <a:buNone/>
                </a:pPr>
                <a:r>
                  <a:rPr lang="ja-JP" altLang="en-US" sz="1300" b="0" i="0" dirty="0" smtClean="0">
                    <a:gradFill>
                      <a:gsLst>
                        <a:gs pos="417">
                          <a:srgbClr val="000000"/>
                        </a:gs>
                        <a:gs pos="100000">
                          <a:srgbClr val="000000"/>
                        </a:gs>
                      </a:gsLst>
                      <a:lin ang="5400000" scaled="0"/>
                    </a:gradFill>
                    <a:latin typeface="Segoe"/>
                    <a:ea typeface="メイリオ" pitchFamily="50" charset="-128"/>
                    <a:cs typeface="+mn-cs"/>
                  </a:rPr>
                  <a:t>コンテキスト </a:t>
                </a:r>
                <a:r>
                  <a:rPr lang="en-US" altLang="ja-JP" sz="1300" b="0" i="0" dirty="0" smtClean="0">
                    <a:gradFill>
                      <a:gsLst>
                        <a:gs pos="417">
                          <a:srgbClr val="000000"/>
                        </a:gs>
                        <a:gs pos="100000">
                          <a:srgbClr val="000000"/>
                        </a:gs>
                      </a:gsLst>
                      <a:lin ang="5400000" scaled="0"/>
                    </a:gradFill>
                    <a:latin typeface="Segoe"/>
                    <a:ea typeface="メイリオ" pitchFamily="50" charset="-128"/>
                    <a:cs typeface="+mn-cs"/>
                  </a:rPr>
                  <a:t/>
                </a:r>
                <a:br>
                  <a:rPr lang="en-US" altLang="ja-JP" sz="1300" b="0" i="0" dirty="0" smtClean="0">
                    <a:gradFill>
                      <a:gsLst>
                        <a:gs pos="417">
                          <a:srgbClr val="000000"/>
                        </a:gs>
                        <a:gs pos="100000">
                          <a:srgbClr val="000000"/>
                        </a:gs>
                      </a:gsLst>
                      <a:lin ang="5400000" scaled="0"/>
                    </a:gradFill>
                    <a:latin typeface="Segoe"/>
                    <a:ea typeface="メイリオ" pitchFamily="50" charset="-128"/>
                    <a:cs typeface="+mn-cs"/>
                  </a:rPr>
                </a:br>
                <a:r>
                  <a:rPr lang="ja-JP" altLang="en-US" sz="1300" b="0" i="0" dirty="0" smtClean="0">
                    <a:gradFill>
                      <a:gsLst>
                        <a:gs pos="417">
                          <a:srgbClr val="000000"/>
                        </a:gs>
                        <a:gs pos="100000">
                          <a:srgbClr val="000000"/>
                        </a:gs>
                      </a:gsLst>
                      <a:lin ang="5400000" scaled="0"/>
                    </a:gradFill>
                    <a:latin typeface="Segoe"/>
                    <a:ea typeface="メイリオ" pitchFamily="50" charset="-128"/>
                    <a:cs typeface="+mn-cs"/>
                  </a:rPr>
                  <a:t>メニュー</a:t>
                </a:r>
                <a:endParaRPr lang="ja-JP" altLang="en-US" sz="1300" b="0" i="0" dirty="0">
                  <a:gradFill>
                    <a:gsLst>
                      <a:gs pos="417">
                        <a:srgbClr val="000000"/>
                      </a:gs>
                      <a:gs pos="100000">
                        <a:srgbClr val="000000"/>
                      </a:gs>
                    </a:gsLst>
                    <a:lin ang="5400000" scaled="0"/>
                  </a:gradFill>
                  <a:latin typeface="Segoe"/>
                  <a:ea typeface="メイリオ" pitchFamily="50" charset="-128"/>
                  <a:cs typeface="+mn-cs"/>
                </a:endParaRPr>
              </a:p>
            </p:txBody>
          </p:sp>
          <p:sp>
            <p:nvSpPr>
              <p:cNvPr id="36" name="TextBox 35"/>
              <p:cNvSpPr txBox="1"/>
              <p:nvPr/>
            </p:nvSpPr>
            <p:spPr>
              <a:xfrm>
                <a:off x="9836150" y="3659914"/>
                <a:ext cx="833562" cy="200055"/>
              </a:xfrm>
              <a:prstGeom prst="rect">
                <a:avLst/>
              </a:prstGeom>
              <a:noFill/>
            </p:spPr>
            <p:txBody>
              <a:bodyPr wrap="none" lIns="0" tIns="0" rIns="0" bIns="0" rtlCol="0">
                <a:spAutoFit/>
              </a:bodyPr>
              <a:lstStyle/>
              <a:p>
                <a:pPr algn="l" defTabSz="914400">
                  <a:buNone/>
                </a:pPr>
                <a:r>
                  <a:rPr lang="en-US" sz="1300" b="0" i="0">
                    <a:gradFill>
                      <a:gsLst>
                        <a:gs pos="417">
                          <a:srgbClr val="000000"/>
                        </a:gs>
                        <a:gs pos="100000">
                          <a:srgbClr val="000000"/>
                        </a:gs>
                      </a:gsLst>
                      <a:lin ang="5400000" scaled="0"/>
                    </a:gradFill>
                    <a:latin typeface="Segoe"/>
                    <a:ea typeface="メイリオ" pitchFamily="50" charset="-128"/>
                    <a:cs typeface="+mn-cs"/>
                  </a:rPr>
                  <a:t>スライダー</a:t>
                </a:r>
              </a:p>
            </p:txBody>
          </p:sp>
          <p:sp>
            <p:nvSpPr>
              <p:cNvPr id="38" name="TextBox 37"/>
              <p:cNvSpPr txBox="1"/>
              <p:nvPr/>
            </p:nvSpPr>
            <p:spPr>
              <a:xfrm>
                <a:off x="8038859" y="5208009"/>
                <a:ext cx="1223092" cy="200055"/>
              </a:xfrm>
              <a:prstGeom prst="rect">
                <a:avLst/>
              </a:prstGeom>
              <a:noFill/>
            </p:spPr>
            <p:txBody>
              <a:bodyPr wrap="none" lIns="0" tIns="0" rIns="0" bIns="0" rtlCol="0">
                <a:spAutoFit/>
              </a:bodyPr>
              <a:lstStyle/>
              <a:p>
                <a:pPr algn="l" defTabSz="914400">
                  <a:buNone/>
                </a:pPr>
                <a:r>
                  <a:rPr lang="ja-JP" altLang="en-US" sz="1300" b="0" i="0" smtClean="0">
                    <a:gradFill>
                      <a:gsLst>
                        <a:gs pos="417">
                          <a:srgbClr val="000000"/>
                        </a:gs>
                        <a:gs pos="100000">
                          <a:srgbClr val="000000"/>
                        </a:gs>
                      </a:gsLst>
                      <a:lin ang="5400000" scaled="0"/>
                    </a:gradFill>
                    <a:latin typeface="Segoe"/>
                    <a:ea typeface="メイリオ" pitchFamily="50" charset="-128"/>
                    <a:cs typeface="+mn-cs"/>
                  </a:rPr>
                  <a:t>トグル スイッチ</a:t>
                </a:r>
                <a:endParaRPr lang="ja-JP" altLang="en-US" sz="1300" b="0" i="0">
                  <a:gradFill>
                    <a:gsLst>
                      <a:gs pos="417">
                        <a:srgbClr val="000000"/>
                      </a:gs>
                      <a:gs pos="100000">
                        <a:srgbClr val="000000"/>
                      </a:gs>
                    </a:gsLst>
                    <a:lin ang="5400000" scaled="0"/>
                  </a:gradFill>
                  <a:latin typeface="Segoe"/>
                  <a:ea typeface="メイリオ" pitchFamily="50" charset="-128"/>
                  <a:cs typeface="+mn-cs"/>
                </a:endParaRPr>
              </a:p>
            </p:txBody>
          </p:sp>
          <p:sp>
            <p:nvSpPr>
              <p:cNvPr id="90" name="TextBox 89"/>
              <p:cNvSpPr txBox="1"/>
              <p:nvPr/>
            </p:nvSpPr>
            <p:spPr>
              <a:xfrm>
                <a:off x="6109349" y="3133756"/>
                <a:ext cx="1723229" cy="200055"/>
              </a:xfrm>
              <a:prstGeom prst="rect">
                <a:avLst/>
              </a:prstGeom>
              <a:noFill/>
            </p:spPr>
            <p:txBody>
              <a:bodyPr wrap="none" lIns="0" tIns="0" rIns="0" bIns="0" rtlCol="0">
                <a:spAutoFit/>
              </a:bodyPr>
              <a:lstStyle/>
              <a:p>
                <a:pPr algn="l" defTabSz="914400">
                  <a:buNone/>
                </a:pPr>
                <a:r>
                  <a:rPr lang="ja-JP" altLang="en-US" sz="1300" b="0" i="0" smtClean="0">
                    <a:gradFill>
                      <a:gsLst>
                        <a:gs pos="417">
                          <a:srgbClr val="000000"/>
                        </a:gs>
                        <a:gs pos="100000">
                          <a:srgbClr val="000000"/>
                        </a:gs>
                      </a:gsLst>
                      <a:lin ang="5400000" scaled="0"/>
                    </a:gradFill>
                    <a:latin typeface="Segoe"/>
                    <a:ea typeface="メイリオ" pitchFamily="50" charset="-128"/>
                    <a:cs typeface="+mn-cs"/>
                  </a:rPr>
                  <a:t>セマンティック ズーム</a:t>
                </a:r>
                <a:endParaRPr lang="ja-JP" altLang="en-US" sz="1300" b="0" i="0">
                  <a:gradFill>
                    <a:gsLst>
                      <a:gs pos="417">
                        <a:srgbClr val="000000"/>
                      </a:gs>
                      <a:gs pos="100000">
                        <a:srgbClr val="000000"/>
                      </a:gs>
                    </a:gsLst>
                    <a:lin ang="5400000" scaled="0"/>
                  </a:gradFill>
                  <a:latin typeface="Segoe"/>
                  <a:ea typeface="メイリオ" pitchFamily="50" charset="-128"/>
                  <a:cs typeface="+mn-cs"/>
                </a:endParaRPr>
              </a:p>
            </p:txBody>
          </p:sp>
          <p:sp>
            <p:nvSpPr>
              <p:cNvPr id="107" name="TextBox 134"/>
              <p:cNvSpPr txBox="1"/>
              <p:nvPr/>
            </p:nvSpPr>
            <p:spPr>
              <a:xfrm>
                <a:off x="4273118" y="5584191"/>
                <a:ext cx="1556516" cy="200055"/>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l" defTabSz="914400">
                  <a:buNone/>
                </a:pPr>
                <a:r>
                  <a:rPr lang="ja-JP" altLang="en-US" sz="1300" b="0" i="0" smtClean="0">
                    <a:gradFill>
                      <a:gsLst>
                        <a:gs pos="417">
                          <a:srgbClr val="000000"/>
                        </a:gs>
                        <a:gs pos="100000">
                          <a:srgbClr val="000000"/>
                        </a:gs>
                      </a:gsLst>
                      <a:lin ang="5400000" scaled="0"/>
                    </a:gradFill>
                    <a:latin typeface="Segoe"/>
                    <a:ea typeface="メイリオ" pitchFamily="50" charset="-128"/>
                    <a:cs typeface="+mn-cs"/>
                  </a:rPr>
                  <a:t>パン インジケーター</a:t>
                </a:r>
                <a:endParaRPr lang="ja-JP" altLang="en-US" sz="1300" b="0" i="0">
                  <a:gradFill>
                    <a:gsLst>
                      <a:gs pos="417">
                        <a:srgbClr val="000000"/>
                      </a:gs>
                      <a:gs pos="100000">
                        <a:srgbClr val="000000"/>
                      </a:gs>
                    </a:gsLst>
                    <a:lin ang="5400000" scaled="0"/>
                  </a:gradFill>
                  <a:latin typeface="Segoe"/>
                  <a:ea typeface="メイリオ" pitchFamily="50" charset="-128"/>
                  <a:cs typeface="+mn-cs"/>
                </a:endParaRPr>
              </a:p>
            </p:txBody>
          </p:sp>
          <p:sp>
            <p:nvSpPr>
              <p:cNvPr id="33" name="TextBox 32"/>
              <p:cNvSpPr txBox="1"/>
              <p:nvPr/>
            </p:nvSpPr>
            <p:spPr>
              <a:xfrm>
                <a:off x="8038859" y="3659914"/>
                <a:ext cx="1166986" cy="200055"/>
              </a:xfrm>
              <a:prstGeom prst="rect">
                <a:avLst/>
              </a:prstGeom>
              <a:noFill/>
            </p:spPr>
            <p:txBody>
              <a:bodyPr wrap="none" lIns="0" tIns="0" rIns="0" bIns="0" rtlCol="0">
                <a:spAutoFit/>
              </a:bodyPr>
              <a:lstStyle/>
              <a:p>
                <a:pPr algn="l" defTabSz="914400">
                  <a:buNone/>
                </a:pPr>
                <a:r>
                  <a:rPr lang="ja-JP" altLang="en-US" sz="1300" b="0" i="0" smtClean="0">
                    <a:gradFill>
                      <a:gsLst>
                        <a:gs pos="417">
                          <a:srgbClr val="000000"/>
                        </a:gs>
                        <a:gs pos="100000">
                          <a:srgbClr val="000000"/>
                        </a:gs>
                      </a:gsLst>
                      <a:lin ang="5400000" scaled="0"/>
                    </a:gradFill>
                    <a:latin typeface="Segoe"/>
                    <a:ea typeface="メイリオ" pitchFamily="50" charset="-128"/>
                    <a:cs typeface="+mn-cs"/>
                  </a:rPr>
                  <a:t>ナビゲーション</a:t>
                </a:r>
                <a:endParaRPr lang="ja-JP" altLang="en-US" sz="1300" b="0" i="0">
                  <a:gradFill>
                    <a:gsLst>
                      <a:gs pos="417">
                        <a:srgbClr val="000000"/>
                      </a:gs>
                      <a:gs pos="100000">
                        <a:srgbClr val="000000"/>
                      </a:gs>
                    </a:gsLst>
                    <a:lin ang="5400000" scaled="0"/>
                  </a:gradFill>
                  <a:latin typeface="Segoe"/>
                  <a:ea typeface="メイリオ" pitchFamily="50" charset="-128"/>
                  <a:cs typeface="+mn-cs"/>
                </a:endParaRPr>
              </a:p>
            </p:txBody>
          </p:sp>
          <p:sp>
            <p:nvSpPr>
              <p:cNvPr id="67" name="TextBox 66"/>
              <p:cNvSpPr txBox="1"/>
              <p:nvPr/>
            </p:nvSpPr>
            <p:spPr>
              <a:xfrm>
                <a:off x="4102999" y="3114706"/>
                <a:ext cx="1056379" cy="200055"/>
              </a:xfrm>
              <a:prstGeom prst="rect">
                <a:avLst/>
              </a:prstGeom>
              <a:noFill/>
            </p:spPr>
            <p:txBody>
              <a:bodyPr wrap="none" lIns="0" tIns="0" rIns="0" bIns="0" rtlCol="0">
                <a:spAutoFit/>
              </a:bodyPr>
              <a:lstStyle/>
              <a:p>
                <a:pPr algn="l" defTabSz="914400">
                  <a:buNone/>
                </a:pPr>
                <a:r>
                  <a:rPr lang="ja-JP" altLang="en-US" sz="1300" b="0" i="0" dirty="0" smtClean="0">
                    <a:gradFill>
                      <a:gsLst>
                        <a:gs pos="417">
                          <a:srgbClr val="000000"/>
                        </a:gs>
                        <a:gs pos="100000">
                          <a:srgbClr val="000000"/>
                        </a:gs>
                      </a:gsLst>
                      <a:lin ang="5400000" scaled="0"/>
                    </a:gradFill>
                    <a:latin typeface="Segoe"/>
                    <a:ea typeface="メイリオ" pitchFamily="50" charset="-128"/>
                    <a:cs typeface="+mn-cs"/>
                  </a:rPr>
                  <a:t>リスト ビュー</a:t>
                </a:r>
                <a:endParaRPr lang="ja-JP" altLang="en-US" sz="1300" b="0" i="0" dirty="0">
                  <a:gradFill>
                    <a:gsLst>
                      <a:gs pos="417">
                        <a:srgbClr val="000000"/>
                      </a:gs>
                      <a:gs pos="100000">
                        <a:srgbClr val="000000"/>
                      </a:gs>
                    </a:gsLst>
                    <a:lin ang="5400000" scaled="0"/>
                  </a:gradFill>
                  <a:latin typeface="Segoe"/>
                  <a:ea typeface="メイリオ" pitchFamily="50" charset="-128"/>
                  <a:cs typeface="+mn-cs"/>
                </a:endParaRPr>
              </a:p>
            </p:txBody>
          </p:sp>
          <p:sp>
            <p:nvSpPr>
              <p:cNvPr id="94" name="TextBox 93"/>
              <p:cNvSpPr txBox="1"/>
              <p:nvPr/>
            </p:nvSpPr>
            <p:spPr>
              <a:xfrm>
                <a:off x="1812604" y="2780680"/>
                <a:ext cx="841577" cy="200055"/>
              </a:xfrm>
              <a:prstGeom prst="rect">
                <a:avLst/>
              </a:prstGeom>
              <a:noFill/>
            </p:spPr>
            <p:txBody>
              <a:bodyPr wrap="none" lIns="0" tIns="0" rIns="0" bIns="0" rtlCol="0">
                <a:spAutoFit/>
              </a:bodyPr>
              <a:lstStyle/>
              <a:p>
                <a:pPr algn="l" defTabSz="914400">
                  <a:buNone/>
                </a:pPr>
                <a:r>
                  <a:rPr lang="en-US" altLang="ja-JP" sz="1300" b="0" i="0" dirty="0" smtClean="0">
                    <a:gradFill>
                      <a:gsLst>
                        <a:gs pos="417">
                          <a:srgbClr val="000000"/>
                        </a:gs>
                        <a:gs pos="100000">
                          <a:srgbClr val="000000"/>
                        </a:gs>
                      </a:gsLst>
                      <a:lin ang="5400000" scaled="0"/>
                    </a:gradFill>
                    <a:latin typeface="Segoe"/>
                    <a:ea typeface="メイリオ" pitchFamily="50" charset="-128"/>
                    <a:cs typeface="+mn-cs"/>
                  </a:rPr>
                  <a:t>Web </a:t>
                </a:r>
                <a:r>
                  <a:rPr lang="ja-JP" altLang="en-US" sz="1300" b="0" i="0" dirty="0" smtClean="0">
                    <a:gradFill>
                      <a:gsLst>
                        <a:gs pos="417">
                          <a:srgbClr val="000000"/>
                        </a:gs>
                        <a:gs pos="100000">
                          <a:srgbClr val="000000"/>
                        </a:gs>
                      </a:gsLst>
                      <a:lin ang="5400000" scaled="0"/>
                    </a:gradFill>
                    <a:latin typeface="Segoe"/>
                    <a:ea typeface="メイリオ" pitchFamily="50" charset="-128"/>
                    <a:cs typeface="+mn-cs"/>
                  </a:rPr>
                  <a:t>ビュー</a:t>
                </a:r>
                <a:endParaRPr lang="ja-JP" altLang="en-US" sz="1300" b="0" i="0" dirty="0">
                  <a:gradFill>
                    <a:gsLst>
                      <a:gs pos="417">
                        <a:srgbClr val="000000"/>
                      </a:gs>
                      <a:gs pos="100000">
                        <a:srgbClr val="000000"/>
                      </a:gs>
                    </a:gsLst>
                    <a:lin ang="5400000" scaled="0"/>
                  </a:gradFill>
                  <a:latin typeface="Segoe"/>
                  <a:ea typeface="メイリオ" pitchFamily="50" charset="-128"/>
                  <a:cs typeface="+mn-cs"/>
                </a:endParaRPr>
              </a:p>
            </p:txBody>
          </p:sp>
          <p:sp>
            <p:nvSpPr>
              <p:cNvPr id="97" name="TextBox 96"/>
              <p:cNvSpPr txBox="1"/>
              <p:nvPr/>
            </p:nvSpPr>
            <p:spPr>
              <a:xfrm>
                <a:off x="2408783" y="1550281"/>
                <a:ext cx="1056379" cy="200055"/>
              </a:xfrm>
              <a:prstGeom prst="rect">
                <a:avLst/>
              </a:prstGeom>
              <a:noFill/>
            </p:spPr>
            <p:txBody>
              <a:bodyPr wrap="none" lIns="0" tIns="0" rIns="0" bIns="0" rtlCol="0">
                <a:spAutoFit/>
              </a:bodyPr>
              <a:lstStyle/>
              <a:p>
                <a:pPr algn="l" defTabSz="914400">
                  <a:buNone/>
                </a:pPr>
                <a:r>
                  <a:rPr lang="ja-JP" altLang="en-US" sz="1300" b="0" i="0" dirty="0" smtClean="0">
                    <a:gradFill>
                      <a:gsLst>
                        <a:gs pos="417">
                          <a:srgbClr val="000000"/>
                        </a:gs>
                        <a:gs pos="100000">
                          <a:srgbClr val="000000"/>
                        </a:gs>
                      </a:gsLst>
                      <a:lin ang="5400000" scaled="0"/>
                    </a:gradFill>
                    <a:latin typeface="Segoe"/>
                    <a:ea typeface="メイリオ" pitchFamily="50" charset="-128"/>
                    <a:cs typeface="+mn-cs"/>
                  </a:rPr>
                  <a:t>ラジオ ボタン</a:t>
                </a:r>
                <a:endParaRPr lang="ja-JP" altLang="en-US" sz="1300" b="0" i="0" dirty="0">
                  <a:gradFill>
                    <a:gsLst>
                      <a:gs pos="417">
                        <a:srgbClr val="000000"/>
                      </a:gs>
                      <a:gs pos="100000">
                        <a:srgbClr val="000000"/>
                      </a:gs>
                    </a:gsLst>
                    <a:lin ang="5400000" scaled="0"/>
                  </a:gradFill>
                  <a:latin typeface="Segoe"/>
                  <a:ea typeface="メイリオ" pitchFamily="50" charset="-128"/>
                  <a:cs typeface="+mn-cs"/>
                </a:endParaRPr>
              </a:p>
            </p:txBody>
          </p:sp>
          <p:sp>
            <p:nvSpPr>
              <p:cNvPr id="32" name="TextBox 31"/>
              <p:cNvSpPr txBox="1"/>
              <p:nvPr/>
            </p:nvSpPr>
            <p:spPr>
              <a:xfrm>
                <a:off x="2993027" y="4310879"/>
                <a:ext cx="641201" cy="354521"/>
              </a:xfrm>
              <a:prstGeom prst="rect">
                <a:avLst/>
              </a:prstGeom>
              <a:noFill/>
            </p:spPr>
            <p:txBody>
              <a:bodyPr wrap="none" lIns="0" tIns="0" rIns="0" bIns="0" rtlCol="0">
                <a:spAutoFit/>
              </a:bodyPr>
              <a:lstStyle/>
              <a:p>
                <a:pPr algn="l" defTabSz="914400">
                  <a:lnSpc>
                    <a:spcPct val="87000"/>
                  </a:lnSpc>
                  <a:buNone/>
                </a:pPr>
                <a:r>
                  <a:rPr lang="ja-JP" altLang="en-US" sz="1300" b="0" i="0" spc="-50" dirty="0" smtClean="0">
                    <a:gradFill>
                      <a:gsLst>
                        <a:gs pos="417">
                          <a:srgbClr val="000000"/>
                        </a:gs>
                        <a:gs pos="100000">
                          <a:srgbClr val="000000"/>
                        </a:gs>
                      </a:gsLst>
                      <a:lin ang="5400000" scaled="0"/>
                    </a:gradFill>
                    <a:latin typeface="Segoe"/>
                    <a:ea typeface="メイリオ" pitchFamily="50" charset="-128"/>
                    <a:cs typeface="+mn-cs"/>
                  </a:rPr>
                  <a:t>リスト </a:t>
                </a:r>
                <a:r>
                  <a:rPr lang="en-US" altLang="ja-JP" sz="1300" b="0" i="0" spc="-50" dirty="0" smtClean="0">
                    <a:gradFill>
                      <a:gsLst>
                        <a:gs pos="417">
                          <a:srgbClr val="000000"/>
                        </a:gs>
                        <a:gs pos="100000">
                          <a:srgbClr val="000000"/>
                        </a:gs>
                      </a:gsLst>
                      <a:lin ang="5400000" scaled="0"/>
                    </a:gradFill>
                    <a:latin typeface="Segoe"/>
                    <a:ea typeface="メイリオ" pitchFamily="50" charset="-128"/>
                    <a:cs typeface="+mn-cs"/>
                  </a:rPr>
                  <a:t/>
                </a:r>
                <a:br>
                  <a:rPr lang="en-US" altLang="ja-JP" sz="1300" b="0" i="0" spc="-50" dirty="0" smtClean="0">
                    <a:gradFill>
                      <a:gsLst>
                        <a:gs pos="417">
                          <a:srgbClr val="000000"/>
                        </a:gs>
                        <a:gs pos="100000">
                          <a:srgbClr val="000000"/>
                        </a:gs>
                      </a:gsLst>
                      <a:lin ang="5400000" scaled="0"/>
                    </a:gradFill>
                    <a:latin typeface="Segoe"/>
                    <a:ea typeface="メイリオ" pitchFamily="50" charset="-128"/>
                    <a:cs typeface="+mn-cs"/>
                  </a:rPr>
                </a:br>
                <a:r>
                  <a:rPr lang="ja-JP" altLang="en-US" sz="1300" b="0" i="0" spc="-50" dirty="0" smtClean="0">
                    <a:gradFill>
                      <a:gsLst>
                        <a:gs pos="417">
                          <a:srgbClr val="000000"/>
                        </a:gs>
                        <a:gs pos="100000">
                          <a:srgbClr val="000000"/>
                        </a:gs>
                      </a:gsLst>
                      <a:lin ang="5400000" scaled="0"/>
                    </a:gradFill>
                    <a:latin typeface="Segoe"/>
                    <a:ea typeface="メイリオ" pitchFamily="50" charset="-128"/>
                    <a:cs typeface="+mn-cs"/>
                  </a:rPr>
                  <a:t>ボックス</a:t>
                </a:r>
                <a:endParaRPr lang="ja-JP" altLang="en-US" sz="1300" b="0" i="0" spc="-50" dirty="0">
                  <a:gradFill>
                    <a:gsLst>
                      <a:gs pos="417">
                        <a:srgbClr val="000000"/>
                      </a:gs>
                      <a:gs pos="100000">
                        <a:srgbClr val="000000"/>
                      </a:gs>
                    </a:gsLst>
                    <a:lin ang="5400000" scaled="0"/>
                  </a:gradFill>
                  <a:latin typeface="Segoe"/>
                  <a:ea typeface="メイリオ" pitchFamily="50" charset="-128"/>
                  <a:cs typeface="+mn-cs"/>
                </a:endParaRPr>
              </a:p>
            </p:txBody>
          </p:sp>
        </p:grpSp>
        <p:grpSp>
          <p:nvGrpSpPr>
            <p:cNvPr id="11" name="Group 10"/>
            <p:cNvGrpSpPr/>
            <p:nvPr/>
          </p:nvGrpSpPr>
          <p:grpSpPr>
            <a:xfrm>
              <a:off x="10580046" y="896545"/>
              <a:ext cx="977380" cy="399885"/>
              <a:chOff x="10580046" y="896545"/>
              <a:chExt cx="977380" cy="399885"/>
            </a:xfrm>
          </p:grpSpPr>
          <p:sp>
            <p:nvSpPr>
              <p:cNvPr id="52" name="TextBox 51"/>
              <p:cNvSpPr txBox="1"/>
              <p:nvPr/>
            </p:nvSpPr>
            <p:spPr>
              <a:xfrm>
                <a:off x="10667759" y="896545"/>
                <a:ext cx="889667" cy="169277"/>
              </a:xfrm>
              <a:prstGeom prst="rect">
                <a:avLst/>
              </a:prstGeom>
              <a:noFill/>
            </p:spPr>
            <p:txBody>
              <a:bodyPr wrap="none" lIns="0" tIns="0" rIns="0" bIns="0" rtlCol="0">
                <a:spAutoFit/>
              </a:bodyPr>
              <a:lstStyle/>
              <a:p>
                <a:pPr algn="l" defTabSz="914400">
                  <a:buNone/>
                </a:pPr>
                <a:r>
                  <a:rPr lang="en-US" sz="1100" b="0" i="0">
                    <a:gradFill>
                      <a:gsLst>
                        <a:gs pos="417">
                          <a:srgbClr val="000000"/>
                        </a:gs>
                        <a:gs pos="100000">
                          <a:srgbClr val="000000"/>
                        </a:gs>
                      </a:gsLst>
                      <a:lin ang="5400000" scaled="0"/>
                    </a:gradFill>
                    <a:latin typeface="Segoe"/>
                    <a:ea typeface="メイリオ" pitchFamily="50" charset="-128"/>
                    <a:cs typeface="+mn-cs"/>
                  </a:rPr>
                  <a:t>クリア ボタン</a:t>
                </a:r>
              </a:p>
            </p:txBody>
          </p:sp>
          <p:cxnSp>
            <p:nvCxnSpPr>
              <p:cNvPr id="102" name="Straight Connector 101"/>
              <p:cNvCxnSpPr/>
              <p:nvPr/>
            </p:nvCxnSpPr>
            <p:spPr>
              <a:xfrm flipV="1">
                <a:off x="10580046" y="1089974"/>
                <a:ext cx="176065" cy="20645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8" name="Group 7"/>
            <p:cNvGrpSpPr/>
            <p:nvPr/>
          </p:nvGrpSpPr>
          <p:grpSpPr>
            <a:xfrm>
              <a:off x="10445807" y="2905777"/>
              <a:ext cx="705321" cy="394274"/>
              <a:chOff x="10445807" y="2905777"/>
              <a:chExt cx="705321" cy="394274"/>
            </a:xfrm>
          </p:grpSpPr>
          <p:sp>
            <p:nvSpPr>
              <p:cNvPr id="57" name="TextBox 56"/>
              <p:cNvSpPr txBox="1"/>
              <p:nvPr/>
            </p:nvSpPr>
            <p:spPr>
              <a:xfrm>
                <a:off x="10445807" y="2905777"/>
                <a:ext cx="705321" cy="169277"/>
              </a:xfrm>
              <a:prstGeom prst="rect">
                <a:avLst/>
              </a:prstGeom>
              <a:noFill/>
            </p:spPr>
            <p:txBody>
              <a:bodyPr wrap="none" lIns="0" tIns="0" rIns="0" bIns="0" rtlCol="0">
                <a:spAutoFit/>
              </a:bodyPr>
              <a:lstStyle/>
              <a:p>
                <a:pPr algn="l" defTabSz="914400">
                  <a:buNone/>
                </a:pPr>
                <a:r>
                  <a:rPr lang="en-US" sz="1100" b="0" i="0">
                    <a:gradFill>
                      <a:gsLst>
                        <a:gs pos="417">
                          <a:srgbClr val="000000"/>
                        </a:gs>
                        <a:gs pos="100000">
                          <a:srgbClr val="000000"/>
                        </a:gs>
                      </a:gsLst>
                      <a:lin ang="5400000" scaled="0"/>
                    </a:gradFill>
                    <a:latin typeface="Segoe"/>
                    <a:ea typeface="メイリオ" pitchFamily="50" charset="-128"/>
                    <a:cs typeface="+mn-cs"/>
                  </a:rPr>
                  <a:t>表示ボタン</a:t>
                </a:r>
              </a:p>
            </p:txBody>
          </p:sp>
          <p:cxnSp>
            <p:nvCxnSpPr>
              <p:cNvPr id="104" name="Straight Connector 103"/>
              <p:cNvCxnSpPr/>
              <p:nvPr/>
            </p:nvCxnSpPr>
            <p:spPr>
              <a:xfrm flipV="1">
                <a:off x="10575577" y="3093595"/>
                <a:ext cx="176983" cy="20645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18" name="Group 17"/>
            <p:cNvGrpSpPr/>
            <p:nvPr/>
          </p:nvGrpSpPr>
          <p:grpSpPr>
            <a:xfrm>
              <a:off x="9181562" y="908420"/>
              <a:ext cx="1030731" cy="368222"/>
              <a:chOff x="9181562" y="908420"/>
              <a:chExt cx="1030731" cy="368222"/>
            </a:xfrm>
          </p:grpSpPr>
          <p:sp>
            <p:nvSpPr>
              <p:cNvPr id="95" name="TextBox 94"/>
              <p:cNvSpPr txBox="1"/>
              <p:nvPr/>
            </p:nvSpPr>
            <p:spPr>
              <a:xfrm>
                <a:off x="9181562" y="908420"/>
                <a:ext cx="1030731" cy="169277"/>
              </a:xfrm>
              <a:prstGeom prst="rect">
                <a:avLst/>
              </a:prstGeom>
              <a:noFill/>
            </p:spPr>
            <p:txBody>
              <a:bodyPr wrap="none" lIns="0" tIns="0" rIns="0" bIns="0" rtlCol="0">
                <a:spAutoFit/>
              </a:bodyPr>
              <a:lstStyle/>
              <a:p>
                <a:pPr algn="l" defTabSz="914400">
                  <a:buNone/>
                </a:pPr>
                <a:r>
                  <a:rPr lang="en-US" sz="1100" b="0" i="0">
                    <a:gradFill>
                      <a:gsLst>
                        <a:gs pos="417">
                          <a:srgbClr val="000000"/>
                        </a:gs>
                        <a:gs pos="100000">
                          <a:srgbClr val="000000"/>
                        </a:gs>
                      </a:gsLst>
                      <a:lin ang="5400000" scaled="0"/>
                    </a:gradFill>
                    <a:latin typeface="Segoe"/>
                    <a:ea typeface="メイリオ" pitchFamily="50" charset="-128"/>
                    <a:cs typeface="+mn-cs"/>
                  </a:rPr>
                  <a:t>スペル チェック</a:t>
                </a:r>
              </a:p>
            </p:txBody>
          </p:sp>
          <p:cxnSp>
            <p:nvCxnSpPr>
              <p:cNvPr id="75" name="Straight Connector 74"/>
              <p:cNvCxnSpPr/>
              <p:nvPr/>
            </p:nvCxnSpPr>
            <p:spPr>
              <a:xfrm flipV="1">
                <a:off x="9422104" y="1070186"/>
                <a:ext cx="176065" cy="206456"/>
              </a:xfrm>
              <a:prstGeom prst="line">
                <a:avLst/>
              </a:prstGeom>
            </p:spPr>
            <p:style>
              <a:lnRef idx="1">
                <a:schemeClr val="accent2"/>
              </a:lnRef>
              <a:fillRef idx="0">
                <a:schemeClr val="accent2"/>
              </a:fillRef>
              <a:effectRef idx="0">
                <a:schemeClr val="accent2"/>
              </a:effectRef>
              <a:fontRef idx="minor">
                <a:schemeClr val="tx1"/>
              </a:fontRef>
            </p:style>
          </p:cxnSp>
        </p:grpSp>
      </p:grpSp>
      <p:grpSp>
        <p:nvGrpSpPr>
          <p:cNvPr id="19" name="Group 18"/>
          <p:cNvGrpSpPr/>
          <p:nvPr/>
        </p:nvGrpSpPr>
        <p:grpSpPr>
          <a:xfrm>
            <a:off x="1796160" y="3560065"/>
            <a:ext cx="2199446" cy="1165960"/>
            <a:chOff x="1796160" y="3014637"/>
            <a:chExt cx="2199446" cy="1165960"/>
          </a:xfrm>
        </p:grpSpPr>
        <p:pic>
          <p:nvPicPr>
            <p:cNvPr id="16" name="Picture 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805491" y="3015231"/>
              <a:ext cx="2190115" cy="116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bwMode="auto">
            <a:xfrm>
              <a:off x="1796160" y="3014637"/>
              <a:ext cx="2190115" cy="1165960"/>
            </a:xfrm>
            <a:prstGeom prst="rect">
              <a:avLst/>
            </a:prstGeom>
            <a:noFill/>
            <a:ln>
              <a:solidFill>
                <a:srgbClr val="0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pic>
        <p:nvPicPr>
          <p:cNvPr id="78"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9779" y="4481940"/>
            <a:ext cx="447390" cy="43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ectangle 73"/>
          <p:cNvSpPr/>
          <p:nvPr/>
        </p:nvSpPr>
        <p:spPr bwMode="auto">
          <a:xfrm>
            <a:off x="4033149" y="1383427"/>
            <a:ext cx="3947596" cy="2067778"/>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76" name="Rectangle 75"/>
          <p:cNvSpPr/>
          <p:nvPr/>
        </p:nvSpPr>
        <p:spPr bwMode="auto">
          <a:xfrm>
            <a:off x="4033148" y="3603605"/>
            <a:ext cx="1950361" cy="2365276"/>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77" name="Rectangle 76"/>
          <p:cNvSpPr/>
          <p:nvPr/>
        </p:nvSpPr>
        <p:spPr bwMode="auto">
          <a:xfrm>
            <a:off x="6035824" y="3603605"/>
            <a:ext cx="1941287" cy="1905463"/>
          </a:xfrm>
          <a:prstGeom prst="rect">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80" name="Rectangle 79"/>
          <p:cNvSpPr/>
          <p:nvPr/>
        </p:nvSpPr>
        <p:spPr bwMode="auto">
          <a:xfrm>
            <a:off x="519111" y="4837383"/>
            <a:ext cx="2279747" cy="1674262"/>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Tree>
    <p:extLst>
      <p:ext uri="{BB962C8B-B14F-4D97-AF65-F5344CB8AC3E}">
        <p14:creationId xmlns:p14="http://schemas.microsoft.com/office/powerpoint/2010/main" val="189626664"/>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500"/>
                                        <p:tgtEl>
                                          <p:spTgt spid="7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fade">
                                      <p:cBhvr>
                                        <p:cTn id="1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6" grpId="0" animBg="1"/>
      <p:bldP spid="77" grpId="0" animBg="1"/>
      <p:bldP spid="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9964" y="3489960"/>
            <a:ext cx="6760429" cy="328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19112" y="228600"/>
            <a:ext cx="11149013" cy="1235723"/>
          </a:xfrm>
        </p:spPr>
        <p:txBody>
          <a:bodyPr/>
          <a:lstStyle/>
          <a:p>
            <a:pPr algn="l" defTabSz="914400">
              <a:spcBef>
                <a:spcPct val="0"/>
              </a:spcBef>
              <a:buNone/>
            </a:pPr>
            <a:r>
              <a:rPr lang="ja-JP" altLang="en-US" sz="43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新しい </a:t>
            </a:r>
            <a:r>
              <a:rPr lang="en-US" altLang="ja-JP" sz="43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XAML UI </a:t>
            </a:r>
            <a:r>
              <a:rPr lang="ja-JP" altLang="en-US" sz="43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コントロール </a:t>
            </a:r>
            <a:r>
              <a:rPr lang="en-US" altLang="ja-JP" sz="43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
            </a:r>
            <a:br>
              <a:rPr lang="en-US" altLang="ja-JP" sz="43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br>
            <a:r>
              <a:rPr lang="en-US" altLang="ja-JP" sz="43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a:t>
            </a:r>
            <a:r>
              <a:rPr lang="en-US" altLang="ja-JP" sz="4300" b="0" spc="-100" baseline="0" dirty="0" err="1"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ListView</a:t>
            </a:r>
            <a:r>
              <a:rPr lang="ja-JP" altLang="en-US" sz="4300" b="0" spc="-100" baseline="0" dirty="0" err="1"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a:t>
            </a:r>
            <a:r>
              <a:rPr lang="en-US" altLang="ja-JP" sz="4300" b="0" spc="-100" baseline="0" dirty="0" err="1"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GridView</a:t>
            </a:r>
            <a:r>
              <a:rPr lang="en-US" altLang="ja-JP" sz="43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a:t>
            </a:r>
            <a:endParaRPr lang="ja-JP" altLang="en-US" sz="4300" dirty="0">
              <a:ea typeface="メイリオ"/>
            </a:endParaRPr>
          </a:p>
        </p:txBody>
      </p:sp>
      <p:sp>
        <p:nvSpPr>
          <p:cNvPr id="3" name="Text Placeholder 2"/>
          <p:cNvSpPr>
            <a:spLocks noGrp="1"/>
          </p:cNvSpPr>
          <p:nvPr>
            <p:ph type="body" sz="quarter" idx="10"/>
          </p:nvPr>
        </p:nvSpPr>
        <p:spPr>
          <a:xfrm>
            <a:off x="519114" y="1592940"/>
            <a:ext cx="11149012" cy="3139321"/>
          </a:xfrm>
        </p:spPr>
        <p:txBody>
          <a:bodyPr/>
          <a:lstStyle/>
          <a:p>
            <a:pPr marL="460400" indent="-460400" algn="l" defTabSz="914400">
              <a:lnSpc>
                <a:spcPct val="100000"/>
              </a:lnSpc>
              <a:spcBef>
                <a:spcPct val="20000"/>
              </a:spcBef>
              <a:buSzPct val="90000"/>
              <a:buFont typeface="Arial"/>
              <a:buChar char="•"/>
            </a:pPr>
            <a:r>
              <a:rPr lang="en-US" altLang="ja-JP" sz="3000" b="0" dirty="0" smtClean="0">
                <a:gradFill>
                  <a:gsLst>
                    <a:gs pos="0">
                      <a:schemeClr val="tx1"/>
                    </a:gs>
                    <a:gs pos="86000">
                      <a:schemeClr val="tx1"/>
                    </a:gs>
                  </a:gsLst>
                  <a:lin ang="5400000" scaled="0"/>
                </a:gradFill>
                <a:latin typeface="Segoe UI Light"/>
                <a:ea typeface="メイリオ"/>
                <a:cs typeface="+mn-cs"/>
              </a:rPr>
              <a:t>"Windows 8 </a:t>
            </a:r>
            <a:r>
              <a:rPr lang="ja-JP" altLang="en-US" sz="3000" b="0" dirty="0" smtClean="0">
                <a:gradFill>
                  <a:gsLst>
                    <a:gs pos="0">
                      <a:schemeClr val="tx1"/>
                    </a:gs>
                    <a:gs pos="86000">
                      <a:schemeClr val="tx1"/>
                    </a:gs>
                  </a:gsLst>
                  <a:lin ang="5400000" scaled="0"/>
                </a:gradFill>
                <a:latin typeface="Segoe UI Light"/>
                <a:ea typeface="メイリオ"/>
                <a:cs typeface="+mn-cs"/>
              </a:rPr>
              <a:t>らしく</a:t>
            </a:r>
            <a:r>
              <a:rPr lang="en-US" altLang="ja-JP" sz="3000" b="0" dirty="0" smtClean="0">
                <a:gradFill>
                  <a:gsLst>
                    <a:gs pos="0">
                      <a:schemeClr val="tx1"/>
                    </a:gs>
                    <a:gs pos="86000">
                      <a:schemeClr val="tx1"/>
                    </a:gs>
                  </a:gsLst>
                  <a:lin ang="5400000" scaled="0"/>
                </a:gradFill>
                <a:latin typeface="Segoe UI Light"/>
                <a:ea typeface="メイリオ"/>
                <a:cs typeface="+mn-cs"/>
              </a:rPr>
              <a:t>" </a:t>
            </a:r>
            <a:r>
              <a:rPr lang="ja-JP" altLang="en-US" sz="3000" b="0" dirty="0" smtClean="0">
                <a:gradFill>
                  <a:gsLst>
                    <a:gs pos="0">
                      <a:schemeClr val="tx1"/>
                    </a:gs>
                    <a:gs pos="86000">
                      <a:schemeClr val="tx1"/>
                    </a:gs>
                  </a:gsLst>
                  <a:lin ang="5400000" scaled="0"/>
                </a:gradFill>
                <a:latin typeface="Segoe UI Light"/>
                <a:ea typeface="メイリオ"/>
                <a:cs typeface="+mn-cs"/>
              </a:rPr>
              <a:t>大きく進化したリスト コントロール</a:t>
            </a:r>
            <a:endParaRPr lang="ja-JP" altLang="en-US" sz="3000" dirty="0" smtClean="0">
              <a:ea typeface="メイリオ"/>
            </a:endParaRPr>
          </a:p>
          <a:p>
            <a:pPr marL="460400" indent="-460400" algn="l" defTabSz="914400">
              <a:lnSpc>
                <a:spcPct val="100000"/>
              </a:lnSpc>
              <a:spcBef>
                <a:spcPct val="20000"/>
              </a:spcBef>
              <a:buSzPct val="90000"/>
              <a:buFont typeface="Arial"/>
              <a:buChar char="•"/>
            </a:pPr>
            <a:r>
              <a:rPr lang="ja-JP" altLang="en-US" sz="3000" b="0" dirty="0" smtClean="0">
                <a:gradFill>
                  <a:gsLst>
                    <a:gs pos="0">
                      <a:schemeClr val="tx1"/>
                    </a:gs>
                    <a:gs pos="86000">
                      <a:schemeClr val="tx1"/>
                    </a:gs>
                  </a:gsLst>
                  <a:lin ang="5400000" scaled="0"/>
                </a:gradFill>
                <a:latin typeface="Segoe UI Light"/>
                <a:ea typeface="メイリオ"/>
                <a:cs typeface="+mn-cs"/>
              </a:rPr>
              <a:t>タッチ向けの設計</a:t>
            </a:r>
          </a:p>
          <a:p>
            <a:pPr marL="460400" indent="-460400" algn="l" defTabSz="914400">
              <a:lnSpc>
                <a:spcPct val="100000"/>
              </a:lnSpc>
              <a:spcBef>
                <a:spcPct val="20000"/>
              </a:spcBef>
              <a:buSzPct val="90000"/>
              <a:buFont typeface="Arial"/>
              <a:buChar char="•"/>
            </a:pPr>
            <a:r>
              <a:rPr lang="en-US" altLang="ja-JP" sz="3000" b="0" dirty="0" smtClean="0">
                <a:gradFill>
                  <a:gsLst>
                    <a:gs pos="0">
                      <a:schemeClr val="tx1"/>
                    </a:gs>
                    <a:gs pos="86000">
                      <a:schemeClr val="tx1"/>
                    </a:gs>
                  </a:gsLst>
                  <a:lin ang="5400000" scaled="0"/>
                </a:gradFill>
                <a:latin typeface="Segoe UI Light"/>
                <a:ea typeface="メイリオ"/>
                <a:cs typeface="+mn-cs"/>
              </a:rPr>
              <a:t>Windows 8 </a:t>
            </a:r>
            <a:r>
              <a:rPr lang="ja-JP" altLang="en-US" sz="3000" b="0" dirty="0" smtClean="0">
                <a:gradFill>
                  <a:gsLst>
                    <a:gs pos="0">
                      <a:schemeClr val="tx1"/>
                    </a:gs>
                    <a:gs pos="86000">
                      <a:schemeClr val="tx1"/>
                    </a:gs>
                  </a:gsLst>
                  <a:lin ang="5400000" scaled="0"/>
                </a:gradFill>
                <a:latin typeface="Segoe UI Light"/>
                <a:ea typeface="メイリオ"/>
                <a:cs typeface="+mn-cs"/>
              </a:rPr>
              <a:t>の</a:t>
            </a:r>
            <a:r>
              <a:rPr lang="ja-JP" altLang="en-US" sz="3000" b="0" u="sng" dirty="0" smtClean="0">
                <a:gradFill>
                  <a:gsLst>
                    <a:gs pos="0">
                      <a:schemeClr val="tx1"/>
                    </a:gs>
                    <a:gs pos="86000">
                      <a:schemeClr val="tx1"/>
                    </a:gs>
                  </a:gsLst>
                  <a:lin ang="5400000" scaled="0"/>
                </a:gradFill>
                <a:latin typeface="Segoe UI Light"/>
                <a:ea typeface="メイリオ"/>
                <a:cs typeface="+mn-cs"/>
              </a:rPr>
              <a:t>選択方式</a:t>
            </a:r>
            <a:r>
              <a:rPr lang="ja-JP" altLang="en-US" sz="3000" b="0" dirty="0" smtClean="0">
                <a:gradFill>
                  <a:gsLst>
                    <a:gs pos="0">
                      <a:schemeClr val="tx1"/>
                    </a:gs>
                    <a:gs pos="86000">
                      <a:schemeClr val="tx1"/>
                    </a:gs>
                  </a:gsLst>
                  <a:lin ang="5400000" scaled="0"/>
                </a:gradFill>
                <a:latin typeface="Segoe UI Light"/>
                <a:ea typeface="メイリオ"/>
                <a:cs typeface="+mn-cs"/>
              </a:rPr>
              <a:t>をサポート</a:t>
            </a:r>
          </a:p>
          <a:p>
            <a:pPr marL="460400" indent="-460400" algn="l" defTabSz="914400">
              <a:lnSpc>
                <a:spcPct val="100000"/>
              </a:lnSpc>
              <a:spcBef>
                <a:spcPct val="20000"/>
              </a:spcBef>
              <a:buSzPct val="90000"/>
              <a:buFont typeface="Arial"/>
              <a:buChar char="•"/>
            </a:pPr>
            <a:r>
              <a:rPr lang="en-US" altLang="ja-JP" sz="3000" b="0" dirty="0" smtClean="0">
                <a:gradFill>
                  <a:gsLst>
                    <a:gs pos="0">
                      <a:schemeClr val="tx1"/>
                    </a:gs>
                    <a:gs pos="86000">
                      <a:schemeClr val="tx1"/>
                    </a:gs>
                  </a:gsLst>
                  <a:lin ang="5400000" scaled="0"/>
                </a:gradFill>
                <a:latin typeface="Segoe UI Light"/>
                <a:ea typeface="メイリオ"/>
                <a:cs typeface="+mn-cs"/>
              </a:rPr>
              <a:t>UI </a:t>
            </a:r>
            <a:r>
              <a:rPr lang="ja-JP" altLang="en-US" sz="3000" b="0" dirty="0" smtClean="0">
                <a:gradFill>
                  <a:gsLst>
                    <a:gs pos="0">
                      <a:schemeClr val="tx1"/>
                    </a:gs>
                    <a:gs pos="86000">
                      <a:schemeClr val="tx1"/>
                    </a:gs>
                  </a:gsLst>
                  <a:lin ang="5400000" scaled="0"/>
                </a:gradFill>
                <a:latin typeface="Segoe UI Light"/>
                <a:ea typeface="メイリオ"/>
                <a:cs typeface="+mn-cs"/>
              </a:rPr>
              <a:t>と </a:t>
            </a:r>
            <a:r>
              <a:rPr lang="en-US" altLang="ja-JP" sz="3000" b="0" dirty="0" smtClean="0">
                <a:gradFill>
                  <a:gsLst>
                    <a:gs pos="0">
                      <a:schemeClr val="tx1"/>
                    </a:gs>
                    <a:gs pos="86000">
                      <a:schemeClr val="tx1"/>
                    </a:gs>
                  </a:gsLst>
                  <a:lin ang="5400000" scaled="0"/>
                </a:gradFill>
                <a:latin typeface="Segoe UI Light"/>
                <a:ea typeface="メイリオ"/>
                <a:cs typeface="+mn-cs"/>
              </a:rPr>
              <a:t>Data </a:t>
            </a:r>
            <a:r>
              <a:rPr lang="ja-JP" altLang="en-US" sz="3000" b="0" dirty="0" smtClean="0">
                <a:gradFill>
                  <a:gsLst>
                    <a:gs pos="0">
                      <a:schemeClr val="tx1"/>
                    </a:gs>
                    <a:gs pos="86000">
                      <a:schemeClr val="tx1"/>
                    </a:gs>
                  </a:gsLst>
                  <a:lin ang="5400000" scaled="0"/>
                </a:gradFill>
                <a:latin typeface="Segoe UI Light"/>
                <a:ea typeface="メイリオ"/>
                <a:cs typeface="+mn-cs"/>
              </a:rPr>
              <a:t>の仮想化</a:t>
            </a:r>
          </a:p>
          <a:p>
            <a:pPr marL="460400" indent="-460400" algn="l" defTabSz="914400">
              <a:lnSpc>
                <a:spcPct val="100000"/>
              </a:lnSpc>
              <a:spcBef>
                <a:spcPct val="20000"/>
              </a:spcBef>
              <a:buSzPct val="90000"/>
              <a:buFont typeface="Arial"/>
              <a:buChar char="•"/>
            </a:pPr>
            <a:r>
              <a:rPr lang="ja-JP" altLang="en-US" sz="3000" b="0" dirty="0" smtClean="0">
                <a:gradFill>
                  <a:gsLst>
                    <a:gs pos="0">
                      <a:schemeClr val="tx1"/>
                    </a:gs>
                    <a:gs pos="86000">
                      <a:schemeClr val="tx1"/>
                    </a:gs>
                  </a:gsLst>
                  <a:lin ang="5400000" scaled="0"/>
                </a:gradFill>
                <a:latin typeface="Segoe UI Light"/>
                <a:ea typeface="メイリオ"/>
                <a:cs typeface="+mn-cs"/>
              </a:rPr>
              <a:t>組み込みの</a:t>
            </a:r>
            <a:r>
              <a:rPr lang="en-US" altLang="ja-JP" sz="3000" b="0" dirty="0" smtClean="0">
                <a:gradFill>
                  <a:gsLst>
                    <a:gs pos="0">
                      <a:schemeClr val="tx1"/>
                    </a:gs>
                    <a:gs pos="86000">
                      <a:schemeClr val="tx1"/>
                    </a:gs>
                  </a:gsLst>
                  <a:lin ang="5400000" scaled="0"/>
                </a:gradFill>
                <a:latin typeface="Segoe UI Light"/>
                <a:ea typeface="メイリオ"/>
                <a:cs typeface="+mn-cs"/>
              </a:rPr>
              <a:t/>
            </a:r>
            <a:br>
              <a:rPr lang="en-US" altLang="ja-JP" sz="3000" b="0" dirty="0" smtClean="0">
                <a:gradFill>
                  <a:gsLst>
                    <a:gs pos="0">
                      <a:schemeClr val="tx1"/>
                    </a:gs>
                    <a:gs pos="86000">
                      <a:schemeClr val="tx1"/>
                    </a:gs>
                  </a:gsLst>
                  <a:lin ang="5400000" scaled="0"/>
                </a:gradFill>
                <a:latin typeface="Segoe UI Light"/>
                <a:ea typeface="メイリオ"/>
                <a:cs typeface="+mn-cs"/>
              </a:rPr>
            </a:br>
            <a:r>
              <a:rPr lang="ja-JP" altLang="en-US" sz="3000" b="0" u="sng" dirty="0" smtClean="0">
                <a:gradFill>
                  <a:gsLst>
                    <a:gs pos="0">
                      <a:schemeClr val="tx1"/>
                    </a:gs>
                    <a:gs pos="86000">
                      <a:schemeClr val="tx1"/>
                    </a:gs>
                  </a:gsLst>
                  <a:lin ang="5400000" scaled="0"/>
                </a:gradFill>
                <a:latin typeface="Segoe UI Light"/>
                <a:ea typeface="メイリオ"/>
                <a:cs typeface="+mn-cs"/>
              </a:rPr>
              <a:t>グループ化機能</a:t>
            </a:r>
            <a:endParaRPr lang="ja-JP" altLang="en-US" sz="3000" u="sng" dirty="0">
              <a:ea typeface="メイリオ"/>
            </a:endParaRPr>
          </a:p>
        </p:txBody>
      </p:sp>
      <p:cxnSp>
        <p:nvCxnSpPr>
          <p:cNvPr id="8" name="Straight Arrow Connector 7"/>
          <p:cNvCxnSpPr/>
          <p:nvPr/>
        </p:nvCxnSpPr>
        <p:spPr>
          <a:xfrm flipV="1">
            <a:off x="3797300" y="3688082"/>
            <a:ext cx="1643380" cy="77723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838950" y="2887980"/>
            <a:ext cx="2533650" cy="116976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34318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10195339" cy="1523494"/>
          </a:xfrm>
        </p:spPr>
        <p:txBody>
          <a:bodyPr/>
          <a:lstStyle/>
          <a:p>
            <a:pPr algn="l" defTabSz="914400">
              <a:lnSpc>
                <a:spcPct val="90000"/>
              </a:lnSpc>
              <a:spcBef>
                <a:spcPct val="0"/>
              </a:spcBef>
              <a:buNone/>
            </a:pPr>
            <a:r>
              <a:rPr lang="en-US" altLang="ja-JP" sz="4800" b="0" spc="-100" baseline="0" dirty="0" err="1"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GridView</a:t>
            </a:r>
            <a:r>
              <a:rPr lang="en-US" altLang="ja-JP"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 </a:t>
            </a:r>
            <a:r>
              <a:rPr lang="ja-JP" altLang="en-US"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を使った </a:t>
            </a:r>
            <a:r>
              <a:rPr lang="en-US" altLang="ja-JP"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Metro </a:t>
            </a:r>
            <a:r>
              <a:rPr lang="ja-JP" altLang="en-US"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スタイル </a:t>
            </a:r>
            <a:r>
              <a:rPr lang="en-US" altLang="ja-JP"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
            </a:r>
            <a:br>
              <a:rPr lang="en-US" altLang="ja-JP"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br>
            <a:r>
              <a:rPr lang="ja-JP" altLang="en-US"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ユーザー インターフェイス</a:t>
            </a:r>
            <a:endParaRPr lang="ja-JP" altLang="en-US" dirty="0">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ja-JP" altLang="en-US" sz="10000" b="0" u="none" strike="noStrike" spc="-300" baseline="0" smtClean="0">
                <a:ln w="11430"/>
                <a:gradFill>
                  <a:gsLst>
                    <a:gs pos="0">
                      <a:schemeClr val="tx1"/>
                    </a:gs>
                    <a:gs pos="88000">
                      <a:schemeClr val="tx1"/>
                    </a:gs>
                  </a:gsLst>
                  <a:lin ang="5400000"/>
                </a:gradFill>
                <a:effectLst/>
                <a:latin typeface="Segoe UI Semibold"/>
                <a:ea typeface="メイリオ"/>
                <a:cs typeface="+mn-cs"/>
              </a:rPr>
              <a:t>デモ </a:t>
            </a:r>
            <a:endParaRPr lang="ja-JP" altLang="en-US" dirty="0">
              <a:ea typeface="メイリオ"/>
            </a:endParaRPr>
          </a:p>
        </p:txBody>
      </p:sp>
    </p:spTree>
    <p:extLst>
      <p:ext uri="{BB962C8B-B14F-4D97-AF65-F5344CB8AC3E}">
        <p14:creationId xmlns:p14="http://schemas.microsoft.com/office/powerpoint/2010/main" val="2584910668"/>
      </p:ext>
    </p:extLst>
  </p:cSld>
  <p:clrMapOvr>
    <a:masterClrMapping/>
  </p:clrMapOvr>
  <p:transition>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a:xfrm>
            <a:off x="519113" y="1447801"/>
            <a:ext cx="5486400" cy="4271939"/>
          </a:xfrm>
        </p:spPr>
        <p:txBody>
          <a:bodyPr/>
          <a:lstStyle/>
          <a:p>
            <a:pPr marL="339974" indent="-339974" algn="l" defTabSz="914400">
              <a:lnSpc>
                <a:spcPct val="100000"/>
              </a:lnSpc>
              <a:spcBef>
                <a:spcPct val="20000"/>
              </a:spcBef>
              <a:buSzPct val="90000"/>
              <a:buFont typeface="Arial"/>
              <a:buChar char="•"/>
            </a:pPr>
            <a:r>
              <a:rPr lang="en-US" altLang="ja-JP" sz="2800" b="0" dirty="0" err="1" smtClean="0">
                <a:gradFill>
                  <a:gsLst>
                    <a:gs pos="0">
                      <a:schemeClr val="tx1"/>
                    </a:gs>
                    <a:gs pos="86000">
                      <a:schemeClr val="tx1"/>
                    </a:gs>
                  </a:gsLst>
                  <a:lin ang="5400000" scaled="0"/>
                </a:gradFill>
                <a:latin typeface="Segoe UI Light"/>
                <a:ea typeface="メイリオ"/>
                <a:cs typeface="+mn-cs"/>
              </a:rPr>
              <a:t>MediaPlayer</a:t>
            </a:r>
            <a:endParaRPr lang="ja-JP" altLang="en-US" dirty="0" smtClean="0">
              <a:ea typeface="メイリオ"/>
            </a:endParaRPr>
          </a:p>
          <a:p>
            <a:pPr marL="339974" indent="-339974" algn="l" defTabSz="914400">
              <a:lnSpc>
                <a:spcPct val="100000"/>
              </a:lnSpc>
              <a:spcBef>
                <a:spcPct val="20000"/>
              </a:spcBef>
              <a:buSzPct val="90000"/>
              <a:buFont typeface="Arial"/>
              <a:buChar char="•"/>
            </a:pPr>
            <a:r>
              <a:rPr lang="en-US" altLang="ja-JP" sz="2800" b="0" dirty="0" err="1" smtClean="0">
                <a:gradFill>
                  <a:gsLst>
                    <a:gs pos="0">
                      <a:schemeClr val="tx1"/>
                    </a:gs>
                    <a:gs pos="86000">
                      <a:schemeClr val="tx1"/>
                    </a:gs>
                  </a:gsLst>
                  <a:lin ang="5400000" scaled="0"/>
                </a:gradFill>
                <a:latin typeface="Segoe UI Light"/>
                <a:ea typeface="メイリオ"/>
                <a:cs typeface="+mn-cs"/>
              </a:rPr>
              <a:t>ToggleSwitch</a:t>
            </a:r>
            <a:endParaRPr lang="ja-JP" altLang="en-US" dirty="0" smtClean="0">
              <a:ea typeface="メイリオ"/>
            </a:endParaRPr>
          </a:p>
          <a:p>
            <a:pPr marL="339974" indent="-339974" algn="l" defTabSz="914400">
              <a:lnSpc>
                <a:spcPct val="100000"/>
              </a:lnSpc>
              <a:spcBef>
                <a:spcPct val="20000"/>
              </a:spcBef>
              <a:buSzPct val="90000"/>
              <a:buFont typeface="Arial"/>
              <a:buChar char="•"/>
            </a:pPr>
            <a:r>
              <a:rPr lang="en-US" altLang="ja-JP" sz="2800" b="0" dirty="0" err="1" smtClean="0">
                <a:gradFill>
                  <a:gsLst>
                    <a:gs pos="0">
                      <a:schemeClr val="tx1"/>
                    </a:gs>
                    <a:gs pos="86000">
                      <a:schemeClr val="tx1"/>
                    </a:gs>
                  </a:gsLst>
                  <a:lin ang="5400000" scaled="0"/>
                </a:gradFill>
                <a:latin typeface="Segoe UI Light"/>
                <a:ea typeface="メイリオ"/>
                <a:cs typeface="+mn-cs"/>
              </a:rPr>
              <a:t>ProgressRing</a:t>
            </a:r>
            <a:endParaRPr lang="ja-JP" altLang="en-US" dirty="0" smtClean="0">
              <a:ea typeface="メイリオ"/>
            </a:endParaRPr>
          </a:p>
          <a:p>
            <a:pPr marL="339974" indent="-339974" algn="l" defTabSz="914400">
              <a:lnSpc>
                <a:spcPct val="100000"/>
              </a:lnSpc>
              <a:spcBef>
                <a:spcPct val="20000"/>
              </a:spcBef>
              <a:buSzPct val="90000"/>
              <a:buFont typeface="Arial"/>
              <a:buChar char="•"/>
            </a:pPr>
            <a:r>
              <a:rPr lang="en-US" altLang="ja-JP" sz="2800" b="0" u="sng" dirty="0" err="1" smtClean="0">
                <a:gradFill>
                  <a:gsLst>
                    <a:gs pos="0">
                      <a:schemeClr val="tx1"/>
                    </a:gs>
                    <a:gs pos="86000">
                      <a:schemeClr val="tx1"/>
                    </a:gs>
                  </a:gsLst>
                  <a:lin ang="5400000" scaled="0"/>
                </a:gradFill>
                <a:latin typeface="Segoe UI Light"/>
                <a:ea typeface="メイリオ"/>
                <a:cs typeface="+mn-cs"/>
              </a:rPr>
              <a:t>FlipView</a:t>
            </a:r>
            <a:endParaRPr lang="ja-JP" altLang="en-US" u="sng" dirty="0" smtClean="0">
              <a:ea typeface="メイリオ"/>
            </a:endParaRPr>
          </a:p>
          <a:p>
            <a:pPr marL="339974" indent="-339974" algn="l" defTabSz="914400">
              <a:lnSpc>
                <a:spcPct val="100000"/>
              </a:lnSpc>
              <a:spcBef>
                <a:spcPct val="20000"/>
              </a:spcBef>
              <a:buSzPct val="90000"/>
              <a:buFont typeface="Arial"/>
              <a:buChar char="•"/>
            </a:pPr>
            <a:r>
              <a:rPr lang="en-US" altLang="ja-JP" sz="2800" b="0" dirty="0" err="1" smtClean="0">
                <a:gradFill>
                  <a:gsLst>
                    <a:gs pos="0">
                      <a:schemeClr val="tx1"/>
                    </a:gs>
                    <a:gs pos="86000">
                      <a:schemeClr val="tx1"/>
                    </a:gs>
                  </a:gsLst>
                  <a:lin ang="5400000" scaled="0"/>
                </a:gradFill>
                <a:latin typeface="Segoe UI Light"/>
                <a:ea typeface="メイリオ"/>
                <a:cs typeface="+mn-cs"/>
              </a:rPr>
              <a:t>JumpViewer</a:t>
            </a:r>
            <a:endParaRPr lang="ja-JP" altLang="en-US" dirty="0" smtClean="0">
              <a:ea typeface="メイリオ"/>
            </a:endParaRPr>
          </a:p>
          <a:p>
            <a:pPr marL="673364" lvl="1" indent="-325435" algn="l" defTabSz="914400">
              <a:lnSpc>
                <a:spcPct val="100000"/>
              </a:lnSpc>
              <a:spcBef>
                <a:spcPct val="20000"/>
              </a:spcBef>
              <a:buSzPct val="90000"/>
              <a:buFont typeface="Arial"/>
              <a:buChar char="•"/>
            </a:pPr>
            <a:r>
              <a:rPr lang="ja-JP" altLang="en-US" sz="2400" b="0" dirty="0" smtClean="0">
                <a:gradFill>
                  <a:gsLst>
                    <a:gs pos="0">
                      <a:schemeClr val="tx1"/>
                    </a:gs>
                    <a:gs pos="86000">
                      <a:schemeClr val="tx1"/>
                    </a:gs>
                  </a:gsLst>
                  <a:lin ang="5400000" scaled="0"/>
                </a:gradFill>
                <a:latin typeface="Segoe UI Light"/>
                <a:ea typeface="メイリオ"/>
                <a:cs typeface="+mn-cs"/>
              </a:rPr>
              <a:t>セマンティック ズーム </a:t>
            </a:r>
            <a:r>
              <a:rPr lang="en-US" altLang="ja-JP" sz="2400" b="0" dirty="0" smtClean="0">
                <a:gradFill>
                  <a:gsLst>
                    <a:gs pos="0">
                      <a:schemeClr val="tx1"/>
                    </a:gs>
                    <a:gs pos="86000">
                      <a:schemeClr val="tx1"/>
                    </a:gs>
                  </a:gsLst>
                  <a:lin ang="5400000" scaled="0"/>
                </a:gradFill>
                <a:latin typeface="Segoe UI Light"/>
                <a:ea typeface="メイリオ"/>
                <a:cs typeface="+mn-cs"/>
              </a:rPr>
              <a:t/>
            </a:r>
            <a:br>
              <a:rPr lang="en-US" altLang="ja-JP" sz="2400" b="0" dirty="0" smtClean="0">
                <a:gradFill>
                  <a:gsLst>
                    <a:gs pos="0">
                      <a:schemeClr val="tx1"/>
                    </a:gs>
                    <a:gs pos="86000">
                      <a:schemeClr val="tx1"/>
                    </a:gs>
                  </a:gsLst>
                  <a:lin ang="5400000" scaled="0"/>
                </a:gradFill>
                <a:latin typeface="Segoe UI Light"/>
                <a:ea typeface="メイリオ"/>
                <a:cs typeface="+mn-cs"/>
              </a:rPr>
            </a:br>
            <a:r>
              <a:rPr lang="ja-JP" altLang="en-US" sz="2400" b="0" dirty="0" smtClean="0">
                <a:gradFill>
                  <a:gsLst>
                    <a:gs pos="0">
                      <a:schemeClr val="tx1"/>
                    </a:gs>
                    <a:gs pos="86000">
                      <a:schemeClr val="tx1"/>
                    </a:gs>
                  </a:gsLst>
                  <a:lin ang="5400000" scaled="0"/>
                </a:gradFill>
                <a:latin typeface="Segoe UI Light"/>
                <a:ea typeface="メイリオ"/>
                <a:cs typeface="+mn-cs"/>
              </a:rPr>
              <a:t>コントロール</a:t>
            </a:r>
          </a:p>
          <a:p>
            <a:pPr marL="673364" lvl="1" indent="-325435" algn="l" defTabSz="914400">
              <a:lnSpc>
                <a:spcPct val="100000"/>
              </a:lnSpc>
              <a:spcBef>
                <a:spcPct val="20000"/>
              </a:spcBef>
              <a:buSzPct val="90000"/>
              <a:buFont typeface="Arial"/>
              <a:buChar char="•"/>
            </a:pPr>
            <a:r>
              <a:rPr lang="en-US" altLang="ja-JP" sz="2400" b="0" dirty="0" smtClean="0">
                <a:gradFill>
                  <a:gsLst>
                    <a:gs pos="0">
                      <a:schemeClr val="tx1"/>
                    </a:gs>
                    <a:gs pos="86000">
                      <a:schemeClr val="tx1"/>
                    </a:gs>
                  </a:gsLst>
                  <a:lin ang="5400000" scaled="0"/>
                </a:gradFill>
                <a:latin typeface="Segoe UI Light"/>
                <a:ea typeface="メイリオ"/>
                <a:cs typeface="+mn-cs"/>
              </a:rPr>
              <a:t>2 </a:t>
            </a:r>
            <a:r>
              <a:rPr lang="ja-JP" altLang="en-US" sz="2400" b="0" dirty="0" err="1" smtClean="0">
                <a:gradFill>
                  <a:gsLst>
                    <a:gs pos="0">
                      <a:schemeClr val="tx1"/>
                    </a:gs>
                    <a:gs pos="86000">
                      <a:schemeClr val="tx1"/>
                    </a:gs>
                  </a:gsLst>
                  <a:lin ang="5400000" scaled="0"/>
                </a:gradFill>
                <a:latin typeface="Segoe UI Light"/>
                <a:ea typeface="メイリオ"/>
                <a:cs typeface="+mn-cs"/>
              </a:rPr>
              <a:t>つの</a:t>
            </a:r>
            <a:r>
              <a:rPr lang="ja-JP" altLang="en-US" sz="2400" b="0" dirty="0" smtClean="0">
                <a:gradFill>
                  <a:gsLst>
                    <a:gs pos="0">
                      <a:schemeClr val="tx1"/>
                    </a:gs>
                    <a:gs pos="86000">
                      <a:schemeClr val="tx1"/>
                    </a:gs>
                  </a:gsLst>
                  <a:lin ang="5400000" scaled="0"/>
                </a:gradFill>
                <a:latin typeface="Segoe UI Light"/>
                <a:ea typeface="メイリオ"/>
                <a:cs typeface="+mn-cs"/>
              </a:rPr>
              <a:t>レベルをサポート</a:t>
            </a:r>
          </a:p>
          <a:p>
            <a:pPr marL="339974" indent="-339974" algn="l" defTabSz="914400">
              <a:lnSpc>
                <a:spcPct val="100000"/>
              </a:lnSpc>
              <a:spcBef>
                <a:spcPct val="20000"/>
              </a:spcBef>
              <a:buSzPct val="90000"/>
              <a:buFont typeface="Arial"/>
              <a:buChar char="•"/>
            </a:pPr>
            <a:endParaRPr lang="ja-JP" altLang="en-US" dirty="0" smtClean="0">
              <a:ea typeface="メイリオ"/>
            </a:endParaRPr>
          </a:p>
        </p:txBody>
      </p:sp>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新しい </a:t>
            </a:r>
            <a:r>
              <a:rPr lang="en-US" altLang="ja-JP"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XAML UI </a:t>
            </a: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コントロール </a:t>
            </a:r>
            <a:r>
              <a:rPr lang="en-US" altLang="ja-JP"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a:t>
            </a: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続き</a:t>
            </a:r>
            <a:r>
              <a:rPr lang="en-US" altLang="ja-JP"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a:t>
            </a:r>
            <a:endParaRPr lang="ja-JP" altLang="en-US" dirty="0">
              <a:ea typeface="メイリオ"/>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406" y="3795646"/>
            <a:ext cx="4952999" cy="27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2336800" y="3257550"/>
            <a:ext cx="2686137" cy="71112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026"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5653" y="1189009"/>
            <a:ext cx="4380771" cy="224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bwMode="auto">
          <a:xfrm>
            <a:off x="6765653" y="3025315"/>
            <a:ext cx="4380771" cy="406818"/>
          </a:xfrm>
          <a:prstGeom prst="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7" name="Straight Arrow Connector 6"/>
          <p:cNvCxnSpPr/>
          <p:nvPr/>
        </p:nvCxnSpPr>
        <p:spPr>
          <a:xfrm>
            <a:off x="2830882" y="1678488"/>
            <a:ext cx="4058433" cy="146095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9633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fade">
                                      <p:cBhvr>
                                        <p:cTn id="35" dur="500"/>
                                        <p:tgtEl>
                                          <p:spTgt spid="307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10099087" cy="1523494"/>
          </a:xfrm>
        </p:spPr>
        <p:txBody>
          <a:bodyPr/>
          <a:lstStyle/>
          <a:p>
            <a:pPr algn="l" defTabSz="914400">
              <a:lnSpc>
                <a:spcPct val="90000"/>
              </a:lnSpc>
              <a:spcBef>
                <a:spcPct val="0"/>
              </a:spcBef>
              <a:buNone/>
            </a:pPr>
            <a:r>
              <a:rPr lang="en-US" altLang="ja-JP" b="0" spc="-100" baseline="0" dirty="0" err="1"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FlipView</a:t>
            </a:r>
            <a:r>
              <a:rPr lang="en-US" altLang="ja-JP"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 </a:t>
            </a:r>
            <a:r>
              <a:rPr lang="ja-JP" altLang="en-US"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を使った </a:t>
            </a:r>
            <a:r>
              <a:rPr lang="en-US" altLang="ja-JP"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Metro </a:t>
            </a:r>
            <a:r>
              <a:rPr lang="ja-JP" altLang="en-US"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スタイル </a:t>
            </a:r>
            <a:r>
              <a:rPr lang="en-US" altLang="ja-JP"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
            </a:r>
            <a:br>
              <a:rPr lang="en-US" altLang="ja-JP"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br>
            <a:r>
              <a:rPr lang="ja-JP" altLang="en-US"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ユーザー インターフェイス</a:t>
            </a:r>
            <a:endParaRPr lang="ja-JP" altLang="en-US" dirty="0">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ja-JP" altLang="en-US" sz="10000" b="0" u="none" strike="noStrike" spc="-300" baseline="0" dirty="0" smtClean="0">
                <a:ln w="11430"/>
                <a:gradFill>
                  <a:gsLst>
                    <a:gs pos="0">
                      <a:schemeClr val="tx1"/>
                    </a:gs>
                    <a:gs pos="88000">
                      <a:schemeClr val="tx1"/>
                    </a:gs>
                  </a:gsLst>
                  <a:lin ang="5400000"/>
                </a:gradFill>
                <a:effectLst/>
                <a:latin typeface="Segoe UI Semibold"/>
                <a:ea typeface="メイリオ"/>
                <a:cs typeface="+mn-cs"/>
              </a:rPr>
              <a:t>デモ </a:t>
            </a:r>
            <a:endParaRPr lang="ja-JP" altLang="en-US" dirty="0">
              <a:ea typeface="メイリオ"/>
            </a:endParaRPr>
          </a:p>
        </p:txBody>
      </p:sp>
    </p:spTree>
    <p:extLst>
      <p:ext uri="{BB962C8B-B14F-4D97-AF65-F5344CB8AC3E}">
        <p14:creationId xmlns:p14="http://schemas.microsoft.com/office/powerpoint/2010/main" val="2022153583"/>
      </p:ext>
    </p:extLst>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669713" cy="121879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新しい </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XAML UI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コントロール </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a:t>
            </a:r>
            <a:r>
              <a:rPr lang="en-US" altLang="ja-JP" sz="4400" b="0" spc="-100" baseline="0" dirty="0" err="1"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ApplicationBar</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a:t>
            </a:r>
            <a:endParaRPr lang="ja-JP" altLang="en-US" dirty="0">
              <a:ea typeface="メイリオ"/>
            </a:endParaRPr>
          </a:p>
        </p:txBody>
      </p:sp>
      <p:sp>
        <p:nvSpPr>
          <p:cNvPr id="3" name="Text Placeholder 2"/>
          <p:cNvSpPr>
            <a:spLocks noGrp="1"/>
          </p:cNvSpPr>
          <p:nvPr>
            <p:ph sz="half" idx="1"/>
          </p:nvPr>
        </p:nvSpPr>
        <p:spPr>
          <a:xfrm>
            <a:off x="519112" y="1447801"/>
            <a:ext cx="7646320" cy="1465016"/>
          </a:xfrm>
        </p:spPr>
        <p:txBody>
          <a:bodyPr/>
          <a:lstStyle/>
          <a:p>
            <a:pPr marL="339974" indent="-339974"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アプリ コマンド用の </a:t>
            </a:r>
            <a:r>
              <a:rPr lang="en-US" altLang="ja-JP" sz="2800" b="0" dirty="0" smtClean="0">
                <a:gradFill>
                  <a:gsLst>
                    <a:gs pos="0">
                      <a:schemeClr val="tx1"/>
                    </a:gs>
                    <a:gs pos="86000">
                      <a:schemeClr val="tx1"/>
                    </a:gs>
                  </a:gsLst>
                  <a:lin ang="5400000" scaled="0"/>
                </a:gradFill>
                <a:latin typeface="Segoe UI Light"/>
                <a:ea typeface="メイリオ"/>
                <a:cs typeface="+mn-cs"/>
              </a:rPr>
              <a:t>UI </a:t>
            </a:r>
            <a:r>
              <a:rPr lang="ja-JP" altLang="en-US" sz="2800" b="0" dirty="0" smtClean="0">
                <a:gradFill>
                  <a:gsLst>
                    <a:gs pos="0">
                      <a:schemeClr val="tx1"/>
                    </a:gs>
                    <a:gs pos="86000">
                      <a:schemeClr val="tx1"/>
                    </a:gs>
                  </a:gsLst>
                  <a:lin ang="5400000" scaled="0"/>
                </a:gradFill>
                <a:latin typeface="Segoe UI Light"/>
                <a:ea typeface="メイリオ"/>
                <a:cs typeface="+mn-cs"/>
              </a:rPr>
              <a:t>を格納</a:t>
            </a:r>
            <a:endParaRPr lang="ja-JP" altLang="en-US" dirty="0" smtClean="0">
              <a:ea typeface="メイリオ"/>
            </a:endParaRPr>
          </a:p>
          <a:p>
            <a:pPr marL="339974" indent="-339974"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固定、操作で非表示、または時間で非表示</a:t>
            </a:r>
          </a:p>
          <a:p>
            <a:pPr marL="339974" indent="-339974"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上部または下部からスワイプして表示</a:t>
            </a:r>
            <a:endParaRPr lang="ja-JP" altLang="en-US" dirty="0">
              <a:ea typeface="メイリオ"/>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428" y="2783551"/>
            <a:ext cx="4627743" cy="390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bwMode="auto">
          <a:xfrm>
            <a:off x="7172325" y="5981700"/>
            <a:ext cx="4627743" cy="714487"/>
          </a:xfrm>
          <a:prstGeom prst="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9" name="Rectangle 8"/>
          <p:cNvSpPr/>
          <p:nvPr/>
        </p:nvSpPr>
        <p:spPr>
          <a:xfrm>
            <a:off x="3465684" y="4871760"/>
            <a:ext cx="2460930" cy="523220"/>
          </a:xfrm>
          <a:prstGeom prst="rect">
            <a:avLst/>
          </a:prstGeom>
        </p:spPr>
        <p:txBody>
          <a:bodyPr wrap="none">
            <a:spAutoFit/>
          </a:bodyPr>
          <a:lstStyle/>
          <a:p>
            <a:pPr algn="l" defTabSz="914400">
              <a:buNone/>
            </a:pPr>
            <a:r>
              <a:rPr lang="en-US" altLang="ja-JP" sz="2800" b="0" dirty="0" err="1" smtClean="0">
                <a:solidFill>
                  <a:schemeClr val="tx1"/>
                </a:solidFill>
                <a:latin typeface="Segoe UI Light"/>
                <a:ea typeface="メイリオ"/>
                <a:cs typeface="+mn-cs"/>
              </a:rPr>
              <a:t>ApplicationBar</a:t>
            </a:r>
            <a:r>
              <a:rPr lang="en-US" altLang="ja-JP" sz="2800" b="0" dirty="0" smtClean="0">
                <a:solidFill>
                  <a:schemeClr val="tx1"/>
                </a:solidFill>
                <a:latin typeface="Segoe UI Light"/>
                <a:ea typeface="メイリオ"/>
                <a:cs typeface="+mn-cs"/>
              </a:rPr>
              <a:t> </a:t>
            </a:r>
            <a:endParaRPr lang="ja-JP" altLang="en-US" sz="2800" dirty="0">
              <a:ea typeface="メイリオ"/>
            </a:endParaRPr>
          </a:p>
        </p:txBody>
      </p:sp>
      <p:cxnSp>
        <p:nvCxnSpPr>
          <p:cNvPr id="19" name="Straight Arrow Connector 18"/>
          <p:cNvCxnSpPr/>
          <p:nvPr/>
        </p:nvCxnSpPr>
        <p:spPr>
          <a:xfrm>
            <a:off x="4749800" y="5537200"/>
            <a:ext cx="2425700" cy="6985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97727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12755" y="609608"/>
            <a:ext cx="10630392" cy="674030"/>
          </a:xfrm>
          <a:prstGeom prst="rect">
            <a:avLst/>
          </a:prstGeom>
        </p:spPr>
        <p:txBody>
          <a:bodyPr lIns="91407" tIns="45702" rIns="91407" bIns="45702"/>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kumimoji="1" lang="ja-JP" altLang="en-US" sz="4800" dirty="0" smtClean="0">
                <a:latin typeface="メイリオ" pitchFamily="50" charset="-128"/>
                <a:ea typeface="メイリオ" pitchFamily="50" charset="-128"/>
                <a:cs typeface="メイリオ" pitchFamily="50" charset="-128"/>
              </a:rPr>
              <a:t>免責事項</a:t>
            </a:r>
            <a:endParaRPr kumimoji="1" lang="ja-JP" altLang="en-US" sz="4800" dirty="0">
              <a:latin typeface="メイリオ" pitchFamily="50" charset="-128"/>
              <a:ea typeface="メイリオ" pitchFamily="50" charset="-128"/>
              <a:cs typeface="メイリオ" pitchFamily="50" charset="-128"/>
            </a:endParaRPr>
          </a:p>
        </p:txBody>
      </p:sp>
      <p:sp>
        <p:nvSpPr>
          <p:cNvPr id="8" name="テキスト プレースホルダ 2"/>
          <p:cNvSpPr txBox="1">
            <a:spLocks/>
          </p:cNvSpPr>
          <p:nvPr/>
        </p:nvSpPr>
        <p:spPr>
          <a:xfrm>
            <a:off x="412755" y="1447808"/>
            <a:ext cx="11277500" cy="5059847"/>
          </a:xfrm>
          <a:prstGeom prst="rect">
            <a:avLst/>
          </a:prstGeom>
        </p:spPr>
        <p:txBody>
          <a:bodyPr vert="horz" wrap="square" lIns="0" tIns="0" rIns="0" bIns="0" rtlCol="0">
            <a:normAutofit/>
          </a:bodyPr>
          <a:lstStyle>
            <a:lvl1pPr marL="460375" indent="-460375" algn="l" defTabSz="914363" rtl="0" eaLnBrk="1" latinLnBrk="0" hangingPunct="1">
              <a:lnSpc>
                <a:spcPct val="70000"/>
              </a:lnSpc>
              <a:spcBef>
                <a:spcPct val="20000"/>
              </a:spcBef>
              <a:buSzPct val="90000"/>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None/>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None/>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endParaRPr kumimoji="1" lang="ja-JP" altLang="en-US" dirty="0" smtClean="0">
              <a:latin typeface="+mn-lt"/>
              <a:ea typeface="メイリオ" pitchFamily="50" charset="-128"/>
              <a:cs typeface="メイリオ" pitchFamily="50" charset="-128"/>
            </a:endParaRPr>
          </a:p>
          <a:p>
            <a:pPr>
              <a:lnSpc>
                <a:spcPct val="100000"/>
              </a:lnSpc>
              <a:spcBef>
                <a:spcPts val="1201"/>
              </a:spcBef>
              <a:buFont typeface="Arial" pitchFamily="34" charset="0"/>
              <a:buChar char="•"/>
            </a:pPr>
            <a:r>
              <a:rPr kumimoji="1" lang="ja-JP" altLang="en-US" sz="2800" dirty="0" smtClean="0">
                <a:latin typeface="+mn-lt"/>
                <a:ea typeface="メイリオ" pitchFamily="50" charset="-128"/>
                <a:cs typeface="メイリオ" pitchFamily="50" charset="-128"/>
              </a:rPr>
              <a:t>本プレゼンテーション </a:t>
            </a:r>
            <a:r>
              <a:rPr kumimoji="1" lang="en-US" altLang="ja-JP" sz="2800" dirty="0" smtClean="0">
                <a:latin typeface="+mn-lt"/>
                <a:ea typeface="メイリオ" pitchFamily="50" charset="-128"/>
                <a:cs typeface="メイリオ" pitchFamily="50" charset="-128"/>
              </a:rPr>
              <a:t>(</a:t>
            </a:r>
            <a:r>
              <a:rPr kumimoji="1" lang="ja-JP" altLang="en-US" sz="2800" dirty="0" smtClean="0">
                <a:latin typeface="+mn-lt"/>
                <a:ea typeface="メイリオ" pitchFamily="50" charset="-128"/>
                <a:cs typeface="メイリオ" pitchFamily="50" charset="-128"/>
              </a:rPr>
              <a:t>以下、本書</a:t>
            </a:r>
            <a:r>
              <a:rPr kumimoji="1" lang="en-US" altLang="ja-JP" sz="2800" dirty="0" smtClean="0">
                <a:latin typeface="+mn-lt"/>
                <a:ea typeface="メイリオ" pitchFamily="50" charset="-128"/>
                <a:cs typeface="メイリオ" pitchFamily="50" charset="-128"/>
              </a:rPr>
              <a:t>)</a:t>
            </a:r>
            <a:r>
              <a:rPr kumimoji="1" lang="ja-JP" altLang="en-US" sz="2800" dirty="0" smtClean="0">
                <a:latin typeface="+mn-lt"/>
                <a:ea typeface="メイリオ" pitchFamily="50" charset="-128"/>
                <a:cs typeface="メイリオ" pitchFamily="50" charset="-128"/>
              </a:rPr>
              <a:t> で提供されて</a:t>
            </a:r>
            <a:r>
              <a:rPr kumimoji="1" lang="ja-JP" altLang="en-US" sz="2800" dirty="0">
                <a:latin typeface="+mn-lt"/>
                <a:ea typeface="メイリオ" pitchFamily="50" charset="-128"/>
                <a:cs typeface="メイリオ" pitchFamily="50" charset="-128"/>
              </a:rPr>
              <a:t>いる情報</a:t>
            </a:r>
            <a:r>
              <a:rPr kumimoji="1" lang="ja-JP" altLang="en-US" sz="2800" dirty="0" smtClean="0">
                <a:latin typeface="+mn-lt"/>
                <a:ea typeface="メイリオ" pitchFamily="50" charset="-128"/>
                <a:cs typeface="メイリオ" pitchFamily="50" charset="-128"/>
              </a:rPr>
              <a:t>は、本書が発表された時点</a:t>
            </a:r>
            <a:r>
              <a:rPr kumimoji="1" lang="ja-JP" altLang="en-US" sz="2800" dirty="0">
                <a:latin typeface="+mn-lt"/>
                <a:ea typeface="メイリオ" pitchFamily="50" charset="-128"/>
                <a:cs typeface="メイリオ" pitchFamily="50" charset="-128"/>
              </a:rPr>
              <a:t>における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の見解を述べたものです。市場ニーズの変化に対応する必要があるため、本書は記載された内容の実現に関する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の確約とはみなされないものとします。また本書に記載された情報の正確さについて、保証するものではありません</a:t>
            </a:r>
            <a:r>
              <a:rPr kumimoji="1" lang="ja-JP" altLang="en-US" sz="2800" dirty="0" smtClean="0">
                <a:latin typeface="+mn-lt"/>
                <a:ea typeface="メイリオ" pitchFamily="50" charset="-128"/>
                <a:cs typeface="メイリオ" pitchFamily="50" charset="-128"/>
              </a:rPr>
              <a:t>。</a:t>
            </a:r>
            <a:endParaRPr kumimoji="1" lang="ja-JP" altLang="en-US" sz="2800" dirty="0">
              <a:latin typeface="+mn-lt"/>
              <a:ea typeface="メイリオ" pitchFamily="50" charset="-128"/>
              <a:cs typeface="メイリオ" pitchFamily="50" charset="-128"/>
            </a:endParaRPr>
          </a:p>
          <a:p>
            <a:pPr>
              <a:lnSpc>
                <a:spcPct val="100000"/>
              </a:lnSpc>
              <a:spcBef>
                <a:spcPts val="1201"/>
              </a:spcBef>
              <a:buFont typeface="Arial" pitchFamily="34" charset="0"/>
              <a:buChar char="•"/>
            </a:pPr>
            <a:r>
              <a:rPr kumimoji="1" lang="ja-JP" altLang="en-US" sz="2800" dirty="0">
                <a:latin typeface="+mn-lt"/>
                <a:ea typeface="メイリオ" pitchFamily="50" charset="-128"/>
                <a:cs typeface="メイリオ" pitchFamily="50" charset="-128"/>
              </a:rPr>
              <a:t>本書は情報の提供のみを目的としており、明示または黙示に関わらず、本書について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はいかなる保証をするものでもありません。</a:t>
            </a:r>
          </a:p>
          <a:p>
            <a:pPr>
              <a:lnSpc>
                <a:spcPct val="100000"/>
              </a:lnSpc>
              <a:spcBef>
                <a:spcPts val="1201"/>
              </a:spcBef>
              <a:buFont typeface="Arial" pitchFamily="34" charset="0"/>
              <a:buChar char="•"/>
            </a:pPr>
            <a:r>
              <a:rPr kumimoji="1" lang="ja-JP" altLang="en-US" sz="2800" dirty="0" smtClean="0">
                <a:latin typeface="+mn-lt"/>
                <a:ea typeface="メイリオ" pitchFamily="50" charset="-128"/>
                <a:cs typeface="メイリオ" pitchFamily="50" charset="-128"/>
              </a:rPr>
              <a:t>本書に記載されている機能名や用語の日本語訳は、あくまでも暫定的なものであり、将来変更される可能性があります。</a:t>
            </a:r>
            <a:endParaRPr kumimoji="1" lang="ja-JP" altLang="en-US" sz="2800" dirty="0">
              <a:latin typeface="+mn-lt"/>
              <a:ea typeface="メイリオ" pitchFamily="50" charset="-128"/>
              <a:cs typeface="メイリオ" pitchFamily="50" charset="-128"/>
            </a:endParaRPr>
          </a:p>
        </p:txBody>
      </p:sp>
    </p:spTree>
    <p:extLst>
      <p:ext uri="{BB962C8B-B14F-4D97-AF65-F5344CB8AC3E}">
        <p14:creationId xmlns:p14="http://schemas.microsoft.com/office/powerpoint/2010/main" val="377859209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8143554" cy="1523494"/>
          </a:xfrm>
        </p:spPr>
        <p:txBody>
          <a:bodyPr/>
          <a:lstStyle/>
          <a:p>
            <a:pPr algn="l" defTabSz="914400">
              <a:lnSpc>
                <a:spcPct val="90000"/>
              </a:lnSpc>
              <a:spcBef>
                <a:spcPct val="0"/>
              </a:spcBef>
              <a:buNone/>
            </a:pPr>
            <a:r>
              <a:rPr lang="ja-JP" altLang="en-US"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アプリ バーのデモ</a:t>
            </a:r>
            <a:endParaRPr lang="ja-JP" altLang="en-US" dirty="0">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ja-JP" altLang="en-US" sz="10000" b="0" u="none" strike="noStrike" spc="-300" baseline="0" smtClean="0">
                <a:ln w="11430"/>
                <a:gradFill>
                  <a:gsLst>
                    <a:gs pos="0">
                      <a:schemeClr val="tx1"/>
                    </a:gs>
                    <a:gs pos="88000">
                      <a:schemeClr val="tx1"/>
                    </a:gs>
                  </a:gsLst>
                  <a:lin ang="5400000"/>
                </a:gradFill>
                <a:effectLst/>
                <a:latin typeface="Segoe UI Semibold"/>
                <a:ea typeface="メイリオ"/>
                <a:cs typeface="+mn-cs"/>
              </a:rPr>
              <a:t>デモ </a:t>
            </a:r>
            <a:endParaRPr lang="ja-JP" altLang="en-US" dirty="0">
              <a:ea typeface="メイリオ"/>
            </a:endParaRPr>
          </a:p>
        </p:txBody>
      </p:sp>
    </p:spTree>
    <p:extLst>
      <p:ext uri="{BB962C8B-B14F-4D97-AF65-F5344CB8AC3E}">
        <p14:creationId xmlns:p14="http://schemas.microsoft.com/office/powerpoint/2010/main" val="1473841379"/>
      </p:ext>
    </p:extLst>
  </p:cSld>
  <p:clrMapOvr>
    <a:masterClrMapping/>
  </p:clrMapOvr>
  <p:transition>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その他の機能</a:t>
            </a:r>
            <a:endParaRPr lang="ja-JP" altLang="en-US" dirty="0">
              <a:ea typeface="メイリオ"/>
            </a:endParaRPr>
          </a:p>
        </p:txBody>
      </p:sp>
      <p:sp>
        <p:nvSpPr>
          <p:cNvPr id="4" name="Text Placeholder 3"/>
          <p:cNvSpPr>
            <a:spLocks noGrp="1"/>
          </p:cNvSpPr>
          <p:nvPr>
            <p:ph type="body" sz="quarter" idx="10"/>
          </p:nvPr>
        </p:nvSpPr>
        <p:spPr>
          <a:xfrm>
            <a:off x="519114" y="1447800"/>
            <a:ext cx="11149012" cy="2265236"/>
          </a:xfrm>
        </p:spPr>
        <p:txBody>
          <a:bodyPr/>
          <a:lstStyle/>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CPU </a:t>
            </a:r>
            <a:r>
              <a:rPr lang="ja-JP" altLang="en-US" sz="3200" b="0" dirty="0" smtClean="0">
                <a:gradFill>
                  <a:gsLst>
                    <a:gs pos="0">
                      <a:schemeClr val="tx1"/>
                    </a:gs>
                    <a:gs pos="86000">
                      <a:schemeClr val="tx1"/>
                    </a:gs>
                  </a:gsLst>
                  <a:lin ang="5400000" scaled="0"/>
                </a:gradFill>
                <a:latin typeface="Segoe UI Light"/>
                <a:ea typeface="メイリオ"/>
                <a:cs typeface="+mn-cs"/>
              </a:rPr>
              <a:t>非依存</a:t>
            </a:r>
            <a:r>
              <a:rPr lang="en-US" altLang="ja-JP" sz="3200" b="0" dirty="0" smtClean="0">
                <a:gradFill>
                  <a:gsLst>
                    <a:gs pos="0">
                      <a:schemeClr val="tx1"/>
                    </a:gs>
                    <a:gs pos="86000">
                      <a:schemeClr val="tx1"/>
                    </a:gs>
                  </a:gsLst>
                  <a:lin ang="5400000" scaled="0"/>
                </a:gradFill>
                <a:latin typeface="Segoe UI Light"/>
                <a:ea typeface="メイリオ"/>
                <a:cs typeface="+mn-cs"/>
              </a:rPr>
              <a:t>/Windows 8 </a:t>
            </a:r>
            <a:r>
              <a:rPr lang="ja-JP" altLang="en-US" sz="3200" b="0" dirty="0" smtClean="0">
                <a:gradFill>
                  <a:gsLst>
                    <a:gs pos="0">
                      <a:schemeClr val="tx1"/>
                    </a:gs>
                    <a:gs pos="86000">
                      <a:schemeClr val="tx1"/>
                    </a:gs>
                  </a:gsLst>
                  <a:lin ang="5400000" scaled="0"/>
                </a:gradFill>
                <a:latin typeface="Segoe UI Light"/>
                <a:ea typeface="メイリオ"/>
                <a:cs typeface="+mn-cs"/>
              </a:rPr>
              <a:t>アニメーション</a:t>
            </a:r>
          </a:p>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画像における </a:t>
            </a:r>
            <a:r>
              <a:rPr lang="en-US" altLang="ja-JP" sz="3200" b="0" dirty="0" smtClean="0">
                <a:gradFill>
                  <a:gsLst>
                    <a:gs pos="0">
                      <a:schemeClr val="tx1"/>
                    </a:gs>
                    <a:gs pos="86000">
                      <a:schemeClr val="tx1"/>
                    </a:gs>
                  </a:gsLst>
                  <a:lin ang="5400000" scaled="0"/>
                </a:gradFill>
                <a:latin typeface="Segoe UI Light"/>
                <a:ea typeface="メイリオ"/>
                <a:cs typeface="+mn-cs"/>
              </a:rPr>
              <a:t>9 </a:t>
            </a:r>
            <a:r>
              <a:rPr lang="ja-JP" altLang="en-US" sz="3200" b="0" dirty="0" smtClean="0">
                <a:gradFill>
                  <a:gsLst>
                    <a:gs pos="0">
                      <a:schemeClr val="tx1"/>
                    </a:gs>
                    <a:gs pos="86000">
                      <a:schemeClr val="tx1"/>
                    </a:gs>
                  </a:gsLst>
                  <a:lin ang="5400000" scaled="0"/>
                </a:gradFill>
                <a:latin typeface="Segoe UI Light"/>
                <a:ea typeface="メイリオ"/>
                <a:cs typeface="+mn-cs"/>
              </a:rPr>
              <a:t>グリッドのサポート</a:t>
            </a:r>
          </a:p>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操作とジェスチャ</a:t>
            </a:r>
          </a:p>
          <a:p>
            <a:pPr marL="460400" indent="-460400" algn="l" defTabSz="914400">
              <a:lnSpc>
                <a:spcPct val="100000"/>
              </a:lnSpc>
              <a:spcBef>
                <a:spcPct val="20000"/>
              </a:spcBef>
              <a:buSzPct val="90000"/>
              <a:buFont typeface="Arial"/>
              <a:buChar char="•"/>
            </a:pPr>
            <a:r>
              <a:rPr lang="ja-JP" altLang="en-US" sz="3200" b="0" u="sng" dirty="0" smtClean="0">
                <a:gradFill>
                  <a:gsLst>
                    <a:gs pos="0">
                      <a:schemeClr val="tx1"/>
                    </a:gs>
                    <a:gs pos="86000">
                      <a:schemeClr val="tx1"/>
                    </a:gs>
                  </a:gsLst>
                  <a:lin ang="5400000" scaled="0"/>
                </a:gradFill>
                <a:latin typeface="Segoe UI Light"/>
                <a:ea typeface="メイリオ"/>
                <a:cs typeface="+mn-cs"/>
              </a:rPr>
              <a:t>複数列のテキスト表示</a:t>
            </a:r>
            <a:endParaRPr lang="ja-JP" altLang="en-US" u="sng" dirty="0">
              <a:ea typeface="メイリオ"/>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258" y="3516059"/>
            <a:ext cx="6665620" cy="321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3101358" y="3516058"/>
            <a:ext cx="2247900" cy="144964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40724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9299886" cy="830997"/>
          </a:xfrm>
          <a:prstGeom prst="rect">
            <a:avLst/>
          </a:prstGeom>
          <a:noFill/>
        </p:spPr>
        <p:txBody>
          <a:bodyPr wrap="square" rtlCol="0">
            <a:spAutoFit/>
          </a:bodyPr>
          <a:lstStyle/>
          <a:p>
            <a:pPr algn="l" defTabSz="914400">
              <a:buNone/>
            </a:pPr>
            <a:r>
              <a:rPr lang="en-US" altLang="ja-JP" sz="4800" b="0" dirty="0" smtClean="0">
                <a:solidFill>
                  <a:schemeClr val="tx1"/>
                </a:solidFill>
                <a:latin typeface="Segoe UI Light"/>
                <a:ea typeface="メイリオ"/>
                <a:cs typeface="+mn-cs"/>
              </a:rPr>
              <a:t>Metro </a:t>
            </a:r>
            <a:r>
              <a:rPr lang="ja-JP" altLang="en-US" sz="4800" b="0" dirty="0" smtClean="0">
                <a:solidFill>
                  <a:schemeClr val="tx1"/>
                </a:solidFill>
                <a:latin typeface="Segoe UI Light"/>
                <a:ea typeface="メイリオ"/>
                <a:cs typeface="+mn-cs"/>
              </a:rPr>
              <a:t>スタイル アプリの概念</a:t>
            </a:r>
            <a:endParaRPr lang="ja-JP" altLang="en-US" sz="4800" b="0" dirty="0">
              <a:solidFill>
                <a:schemeClr val="tx1"/>
              </a:solidFill>
              <a:latin typeface="Segoe UI Light"/>
              <a:ea typeface="メイリオ"/>
              <a:cs typeface="+mn-cs"/>
            </a:endParaRPr>
          </a:p>
        </p:txBody>
      </p:sp>
      <p:sp>
        <p:nvSpPr>
          <p:cNvPr id="2" name="Subtitle 1"/>
          <p:cNvSpPr>
            <a:spLocks noGrp="1"/>
          </p:cNvSpPr>
          <p:nvPr>
            <p:ph type="subTitle" idx="1"/>
          </p:nvPr>
        </p:nvSpPr>
        <p:spPr/>
        <p:txBody>
          <a:bodyPr/>
          <a:lstStyle/>
          <a:p>
            <a:pPr marL="0" indent="0" algn="l">
              <a:buNone/>
            </a:pPr>
            <a:r>
              <a:rPr lang="ja-JP" altLang="en-US" sz="2000" b="1" spc="0" baseline="0" dirty="0" smtClean="0">
                <a:solidFill>
                  <a:srgbClr val="FFFFFF">
                    <a:lumMod val="75000"/>
                    <a:lumOff val="25000"/>
                  </a:srgbClr>
                </a:solidFill>
                <a:latin typeface="メイリオ"/>
                <a:ea typeface="メイリオ"/>
                <a:cs typeface="Segoe UI"/>
              </a:rPr>
              <a:t>あらゆる </a:t>
            </a:r>
            <a:r>
              <a:rPr lang="en-US" altLang="ja-JP" sz="2000" b="1" spc="0" baseline="0" dirty="0" smtClean="0">
                <a:solidFill>
                  <a:srgbClr val="FFFFFF">
                    <a:lumMod val="75000"/>
                    <a:lumOff val="25000"/>
                  </a:srgbClr>
                </a:solidFill>
                <a:latin typeface="メイリオ"/>
                <a:ea typeface="メイリオ"/>
                <a:cs typeface="Segoe UI"/>
              </a:rPr>
              <a:t>PC </a:t>
            </a:r>
            <a:r>
              <a:rPr lang="ja-JP" altLang="en-US" sz="2000" b="1" spc="0" baseline="0" dirty="0" smtClean="0">
                <a:solidFill>
                  <a:srgbClr val="FFFFFF">
                    <a:lumMod val="75000"/>
                    <a:lumOff val="25000"/>
                  </a:srgbClr>
                </a:solidFill>
                <a:latin typeface="メイリオ"/>
                <a:ea typeface="メイリオ"/>
                <a:cs typeface="Segoe UI"/>
              </a:rPr>
              <a:t>向けの設計、</a:t>
            </a:r>
            <a:r>
              <a:rPr lang="en-US" altLang="ja-JP" sz="2000" b="1" spc="0" baseline="0" dirty="0" smtClean="0">
                <a:solidFill>
                  <a:srgbClr val="FFFFFF">
                    <a:lumMod val="75000"/>
                    <a:lumOff val="25000"/>
                  </a:srgbClr>
                </a:solidFill>
                <a:latin typeface="メイリオ"/>
                <a:ea typeface="メイリオ"/>
                <a:cs typeface="Segoe UI"/>
              </a:rPr>
              <a:t>Windows </a:t>
            </a:r>
            <a:r>
              <a:rPr lang="ja-JP" altLang="en-US" sz="2000" b="1" spc="0" baseline="0" dirty="0" smtClean="0">
                <a:solidFill>
                  <a:srgbClr val="FFFFFF">
                    <a:lumMod val="75000"/>
                    <a:lumOff val="25000"/>
                  </a:srgbClr>
                </a:solidFill>
                <a:latin typeface="メイリオ"/>
                <a:ea typeface="メイリオ"/>
                <a:cs typeface="Segoe UI"/>
              </a:rPr>
              <a:t>統合、アプリ ライフサイクル</a:t>
            </a:r>
            <a:endParaRPr lang="ja-JP" altLang="en-US" dirty="0">
              <a:ea typeface="メイリオ"/>
            </a:endParaRPr>
          </a:p>
        </p:txBody>
      </p:sp>
    </p:spTree>
    <p:extLst>
      <p:ext uri="{BB962C8B-B14F-4D97-AF65-F5344CB8AC3E}">
        <p14:creationId xmlns:p14="http://schemas.microsoft.com/office/powerpoint/2010/main" val="27136903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ディスプレイ、解像度、密度の多様化</a:t>
            </a:r>
            <a:endParaRPr lang="ja-JP" altLang="en-US" sz="4400" b="0" spc="-100" baseline="0">
              <a:ln w="3175">
                <a:noFill/>
              </a:ln>
              <a:gradFill flip="none" rotWithShape="1">
                <a:gsLst>
                  <a:gs pos="0">
                    <a:schemeClr val="bg1"/>
                  </a:gs>
                  <a:gs pos="86000">
                    <a:schemeClr val="bg1"/>
                  </a:gs>
                </a:gsLst>
                <a:lin ang="5400000" scaled="0"/>
                <a:tileRect/>
              </a:gradFill>
              <a:effectLst/>
              <a:latin typeface="Segoe UI Semibold"/>
              <a:ea typeface="メイリオ"/>
              <a:cs typeface="Arial"/>
            </a:endParaRPr>
          </a:p>
        </p:txBody>
      </p:sp>
      <p:grpSp>
        <p:nvGrpSpPr>
          <p:cNvPr id="22" name="Group 21"/>
          <p:cNvGrpSpPr/>
          <p:nvPr/>
        </p:nvGrpSpPr>
        <p:grpSpPr>
          <a:xfrm>
            <a:off x="3973739" y="1549403"/>
            <a:ext cx="3758846" cy="1808679"/>
            <a:chOff x="1253467" y="1599902"/>
            <a:chExt cx="8785726" cy="4227512"/>
          </a:xfrm>
        </p:grpSpPr>
        <p:grpSp>
          <p:nvGrpSpPr>
            <p:cNvPr id="23" name="Group 22"/>
            <p:cNvGrpSpPr/>
            <p:nvPr/>
          </p:nvGrpSpPr>
          <p:grpSpPr>
            <a:xfrm>
              <a:off x="1253467" y="1599902"/>
              <a:ext cx="4218152" cy="4227512"/>
              <a:chOff x="1577466" y="-4603485"/>
              <a:chExt cx="4114800" cy="4114800"/>
            </a:xfrm>
          </p:grpSpPr>
          <p:pic>
            <p:nvPicPr>
              <p:cNvPr id="31" name="Picture 30"/>
              <p:cNvPicPr>
                <a:picLocks noChangeAspect="1"/>
              </p:cNvPicPr>
              <p:nvPr/>
            </p:nvPicPr>
            <p:blipFill>
              <a:blip r:embed="rId3">
                <a:extLst>
                  <a:ext uri="{BEBA8EAE-BF5A-486C-A8C5-ECC9F3942E4B}">
                    <a14:imgProps xmlns:a14="http://schemas.microsoft.com/office/drawing/2010/main">
                      <a14:imgLayer r:embed="rId4">
                        <a14:imgEffect>
                          <a14:sharpenSoften amount="-77000"/>
                        </a14:imgEffect>
                      </a14:imgLayer>
                    </a14:imgProps>
                  </a:ext>
                  <a:ext uri="{28A0092B-C50C-407E-A947-70E740481C1C}">
                    <a14:useLocalDpi xmlns:a14="http://schemas.microsoft.com/office/drawing/2010/main"/>
                  </a:ext>
                </a:extLst>
              </a:blip>
              <a:stretch>
                <a:fillRect/>
              </a:stretch>
            </p:blipFill>
            <p:spPr>
              <a:xfrm>
                <a:off x="1577466" y="-4603485"/>
                <a:ext cx="4114800" cy="4114800"/>
              </a:xfrm>
              <a:prstGeom prst="ellipse">
                <a:avLst/>
              </a:prstGeom>
            </p:spPr>
          </p:pic>
          <p:sp>
            <p:nvSpPr>
              <p:cNvPr id="33" name="Oval 32"/>
              <p:cNvSpPr/>
              <p:nvPr/>
            </p:nvSpPr>
            <p:spPr bwMode="auto">
              <a:xfrm>
                <a:off x="1577466" y="-4603485"/>
                <a:ext cx="4114800" cy="4114800"/>
              </a:xfrm>
              <a:prstGeom prst="ellipse">
                <a:avLst/>
              </a:prstGeom>
              <a:noFill/>
              <a:ln w="28575">
                <a:solidFill>
                  <a:schemeClr val="tx1"/>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4" name="Group 23"/>
            <p:cNvGrpSpPr/>
            <p:nvPr/>
          </p:nvGrpSpPr>
          <p:grpSpPr>
            <a:xfrm>
              <a:off x="5821039" y="1599902"/>
              <a:ext cx="4218154" cy="4227512"/>
              <a:chOff x="973164" y="-4603485"/>
              <a:chExt cx="4114802" cy="4114800"/>
            </a:xfrm>
          </p:grpSpPr>
          <p:pic>
            <p:nvPicPr>
              <p:cNvPr id="28" name="Picture 2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3166" y="-4603485"/>
                <a:ext cx="4114800" cy="4114800"/>
              </a:xfrm>
              <a:prstGeom prst="ellipse">
                <a:avLst/>
              </a:prstGeom>
            </p:spPr>
          </p:pic>
          <p:sp>
            <p:nvSpPr>
              <p:cNvPr id="30" name="Oval 29"/>
              <p:cNvSpPr/>
              <p:nvPr/>
            </p:nvSpPr>
            <p:spPr bwMode="auto">
              <a:xfrm>
                <a:off x="973164" y="-4603485"/>
                <a:ext cx="4114802" cy="4114800"/>
              </a:xfrm>
              <a:prstGeom prst="ellipse">
                <a:avLst/>
              </a:prstGeom>
              <a:noFill/>
              <a:ln w="28575">
                <a:solidFill>
                  <a:schemeClr val="tx1"/>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sp>
        <p:nvSpPr>
          <p:cNvPr id="51" name="TextBox 50"/>
          <p:cNvSpPr txBox="1"/>
          <p:nvPr/>
        </p:nvSpPr>
        <p:spPr>
          <a:xfrm>
            <a:off x="8244114" y="4816135"/>
            <a:ext cx="3448869" cy="1046440"/>
          </a:xfrm>
          <a:prstGeom prst="rect">
            <a:avLst/>
          </a:prstGeom>
          <a:noFill/>
        </p:spPr>
        <p:txBody>
          <a:bodyPr wrap="square" lIns="0" tIns="0" rIns="0" bIns="0" rtlCol="0">
            <a:spAutoFit/>
          </a:bodyPr>
          <a:lstStyle/>
          <a:p>
            <a:pPr algn="ctr" defTabSz="914400">
              <a:buNone/>
            </a:pPr>
            <a:r>
              <a:rPr lang="ja-JP" altLang="en-US" sz="2800" b="0" dirty="0" smtClean="0">
                <a:solidFill>
                  <a:srgbClr val="232323"/>
                </a:solidFill>
                <a:latin typeface="Segoe UI Semibold"/>
                <a:ea typeface="メイリオ"/>
                <a:cs typeface="Segoe UI Semibold"/>
              </a:rPr>
              <a:t>レイアウト </a:t>
            </a:r>
            <a:r>
              <a:rPr lang="en-US" altLang="ja-JP" sz="2800" b="0" dirty="0" smtClean="0">
                <a:solidFill>
                  <a:srgbClr val="232323"/>
                </a:solidFill>
                <a:latin typeface="Segoe UI Semibold"/>
                <a:ea typeface="メイリオ"/>
                <a:cs typeface="Segoe UI Semibold"/>
              </a:rPr>
              <a:t/>
            </a:r>
            <a:br>
              <a:rPr lang="en-US" altLang="ja-JP" sz="2800" b="0" dirty="0" smtClean="0">
                <a:solidFill>
                  <a:srgbClr val="232323"/>
                </a:solidFill>
                <a:latin typeface="Segoe UI Semibold"/>
                <a:ea typeface="メイリオ"/>
                <a:cs typeface="Segoe UI Semibold"/>
              </a:rPr>
            </a:br>
            <a:r>
              <a:rPr lang="en-US" altLang="ja-JP" sz="2000" b="0" dirty="0" smtClean="0">
                <a:solidFill>
                  <a:srgbClr val="232323"/>
                </a:solidFill>
                <a:latin typeface="Segoe UI Semibold"/>
                <a:ea typeface="メイリオ"/>
                <a:cs typeface="Segoe UI Semibold"/>
              </a:rPr>
              <a:t>(</a:t>
            </a:r>
            <a:r>
              <a:rPr lang="ja-JP" altLang="en-US" sz="2000" b="0" dirty="0" smtClean="0">
                <a:solidFill>
                  <a:srgbClr val="232323"/>
                </a:solidFill>
                <a:latin typeface="Segoe UI Semibold"/>
                <a:ea typeface="メイリオ"/>
                <a:cs typeface="Segoe UI Semibold"/>
              </a:rPr>
              <a:t>スナップする、</a:t>
            </a:r>
            <a:r>
              <a:rPr lang="ja-JP" altLang="en-US" sz="2000" dirty="0" smtClean="0">
                <a:solidFill>
                  <a:srgbClr val="232323"/>
                </a:solidFill>
                <a:latin typeface="Segoe UI Semibold"/>
                <a:ea typeface="メイリオ"/>
                <a:cs typeface="Segoe UI Semibold"/>
              </a:rPr>
              <a:t>空間</a:t>
            </a:r>
            <a:r>
              <a:rPr lang="ja-JP" altLang="en-US" sz="2000" b="0" dirty="0" smtClean="0">
                <a:solidFill>
                  <a:srgbClr val="232323"/>
                </a:solidFill>
                <a:latin typeface="Segoe UI Semibold"/>
                <a:ea typeface="メイリオ"/>
                <a:cs typeface="Segoe UI Semibold"/>
              </a:rPr>
              <a:t>を埋める、方向</a:t>
            </a:r>
            <a:r>
              <a:rPr lang="en-US" altLang="ja-JP" sz="2000" b="0" dirty="0" smtClean="0">
                <a:solidFill>
                  <a:srgbClr val="232323"/>
                </a:solidFill>
                <a:latin typeface="Segoe UI Semibold"/>
                <a:ea typeface="メイリオ"/>
                <a:cs typeface="Segoe UI Semibold"/>
              </a:rPr>
              <a:t>)</a:t>
            </a:r>
            <a:endParaRPr lang="ja-JP" altLang="en-US" sz="2000" b="0" dirty="0">
              <a:solidFill>
                <a:srgbClr val="232323"/>
              </a:solidFill>
              <a:latin typeface="Segoe UI Semibold"/>
              <a:ea typeface="メイリオ"/>
              <a:cs typeface="Segoe UI Semibold"/>
            </a:endParaRPr>
          </a:p>
        </p:txBody>
      </p:sp>
      <p:sp>
        <p:nvSpPr>
          <p:cNvPr id="54" name="TextBox 53"/>
          <p:cNvSpPr txBox="1"/>
          <p:nvPr/>
        </p:nvSpPr>
        <p:spPr>
          <a:xfrm>
            <a:off x="4729003" y="3802900"/>
            <a:ext cx="2154436" cy="430887"/>
          </a:xfrm>
          <a:prstGeom prst="rect">
            <a:avLst/>
          </a:prstGeom>
          <a:noFill/>
        </p:spPr>
        <p:txBody>
          <a:bodyPr wrap="none" lIns="0" tIns="0" rIns="0" bIns="0" rtlCol="0">
            <a:spAutoFit/>
          </a:bodyPr>
          <a:lstStyle/>
          <a:p>
            <a:pPr algn="l" defTabSz="914400">
              <a:buNone/>
            </a:pPr>
            <a:r>
              <a:rPr lang="ja-JP" altLang="en-US" sz="2800" b="0" dirty="0" smtClean="0">
                <a:solidFill>
                  <a:srgbClr val="232323"/>
                </a:solidFill>
                <a:latin typeface="Segoe UI Semibold"/>
                <a:ea typeface="メイリオ"/>
                <a:cs typeface="Segoe UI Semibold"/>
              </a:rPr>
              <a:t>ピクセル密度</a:t>
            </a:r>
            <a:endParaRPr lang="ja-JP" altLang="en-US" sz="2800" b="0" dirty="0">
              <a:solidFill>
                <a:srgbClr val="232323"/>
              </a:solidFill>
              <a:latin typeface="Segoe UI Semibold"/>
              <a:ea typeface="メイリオ"/>
              <a:cs typeface="Segoe UI Semibold"/>
            </a:endParaRPr>
          </a:p>
        </p:txBody>
      </p:sp>
      <p:sp>
        <p:nvSpPr>
          <p:cNvPr id="55" name="TextBox 54"/>
          <p:cNvSpPr txBox="1"/>
          <p:nvPr/>
        </p:nvSpPr>
        <p:spPr>
          <a:xfrm>
            <a:off x="889576" y="5161696"/>
            <a:ext cx="1795363" cy="430887"/>
          </a:xfrm>
          <a:prstGeom prst="rect">
            <a:avLst/>
          </a:prstGeom>
          <a:noFill/>
        </p:spPr>
        <p:txBody>
          <a:bodyPr wrap="none" lIns="0" tIns="0" rIns="0" bIns="0" rtlCol="0">
            <a:spAutoFit/>
          </a:bodyPr>
          <a:lstStyle/>
          <a:p>
            <a:pPr algn="l" defTabSz="914400">
              <a:buNone/>
            </a:pPr>
            <a:r>
              <a:rPr lang="ja-JP" altLang="en-US" sz="2800" b="0" dirty="0" smtClean="0">
                <a:solidFill>
                  <a:srgbClr val="232323"/>
                </a:solidFill>
                <a:latin typeface="Segoe UI Semibold"/>
                <a:ea typeface="メイリオ"/>
                <a:cs typeface="Segoe UI Semibold"/>
              </a:rPr>
              <a:t>画面サイズ</a:t>
            </a:r>
            <a:endParaRPr lang="ja-JP" altLang="en-US" sz="2800" b="0" dirty="0">
              <a:solidFill>
                <a:srgbClr val="232323"/>
              </a:solidFill>
              <a:latin typeface="Segoe UI Semibold"/>
              <a:ea typeface="メイリオ"/>
              <a:cs typeface="Segoe UI Semibold"/>
            </a:endParaRPr>
          </a:p>
        </p:txBody>
      </p:sp>
      <p:pic>
        <p:nvPicPr>
          <p:cNvPr id="26"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36988" y="2134605"/>
            <a:ext cx="1126216" cy="111071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47385" y="2196512"/>
            <a:ext cx="1897158" cy="116157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033859" y="3481287"/>
            <a:ext cx="1909464" cy="1511731"/>
            <a:chOff x="600925" y="3481287"/>
            <a:chExt cx="1909464" cy="1511731"/>
          </a:xfrm>
        </p:grpSpPr>
        <p:pic>
          <p:nvPicPr>
            <p:cNvPr id="35"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00925" y="3481287"/>
              <a:ext cx="1534696" cy="98177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81382" y="3481287"/>
              <a:ext cx="1629007" cy="109139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311900" y="4612541"/>
              <a:ext cx="962013" cy="3804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8457051" y="1779750"/>
            <a:ext cx="1716412" cy="1199137"/>
            <a:chOff x="2965450" y="1243013"/>
            <a:chExt cx="2110403" cy="1474391"/>
          </a:xfrm>
        </p:grpSpPr>
        <p:pic>
          <p:nvPicPr>
            <p:cNvPr id="512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5450" y="1243013"/>
              <a:ext cx="2110403" cy="147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3053049" y="1362975"/>
              <a:ext cx="1941163" cy="113516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40" name="Group 39"/>
          <p:cNvGrpSpPr/>
          <p:nvPr/>
        </p:nvGrpSpPr>
        <p:grpSpPr>
          <a:xfrm>
            <a:off x="10326634" y="3571095"/>
            <a:ext cx="1344103" cy="939031"/>
            <a:chOff x="2965450" y="1243013"/>
            <a:chExt cx="2110403" cy="1474391"/>
          </a:xfrm>
        </p:grpSpPr>
        <p:pic>
          <p:nvPicPr>
            <p:cNvPr id="43"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5450" y="1243013"/>
              <a:ext cx="2110403" cy="147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43"/>
            <p:cNvSpPr/>
            <p:nvPr/>
          </p:nvSpPr>
          <p:spPr bwMode="auto">
            <a:xfrm>
              <a:off x="3559902" y="1366713"/>
              <a:ext cx="1427314" cy="113516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46" name="Group 45"/>
          <p:cNvGrpSpPr/>
          <p:nvPr/>
        </p:nvGrpSpPr>
        <p:grpSpPr>
          <a:xfrm>
            <a:off x="8665589" y="3273951"/>
            <a:ext cx="1344103" cy="939031"/>
            <a:chOff x="2965450" y="1243013"/>
            <a:chExt cx="2110403" cy="1474391"/>
          </a:xfrm>
        </p:grpSpPr>
        <p:pic>
          <p:nvPicPr>
            <p:cNvPr id="47"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5450" y="1243013"/>
              <a:ext cx="2110403" cy="147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ectangle 47"/>
            <p:cNvSpPr/>
            <p:nvPr/>
          </p:nvSpPr>
          <p:spPr bwMode="auto">
            <a:xfrm flipH="1">
              <a:off x="3053119" y="1366713"/>
              <a:ext cx="525475" cy="113516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49" name="Group 48"/>
          <p:cNvGrpSpPr/>
          <p:nvPr/>
        </p:nvGrpSpPr>
        <p:grpSpPr>
          <a:xfrm rot="16200000">
            <a:off x="10413537" y="1708391"/>
            <a:ext cx="1716412" cy="1199137"/>
            <a:chOff x="2965450" y="1243013"/>
            <a:chExt cx="2110403" cy="1474391"/>
          </a:xfrm>
        </p:grpSpPr>
        <p:pic>
          <p:nvPicPr>
            <p:cNvPr id="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5450" y="1243013"/>
              <a:ext cx="2110403" cy="147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Rectangle 55"/>
            <p:cNvSpPr/>
            <p:nvPr/>
          </p:nvSpPr>
          <p:spPr bwMode="auto">
            <a:xfrm>
              <a:off x="3051848" y="1362975"/>
              <a:ext cx="1942846" cy="113516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149852293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画面解像度の検出</a:t>
            </a:r>
            <a:endParaRPr lang="ja-JP" altLang="en-US" dirty="0">
              <a:ea typeface="メイリオ"/>
            </a:endParaRPr>
          </a:p>
        </p:txBody>
      </p:sp>
      <p:sp>
        <p:nvSpPr>
          <p:cNvPr id="11" name="Text Placeholder 10"/>
          <p:cNvSpPr>
            <a:spLocks noGrp="1"/>
          </p:cNvSpPr>
          <p:nvPr>
            <p:ph type="body" sz="quarter" idx="10"/>
          </p:nvPr>
        </p:nvSpPr>
        <p:spPr>
          <a:xfrm>
            <a:off x="519114" y="1447800"/>
            <a:ext cx="11149012" cy="3016210"/>
          </a:xfrm>
        </p:spPr>
        <p:txBody>
          <a:bodyPr/>
          <a:lstStyle/>
          <a:p>
            <a:pPr marL="460400" indent="-460400" algn="l" defTabSz="914400">
              <a:spcBef>
                <a:spcPct val="20000"/>
              </a:spcBef>
              <a:buSzPct val="90000"/>
              <a:buFont typeface="Arial"/>
              <a:buChar char="•"/>
            </a:pPr>
            <a:endParaRPr lang="ja-JP" altLang="en-US" dirty="0" smtClean="0">
              <a:ea typeface="メイリオ"/>
            </a:endParaRPr>
          </a:p>
          <a:p>
            <a:pPr marL="460400" indent="-460400" algn="l" defTabSz="914400">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現在の解像度</a:t>
            </a:r>
            <a:r>
              <a:rPr lang="en-US" altLang="ja-JP" sz="3200" b="0" dirty="0" smtClean="0">
                <a:gradFill>
                  <a:gsLst>
                    <a:gs pos="0">
                      <a:schemeClr val="tx1"/>
                    </a:gs>
                    <a:gs pos="86000">
                      <a:schemeClr val="tx1"/>
                    </a:gs>
                  </a:gsLst>
                  <a:lin ang="5400000" scaled="0"/>
                </a:gradFill>
                <a:latin typeface="Segoe UI Light"/>
                <a:ea typeface="メイリオ"/>
                <a:cs typeface="+mn-cs"/>
              </a:rPr>
              <a:t>:</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855696" lvl="1" indent="-395295" algn="l" defTabSz="914400">
              <a:spcBef>
                <a:spcPct val="20000"/>
              </a:spcBef>
              <a:buSzPct val="90000"/>
              <a:buFont typeface="Arial"/>
              <a:buChar char="•"/>
            </a:pPr>
            <a:r>
              <a:rPr lang="en-US" altLang="ja-JP" sz="2800" b="0" dirty="0" err="1" smtClean="0">
                <a:gradFill>
                  <a:gsLst>
                    <a:gs pos="0">
                      <a:schemeClr val="tx1"/>
                    </a:gs>
                    <a:gs pos="86000">
                      <a:schemeClr val="tx1"/>
                    </a:gs>
                  </a:gsLst>
                  <a:lin ang="5400000" scaled="0"/>
                </a:gradFill>
                <a:latin typeface="Segoe UI Light"/>
                <a:ea typeface="メイリオ"/>
                <a:cs typeface="+mn-cs"/>
              </a:rPr>
              <a:t>Window.Current.Bounds</a:t>
            </a:r>
            <a:endParaRPr lang="ja-JP" altLang="en-US" dirty="0" smtClean="0">
              <a:ea typeface="メイリオ"/>
            </a:endParaRPr>
          </a:p>
          <a:p>
            <a:pPr marL="460400" indent="-460400" algn="l" defTabSz="914400">
              <a:spcBef>
                <a:spcPct val="20000"/>
              </a:spcBef>
              <a:buSzPct val="90000"/>
              <a:buFont typeface="Arial"/>
              <a:buChar char="•"/>
            </a:pPr>
            <a:endParaRPr lang="ja-JP" altLang="en-US" dirty="0" smtClean="0">
              <a:ea typeface="メイリオ"/>
            </a:endParaRPr>
          </a:p>
          <a:p>
            <a:pPr marL="460400" indent="-460400" algn="l" defTabSz="914400">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イベント</a:t>
            </a:r>
            <a:r>
              <a:rPr lang="en-US" altLang="ja-JP" sz="3200" b="0" dirty="0" smtClean="0">
                <a:gradFill>
                  <a:gsLst>
                    <a:gs pos="0">
                      <a:schemeClr val="tx1"/>
                    </a:gs>
                    <a:gs pos="86000">
                      <a:schemeClr val="tx1"/>
                    </a:gs>
                  </a:gsLst>
                  <a:lin ang="5400000" scaled="0"/>
                </a:gradFill>
                <a:latin typeface="Segoe UI Light"/>
                <a:ea typeface="メイリオ"/>
                <a:cs typeface="+mn-cs"/>
              </a:rPr>
              <a:t>:</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855696" lvl="1" indent="-395295" algn="l" defTabSz="914400">
              <a:spcBef>
                <a:spcPct val="20000"/>
              </a:spcBef>
              <a:buSzPct val="90000"/>
              <a:buFont typeface="Arial"/>
              <a:buChar char="•"/>
            </a:pPr>
            <a:r>
              <a:rPr lang="en-US" altLang="ja-JP" sz="2800" b="0" dirty="0" err="1" smtClean="0">
                <a:gradFill>
                  <a:gsLst>
                    <a:gs pos="0">
                      <a:schemeClr val="tx1"/>
                    </a:gs>
                    <a:gs pos="86000">
                      <a:schemeClr val="tx1"/>
                    </a:gs>
                  </a:gsLst>
                  <a:lin ang="5400000" scaled="0"/>
                </a:gradFill>
                <a:latin typeface="Segoe UI Light"/>
                <a:ea typeface="メイリオ"/>
                <a:cs typeface="+mn-cs"/>
              </a:rPr>
              <a:t>Window.Current.SizeChanged</a:t>
            </a:r>
            <a:endParaRPr lang="ja-JP" altLang="en-US" dirty="0">
              <a:ea typeface="メイリオ"/>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32873" y="3384512"/>
            <a:ext cx="4605688" cy="30856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4537" y="1329913"/>
            <a:ext cx="2255303" cy="157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a:endCxn id="9" idx="1"/>
          </p:cNvCxnSpPr>
          <p:nvPr/>
        </p:nvCxnSpPr>
        <p:spPr>
          <a:xfrm flipV="1">
            <a:off x="5145206" y="2117725"/>
            <a:ext cx="2749331" cy="66411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145206" y="2781837"/>
            <a:ext cx="1787857" cy="128302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9" name="Text Placeholder 10"/>
          <p:cNvSpPr txBox="1">
            <a:spLocks/>
          </p:cNvSpPr>
          <p:nvPr/>
        </p:nvSpPr>
        <p:spPr>
          <a:xfrm rot="20695960">
            <a:off x="5492461" y="2028799"/>
            <a:ext cx="1757788"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a:buNone/>
            </a:pPr>
            <a:r>
              <a:rPr lang="en-US" altLang="ja-JP" sz="2400" b="1" smtClean="0">
                <a:solidFill>
                  <a:schemeClr val="tx1"/>
                </a:solidFill>
                <a:latin typeface="Segoe UI Light"/>
                <a:ea typeface="メイリオ"/>
                <a:cs typeface="+mn-cs"/>
              </a:rPr>
              <a:t>1366 x 768</a:t>
            </a:r>
            <a:endParaRPr lang="ja-JP" altLang="en-US" sz="2400" b="1" dirty="0">
              <a:ea typeface="メイリオ"/>
            </a:endParaRPr>
          </a:p>
        </p:txBody>
      </p:sp>
      <p:sp>
        <p:nvSpPr>
          <p:cNvPr id="20" name="Text Placeholder 10"/>
          <p:cNvSpPr txBox="1">
            <a:spLocks/>
          </p:cNvSpPr>
          <p:nvPr/>
        </p:nvSpPr>
        <p:spPr>
          <a:xfrm rot="2183314">
            <a:off x="5047858" y="3549541"/>
            <a:ext cx="1757788"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a:buNone/>
            </a:pPr>
            <a:r>
              <a:rPr lang="en-US" altLang="ja-JP" sz="2400" b="1" smtClean="0">
                <a:solidFill>
                  <a:schemeClr val="tx1"/>
                </a:solidFill>
                <a:latin typeface="Segoe UI Light"/>
                <a:ea typeface="メイリオ"/>
                <a:cs typeface="+mn-cs"/>
              </a:rPr>
              <a:t>1920 x 1080</a:t>
            </a:r>
            <a:endParaRPr lang="ja-JP" altLang="en-US" sz="2400" b="1" dirty="0">
              <a:ea typeface="メイリオ"/>
            </a:endParaRPr>
          </a:p>
        </p:txBody>
      </p:sp>
    </p:spTree>
    <p:extLst>
      <p:ext uri="{BB962C8B-B14F-4D97-AF65-F5344CB8AC3E}">
        <p14:creationId xmlns:p14="http://schemas.microsoft.com/office/powerpoint/2010/main" val="336961130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方向の検出</a:t>
            </a:r>
            <a:endParaRPr lang="ja-JP" altLang="en-US" dirty="0">
              <a:ea typeface="メイリオ"/>
            </a:endParaRPr>
          </a:p>
        </p:txBody>
      </p:sp>
      <p:sp>
        <p:nvSpPr>
          <p:cNvPr id="4" name="Text Placeholder 3"/>
          <p:cNvSpPr>
            <a:spLocks noGrp="1"/>
          </p:cNvSpPr>
          <p:nvPr>
            <p:ph type="body" sz="quarter" idx="10"/>
          </p:nvPr>
        </p:nvSpPr>
        <p:spPr>
          <a:xfrm>
            <a:off x="519114" y="1447800"/>
            <a:ext cx="11149012" cy="2406813"/>
          </a:xfrm>
        </p:spPr>
        <p:txBody>
          <a:bodyPr/>
          <a:lstStyle/>
          <a:p>
            <a:pPr marL="460400" indent="-460400" algn="l" defTabSz="914400">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現在 </a:t>
            </a:r>
            <a:r>
              <a:rPr lang="en-US" altLang="ja-JP" sz="3200" b="0" dirty="0" smtClean="0">
                <a:gradFill>
                  <a:gsLst>
                    <a:gs pos="0">
                      <a:schemeClr val="tx1"/>
                    </a:gs>
                    <a:gs pos="86000">
                      <a:schemeClr val="tx1"/>
                    </a:gs>
                  </a:gsLst>
                  <a:lin ang="5400000" scaled="0"/>
                </a:gradFill>
                <a:latin typeface="Segoe UI Light"/>
                <a:ea typeface="メイリオ"/>
                <a:cs typeface="+mn-cs"/>
              </a:rPr>
              <a:t>(</a:t>
            </a:r>
            <a:r>
              <a:rPr lang="ja-JP" altLang="en-US" sz="3200" b="0" dirty="0" smtClean="0">
                <a:gradFill>
                  <a:gsLst>
                    <a:gs pos="0">
                      <a:schemeClr val="tx1"/>
                    </a:gs>
                    <a:gs pos="86000">
                      <a:schemeClr val="tx1"/>
                    </a:gs>
                  </a:gsLst>
                  <a:lin ang="5400000" scaled="0"/>
                </a:gradFill>
                <a:latin typeface="Segoe UI Light"/>
                <a:ea typeface="メイリオ"/>
                <a:cs typeface="+mn-cs"/>
              </a:rPr>
              <a:t>名前空間</a:t>
            </a:r>
            <a:r>
              <a:rPr lang="en-US" altLang="ja-JP" sz="3200" b="0" dirty="0" smtClean="0">
                <a:gradFill>
                  <a:gsLst>
                    <a:gs pos="0">
                      <a:schemeClr val="tx1"/>
                    </a:gs>
                    <a:gs pos="86000">
                      <a:schemeClr val="tx1"/>
                    </a:gs>
                  </a:gsLst>
                  <a:lin ang="5400000" scaled="0"/>
                </a:gradFill>
                <a:latin typeface="Segoe UI Light"/>
                <a:ea typeface="メイリオ"/>
                <a:cs typeface="+mn-cs"/>
              </a:rPr>
              <a:t>: </a:t>
            </a:r>
            <a:r>
              <a:rPr lang="en-US" altLang="ja-JP" sz="3200" b="0" dirty="0" err="1" smtClean="0">
                <a:gradFill>
                  <a:gsLst>
                    <a:gs pos="0">
                      <a:schemeClr val="tx1"/>
                    </a:gs>
                    <a:gs pos="86000">
                      <a:schemeClr val="tx1"/>
                    </a:gs>
                  </a:gsLst>
                  <a:lin ang="5400000" scaled="0"/>
                </a:gradFill>
                <a:latin typeface="Segoe UI Light"/>
                <a:ea typeface="メイリオ"/>
                <a:cs typeface="+mn-cs"/>
              </a:rPr>
              <a:t>Windows.Graphics.Display</a:t>
            </a:r>
            <a:r>
              <a:rPr lang="en-US" altLang="ja-JP" sz="3200" b="0" dirty="0" smtClean="0">
                <a:gradFill>
                  <a:gsLst>
                    <a:gs pos="0">
                      <a:schemeClr val="tx1"/>
                    </a:gs>
                    <a:gs pos="86000">
                      <a:schemeClr val="tx1"/>
                    </a:gs>
                  </a:gsLst>
                  <a:lin ang="5400000" scaled="0"/>
                </a:gradFill>
                <a:latin typeface="Segoe UI Light"/>
                <a:ea typeface="メイリオ"/>
                <a:cs typeface="+mn-cs"/>
              </a:rPr>
              <a:t>)</a:t>
            </a:r>
            <a:endParaRPr lang="ja-JP" altLang="en-US" dirty="0" smtClean="0">
              <a:ea typeface="メイリオ"/>
            </a:endParaRPr>
          </a:p>
          <a:p>
            <a:pPr marL="855696" lvl="1" indent="-395295" algn="l" defTabSz="914400">
              <a:spcBef>
                <a:spcPct val="20000"/>
              </a:spcBef>
              <a:buSzPct val="90000"/>
              <a:buFont typeface="Arial"/>
              <a:buChar char="•"/>
            </a:pPr>
            <a:r>
              <a:rPr lang="en-US" altLang="ja-JP" sz="2800" b="0" dirty="0" err="1" smtClean="0">
                <a:gradFill>
                  <a:gsLst>
                    <a:gs pos="0">
                      <a:schemeClr val="tx1"/>
                    </a:gs>
                    <a:gs pos="86000">
                      <a:schemeClr val="tx1"/>
                    </a:gs>
                  </a:gsLst>
                  <a:lin ang="5400000" scaled="0"/>
                </a:gradFill>
                <a:latin typeface="Segoe UI Light"/>
                <a:ea typeface="メイリオ"/>
                <a:cs typeface="+mn-cs"/>
              </a:rPr>
              <a:t>DisplayProperties.CurrentOrientation</a:t>
            </a:r>
            <a:endParaRPr lang="ja-JP" altLang="en-US" dirty="0" smtClean="0">
              <a:ea typeface="メイリオ"/>
            </a:endParaRPr>
          </a:p>
          <a:p>
            <a:pPr marL="460400" lvl="1" indent="0" algn="l" defTabSz="914400">
              <a:spcBef>
                <a:spcPct val="20000"/>
              </a:spcBef>
              <a:buNone/>
            </a:pPr>
            <a:endParaRPr lang="ja-JP" altLang="en-US" dirty="0" smtClean="0">
              <a:ea typeface="メイリオ"/>
            </a:endParaRPr>
          </a:p>
          <a:p>
            <a:pPr marL="460400" indent="-460400" algn="l" defTabSz="914400">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イベント</a:t>
            </a:r>
            <a:r>
              <a:rPr lang="en-US" altLang="ja-JP" sz="3200" b="0" dirty="0" smtClean="0">
                <a:gradFill>
                  <a:gsLst>
                    <a:gs pos="0">
                      <a:schemeClr val="tx1"/>
                    </a:gs>
                    <a:gs pos="86000">
                      <a:schemeClr val="tx1"/>
                    </a:gs>
                  </a:gsLst>
                  <a:lin ang="5400000" scaled="0"/>
                </a:gradFill>
                <a:latin typeface="Segoe UI Light"/>
                <a:ea typeface="メイリオ"/>
                <a:cs typeface="+mn-cs"/>
              </a:rPr>
              <a:t>:</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855696" lvl="1" indent="-395295" algn="l" defTabSz="914400">
              <a:spcBef>
                <a:spcPct val="20000"/>
              </a:spcBef>
              <a:buSzPct val="90000"/>
              <a:buFont typeface="Arial"/>
              <a:buChar char="•"/>
            </a:pPr>
            <a:r>
              <a:rPr lang="en-US" altLang="ja-JP" sz="2800" b="0" dirty="0" err="1" smtClean="0">
                <a:gradFill>
                  <a:gsLst>
                    <a:gs pos="0">
                      <a:schemeClr val="tx1"/>
                    </a:gs>
                    <a:gs pos="86000">
                      <a:schemeClr val="tx1"/>
                    </a:gs>
                  </a:gsLst>
                  <a:lin ang="5400000" scaled="0"/>
                </a:gradFill>
                <a:latin typeface="Segoe UI Light"/>
                <a:ea typeface="メイリオ"/>
                <a:cs typeface="+mn-cs"/>
              </a:rPr>
              <a:t>DisplayProperties.OrientationChanged</a:t>
            </a:r>
            <a:endParaRPr lang="ja-JP" altLang="en-US" dirty="0">
              <a:ea typeface="メイリオ"/>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121" y="4637593"/>
            <a:ext cx="2806655" cy="196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6988849" y="4789467"/>
            <a:ext cx="2584174" cy="153062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17" name="Title 1"/>
          <p:cNvSpPr txBox="1">
            <a:spLocks/>
          </p:cNvSpPr>
          <p:nvPr/>
        </p:nvSpPr>
        <p:spPr>
          <a:xfrm>
            <a:off x="7274832" y="4014477"/>
            <a:ext cx="2143643" cy="341632"/>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defTabSz="914400">
              <a:buNone/>
            </a:pPr>
            <a:r>
              <a:rPr lang="ja-JP" altLang="en-US" sz="2400" b="0" smtClean="0">
                <a:solidFill>
                  <a:schemeClr val="tx1"/>
                </a:solidFill>
                <a:latin typeface="Segoe UI Light"/>
                <a:ea typeface="メイリオ"/>
                <a:cs typeface="+mn-cs"/>
              </a:rPr>
              <a:t>横方向</a:t>
            </a:r>
            <a:endParaRPr lang="ja-JP" altLang="en-US" sz="2400" b="0">
              <a:solidFill>
                <a:schemeClr val="tx1"/>
              </a:solidFill>
              <a:latin typeface="Segoe UI Light"/>
              <a:ea typeface="メイリオ"/>
              <a:cs typeface="+mn-cs"/>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448481" y="1758305"/>
            <a:ext cx="2806655" cy="196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bwMode="auto">
          <a:xfrm rot="5400000">
            <a:off x="9623604" y="1987453"/>
            <a:ext cx="2584174" cy="153062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22" name="Title 1"/>
          <p:cNvSpPr txBox="1">
            <a:spLocks/>
          </p:cNvSpPr>
          <p:nvPr/>
        </p:nvSpPr>
        <p:spPr>
          <a:xfrm rot="21358860">
            <a:off x="7914624" y="2146155"/>
            <a:ext cx="2143643" cy="341632"/>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defTabSz="914400">
              <a:buNone/>
            </a:pPr>
            <a:r>
              <a:rPr lang="ja-JP" altLang="en-US" sz="2400" b="0" smtClean="0">
                <a:solidFill>
                  <a:schemeClr val="tx1"/>
                </a:solidFill>
                <a:latin typeface="Segoe UI Light"/>
                <a:ea typeface="メイリオ"/>
                <a:cs typeface="+mn-cs"/>
              </a:rPr>
              <a:t>縦方向</a:t>
            </a:r>
            <a:endParaRPr lang="ja-JP" altLang="en-US" sz="2400" b="0">
              <a:solidFill>
                <a:schemeClr val="tx1"/>
              </a:solidFill>
              <a:latin typeface="Segoe UI Light"/>
              <a:ea typeface="メイリオ"/>
              <a:cs typeface="+mn-cs"/>
            </a:endParaRPr>
          </a:p>
        </p:txBody>
      </p:sp>
      <p:cxnSp>
        <p:nvCxnSpPr>
          <p:cNvPr id="23" name="Straight Arrow Connector 22"/>
          <p:cNvCxnSpPr/>
          <p:nvPr/>
        </p:nvCxnSpPr>
        <p:spPr>
          <a:xfrm flipV="1">
            <a:off x="6988849" y="1971015"/>
            <a:ext cx="3161529" cy="24415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988849" y="2215167"/>
            <a:ext cx="712717" cy="25743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66888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レイアウトの検出</a:t>
            </a:r>
            <a:endParaRPr lang="ja-JP" altLang="en-US" dirty="0">
              <a:ea typeface="メイリオ"/>
            </a:endParaRPr>
          </a:p>
        </p:txBody>
      </p:sp>
      <p:sp>
        <p:nvSpPr>
          <p:cNvPr id="4" name="Text Placeholder 3"/>
          <p:cNvSpPr>
            <a:spLocks noGrp="1"/>
          </p:cNvSpPr>
          <p:nvPr>
            <p:ph type="body" sz="quarter" idx="10"/>
          </p:nvPr>
        </p:nvSpPr>
        <p:spPr>
          <a:xfrm>
            <a:off x="519114" y="1447800"/>
            <a:ext cx="11149012" cy="2406813"/>
          </a:xfrm>
        </p:spPr>
        <p:txBody>
          <a:bodyPr/>
          <a:lstStyle/>
          <a:p>
            <a:pPr marL="460400" indent="-460400" algn="l" defTabSz="914400">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現在 </a:t>
            </a:r>
            <a:r>
              <a:rPr lang="en-US" altLang="ja-JP" sz="3200" b="0" dirty="0" smtClean="0">
                <a:gradFill>
                  <a:gsLst>
                    <a:gs pos="0">
                      <a:schemeClr val="tx1"/>
                    </a:gs>
                    <a:gs pos="86000">
                      <a:schemeClr val="tx1"/>
                    </a:gs>
                  </a:gsLst>
                  <a:lin ang="5400000" scaled="0"/>
                </a:gradFill>
                <a:latin typeface="Segoe UI Light"/>
                <a:ea typeface="メイリオ"/>
                <a:cs typeface="+mn-cs"/>
              </a:rPr>
              <a:t>(</a:t>
            </a:r>
            <a:r>
              <a:rPr lang="ja-JP" altLang="en-US" sz="3200" b="0" dirty="0" smtClean="0">
                <a:gradFill>
                  <a:gsLst>
                    <a:gs pos="0">
                      <a:schemeClr val="tx1"/>
                    </a:gs>
                    <a:gs pos="86000">
                      <a:schemeClr val="tx1"/>
                    </a:gs>
                  </a:gsLst>
                  <a:lin ang="5400000" scaled="0"/>
                </a:gradFill>
                <a:latin typeface="Segoe UI Light"/>
                <a:ea typeface="メイリオ"/>
                <a:cs typeface="+mn-cs"/>
              </a:rPr>
              <a:t>名前空間</a:t>
            </a:r>
            <a:r>
              <a:rPr lang="en-US" altLang="ja-JP" sz="3200" b="0" dirty="0" smtClean="0">
                <a:gradFill>
                  <a:gsLst>
                    <a:gs pos="0">
                      <a:schemeClr val="tx1"/>
                    </a:gs>
                    <a:gs pos="86000">
                      <a:schemeClr val="tx1"/>
                    </a:gs>
                  </a:gsLst>
                  <a:lin ang="5400000" scaled="0"/>
                </a:gradFill>
                <a:latin typeface="Segoe UI Light"/>
                <a:ea typeface="メイリオ"/>
                <a:cs typeface="+mn-cs"/>
              </a:rPr>
              <a:t>: </a:t>
            </a:r>
            <a:r>
              <a:rPr lang="en-US" altLang="ja-JP" sz="3200" b="0" dirty="0" err="1" smtClean="0">
                <a:gradFill>
                  <a:gsLst>
                    <a:gs pos="0">
                      <a:schemeClr val="tx1"/>
                    </a:gs>
                    <a:gs pos="86000">
                      <a:schemeClr val="tx1"/>
                    </a:gs>
                  </a:gsLst>
                  <a:lin ang="5400000" scaled="0"/>
                </a:gradFill>
                <a:latin typeface="Segoe UI Light"/>
                <a:ea typeface="メイリオ"/>
                <a:cs typeface="+mn-cs"/>
              </a:rPr>
              <a:t>Windows.UI.ViewManagement</a:t>
            </a:r>
            <a:r>
              <a:rPr lang="en-US" altLang="ja-JP" sz="3200" b="0" dirty="0" smtClean="0">
                <a:gradFill>
                  <a:gsLst>
                    <a:gs pos="0">
                      <a:schemeClr val="tx1"/>
                    </a:gs>
                    <a:gs pos="86000">
                      <a:schemeClr val="tx1"/>
                    </a:gs>
                  </a:gsLst>
                  <a:lin ang="5400000" scaled="0"/>
                </a:gradFill>
                <a:latin typeface="Segoe UI Light"/>
                <a:ea typeface="メイリオ"/>
                <a:cs typeface="+mn-cs"/>
              </a:rPr>
              <a:t>)</a:t>
            </a:r>
            <a:endParaRPr lang="ja-JP" altLang="en-US" dirty="0" smtClean="0">
              <a:ea typeface="メイリオ"/>
            </a:endParaRPr>
          </a:p>
          <a:p>
            <a:pPr marL="855696" lvl="1" indent="-395295" algn="l" defTabSz="914400">
              <a:spcBef>
                <a:spcPct val="20000"/>
              </a:spcBef>
              <a:buSzPct val="90000"/>
              <a:buFont typeface="Arial"/>
              <a:buChar char="•"/>
            </a:pPr>
            <a:r>
              <a:rPr lang="en-US" altLang="ja-JP" sz="2800" b="0" dirty="0" err="1" smtClean="0">
                <a:gradFill>
                  <a:gsLst>
                    <a:gs pos="0">
                      <a:schemeClr val="tx1"/>
                    </a:gs>
                    <a:gs pos="86000">
                      <a:schemeClr val="tx1"/>
                    </a:gs>
                  </a:gsLst>
                  <a:lin ang="5400000" scaled="0"/>
                </a:gradFill>
                <a:latin typeface="Segoe UI Light"/>
                <a:ea typeface="メイリオ"/>
                <a:cs typeface="+mn-cs"/>
              </a:rPr>
              <a:t>ApplicationLayout.Value</a:t>
            </a:r>
            <a:endParaRPr lang="ja-JP" altLang="en-US" dirty="0" smtClean="0">
              <a:ea typeface="メイリオ"/>
            </a:endParaRPr>
          </a:p>
          <a:p>
            <a:pPr marL="460400" lvl="1" indent="0" algn="l" defTabSz="914400">
              <a:spcBef>
                <a:spcPct val="20000"/>
              </a:spcBef>
              <a:buNone/>
            </a:pPr>
            <a:endParaRPr lang="ja-JP" altLang="en-US" dirty="0" smtClean="0">
              <a:ea typeface="メイリオ"/>
            </a:endParaRPr>
          </a:p>
          <a:p>
            <a:pPr marL="460400" indent="-460400" algn="l" defTabSz="914400">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イベント</a:t>
            </a:r>
            <a:r>
              <a:rPr lang="en-US" altLang="ja-JP" sz="3200" b="0" dirty="0" smtClean="0">
                <a:gradFill>
                  <a:gsLst>
                    <a:gs pos="0">
                      <a:schemeClr val="tx1"/>
                    </a:gs>
                    <a:gs pos="86000">
                      <a:schemeClr val="tx1"/>
                    </a:gs>
                  </a:gsLst>
                  <a:lin ang="5400000" scaled="0"/>
                </a:gradFill>
                <a:latin typeface="Segoe UI Light"/>
                <a:ea typeface="メイリオ"/>
                <a:cs typeface="+mn-cs"/>
              </a:rPr>
              <a:t>:</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855696" lvl="1" indent="-395295" algn="l" defTabSz="914400">
              <a:spcBef>
                <a:spcPct val="20000"/>
              </a:spcBef>
              <a:buSzPct val="90000"/>
              <a:buFont typeface="Arial"/>
              <a:buChar char="•"/>
            </a:pPr>
            <a:r>
              <a:rPr lang="en-US" altLang="ja-JP" sz="2800" b="0" dirty="0" err="1" smtClean="0">
                <a:gradFill>
                  <a:gsLst>
                    <a:gs pos="0">
                      <a:schemeClr val="tx1"/>
                    </a:gs>
                    <a:gs pos="86000">
                      <a:schemeClr val="tx1"/>
                    </a:gs>
                  </a:gsLst>
                  <a:lin ang="5400000" scaled="0"/>
                </a:gradFill>
                <a:latin typeface="Segoe UI Light"/>
                <a:ea typeface="メイリオ"/>
                <a:cs typeface="+mn-cs"/>
              </a:rPr>
              <a:t>ApplicationLayout.GetForCurrentView</a:t>
            </a:r>
            <a:r>
              <a:rPr lang="en-US" altLang="ja-JP" sz="2800" b="0" dirty="0" smtClean="0">
                <a:gradFill>
                  <a:gsLst>
                    <a:gs pos="0">
                      <a:schemeClr val="tx1"/>
                    </a:gs>
                    <a:gs pos="86000">
                      <a:schemeClr val="tx1"/>
                    </a:gs>
                  </a:gsLst>
                  <a:lin ang="5400000" scaled="0"/>
                </a:gradFill>
                <a:latin typeface="Segoe UI Light"/>
                <a:ea typeface="メイリオ"/>
                <a:cs typeface="+mn-cs"/>
              </a:rPr>
              <a:t>().</a:t>
            </a:r>
            <a:r>
              <a:rPr lang="en-US" altLang="ja-JP" sz="2800" b="0" dirty="0" err="1" smtClean="0">
                <a:gradFill>
                  <a:gsLst>
                    <a:gs pos="0">
                      <a:schemeClr val="tx1"/>
                    </a:gs>
                    <a:gs pos="86000">
                      <a:schemeClr val="tx1"/>
                    </a:gs>
                  </a:gsLst>
                  <a:lin ang="5400000" scaled="0"/>
                </a:gradFill>
                <a:latin typeface="Segoe UI Light"/>
                <a:ea typeface="メイリオ"/>
                <a:cs typeface="+mn-cs"/>
              </a:rPr>
              <a:t>LayoutChanged</a:t>
            </a:r>
            <a:endParaRPr lang="ja-JP" altLang="en-US" dirty="0">
              <a:ea typeface="メイリオ"/>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4351" y="4638904"/>
            <a:ext cx="2806655" cy="196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420" y="4638904"/>
            <a:ext cx="2806655" cy="196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9496" y="4637593"/>
            <a:ext cx="2806655" cy="196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8650224" y="4789467"/>
            <a:ext cx="2584174" cy="153062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11" name="Rectangle 10"/>
          <p:cNvSpPr/>
          <p:nvPr/>
        </p:nvSpPr>
        <p:spPr bwMode="auto">
          <a:xfrm>
            <a:off x="5584186" y="4798339"/>
            <a:ext cx="1855578" cy="153062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12" name="Rectangle 11"/>
          <p:cNvSpPr/>
          <p:nvPr/>
        </p:nvSpPr>
        <p:spPr bwMode="auto">
          <a:xfrm>
            <a:off x="1003660" y="4789467"/>
            <a:ext cx="728596" cy="153062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15" name="Title 1"/>
          <p:cNvSpPr txBox="1">
            <a:spLocks/>
          </p:cNvSpPr>
          <p:nvPr/>
        </p:nvSpPr>
        <p:spPr>
          <a:xfrm>
            <a:off x="1223925" y="4060962"/>
            <a:ext cx="2143643" cy="588623"/>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altLang="ja-JP" sz="2400" dirty="0" smtClean="0"/>
              <a:t>Snapped</a:t>
            </a:r>
            <a:r>
              <a:rPr lang="ja-JP" altLang="en-US" sz="2400" dirty="0" smtClean="0"/>
              <a:t> </a:t>
            </a:r>
            <a:r>
              <a:rPr lang="en-US" altLang="ja-JP" sz="2400" dirty="0" smtClean="0"/>
              <a:t/>
            </a:r>
            <a:br>
              <a:rPr lang="en-US" altLang="ja-JP" sz="2400" dirty="0" smtClean="0"/>
            </a:br>
            <a:r>
              <a:rPr lang="en-US" altLang="ja-JP" sz="1800" dirty="0"/>
              <a:t>(</a:t>
            </a:r>
            <a:r>
              <a:rPr lang="ja-JP" altLang="en-US" sz="1800" dirty="0" smtClean="0">
                <a:latin typeface="メイリオ" pitchFamily="50" charset="-128"/>
                <a:ea typeface="メイリオ" pitchFamily="50" charset="-128"/>
                <a:cs typeface="メイリオ" pitchFamily="50" charset="-128"/>
              </a:rPr>
              <a:t>スナップする</a:t>
            </a:r>
            <a:r>
              <a:rPr lang="en-US" altLang="ja-JP" sz="1800" dirty="0"/>
              <a:t>)</a:t>
            </a:r>
            <a:endParaRPr lang="en-US" altLang="ja-JP" sz="1800" dirty="0">
              <a:latin typeface="メイリオ" pitchFamily="50" charset="-128"/>
              <a:ea typeface="メイリオ" pitchFamily="50" charset="-128"/>
              <a:cs typeface="メイリオ" pitchFamily="50" charset="-128"/>
            </a:endParaRPr>
          </a:p>
        </p:txBody>
      </p:sp>
      <p:sp>
        <p:nvSpPr>
          <p:cNvPr id="16" name="Title 1"/>
          <p:cNvSpPr txBox="1">
            <a:spLocks/>
          </p:cNvSpPr>
          <p:nvPr/>
        </p:nvSpPr>
        <p:spPr>
          <a:xfrm>
            <a:off x="4539916" y="4075475"/>
            <a:ext cx="3175334" cy="5816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altLang="ja-JP" sz="2400" dirty="0" smtClean="0"/>
              <a:t>Filled</a:t>
            </a:r>
            <a:br>
              <a:rPr lang="en-US" altLang="ja-JP" sz="2400" dirty="0" smtClean="0"/>
            </a:br>
            <a:r>
              <a:rPr lang="en-US" altLang="ja-JP" sz="1800" dirty="0"/>
              <a:t>(</a:t>
            </a:r>
            <a:r>
              <a:rPr lang="ja-JP" altLang="en-US" sz="1800" dirty="0" smtClean="0">
                <a:latin typeface="メイリオ" pitchFamily="50" charset="-128"/>
                <a:ea typeface="メイリオ" pitchFamily="50" charset="-128"/>
                <a:cs typeface="メイリオ" pitchFamily="50" charset="-128"/>
              </a:rPr>
              <a:t>空間を埋める</a:t>
            </a:r>
            <a:r>
              <a:rPr lang="en-US" altLang="ja-JP" sz="1800" dirty="0" smtClean="0"/>
              <a:t>)</a:t>
            </a:r>
            <a:endParaRPr lang="en-US" altLang="ja-JP" sz="1800" dirty="0">
              <a:latin typeface="メイリオ" pitchFamily="50" charset="-128"/>
              <a:ea typeface="メイリオ" pitchFamily="50" charset="-128"/>
              <a:cs typeface="メイリオ" pitchFamily="50" charset="-128"/>
            </a:endParaRPr>
          </a:p>
        </p:txBody>
      </p:sp>
      <p:sp>
        <p:nvSpPr>
          <p:cNvPr id="17" name="Title 1"/>
          <p:cNvSpPr txBox="1">
            <a:spLocks/>
          </p:cNvSpPr>
          <p:nvPr/>
        </p:nvSpPr>
        <p:spPr>
          <a:xfrm>
            <a:off x="8871001" y="4076189"/>
            <a:ext cx="2143643" cy="588623"/>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altLang="ja-JP" sz="2400" dirty="0"/>
              <a:t>Full </a:t>
            </a:r>
            <a:r>
              <a:rPr lang="en-US" altLang="ja-JP" sz="2400" dirty="0" smtClean="0"/>
              <a:t>Screen</a:t>
            </a:r>
            <a:br>
              <a:rPr lang="en-US" altLang="ja-JP" sz="2400" dirty="0" smtClean="0"/>
            </a:br>
            <a:r>
              <a:rPr lang="en-US" altLang="ja-JP" sz="1800" dirty="0"/>
              <a:t>(</a:t>
            </a:r>
            <a:r>
              <a:rPr lang="ja-JP" altLang="en-US" sz="1800" dirty="0" smtClean="0">
                <a:latin typeface="メイリオ" pitchFamily="50" charset="-128"/>
                <a:ea typeface="メイリオ" pitchFamily="50" charset="-128"/>
                <a:cs typeface="メイリオ" pitchFamily="50" charset="-128"/>
              </a:rPr>
              <a:t>全画面表示</a:t>
            </a:r>
            <a:r>
              <a:rPr lang="en-US" altLang="ja-JP" sz="1800" dirty="0"/>
              <a:t>)</a:t>
            </a:r>
            <a:endParaRPr lang="en-US" altLang="ja-JP" sz="18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76119087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8143554" cy="1523494"/>
          </a:xfrm>
        </p:spPr>
        <p:txBody>
          <a:bodyPr/>
          <a:lstStyle/>
          <a:p>
            <a:pPr algn="l" defTabSz="914400">
              <a:lnSpc>
                <a:spcPct val="90000"/>
              </a:lnSpc>
              <a:spcBef>
                <a:spcPct val="0"/>
              </a:spcBef>
              <a:buNone/>
            </a:pPr>
            <a:r>
              <a:rPr lang="ja-JP" altLang="en-US"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スナップ表示のデモ</a:t>
            </a:r>
            <a:endParaRPr lang="ja-JP" altLang="en-US" dirty="0">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ja-JP" altLang="en-US" sz="10000" b="0" u="none" strike="noStrike" spc="-300" baseline="0" dirty="0" smtClean="0">
                <a:ln w="11430"/>
                <a:gradFill>
                  <a:gsLst>
                    <a:gs pos="0">
                      <a:schemeClr val="tx1"/>
                    </a:gs>
                    <a:gs pos="88000">
                      <a:schemeClr val="tx1"/>
                    </a:gs>
                  </a:gsLst>
                  <a:lin ang="5400000"/>
                </a:gradFill>
                <a:effectLst/>
                <a:latin typeface="Segoe UI Semibold"/>
                <a:ea typeface="メイリオ"/>
                <a:cs typeface="+mn-cs"/>
              </a:rPr>
              <a:t>デモ </a:t>
            </a:r>
            <a:endParaRPr lang="ja-JP" altLang="en-US" dirty="0">
              <a:ea typeface="メイリオ"/>
            </a:endParaRPr>
          </a:p>
        </p:txBody>
      </p:sp>
    </p:spTree>
    <p:extLst>
      <p:ext uri="{BB962C8B-B14F-4D97-AF65-F5344CB8AC3E}">
        <p14:creationId xmlns:p14="http://schemas.microsoft.com/office/powerpoint/2010/main" val="3116940074"/>
      </p:ext>
    </p:extLst>
  </p:cSld>
  <p:clrMapOvr>
    <a:masterClrMapping/>
  </p:clrMapOvr>
  <p:transition>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詳細</a:t>
            </a:r>
            <a:endParaRPr lang="ja-JP" altLang="en-US" dirty="0">
              <a:ea typeface="メイリオ"/>
            </a:endParaRPr>
          </a:p>
        </p:txBody>
      </p:sp>
      <p:sp>
        <p:nvSpPr>
          <p:cNvPr id="3" name="Text Placeholder 2"/>
          <p:cNvSpPr>
            <a:spLocks noGrp="1"/>
          </p:cNvSpPr>
          <p:nvPr>
            <p:ph type="body" sz="quarter" idx="10"/>
          </p:nvPr>
        </p:nvSpPr>
        <p:spPr>
          <a:xfrm>
            <a:off x="519113" y="1447800"/>
            <a:ext cx="11432255" cy="2634567"/>
          </a:xfrm>
        </p:spPr>
        <p:txBody>
          <a:bodyPr/>
          <a:lstStyle/>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Visual Studio </a:t>
            </a:r>
            <a:r>
              <a:rPr lang="ja-JP" altLang="en-US" sz="3200" b="0" dirty="0" smtClean="0">
                <a:gradFill>
                  <a:gsLst>
                    <a:gs pos="0">
                      <a:schemeClr val="tx1"/>
                    </a:gs>
                    <a:gs pos="86000">
                      <a:schemeClr val="tx1"/>
                    </a:gs>
                  </a:gsLst>
                  <a:lin ang="5400000" scaled="0"/>
                </a:gradFill>
                <a:latin typeface="Segoe UI Light"/>
                <a:ea typeface="メイリオ"/>
                <a:cs typeface="+mn-cs"/>
              </a:rPr>
              <a:t>のシミュレーターを使ってテストする</a:t>
            </a:r>
          </a:p>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セッション </a:t>
            </a:r>
            <a:r>
              <a:rPr lang="en-US" altLang="ja-JP" sz="3200" b="0" dirty="0" smtClean="0">
                <a:gradFill>
                  <a:gsLst>
                    <a:gs pos="0">
                      <a:schemeClr val="tx1"/>
                    </a:gs>
                    <a:gs pos="86000">
                      <a:schemeClr val="tx1"/>
                    </a:gs>
                  </a:gsLst>
                  <a:lin ang="5400000" scaled="0"/>
                </a:gradFill>
                <a:latin typeface="Segoe UI Light"/>
                <a:ea typeface="メイリオ"/>
                <a:cs typeface="+mn-cs"/>
              </a:rPr>
              <a:t>APP-847T (Tim </a:t>
            </a:r>
            <a:r>
              <a:rPr lang="en-US" altLang="ja-JP" sz="3200" b="0" dirty="0" err="1" smtClean="0">
                <a:gradFill>
                  <a:gsLst>
                    <a:gs pos="0">
                      <a:schemeClr val="tx1"/>
                    </a:gs>
                    <a:gs pos="86000">
                      <a:schemeClr val="tx1"/>
                    </a:gs>
                  </a:gsLst>
                  <a:lin ang="5400000" scaled="0"/>
                </a:gradFill>
                <a:latin typeface="Segoe UI Light"/>
                <a:ea typeface="メイリオ"/>
                <a:cs typeface="+mn-cs"/>
              </a:rPr>
              <a:t>Heuer</a:t>
            </a:r>
            <a:r>
              <a:rPr lang="en-US" altLang="ja-JP" sz="3200" b="0" dirty="0" smtClean="0">
                <a:gradFill>
                  <a:gsLst>
                    <a:gs pos="0">
                      <a:schemeClr val="tx1"/>
                    </a:gs>
                    <a:gs pos="86000">
                      <a:schemeClr val="tx1"/>
                    </a:gs>
                  </a:gsLst>
                  <a:lin ang="5400000" scaled="0"/>
                </a:gradFill>
                <a:latin typeface="Segoe UI Light"/>
                <a:ea typeface="メイリオ"/>
                <a:cs typeface="+mn-cs"/>
              </a:rPr>
              <a:t>) </a:t>
            </a:r>
            <a:r>
              <a:rPr lang="ja-JP" altLang="en-US" sz="3200" b="0" dirty="0" smtClean="0">
                <a:gradFill>
                  <a:gsLst>
                    <a:gs pos="0">
                      <a:schemeClr val="tx1"/>
                    </a:gs>
                    <a:gs pos="86000">
                      <a:schemeClr val="tx1"/>
                    </a:gs>
                  </a:gsLst>
                  <a:lin ang="5400000" scaled="0"/>
                </a:gradFill>
                <a:latin typeface="Segoe UI Light"/>
                <a:ea typeface="メイリオ"/>
                <a:cs typeface="+mn-cs"/>
              </a:rPr>
              <a:t>を参照する</a:t>
            </a:r>
            <a:endParaRPr lang="en-US" altLang="ja-JP" sz="2800" b="0" dirty="0" smtClean="0">
              <a:gradFill>
                <a:gsLst>
                  <a:gs pos="0">
                    <a:schemeClr val="tx1"/>
                  </a:gs>
                  <a:gs pos="86000">
                    <a:schemeClr val="tx1"/>
                  </a:gs>
                </a:gsLst>
                <a:lin ang="5400000" scaled="0"/>
              </a:gradFill>
              <a:latin typeface="Segoe UI Light"/>
              <a:ea typeface="メイリオ"/>
              <a:cs typeface="+mn-cs"/>
            </a:endParaRPr>
          </a:p>
          <a:p>
            <a:pPr marL="855696" lvl="1" indent="-395295" defTabSz="914400">
              <a:lnSpc>
                <a:spcPct val="100000"/>
              </a:lnSpc>
              <a:buFont typeface="Arial"/>
              <a:buChar char="•"/>
            </a:pPr>
            <a:r>
              <a:rPr lang="ja-JP" altLang="ja-JP" dirty="0">
                <a:latin typeface="Segoe UI Light"/>
                <a:ea typeface="メイリオ"/>
              </a:rPr>
              <a:t>単一</a:t>
            </a:r>
            <a:r>
              <a:rPr lang="ja-JP" altLang="ja-JP" dirty="0" smtClean="0">
                <a:latin typeface="Segoe UI Light"/>
                <a:ea typeface="メイリオ"/>
              </a:rPr>
              <a:t>の</a:t>
            </a:r>
            <a:r>
              <a:rPr lang="en-US" altLang="ja-JP" dirty="0" smtClean="0">
                <a:latin typeface="Segoe UI Light"/>
                <a:ea typeface="メイリオ"/>
              </a:rPr>
              <a:t> XAML </a:t>
            </a:r>
            <a:r>
              <a:rPr lang="ja-JP" altLang="ja-JP" dirty="0" smtClean="0">
                <a:latin typeface="Segoe UI Light"/>
                <a:ea typeface="メイリオ"/>
              </a:rPr>
              <a:t>で</a:t>
            </a:r>
            <a:r>
              <a:rPr lang="ja-JP" altLang="en-US" dirty="0" smtClean="0">
                <a:latin typeface="Segoe UI Light"/>
                <a:ea typeface="メイリオ"/>
              </a:rPr>
              <a:t>さまざま</a:t>
            </a:r>
            <a:r>
              <a:rPr lang="ja-JP" altLang="ja-JP" dirty="0" smtClean="0">
                <a:latin typeface="Segoe UI Light"/>
                <a:ea typeface="メイリオ"/>
              </a:rPr>
              <a:t>な</a:t>
            </a:r>
            <a:r>
              <a:rPr lang="ja-JP" altLang="ja-JP" dirty="0">
                <a:latin typeface="Segoe UI Light"/>
                <a:ea typeface="メイリオ"/>
              </a:rPr>
              <a:t>デバイスに対応</a:t>
            </a:r>
            <a:r>
              <a:rPr lang="ja-JP" altLang="en-US" dirty="0">
                <a:latin typeface="Segoe UI Light"/>
                <a:ea typeface="メイリオ"/>
              </a:rPr>
              <a:t>する方法</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ピクセル密度の処理に関する説明</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各種テクニックの概要</a:t>
            </a:r>
            <a:r>
              <a:rPr lang="en-US" altLang="ja-JP" sz="2800" b="0" dirty="0" smtClean="0">
                <a:gradFill>
                  <a:gsLst>
                    <a:gs pos="0">
                      <a:schemeClr val="tx1"/>
                    </a:gs>
                    <a:gs pos="86000">
                      <a:schemeClr val="tx1"/>
                    </a:gs>
                  </a:gsLst>
                  <a:lin ang="5400000" scaled="0"/>
                </a:gradFill>
                <a:latin typeface="Segoe UI Light"/>
                <a:ea typeface="メイリオ"/>
                <a:cs typeface="+mn-cs"/>
              </a:rPr>
              <a:t>: Visual State Manager</a:t>
            </a:r>
            <a:r>
              <a:rPr lang="ja-JP" altLang="en-US" sz="2800" b="0" dirty="0" err="1" smtClean="0">
                <a:gradFill>
                  <a:gsLst>
                    <a:gs pos="0">
                      <a:schemeClr val="tx1"/>
                    </a:gs>
                    <a:gs pos="86000">
                      <a:schemeClr val="tx1"/>
                    </a:gs>
                  </a:gsLst>
                  <a:lin ang="5400000" scaled="0"/>
                </a:gradFill>
                <a:latin typeface="Segoe UI Light"/>
                <a:ea typeface="メイリオ"/>
                <a:cs typeface="+mn-cs"/>
              </a:rPr>
              <a:t>、</a:t>
            </a:r>
            <a:r>
              <a:rPr lang="ja-JP" altLang="en-US" sz="2800" b="0" dirty="0" smtClean="0">
                <a:gradFill>
                  <a:gsLst>
                    <a:gs pos="0">
                      <a:schemeClr val="tx1"/>
                    </a:gs>
                    <a:gs pos="86000">
                      <a:schemeClr val="tx1"/>
                    </a:gs>
                  </a:gsLst>
                  <a:lin ang="5400000" scaled="0"/>
                </a:gradFill>
                <a:latin typeface="Segoe UI Light"/>
                <a:ea typeface="メイリオ"/>
                <a:cs typeface="+mn-cs"/>
              </a:rPr>
              <a:t>レイアウト、ビュー</a:t>
            </a:r>
            <a:endParaRPr lang="ja-JP" altLang="en-US" sz="28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352692514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Windows </a:t>
            </a:r>
            <a:r>
              <a:rPr lang="ja-JP" altLang="en-US" dirty="0">
                <a:latin typeface="Segoe UI Semibold"/>
                <a:ea typeface="メイリオ"/>
                <a:cs typeface="Arial"/>
              </a:rPr>
              <a:t>と</a:t>
            </a:r>
            <a:r>
              <a:rPr lang="ja-JP" altLang="en-US" dirty="0" smtClean="0">
                <a:latin typeface="Segoe UI Semibold"/>
                <a:ea typeface="メイリオ"/>
                <a:cs typeface="Arial"/>
              </a:rPr>
              <a:t>の連携</a:t>
            </a:r>
            <a:endParaRPr lang="ja-JP" altLang="en-US" dirty="0">
              <a:ea typeface="メイリオ"/>
            </a:endParaRPr>
          </a:p>
        </p:txBody>
      </p:sp>
      <p:sp>
        <p:nvSpPr>
          <p:cNvPr id="3" name="Text Placeholder 2"/>
          <p:cNvSpPr>
            <a:spLocks noGrp="1"/>
          </p:cNvSpPr>
          <p:nvPr>
            <p:ph type="body" sz="quarter" idx="10"/>
          </p:nvPr>
        </p:nvSpPr>
        <p:spPr>
          <a:xfrm>
            <a:off x="519114" y="1447800"/>
            <a:ext cx="11149012" cy="2856167"/>
          </a:xfrm>
        </p:spPr>
        <p:txBody>
          <a:bodyPr/>
          <a:lstStyle/>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他のセッションで詳しく説明</a:t>
            </a:r>
          </a:p>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検索</a:t>
            </a:r>
            <a:r>
              <a:rPr lang="en-US" altLang="ja-JP" sz="3200" b="0" dirty="0" smtClean="0">
                <a:gradFill>
                  <a:gsLst>
                    <a:gs pos="0">
                      <a:schemeClr val="tx1"/>
                    </a:gs>
                    <a:gs pos="86000">
                      <a:schemeClr val="tx1"/>
                    </a:gs>
                  </a:gsLst>
                  <a:lin ang="5400000" scaled="0"/>
                </a:gradFill>
                <a:latin typeface="Segoe UI Light"/>
                <a:ea typeface="メイリオ"/>
                <a:cs typeface="+mn-cs"/>
              </a:rPr>
              <a:t>: APP-406T</a:t>
            </a:r>
            <a:r>
              <a:rPr lang="ja-JP" altLang="en-US" sz="3200" b="0" dirty="0" err="1" smtClean="0">
                <a:gradFill>
                  <a:gsLst>
                    <a:gs pos="0">
                      <a:schemeClr val="tx1"/>
                    </a:gs>
                    <a:gs pos="86000">
                      <a:schemeClr val="tx1"/>
                    </a:gs>
                  </a:gsLst>
                  <a:lin ang="5400000" scaled="0"/>
                </a:gradFill>
                <a:latin typeface="Segoe UI Light"/>
                <a:ea typeface="メイリオ"/>
                <a:cs typeface="+mn-cs"/>
              </a:rPr>
              <a:t>、</a:t>
            </a:r>
            <a:r>
              <a:rPr lang="en-US" altLang="ja-JP" sz="3200" b="0" dirty="0" smtClean="0">
                <a:gradFill>
                  <a:gsLst>
                    <a:gs pos="0">
                      <a:schemeClr val="tx1"/>
                    </a:gs>
                    <a:gs pos="86000">
                      <a:schemeClr val="tx1"/>
                    </a:gs>
                  </a:gsLst>
                  <a:lin ang="5400000" scaled="0"/>
                </a:gradFill>
                <a:latin typeface="Segoe UI Light"/>
                <a:ea typeface="メイリオ"/>
                <a:cs typeface="+mn-cs"/>
              </a:rPr>
              <a:t>APP 741T </a:t>
            </a:r>
            <a:r>
              <a:rPr lang="ja-JP" altLang="en-US" sz="3200" b="0" dirty="0" smtClean="0">
                <a:gradFill>
                  <a:gsLst>
                    <a:gs pos="0">
                      <a:schemeClr val="tx1"/>
                    </a:gs>
                    <a:gs pos="86000">
                      <a:schemeClr val="tx1"/>
                    </a:gs>
                  </a:gsLst>
                  <a:lin ang="5400000" scaled="0"/>
                </a:gradFill>
                <a:latin typeface="Segoe UI Light"/>
                <a:ea typeface="メイリオ"/>
                <a:cs typeface="+mn-cs"/>
              </a:rPr>
              <a:t>を参照</a:t>
            </a:r>
          </a:p>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共有</a:t>
            </a:r>
            <a:r>
              <a:rPr lang="en-US" altLang="ja-JP" sz="3200" b="0" dirty="0" smtClean="0">
                <a:gradFill>
                  <a:gsLst>
                    <a:gs pos="0">
                      <a:schemeClr val="tx1"/>
                    </a:gs>
                    <a:gs pos="86000">
                      <a:schemeClr val="tx1"/>
                    </a:gs>
                  </a:gsLst>
                  <a:lin ang="5400000" scaled="0"/>
                </a:gradFill>
                <a:latin typeface="Segoe UI Light"/>
                <a:ea typeface="メイリオ"/>
                <a:cs typeface="+mn-cs"/>
              </a:rPr>
              <a:t>: APP-405T</a:t>
            </a:r>
            <a:r>
              <a:rPr lang="ja-JP" altLang="en-US" sz="3200" b="0" dirty="0" err="1" smtClean="0">
                <a:gradFill>
                  <a:gsLst>
                    <a:gs pos="0">
                      <a:schemeClr val="tx1"/>
                    </a:gs>
                    <a:gs pos="86000">
                      <a:schemeClr val="tx1"/>
                    </a:gs>
                  </a:gsLst>
                  <a:lin ang="5400000" scaled="0"/>
                </a:gradFill>
                <a:latin typeface="Segoe UI Light"/>
                <a:ea typeface="メイリオ"/>
                <a:cs typeface="+mn-cs"/>
              </a:rPr>
              <a:t>、</a:t>
            </a:r>
            <a:r>
              <a:rPr lang="en-US" altLang="ja-JP" sz="3200" b="0" dirty="0" smtClean="0">
                <a:gradFill>
                  <a:gsLst>
                    <a:gs pos="0">
                      <a:schemeClr val="tx1"/>
                    </a:gs>
                    <a:gs pos="86000">
                      <a:schemeClr val="tx1"/>
                    </a:gs>
                  </a:gsLst>
                  <a:lin ang="5400000" scaled="0"/>
                </a:gradFill>
                <a:latin typeface="Segoe UI Light"/>
                <a:ea typeface="メイリオ"/>
                <a:cs typeface="+mn-cs"/>
              </a:rPr>
              <a:t>APP 741T </a:t>
            </a:r>
            <a:r>
              <a:rPr lang="ja-JP" altLang="en-US" sz="3200" b="0" dirty="0" smtClean="0">
                <a:gradFill>
                  <a:gsLst>
                    <a:gs pos="0">
                      <a:schemeClr val="tx1"/>
                    </a:gs>
                    <a:gs pos="86000">
                      <a:schemeClr val="tx1"/>
                    </a:gs>
                  </a:gsLst>
                  <a:lin ang="5400000" scaled="0"/>
                </a:gradFill>
                <a:latin typeface="Segoe UI Light"/>
                <a:ea typeface="メイリオ"/>
                <a:cs typeface="+mn-cs"/>
              </a:rPr>
              <a:t>を参照</a:t>
            </a:r>
          </a:p>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デバイス</a:t>
            </a:r>
            <a:r>
              <a:rPr lang="en-US" altLang="ja-JP" sz="3200" b="0" dirty="0" smtClean="0">
                <a:gradFill>
                  <a:gsLst>
                    <a:gs pos="0">
                      <a:schemeClr val="tx1"/>
                    </a:gs>
                    <a:gs pos="86000">
                      <a:schemeClr val="tx1"/>
                    </a:gs>
                  </a:gsLst>
                  <a:lin ang="5400000" scaled="0"/>
                </a:gradFill>
                <a:latin typeface="Segoe UI Light"/>
                <a:ea typeface="メイリオ"/>
                <a:cs typeface="+mn-cs"/>
              </a:rPr>
              <a:t>: APP-788T</a:t>
            </a:r>
            <a:r>
              <a:rPr lang="ja-JP" altLang="en-US" sz="3200" b="0" dirty="0" err="1" smtClean="0">
                <a:gradFill>
                  <a:gsLst>
                    <a:gs pos="0">
                      <a:schemeClr val="tx1"/>
                    </a:gs>
                    <a:gs pos="86000">
                      <a:schemeClr val="tx1"/>
                    </a:gs>
                  </a:gsLst>
                  <a:lin ang="5400000" scaled="0"/>
                </a:gradFill>
                <a:latin typeface="Segoe UI Light"/>
                <a:ea typeface="メイリオ"/>
                <a:cs typeface="+mn-cs"/>
              </a:rPr>
              <a:t>、</a:t>
            </a:r>
            <a:r>
              <a:rPr lang="en-US" altLang="ja-JP" sz="3200" b="0" dirty="0" smtClean="0">
                <a:gradFill>
                  <a:gsLst>
                    <a:gs pos="0">
                      <a:schemeClr val="tx1"/>
                    </a:gs>
                    <a:gs pos="86000">
                      <a:schemeClr val="tx1"/>
                    </a:gs>
                  </a:gsLst>
                  <a:lin ang="5400000" scaled="0"/>
                </a:gradFill>
                <a:latin typeface="Segoe UI Light"/>
                <a:ea typeface="メイリオ"/>
                <a:cs typeface="+mn-cs"/>
              </a:rPr>
              <a:t>APP-914T </a:t>
            </a:r>
            <a:r>
              <a:rPr lang="ja-JP" altLang="en-US" sz="3200" b="0" dirty="0" smtClean="0">
                <a:gradFill>
                  <a:gsLst>
                    <a:gs pos="0">
                      <a:schemeClr val="tx1"/>
                    </a:gs>
                    <a:gs pos="86000">
                      <a:schemeClr val="tx1"/>
                    </a:gs>
                  </a:gsLst>
                  <a:lin ang="5400000" scaled="0"/>
                </a:gradFill>
                <a:latin typeface="Segoe UI Light"/>
                <a:ea typeface="メイリオ"/>
                <a:cs typeface="+mn-cs"/>
              </a:rPr>
              <a:t>を参照</a:t>
            </a:r>
            <a:endParaRPr lang="ja-JP" altLang="en-US" dirty="0" smtClean="0">
              <a:ea typeface="メイリオ"/>
            </a:endParaRPr>
          </a:p>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設定</a:t>
            </a:r>
            <a:r>
              <a:rPr lang="en-US" altLang="ja-JP" sz="3200" b="0" dirty="0" smtClean="0">
                <a:gradFill>
                  <a:gsLst>
                    <a:gs pos="0">
                      <a:schemeClr val="tx1"/>
                    </a:gs>
                    <a:gs pos="86000">
                      <a:schemeClr val="tx1"/>
                    </a:gs>
                  </a:gsLst>
                  <a:lin ang="5400000" scaled="0"/>
                </a:gradFill>
                <a:latin typeface="Segoe UI Light"/>
                <a:ea typeface="メイリオ"/>
                <a:cs typeface="+mn-cs"/>
              </a:rPr>
              <a:t>: XAML </a:t>
            </a:r>
            <a:r>
              <a:rPr lang="ja-JP" altLang="en-US" sz="3200" b="0" dirty="0" smtClean="0">
                <a:gradFill>
                  <a:gsLst>
                    <a:gs pos="0">
                      <a:schemeClr val="tx1"/>
                    </a:gs>
                    <a:gs pos="86000">
                      <a:schemeClr val="tx1"/>
                    </a:gs>
                  </a:gsLst>
                  <a:lin ang="5400000" scaled="0"/>
                </a:gradFill>
                <a:latin typeface="Segoe UI Light"/>
                <a:ea typeface="メイリオ"/>
                <a:cs typeface="+mn-cs"/>
              </a:rPr>
              <a:t>ハンズオン ラボを参照</a:t>
            </a:r>
            <a:endParaRPr lang="ja-JP" altLang="en-US" sz="3200" b="0" dirty="0">
              <a:gradFill>
                <a:gsLst>
                  <a:gs pos="0">
                    <a:schemeClr val="tx1"/>
                  </a:gs>
                  <a:gs pos="86000">
                    <a:schemeClr val="tx1"/>
                  </a:gs>
                </a:gsLst>
                <a:lin ang="5400000" scaled="0"/>
              </a:gradFill>
              <a:latin typeface="Segoe UI Light"/>
              <a:ea typeface="メイリオ"/>
              <a:cs typeface="+mn-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3495" y="1136866"/>
            <a:ext cx="790575"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bwMode="auto">
          <a:xfrm>
            <a:off x="10003495" y="1326995"/>
            <a:ext cx="790575" cy="836342"/>
          </a:xfrm>
          <a:prstGeom prst="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16" name="Straight Arrow Connector 15"/>
          <p:cNvCxnSpPr/>
          <p:nvPr/>
        </p:nvCxnSpPr>
        <p:spPr>
          <a:xfrm flipV="1">
            <a:off x="7251032" y="1728439"/>
            <a:ext cx="2840822" cy="53243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bwMode="auto">
          <a:xfrm>
            <a:off x="10017708" y="2260873"/>
            <a:ext cx="790575" cy="836342"/>
          </a:xfrm>
          <a:prstGeom prst="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21" name="Straight Arrow Connector 20"/>
          <p:cNvCxnSpPr/>
          <p:nvPr/>
        </p:nvCxnSpPr>
        <p:spPr>
          <a:xfrm>
            <a:off x="7251032" y="2756923"/>
            <a:ext cx="2752463"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auto">
          <a:xfrm>
            <a:off x="10005591" y="4193305"/>
            <a:ext cx="790575" cy="836342"/>
          </a:xfrm>
          <a:prstGeom prst="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29" name="Rectangle 28"/>
          <p:cNvSpPr/>
          <p:nvPr/>
        </p:nvSpPr>
        <p:spPr bwMode="auto">
          <a:xfrm>
            <a:off x="10003494" y="5158926"/>
            <a:ext cx="790575" cy="836342"/>
          </a:xfrm>
          <a:prstGeom prst="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30" name="Straight Arrow Connector 29"/>
          <p:cNvCxnSpPr/>
          <p:nvPr/>
        </p:nvCxnSpPr>
        <p:spPr>
          <a:xfrm>
            <a:off x="7499350" y="3994150"/>
            <a:ext cx="2506241" cy="158294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045450" y="3429000"/>
            <a:ext cx="1958044" cy="118247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411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xit" presetSubtype="0" fill="hold" nodeType="with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xit" presetSubtype="0" fill="hold" nodeType="with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500"/>
                                        <p:tgtEl>
                                          <p:spTgt spid="3">
                                            <p:txEl>
                                              <p:pRg st="4" end="4"/>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xit" presetSubtype="0" fill="hold" nodeType="withEffect">
                                  <p:stCondLst>
                                    <p:cond delay="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5" grpId="0" animBg="1"/>
      <p:bldP spid="25" grpId="1"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defTabSz="914400">
              <a:spcBef>
                <a:spcPct val="0"/>
              </a:spcBef>
              <a:buNone/>
            </a:pPr>
            <a:r>
              <a:rPr lang="en-US" altLang="ja-JP"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XAML</a:t>
            </a:r>
            <a:r>
              <a:rPr lang="ja-JP" altLang="en-US" sz="4000" b="0" spc="-100" baseline="0" dirty="0" err="1"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a:t>
            </a:r>
            <a:r>
              <a:rPr lang="en-US" altLang="ja-JP"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C#</a:t>
            </a:r>
            <a:r>
              <a:rPr lang="ja-JP" altLang="en-US" sz="4000" b="0" spc="-100" baseline="0" dirty="0" err="1"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a:t>
            </a:r>
            <a:r>
              <a:rPr lang="en-US" altLang="ja-JP"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VB</a:t>
            </a:r>
            <a:r>
              <a:rPr lang="ja-JP" altLang="en-US" sz="4000" b="0" spc="-100" baseline="0" dirty="0" err="1"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a:t>
            </a: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そして </a:t>
            </a:r>
            <a:r>
              <a:rPr lang="en-US" altLang="ja-JP"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C++ </a:t>
            </a: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開発者の皆様、</a:t>
            </a:r>
            <a:b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br>
            <a:r>
              <a:rPr lang="en-US" altLang="ja-JP"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Metro </a:t>
            </a: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スタイル アプリの開発にようこそ。</a:t>
            </a:r>
            <a:endParaRPr lang="ja-JP" altLang="en-US" sz="4000" dirty="0">
              <a:latin typeface="+mn-lt"/>
              <a:ea typeface="メイリオ"/>
            </a:endParaRPr>
          </a:p>
        </p:txBody>
      </p:sp>
    </p:spTree>
    <p:extLst>
      <p:ext uri="{BB962C8B-B14F-4D97-AF65-F5344CB8AC3E}">
        <p14:creationId xmlns:p14="http://schemas.microsoft.com/office/powerpoint/2010/main" val="58306657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dirty="0" smtClean="0">
                <a:ea typeface="メイリオ"/>
              </a:rPr>
              <a:t>ケイパビリティ</a:t>
            </a:r>
            <a:endParaRPr lang="ja-JP" altLang="en-US" dirty="0">
              <a:ea typeface="メイリオ"/>
            </a:endParaRPr>
          </a:p>
        </p:txBody>
      </p:sp>
      <p:sp>
        <p:nvSpPr>
          <p:cNvPr id="4" name="Text Placeholder 3"/>
          <p:cNvSpPr>
            <a:spLocks noGrp="1"/>
          </p:cNvSpPr>
          <p:nvPr>
            <p:ph type="body" sz="quarter" idx="10"/>
          </p:nvPr>
        </p:nvSpPr>
        <p:spPr>
          <a:xfrm>
            <a:off x="519114" y="1447800"/>
            <a:ext cx="11149012" cy="947952"/>
          </a:xfrm>
        </p:spPr>
        <p:txBody>
          <a:bodyPr/>
          <a:lstStyle/>
          <a:p>
            <a:pPr marL="460400" indent="-460400"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アプリケーション マニフェストで指定</a:t>
            </a:r>
          </a:p>
          <a:p>
            <a:pPr marL="460400" indent="-460400" defTabSz="914400">
              <a:lnSpc>
                <a:spcPct val="100000"/>
              </a:lnSpc>
              <a:buFont typeface="Arial"/>
              <a:buChar char="•"/>
            </a:pPr>
            <a:r>
              <a:rPr lang="ja-JP" altLang="en-US" sz="2800" dirty="0" smtClean="0">
                <a:ea typeface="メイリオ"/>
              </a:rPr>
              <a:t>ア</a:t>
            </a:r>
            <a:r>
              <a:rPr lang="ja-JP" altLang="en-US" sz="2800" dirty="0">
                <a:ea typeface="メイリオ"/>
              </a:rPr>
              <a:t>プリの意向をシステムに対して宣言</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284" y="2655709"/>
            <a:ext cx="5651073" cy="386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84711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8" y="228600"/>
            <a:ext cx="11261725" cy="597856"/>
          </a:xfrm>
        </p:spPr>
        <p:txBody>
          <a:bodyPr/>
          <a:lstStyle/>
          <a:p>
            <a:pPr algn="l" defTabSz="914400">
              <a:spcBef>
                <a:spcPct val="0"/>
              </a:spcBef>
              <a:buNone/>
            </a:pPr>
            <a:r>
              <a:rPr lang="en-US" altLang="ja-JP" sz="42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Metro </a:t>
            </a:r>
            <a:r>
              <a:rPr lang="ja-JP" altLang="en-US" sz="42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スタイル アプリのプロセス ライフタイム</a:t>
            </a:r>
            <a:endParaRPr lang="ja-JP" altLang="en-US" sz="4200" dirty="0">
              <a:ea typeface="メイリオ"/>
            </a:endParaRPr>
          </a:p>
        </p:txBody>
      </p:sp>
      <p:sp>
        <p:nvSpPr>
          <p:cNvPr id="4" name="Text Placeholder 3"/>
          <p:cNvSpPr>
            <a:spLocks noGrp="1"/>
          </p:cNvSpPr>
          <p:nvPr>
            <p:ph type="body" sz="quarter" idx="10"/>
          </p:nvPr>
        </p:nvSpPr>
        <p:spPr>
          <a:xfrm>
            <a:off x="422862" y="1427188"/>
            <a:ext cx="11149012" cy="2215991"/>
          </a:xfrm>
        </p:spPr>
        <p:txBody>
          <a:bodyPr/>
          <a:lstStyle/>
          <a:p>
            <a:pPr marL="460400" indent="-460400"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フォアグラウンドのアプリ</a:t>
            </a:r>
            <a:r>
              <a:rPr lang="en-US" altLang="ja-JP" sz="2800" b="0" dirty="0" smtClean="0">
                <a:gradFill>
                  <a:gsLst>
                    <a:gs pos="0">
                      <a:schemeClr val="tx1"/>
                    </a:gs>
                    <a:gs pos="86000">
                      <a:schemeClr val="tx1"/>
                    </a:gs>
                  </a:gsLst>
                  <a:lin ang="5400000" scaled="0"/>
                </a:gradFill>
                <a:latin typeface="Segoe UI Light"/>
                <a:ea typeface="メイリオ"/>
                <a:cs typeface="+mn-cs"/>
              </a:rPr>
              <a:t>: </a:t>
            </a:r>
            <a:r>
              <a:rPr lang="ja-JP" altLang="en-US" sz="2800" b="0" dirty="0" smtClean="0">
                <a:gradFill>
                  <a:gsLst>
                    <a:gs pos="0">
                      <a:schemeClr val="tx1"/>
                    </a:gs>
                    <a:gs pos="86000">
                      <a:schemeClr val="tx1"/>
                    </a:gs>
                  </a:gsLst>
                  <a:lin ang="5400000" scaled="0"/>
                </a:gradFill>
                <a:latin typeface="Segoe UI Light"/>
                <a:ea typeface="メイリオ"/>
                <a:cs typeface="+mn-cs"/>
              </a:rPr>
              <a:t>アクティブ</a:t>
            </a:r>
          </a:p>
          <a:p>
            <a:pPr marL="460400" indent="-460400"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バックグラウンドのアプリ</a:t>
            </a:r>
            <a:r>
              <a:rPr lang="en-US" altLang="ja-JP" sz="2800" b="0" dirty="0" smtClean="0">
                <a:gradFill>
                  <a:gsLst>
                    <a:gs pos="0">
                      <a:schemeClr val="tx1"/>
                    </a:gs>
                    <a:gs pos="86000">
                      <a:schemeClr val="tx1"/>
                    </a:gs>
                  </a:gsLst>
                  <a:lin ang="5400000" scaled="0"/>
                </a:gradFill>
                <a:latin typeface="Segoe UI Light"/>
                <a:ea typeface="メイリオ"/>
                <a:cs typeface="+mn-cs"/>
              </a:rPr>
              <a:t>: </a:t>
            </a:r>
            <a:r>
              <a:rPr lang="ja-JP" altLang="en-US" sz="2800" b="0" u="sng" dirty="0" smtClean="0">
                <a:gradFill>
                  <a:gsLst>
                    <a:gs pos="0">
                      <a:schemeClr val="tx1"/>
                    </a:gs>
                    <a:gs pos="86000">
                      <a:schemeClr val="tx1"/>
                    </a:gs>
                  </a:gsLst>
                  <a:lin ang="5400000" scaled="0"/>
                </a:gradFill>
                <a:latin typeface="Segoe UI Light"/>
                <a:ea typeface="メイリオ"/>
                <a:cs typeface="+mn-cs"/>
              </a:rPr>
              <a:t>一時停止状態</a:t>
            </a:r>
          </a:p>
          <a:p>
            <a:pPr marL="855696" lvl="1" indent="-395295" algn="l" defTabSz="914400">
              <a:spcBef>
                <a:spcPct val="20000"/>
              </a:spcBef>
              <a:buSzPct val="90000"/>
              <a:buFont typeface="Arial"/>
              <a:buChar char="•"/>
            </a:pPr>
            <a:r>
              <a:rPr lang="ja-JP" altLang="en-US" sz="2600" b="0" dirty="0" smtClean="0">
                <a:gradFill>
                  <a:gsLst>
                    <a:gs pos="0">
                      <a:schemeClr val="tx1"/>
                    </a:gs>
                    <a:gs pos="86000">
                      <a:schemeClr val="tx1"/>
                    </a:gs>
                  </a:gsLst>
                  <a:lin ang="5400000" scaled="0"/>
                </a:gradFill>
                <a:latin typeface="Segoe UI Light"/>
                <a:ea typeface="メイリオ"/>
                <a:cs typeface="+mn-cs"/>
              </a:rPr>
              <a:t>アプリに通知が行われる</a:t>
            </a:r>
            <a:endParaRPr lang="ja-JP" altLang="en-US" sz="2600" dirty="0" smtClean="0">
              <a:ea typeface="メイリオ"/>
            </a:endParaRPr>
          </a:p>
          <a:p>
            <a:pPr marL="460400" indent="-460400"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アプリは終了されることもある</a:t>
            </a:r>
          </a:p>
          <a:p>
            <a:pPr marL="855696" lvl="1" indent="-395295" algn="l" defTabSz="914400">
              <a:spcBef>
                <a:spcPct val="20000"/>
              </a:spcBef>
              <a:buSzPct val="90000"/>
              <a:buFont typeface="Arial"/>
              <a:buChar char="•"/>
            </a:pPr>
            <a:r>
              <a:rPr lang="ja-JP" altLang="en-US" sz="2600" b="0" dirty="0" smtClean="0">
                <a:gradFill>
                  <a:gsLst>
                    <a:gs pos="0">
                      <a:schemeClr val="tx1"/>
                    </a:gs>
                    <a:gs pos="86000">
                      <a:schemeClr val="tx1"/>
                    </a:gs>
                  </a:gsLst>
                  <a:lin ang="5400000" scaled="0"/>
                </a:gradFill>
                <a:latin typeface="Segoe UI Light"/>
                <a:ea typeface="メイリオ"/>
                <a:cs typeface="+mn-cs"/>
              </a:rPr>
              <a:t>アプリに通知は行われない</a:t>
            </a:r>
            <a:endParaRPr lang="ja-JP" altLang="en-US" sz="2600" b="0" dirty="0">
              <a:gradFill>
                <a:gsLst>
                  <a:gs pos="0">
                    <a:schemeClr val="tx1"/>
                  </a:gs>
                  <a:gs pos="86000">
                    <a:schemeClr val="tx1"/>
                  </a:gs>
                </a:gsLst>
                <a:lin ang="5400000" scaled="0"/>
              </a:gradFill>
              <a:latin typeface="Segoe UI Light"/>
              <a:ea typeface="メイリオ"/>
              <a:cs typeface="+mn-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536" y="4866406"/>
            <a:ext cx="2700334" cy="151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5153" y="4866407"/>
            <a:ext cx="2700336" cy="151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4976" y="1093044"/>
            <a:ext cx="4111625" cy="2311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8921" y="4866407"/>
            <a:ext cx="2706936" cy="151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bwMode="auto">
          <a:xfrm>
            <a:off x="1267069" y="4698808"/>
            <a:ext cx="9371901" cy="1843314"/>
          </a:xfrm>
          <a:prstGeom prst="rect">
            <a:avLst/>
          </a:prstGeom>
          <a:noFill/>
          <a:ln>
            <a:solidFill>
              <a:schemeClr val="accent3"/>
            </a:solidFill>
            <a:prstDash val="sysDot"/>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15" name="Straight Arrow Connector 14"/>
          <p:cNvCxnSpPr/>
          <p:nvPr/>
        </p:nvCxnSpPr>
        <p:spPr>
          <a:xfrm flipV="1">
            <a:off x="7228115" y="1449810"/>
            <a:ext cx="899886" cy="11773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560457" y="2351314"/>
            <a:ext cx="305562" cy="2235200"/>
          </a:xfrm>
          <a:prstGeom prst="straightConnector1">
            <a:avLst/>
          </a:prstGeom>
          <a:ln w="762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06498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アプリのライフタイムに関する詳細</a:t>
            </a:r>
            <a:endParaRPr lang="ja-JP" altLang="en-US" dirty="0">
              <a:ea typeface="メイリオ"/>
            </a:endParaRPr>
          </a:p>
        </p:txBody>
      </p:sp>
      <p:sp>
        <p:nvSpPr>
          <p:cNvPr id="3" name="Text Placeholder 2"/>
          <p:cNvSpPr>
            <a:spLocks noGrp="1"/>
          </p:cNvSpPr>
          <p:nvPr>
            <p:ph type="body" sz="quarter" idx="10"/>
          </p:nvPr>
        </p:nvSpPr>
        <p:spPr>
          <a:xfrm>
            <a:off x="519114" y="1447800"/>
            <a:ext cx="11149012" cy="3908762"/>
          </a:xfrm>
        </p:spPr>
        <p:txBody>
          <a:bodyPr/>
          <a:lstStyle/>
          <a:p>
            <a:pPr marL="460400" indent="-460400"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イベント</a:t>
            </a:r>
            <a:r>
              <a:rPr lang="en-US" altLang="ja-JP" sz="2800" b="0" dirty="0" smtClean="0">
                <a:gradFill>
                  <a:gsLst>
                    <a:gs pos="0">
                      <a:schemeClr val="tx1"/>
                    </a:gs>
                    <a:gs pos="86000">
                      <a:schemeClr val="tx1"/>
                    </a:gs>
                  </a:gsLst>
                  <a:lin ang="5400000" scaled="0"/>
                </a:gradFill>
                <a:latin typeface="Segoe UI Light"/>
                <a:ea typeface="メイリオ"/>
                <a:cs typeface="+mn-cs"/>
              </a:rPr>
              <a:t>:</a:t>
            </a:r>
          </a:p>
          <a:p>
            <a:pPr marL="855696" lvl="1" indent="-395295" algn="l" defTabSz="914400">
              <a:lnSpc>
                <a:spcPct val="100000"/>
              </a:lnSpc>
              <a:spcBef>
                <a:spcPct val="20000"/>
              </a:spcBef>
              <a:buSzPct val="90000"/>
              <a:buFont typeface="Arial"/>
              <a:buChar char="•"/>
            </a:pPr>
            <a:r>
              <a:rPr lang="en-US" altLang="ja-JP" sz="2400" b="0" dirty="0" err="1" smtClean="0">
                <a:gradFill>
                  <a:gsLst>
                    <a:gs pos="0">
                      <a:schemeClr val="tx1"/>
                    </a:gs>
                    <a:gs pos="86000">
                      <a:schemeClr val="tx1"/>
                    </a:gs>
                  </a:gsLst>
                  <a:lin ang="5400000" scaled="0"/>
                </a:gradFill>
                <a:latin typeface="Segoe UI Light"/>
                <a:ea typeface="メイリオ"/>
                <a:cs typeface="+mn-cs"/>
              </a:rPr>
              <a:t>Application.Current.Suspending</a:t>
            </a:r>
            <a:endParaRPr lang="ja-JP" altLang="en-US" sz="2400" dirty="0" smtClean="0">
              <a:ea typeface="メイリオ"/>
            </a:endParaRPr>
          </a:p>
          <a:p>
            <a:pPr marL="855696" lvl="1" indent="-395295" algn="l" defTabSz="914400">
              <a:lnSpc>
                <a:spcPct val="100000"/>
              </a:lnSpc>
              <a:spcBef>
                <a:spcPct val="20000"/>
              </a:spcBef>
              <a:buSzPct val="90000"/>
              <a:buFont typeface="Arial"/>
              <a:buChar char="•"/>
            </a:pPr>
            <a:r>
              <a:rPr lang="en-US" altLang="ja-JP" sz="2400" b="0" dirty="0" err="1" smtClean="0">
                <a:gradFill>
                  <a:gsLst>
                    <a:gs pos="0">
                      <a:schemeClr val="tx1"/>
                    </a:gs>
                    <a:gs pos="86000">
                      <a:schemeClr val="tx1"/>
                    </a:gs>
                  </a:gsLst>
                  <a:lin ang="5400000" scaled="0"/>
                </a:gradFill>
                <a:latin typeface="Segoe UI Light"/>
                <a:ea typeface="メイリオ"/>
                <a:cs typeface="+mn-cs"/>
              </a:rPr>
              <a:t>Application.Current.Resuming</a:t>
            </a:r>
            <a:endParaRPr lang="ja-JP" altLang="en-US" sz="2400" dirty="0" smtClean="0">
              <a:ea typeface="メイリオ"/>
            </a:endParaRPr>
          </a:p>
          <a:p>
            <a:pPr marL="460400" indent="-460400"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一時停止時に、状態を保存</a:t>
            </a:r>
          </a:p>
          <a:p>
            <a:pPr marL="460400" indent="-460400"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アクティブ化した時に、保存した状態を復元</a:t>
            </a:r>
          </a:p>
          <a:p>
            <a:pPr marL="460400" indent="-460400" algn="l" defTabSz="914400">
              <a:spcBef>
                <a:spcPct val="20000"/>
              </a:spcBef>
              <a:buSzPct val="90000"/>
              <a:buFont typeface="Arial"/>
              <a:buChar char="•"/>
            </a:pPr>
            <a:endParaRPr lang="ja-JP" altLang="en-US" sz="2800" dirty="0" smtClean="0">
              <a:ea typeface="メイリオ"/>
            </a:endParaRPr>
          </a:p>
          <a:p>
            <a:pPr marL="460400" indent="-460400"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詳細は、</a:t>
            </a:r>
            <a:r>
              <a:rPr lang="en-US" altLang="ja-JP" sz="2800" b="0" dirty="0" smtClean="0">
                <a:gradFill>
                  <a:gsLst>
                    <a:gs pos="0">
                      <a:schemeClr val="tx1"/>
                    </a:gs>
                    <a:gs pos="86000">
                      <a:schemeClr val="tx1"/>
                    </a:gs>
                  </a:gsLst>
                  <a:lin ang="5400000" scaled="0"/>
                </a:gradFill>
                <a:latin typeface="Segoe UI Light"/>
                <a:ea typeface="メイリオ"/>
                <a:cs typeface="+mn-cs"/>
              </a:rPr>
              <a:t>Marco Matos </a:t>
            </a:r>
            <a:r>
              <a:rPr lang="ja-JP" altLang="en-US" sz="2800" b="0" dirty="0" smtClean="0">
                <a:gradFill>
                  <a:gsLst>
                    <a:gs pos="0">
                      <a:schemeClr val="tx1"/>
                    </a:gs>
                    <a:gs pos="86000">
                      <a:schemeClr val="tx1"/>
                    </a:gs>
                  </a:gsLst>
                  <a:lin ang="5400000" scaled="0"/>
                </a:gradFill>
                <a:latin typeface="Segoe UI Light"/>
                <a:ea typeface="メイリオ"/>
                <a:cs typeface="+mn-cs"/>
              </a:rPr>
              <a:t>と </a:t>
            </a:r>
            <a:r>
              <a:rPr lang="en-US" altLang="ja-JP" sz="2800" b="0" dirty="0" smtClean="0">
                <a:gradFill>
                  <a:gsLst>
                    <a:gs pos="0">
                      <a:schemeClr val="tx1"/>
                    </a:gs>
                    <a:gs pos="86000">
                      <a:schemeClr val="tx1"/>
                    </a:gs>
                  </a:gsLst>
                  <a:lin ang="5400000" scaled="0"/>
                </a:gradFill>
                <a:latin typeface="Segoe UI Light"/>
                <a:ea typeface="メイリオ"/>
                <a:cs typeface="+mn-cs"/>
              </a:rPr>
              <a:t>Ben </a:t>
            </a:r>
            <a:r>
              <a:rPr lang="en-US" altLang="ja-JP" sz="2800" b="0" dirty="0" err="1" smtClean="0">
                <a:gradFill>
                  <a:gsLst>
                    <a:gs pos="0">
                      <a:schemeClr val="tx1"/>
                    </a:gs>
                    <a:gs pos="86000">
                      <a:schemeClr val="tx1"/>
                    </a:gs>
                  </a:gsLst>
                  <a:lin ang="5400000" scaled="0"/>
                </a:gradFill>
                <a:latin typeface="Segoe UI Light"/>
                <a:ea typeface="メイリオ"/>
                <a:cs typeface="+mn-cs"/>
              </a:rPr>
              <a:t>Srour</a:t>
            </a:r>
            <a:r>
              <a:rPr lang="en-US" altLang="ja-JP" sz="2800" b="0" dirty="0" smtClean="0">
                <a:gradFill>
                  <a:gsLst>
                    <a:gs pos="0">
                      <a:schemeClr val="tx1"/>
                    </a:gs>
                    <a:gs pos="86000">
                      <a:schemeClr val="tx1"/>
                    </a:gs>
                  </a:gsLst>
                  <a:lin ang="5400000" scaled="0"/>
                </a:gradFill>
                <a:latin typeface="Segoe UI Light"/>
                <a:ea typeface="メイリオ"/>
                <a:cs typeface="+mn-cs"/>
              </a:rPr>
              <a:t> </a:t>
            </a:r>
            <a:r>
              <a:rPr lang="ja-JP" altLang="en-US" sz="2800" b="0" dirty="0" smtClean="0">
                <a:gradFill>
                  <a:gsLst>
                    <a:gs pos="0">
                      <a:schemeClr val="tx1"/>
                    </a:gs>
                    <a:gs pos="86000">
                      <a:schemeClr val="tx1"/>
                    </a:gs>
                  </a:gsLst>
                  <a:lin ang="5400000" scaled="0"/>
                </a:gradFill>
                <a:latin typeface="Segoe UI Light"/>
                <a:ea typeface="メイリオ"/>
                <a:cs typeface="+mn-cs"/>
              </a:rPr>
              <a:t>のセッションを参照してください。</a:t>
            </a:r>
            <a:endParaRPr lang="ja-JP" altLang="en-US" sz="2800" dirty="0">
              <a:ea typeface="メイリオ"/>
            </a:endParaRPr>
          </a:p>
        </p:txBody>
      </p:sp>
    </p:spTree>
    <p:extLst>
      <p:ext uri="{BB962C8B-B14F-4D97-AF65-F5344CB8AC3E}">
        <p14:creationId xmlns:p14="http://schemas.microsoft.com/office/powerpoint/2010/main" val="72313277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388869"/>
            <a:ext cx="10969943" cy="1990726"/>
          </a:xfrm>
        </p:spPr>
        <p:txBody>
          <a:bodyPr>
            <a:noAutofit/>
          </a:bodyPr>
          <a:lstStyle/>
          <a:p>
            <a:pPr algn="ctr" defTabSz="914400">
              <a:spcBef>
                <a:spcPct val="0"/>
              </a:spcBef>
              <a:buNone/>
            </a:pP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
            </a:r>
            <a:b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br>
            <a:r>
              <a:rPr lang="en-US" altLang="ja-JP"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Metro </a:t>
            </a: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スタイル アプリの開発を</a:t>
            </a:r>
            <a:r>
              <a:rPr lang="en-US" altLang="ja-JP"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
            </a:r>
            <a:br>
              <a:rPr lang="en-US" altLang="ja-JP"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b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ぜひお楽しみください。</a:t>
            </a:r>
            <a:b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b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フィードバックもお待ちしています。</a:t>
            </a:r>
            <a:endParaRPr lang="ja-JP" altLang="en-US" sz="4000" dirty="0">
              <a:latin typeface="+mn-lt"/>
              <a:ea typeface="メイリオ"/>
            </a:endParaRPr>
          </a:p>
        </p:txBody>
      </p:sp>
    </p:spTree>
    <p:extLst>
      <p:ext uri="{BB962C8B-B14F-4D97-AF65-F5344CB8AC3E}">
        <p14:creationId xmlns:p14="http://schemas.microsoft.com/office/powerpoint/2010/main" val="348541086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dirty="0" smtClean="0">
              <a:ea typeface="メイリオ"/>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dirty="0" smtClean="0">
              <a:ea typeface="メイリオ"/>
            </a:endParaRPr>
          </a:p>
        </p:txBody>
      </p:sp>
      <p:sp>
        <p:nvSpPr>
          <p:cNvPr id="6" name="Title 5"/>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関連セッション</a:t>
            </a:r>
            <a:endParaRPr lang="ja-JP" altLang="en-US" dirty="0">
              <a:ea typeface="メイリオ"/>
            </a:endParaRPr>
          </a:p>
        </p:txBody>
      </p:sp>
      <p:sp>
        <p:nvSpPr>
          <p:cNvPr id="7" name="Text Placeholder 6"/>
          <p:cNvSpPr>
            <a:spLocks noGrp="1"/>
          </p:cNvSpPr>
          <p:nvPr>
            <p:ph type="body" sz="quarter" idx="10"/>
          </p:nvPr>
        </p:nvSpPr>
        <p:spPr>
          <a:xfrm>
            <a:off x="519114" y="1447800"/>
            <a:ext cx="11149012" cy="4225772"/>
          </a:xfrm>
        </p:spPr>
        <p:txBody>
          <a:bodyPr/>
          <a:lstStyle/>
          <a:p>
            <a:pPr marL="0" indent="0" algn="l" defTabSz="914400">
              <a:spcBef>
                <a:spcPct val="20000"/>
              </a:spcBef>
              <a:buNone/>
            </a:pPr>
            <a:r>
              <a:rPr lang="ja-JP" altLang="en-US" sz="2400" b="0" u="sng" dirty="0" smtClean="0">
                <a:gradFill>
                  <a:gsLst>
                    <a:gs pos="0">
                      <a:schemeClr val="tx1"/>
                    </a:gs>
                    <a:gs pos="86000">
                      <a:schemeClr val="tx1"/>
                    </a:gs>
                  </a:gsLst>
                  <a:lin ang="5400000" scaled="0"/>
                </a:gradFill>
                <a:latin typeface="Segoe UI Light"/>
                <a:ea typeface="メイリオ"/>
                <a:cs typeface="+mn-cs"/>
              </a:rPr>
              <a:t>関連セッション</a:t>
            </a:r>
          </a:p>
          <a:p>
            <a:pPr marL="0" indent="0" algn="l" defTabSz="914400">
              <a:spcBef>
                <a:spcPct val="20000"/>
              </a:spcBef>
              <a:buNone/>
            </a:pPr>
            <a:endParaRPr lang="ja-JP" altLang="en-US" sz="1000" u="sng" dirty="0" smtClean="0">
              <a:ea typeface="メイリオ"/>
            </a:endParaRPr>
          </a:p>
          <a:p>
            <a:pPr marL="0" indent="0" algn="l" defTabSz="914400">
              <a:spcBef>
                <a:spcPct val="20000"/>
              </a:spcBef>
              <a:buNone/>
            </a:pPr>
            <a:r>
              <a:rPr lang="en-US" altLang="ja-JP" sz="2400" b="0" dirty="0" smtClean="0">
                <a:gradFill>
                  <a:gsLst>
                    <a:gs pos="0">
                      <a:schemeClr val="tx1"/>
                    </a:gs>
                    <a:gs pos="86000">
                      <a:schemeClr val="tx1"/>
                    </a:gs>
                  </a:gsLst>
                  <a:lin ang="5400000" scaled="0"/>
                </a:gradFill>
                <a:latin typeface="Segoe UI Light"/>
                <a:ea typeface="メイリオ"/>
                <a:cs typeface="+mn-cs"/>
              </a:rPr>
              <a:t>[APP-741T] Metro style apps using XAML: Make your app shine</a:t>
            </a:r>
            <a:endParaRPr lang="ja-JP" altLang="en-US" sz="2400" b="0" dirty="0" smtClean="0">
              <a:gradFill>
                <a:gsLst>
                  <a:gs pos="0">
                    <a:schemeClr val="tx1"/>
                  </a:gs>
                  <a:gs pos="86000">
                    <a:schemeClr val="tx1"/>
                  </a:gs>
                </a:gsLst>
                <a:lin ang="5400000" scaled="0"/>
              </a:gradFill>
              <a:latin typeface="Segoe UI Light"/>
              <a:ea typeface="メイリオ"/>
              <a:cs typeface="+mn-cs"/>
            </a:endParaRPr>
          </a:p>
          <a:p>
            <a:pPr marL="0" indent="0" algn="l" defTabSz="914400">
              <a:spcBef>
                <a:spcPct val="20000"/>
              </a:spcBef>
              <a:buNone/>
            </a:pPr>
            <a:r>
              <a:rPr lang="en-US" altLang="ja-JP" sz="2400" b="0" dirty="0" smtClean="0">
                <a:gradFill>
                  <a:gsLst>
                    <a:gs pos="0">
                      <a:schemeClr val="tx1"/>
                    </a:gs>
                    <a:gs pos="86000">
                      <a:schemeClr val="tx1"/>
                    </a:gs>
                  </a:gsLst>
                  <a:lin ang="5400000" scaled="0"/>
                </a:gradFill>
                <a:latin typeface="Segoe UI Light"/>
                <a:ea typeface="メイリオ"/>
                <a:cs typeface="+mn-cs"/>
              </a:rPr>
              <a:t>[APP-494T] Stand out with styling and animation in your XAML app</a:t>
            </a:r>
            <a:endParaRPr lang="ja-JP" altLang="en-US" sz="2400" b="0" dirty="0" smtClean="0">
              <a:gradFill>
                <a:gsLst>
                  <a:gs pos="0">
                    <a:schemeClr val="tx1"/>
                  </a:gs>
                  <a:gs pos="86000">
                    <a:schemeClr val="tx1"/>
                  </a:gs>
                </a:gsLst>
                <a:lin ang="5400000" scaled="0"/>
              </a:gradFill>
              <a:latin typeface="Segoe UI Light"/>
              <a:ea typeface="メイリオ"/>
              <a:cs typeface="+mn-cs"/>
            </a:endParaRPr>
          </a:p>
          <a:p>
            <a:pPr marL="0" indent="0" algn="l" defTabSz="914400">
              <a:spcBef>
                <a:spcPct val="20000"/>
              </a:spcBef>
              <a:buNone/>
            </a:pPr>
            <a:r>
              <a:rPr lang="en-US" altLang="ja-JP" sz="2400" b="0" dirty="0" smtClean="0">
                <a:gradFill>
                  <a:gsLst>
                    <a:gs pos="0">
                      <a:schemeClr val="tx1"/>
                    </a:gs>
                    <a:gs pos="86000">
                      <a:schemeClr val="tx1"/>
                    </a:gs>
                  </a:gsLst>
                  <a:lin ang="5400000" scaled="0"/>
                </a:gradFill>
                <a:latin typeface="Segoe UI Light"/>
                <a:ea typeface="メイリオ"/>
                <a:cs typeface="+mn-cs"/>
              </a:rPr>
              <a:t>[APP-517T] Build polished collection and list apps using XAML</a:t>
            </a:r>
            <a:endParaRPr lang="ja-JP" altLang="en-US" sz="2400" b="0" dirty="0" smtClean="0">
              <a:gradFill>
                <a:gsLst>
                  <a:gs pos="0">
                    <a:schemeClr val="tx1"/>
                  </a:gs>
                  <a:gs pos="86000">
                    <a:schemeClr val="tx1"/>
                  </a:gs>
                </a:gsLst>
                <a:lin ang="5400000" scaled="0"/>
              </a:gradFill>
              <a:latin typeface="Segoe UI Light"/>
              <a:ea typeface="メイリオ"/>
              <a:cs typeface="+mn-cs"/>
            </a:endParaRPr>
          </a:p>
          <a:p>
            <a:pPr marL="0" indent="0" algn="l" defTabSz="914400">
              <a:spcBef>
                <a:spcPct val="20000"/>
              </a:spcBef>
              <a:buNone/>
            </a:pPr>
            <a:r>
              <a:rPr lang="en-US" altLang="ja-JP" sz="2400" b="0" dirty="0" smtClean="0">
                <a:gradFill>
                  <a:gsLst>
                    <a:gs pos="0">
                      <a:schemeClr val="tx1"/>
                    </a:gs>
                    <a:gs pos="86000">
                      <a:schemeClr val="tx1"/>
                    </a:gs>
                  </a:gsLst>
                  <a:lin ang="5400000" scaled="0"/>
                </a:gradFill>
                <a:latin typeface="Segoe UI Light"/>
                <a:ea typeface="メイリオ"/>
                <a:cs typeface="+mn-cs"/>
              </a:rPr>
              <a:t>[APP-503T] Make great touch apps using XAML</a:t>
            </a:r>
            <a:endParaRPr lang="ja-JP" altLang="en-US" sz="2400" b="0" dirty="0" smtClean="0">
              <a:gradFill>
                <a:gsLst>
                  <a:gs pos="0">
                    <a:schemeClr val="tx1"/>
                  </a:gs>
                  <a:gs pos="86000">
                    <a:schemeClr val="tx1"/>
                  </a:gs>
                </a:gsLst>
                <a:lin ang="5400000" scaled="0"/>
              </a:gradFill>
              <a:latin typeface="Segoe UI Light"/>
              <a:ea typeface="メイリオ"/>
              <a:cs typeface="+mn-cs"/>
            </a:endParaRPr>
          </a:p>
          <a:p>
            <a:pPr marL="0" indent="0" algn="l" defTabSz="914400">
              <a:spcBef>
                <a:spcPct val="20000"/>
              </a:spcBef>
              <a:buNone/>
            </a:pPr>
            <a:r>
              <a:rPr lang="en-US" altLang="ja-JP" sz="2400" b="0" dirty="0" smtClean="0">
                <a:gradFill>
                  <a:gsLst>
                    <a:gs pos="0">
                      <a:schemeClr val="tx1"/>
                    </a:gs>
                    <a:gs pos="86000">
                      <a:schemeClr val="tx1"/>
                    </a:gs>
                  </a:gsLst>
                  <a:lin ang="5400000" scaled="0"/>
                </a:gradFill>
                <a:latin typeface="Segoe UI Light"/>
                <a:ea typeface="メイリオ"/>
                <a:cs typeface="+mn-cs"/>
              </a:rPr>
              <a:t>[TOOL-515T] Tips and tricks for developing Metro style apps using XAML </a:t>
            </a:r>
            <a:endParaRPr lang="ja-JP" altLang="en-US" sz="2400" b="0" dirty="0" smtClean="0">
              <a:gradFill>
                <a:gsLst>
                  <a:gs pos="0">
                    <a:schemeClr val="tx1"/>
                  </a:gs>
                  <a:gs pos="86000">
                    <a:schemeClr val="tx1"/>
                  </a:gs>
                </a:gsLst>
                <a:lin ang="5400000" scaled="0"/>
              </a:gradFill>
              <a:latin typeface="Segoe UI Light"/>
              <a:ea typeface="メイリオ"/>
              <a:cs typeface="+mn-cs"/>
            </a:endParaRPr>
          </a:p>
          <a:p>
            <a:pPr marL="0" indent="0" algn="l" defTabSz="914400">
              <a:spcBef>
                <a:spcPct val="20000"/>
              </a:spcBef>
              <a:buNone/>
            </a:pPr>
            <a:r>
              <a:rPr lang="en-US" altLang="ja-JP" sz="2400" b="0" dirty="0" smtClean="0">
                <a:gradFill>
                  <a:gsLst>
                    <a:gs pos="0">
                      <a:schemeClr val="tx1"/>
                    </a:gs>
                    <a:gs pos="86000">
                      <a:schemeClr val="tx1"/>
                    </a:gs>
                  </a:gsLst>
                  <a:lin ang="5400000" scaled="0"/>
                </a:gradFill>
                <a:latin typeface="Segoe UI Light"/>
                <a:ea typeface="メイリオ"/>
                <a:cs typeface="+mn-cs"/>
              </a:rPr>
              <a:t>[APP-912T] Build data-driven collection and list apps using XAML</a:t>
            </a:r>
            <a:endParaRPr lang="ja-JP" altLang="en-US" sz="2400" b="0" dirty="0" smtClean="0">
              <a:gradFill>
                <a:gsLst>
                  <a:gs pos="0">
                    <a:schemeClr val="tx1"/>
                  </a:gs>
                  <a:gs pos="86000">
                    <a:schemeClr val="tx1"/>
                  </a:gs>
                </a:gsLst>
                <a:lin ang="5400000" scaled="0"/>
              </a:gradFill>
              <a:latin typeface="Segoe UI Light"/>
              <a:ea typeface="メイリオ"/>
              <a:cs typeface="+mn-cs"/>
            </a:endParaRPr>
          </a:p>
          <a:p>
            <a:pPr marL="0" indent="0" algn="l" defTabSz="914400">
              <a:spcBef>
                <a:spcPct val="20000"/>
              </a:spcBef>
              <a:buNone/>
            </a:pPr>
            <a:r>
              <a:rPr lang="en-US" altLang="ja-JP" sz="2400" b="0" dirty="0" smtClean="0">
                <a:gradFill>
                  <a:gsLst>
                    <a:gs pos="0">
                      <a:schemeClr val="tx1"/>
                    </a:gs>
                    <a:gs pos="86000">
                      <a:schemeClr val="tx1"/>
                    </a:gs>
                  </a:gsLst>
                  <a:lin ang="5400000" scaled="0"/>
                </a:gradFill>
                <a:latin typeface="Segoe UI Light"/>
                <a:ea typeface="メイリオ"/>
                <a:cs typeface="+mn-cs"/>
              </a:rPr>
              <a:t>[APP-788T] Integrating stunning media experiences in XAML</a:t>
            </a:r>
            <a:endParaRPr lang="ja-JP" altLang="en-US" sz="2400" b="0" dirty="0" smtClean="0">
              <a:gradFill>
                <a:gsLst>
                  <a:gs pos="0">
                    <a:schemeClr val="tx1"/>
                  </a:gs>
                  <a:gs pos="86000">
                    <a:schemeClr val="tx1"/>
                  </a:gs>
                </a:gsLst>
                <a:lin ang="5400000" scaled="0"/>
              </a:gradFill>
              <a:latin typeface="Segoe UI Light"/>
              <a:ea typeface="メイリオ"/>
              <a:cs typeface="+mn-cs"/>
            </a:endParaRPr>
          </a:p>
          <a:p>
            <a:pPr marL="0" indent="0" algn="l" defTabSz="914400">
              <a:spcBef>
                <a:spcPct val="20000"/>
              </a:spcBef>
              <a:buNone/>
            </a:pPr>
            <a:r>
              <a:rPr lang="en-US" altLang="ja-JP" sz="2400" b="0" dirty="0" smtClean="0">
                <a:gradFill>
                  <a:gsLst>
                    <a:gs pos="0">
                      <a:schemeClr val="tx1"/>
                    </a:gs>
                    <a:gs pos="86000">
                      <a:schemeClr val="tx1"/>
                    </a:gs>
                  </a:gsLst>
                  <a:lin ang="5400000" scaled="0"/>
                </a:gradFill>
                <a:latin typeface="Segoe UI Light"/>
                <a:ea typeface="メイリオ"/>
                <a:cs typeface="+mn-cs"/>
              </a:rPr>
              <a:t>[APP-914T] The lifetime of XAML text: from input to display through printing</a:t>
            </a:r>
            <a:endParaRPr lang="ja-JP" altLang="en-US" sz="2400" b="0" dirty="0" smtClean="0">
              <a:gradFill>
                <a:gsLst>
                  <a:gs pos="0">
                    <a:schemeClr val="tx1"/>
                  </a:gs>
                  <a:gs pos="86000">
                    <a:schemeClr val="tx1"/>
                  </a:gs>
                </a:gsLst>
                <a:lin ang="5400000" scaled="0"/>
              </a:gradFill>
              <a:latin typeface="Segoe UI Light"/>
              <a:ea typeface="メイリオ"/>
              <a:cs typeface="+mn-cs"/>
            </a:endParaRPr>
          </a:p>
          <a:p>
            <a:pPr marL="0" indent="0" algn="l" defTabSz="914400">
              <a:spcBef>
                <a:spcPct val="20000"/>
              </a:spcBef>
              <a:buNone/>
            </a:pPr>
            <a:r>
              <a:rPr lang="en-US" altLang="ja-JP" sz="2400" b="0" dirty="0" smtClean="0">
                <a:gradFill>
                  <a:gsLst>
                    <a:gs pos="0">
                      <a:schemeClr val="tx1"/>
                    </a:gs>
                    <a:gs pos="86000">
                      <a:schemeClr val="tx1"/>
                    </a:gs>
                  </a:gsLst>
                  <a:lin ang="5400000" scaled="0"/>
                </a:gradFill>
                <a:latin typeface="Segoe UI Light"/>
                <a:ea typeface="メイリオ"/>
                <a:cs typeface="+mn-cs"/>
              </a:rPr>
              <a:t>[APP-847T] Reach all your customer's devices with one beautiful XAML user interface</a:t>
            </a:r>
            <a:endParaRPr lang="ja-JP" altLang="en-US" sz="2400" dirty="0">
              <a:ea typeface="メイリオ"/>
            </a:endParaRPr>
          </a:p>
        </p:txBody>
      </p:sp>
    </p:spTree>
    <p:extLst>
      <p:ext uri="{BB962C8B-B14F-4D97-AF65-F5344CB8AC3E}">
        <p14:creationId xmlns:p14="http://schemas.microsoft.com/office/powerpoint/2010/main" val="424737822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dirty="0" smtClean="0">
              <a:ea typeface="メイリオ"/>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dirty="0" smtClean="0">
              <a:ea typeface="メイリオ"/>
            </a:endParaRPr>
          </a:p>
        </p:txBody>
      </p:sp>
      <p:sp>
        <p:nvSpPr>
          <p:cNvPr id="6" name="Title 5"/>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関連セッション</a:t>
            </a:r>
            <a:endParaRPr lang="ja-JP" altLang="en-US" dirty="0">
              <a:ea typeface="メイリオ"/>
            </a:endParaRPr>
          </a:p>
        </p:txBody>
      </p:sp>
      <p:sp>
        <p:nvSpPr>
          <p:cNvPr id="7" name="Text Placeholder 6"/>
          <p:cNvSpPr>
            <a:spLocks noGrp="1"/>
          </p:cNvSpPr>
          <p:nvPr>
            <p:ph type="body" sz="quarter" idx="10"/>
          </p:nvPr>
        </p:nvSpPr>
        <p:spPr>
          <a:xfrm>
            <a:off x="519114" y="1447800"/>
            <a:ext cx="11149012" cy="3108543"/>
          </a:xfrm>
        </p:spPr>
        <p:txBody>
          <a:bodyPr/>
          <a:lstStyle/>
          <a:p>
            <a:pPr marL="0" indent="0" algn="l" defTabSz="914400">
              <a:spcBef>
                <a:spcPct val="20000"/>
              </a:spcBef>
              <a:buNone/>
            </a:pPr>
            <a:r>
              <a:rPr lang="en-US" altLang="ja-JP" sz="2400" b="1" u="sng" dirty="0" smtClean="0">
                <a:gradFill>
                  <a:gsLst>
                    <a:gs pos="0">
                      <a:schemeClr val="tx1"/>
                    </a:gs>
                    <a:gs pos="86000">
                      <a:schemeClr val="tx1"/>
                    </a:gs>
                  </a:gsLst>
                  <a:lin ang="5400000" scaled="0"/>
                </a:gradFill>
                <a:latin typeface="Segoe UI Light"/>
                <a:ea typeface="メイリオ"/>
                <a:cs typeface="+mn-cs"/>
              </a:rPr>
              <a:t>XAML Chalk Talks</a:t>
            </a:r>
          </a:p>
          <a:p>
            <a:pPr marL="0" indent="0" algn="l" defTabSz="914400">
              <a:spcBef>
                <a:spcPct val="20000"/>
              </a:spcBef>
              <a:buNone/>
            </a:pPr>
            <a:endParaRPr lang="ja-JP" altLang="en-US" sz="1000" u="sng" dirty="0" smtClean="0">
              <a:ea typeface="メイリオ"/>
            </a:endParaRPr>
          </a:p>
          <a:p>
            <a:pPr marL="0" indent="0" algn="l" defTabSz="914400">
              <a:spcBef>
                <a:spcPct val="20000"/>
              </a:spcBef>
              <a:buNone/>
            </a:pPr>
            <a:r>
              <a:rPr lang="en-US" altLang="ja-JP" sz="2400" b="0" dirty="0" smtClean="0">
                <a:gradFill>
                  <a:gsLst>
                    <a:gs pos="0">
                      <a:schemeClr val="tx1"/>
                    </a:gs>
                    <a:gs pos="86000">
                      <a:schemeClr val="tx1"/>
                    </a:gs>
                  </a:gsLst>
                  <a:lin ang="5400000" scaled="0"/>
                </a:gradFill>
                <a:latin typeface="Segoe UI Light"/>
                <a:ea typeface="メイリオ"/>
                <a:cs typeface="+mn-cs"/>
              </a:rPr>
              <a:t>[APP-528C] Build world-ready Metro style apps using XAML</a:t>
            </a:r>
            <a:endParaRPr lang="ja-JP" altLang="en-US" sz="2400" b="0" dirty="0" smtClean="0">
              <a:gradFill>
                <a:gsLst>
                  <a:gs pos="0">
                    <a:schemeClr val="tx1"/>
                  </a:gs>
                  <a:gs pos="86000">
                    <a:schemeClr val="tx1"/>
                  </a:gs>
                </a:gsLst>
                <a:lin ang="5400000" scaled="0"/>
              </a:gradFill>
              <a:latin typeface="Segoe UI Light"/>
              <a:ea typeface="メイリオ"/>
              <a:cs typeface="+mn-cs"/>
            </a:endParaRPr>
          </a:p>
          <a:p>
            <a:pPr marL="0" indent="0" algn="l" defTabSz="914400">
              <a:spcBef>
                <a:spcPct val="20000"/>
              </a:spcBef>
              <a:buNone/>
            </a:pPr>
            <a:r>
              <a:rPr lang="en-US" altLang="ja-JP" sz="2400" b="0" dirty="0" smtClean="0">
                <a:gradFill>
                  <a:gsLst>
                    <a:gs pos="0">
                      <a:schemeClr val="tx1"/>
                    </a:gs>
                    <a:gs pos="86000">
                      <a:schemeClr val="tx1"/>
                    </a:gs>
                  </a:gsLst>
                  <a:lin ang="5400000" scaled="0"/>
                </a:gradFill>
                <a:latin typeface="Segoe UI Light"/>
                <a:ea typeface="メイリオ"/>
                <a:cs typeface="+mn-cs"/>
              </a:rPr>
              <a:t>[APP-542C] Build accessible Metro style apps using XAML</a:t>
            </a:r>
            <a:endParaRPr lang="ja-JP" altLang="en-US" sz="2400" b="0" dirty="0" smtClean="0">
              <a:gradFill>
                <a:gsLst>
                  <a:gs pos="0">
                    <a:schemeClr val="tx1"/>
                  </a:gs>
                  <a:gs pos="86000">
                    <a:schemeClr val="tx1"/>
                  </a:gs>
                </a:gsLst>
                <a:lin ang="5400000" scaled="0"/>
              </a:gradFill>
              <a:latin typeface="Segoe UI Light"/>
              <a:ea typeface="メイリオ"/>
              <a:cs typeface="+mn-cs"/>
            </a:endParaRPr>
          </a:p>
          <a:p>
            <a:pPr marL="0" indent="0" algn="l" defTabSz="914400">
              <a:spcBef>
                <a:spcPct val="20000"/>
              </a:spcBef>
              <a:buNone/>
            </a:pPr>
            <a:endParaRPr lang="ja-JP" altLang="en-US" sz="2400" dirty="0" smtClean="0">
              <a:ea typeface="メイリオ"/>
            </a:endParaRPr>
          </a:p>
          <a:p>
            <a:pPr marL="0" indent="0" algn="l" defTabSz="914400">
              <a:spcBef>
                <a:spcPct val="20000"/>
              </a:spcBef>
              <a:buNone/>
            </a:pPr>
            <a:r>
              <a:rPr lang="ja-JP" altLang="en-US" sz="2400" b="0" u="sng" dirty="0" smtClean="0">
                <a:gradFill>
                  <a:gsLst>
                    <a:gs pos="0">
                      <a:schemeClr val="tx1"/>
                    </a:gs>
                    <a:gs pos="86000">
                      <a:schemeClr val="tx1"/>
                    </a:gs>
                  </a:gsLst>
                  <a:lin ang="5400000" scaled="0"/>
                </a:gradFill>
                <a:latin typeface="Segoe UI Light"/>
                <a:ea typeface="メイリオ"/>
                <a:cs typeface="+mn-cs"/>
              </a:rPr>
              <a:t>その他の関連セッション</a:t>
            </a:r>
          </a:p>
          <a:p>
            <a:pPr marL="0" indent="0" algn="l" defTabSz="914400">
              <a:spcBef>
                <a:spcPct val="20000"/>
              </a:spcBef>
              <a:buNone/>
            </a:pPr>
            <a:endParaRPr lang="ja-JP" altLang="en-US" sz="1000" u="sng" dirty="0" smtClean="0">
              <a:ea typeface="メイリオ"/>
            </a:endParaRPr>
          </a:p>
          <a:p>
            <a:pPr marL="0" indent="0" algn="l" defTabSz="914400">
              <a:spcBef>
                <a:spcPct val="20000"/>
              </a:spcBef>
              <a:buNone/>
            </a:pPr>
            <a:r>
              <a:rPr lang="en-US" altLang="ja-JP" sz="2400" b="0" dirty="0" smtClean="0">
                <a:gradFill>
                  <a:gsLst>
                    <a:gs pos="0">
                      <a:schemeClr val="tx1"/>
                    </a:gs>
                    <a:gs pos="86000">
                      <a:schemeClr val="tx1"/>
                    </a:gs>
                  </a:gsLst>
                  <a:lin ang="5400000" scaled="0"/>
                </a:gradFill>
                <a:latin typeface="Segoe UI Light"/>
                <a:ea typeface="メイリオ"/>
                <a:cs typeface="+mn-cs"/>
              </a:rPr>
              <a:t>[APP-409T] Fundamentals of Metro style apps: How and when your app will run</a:t>
            </a:r>
            <a:endParaRPr lang="ja-JP" altLang="en-US" sz="2400" dirty="0" smtClean="0">
              <a:ea typeface="メイリオ"/>
            </a:endParaRPr>
          </a:p>
          <a:p>
            <a:pPr marL="0" indent="0" algn="l" defTabSz="914400">
              <a:spcBef>
                <a:spcPct val="20000"/>
              </a:spcBef>
              <a:buNone/>
            </a:pPr>
            <a:r>
              <a:rPr lang="en-US" altLang="ja-JP" sz="2400" b="0" dirty="0" smtClean="0">
                <a:gradFill>
                  <a:gsLst>
                    <a:gs pos="0">
                      <a:schemeClr val="tx1"/>
                    </a:gs>
                    <a:gs pos="86000">
                      <a:schemeClr val="tx1"/>
                    </a:gs>
                  </a:gsLst>
                  <a:lin ang="5400000" scaled="0"/>
                </a:gradFill>
                <a:latin typeface="Segoe UI Light"/>
                <a:ea typeface="メイリオ"/>
                <a:cs typeface="+mn-cs"/>
              </a:rPr>
              <a:t>[APP-396T] Using tiles and notifications </a:t>
            </a:r>
            <a:endParaRPr lang="ja-JP" altLang="en-US" sz="24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39322856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その他の参照リソースとドキュメント</a:t>
            </a:r>
            <a:endParaRPr lang="ja-JP" altLang="en-US" dirty="0">
              <a:ea typeface="メイリオ"/>
            </a:endParaRPr>
          </a:p>
        </p:txBody>
      </p:sp>
      <p:sp>
        <p:nvSpPr>
          <p:cNvPr id="3" name="Text Placeholder 2"/>
          <p:cNvSpPr>
            <a:spLocks noGrp="1"/>
          </p:cNvSpPr>
          <p:nvPr>
            <p:ph type="body" sz="quarter" idx="10"/>
          </p:nvPr>
        </p:nvSpPr>
        <p:spPr>
          <a:xfrm>
            <a:off x="519115" y="1447800"/>
            <a:ext cx="9471908" cy="3653308"/>
          </a:xfrm>
        </p:spPr>
        <p:txBody>
          <a:bodyPr/>
          <a:lstStyle/>
          <a:p>
            <a:pPr marL="0" indent="0" algn="l" defTabSz="914400">
              <a:spcBef>
                <a:spcPct val="20000"/>
              </a:spcBef>
              <a:buNone/>
            </a:pPr>
            <a:r>
              <a:rPr lang="en-US" altLang="ja-JP" sz="2400" b="0" dirty="0" smtClean="0">
                <a:gradFill>
                  <a:gsLst>
                    <a:gs pos="0">
                      <a:schemeClr val="tx1"/>
                    </a:gs>
                    <a:gs pos="86000">
                      <a:schemeClr val="tx1"/>
                    </a:gs>
                  </a:gsLst>
                  <a:lin ang="5400000" scaled="0"/>
                </a:gradFill>
                <a:latin typeface="Segoe UI Light"/>
                <a:ea typeface="メイリオ"/>
                <a:cs typeface="+mn-cs"/>
              </a:rPr>
              <a:t>Metro </a:t>
            </a:r>
            <a:r>
              <a:rPr lang="ja-JP" altLang="en-US" sz="2400" b="0" dirty="0" smtClean="0">
                <a:gradFill>
                  <a:gsLst>
                    <a:gs pos="0">
                      <a:schemeClr val="tx1"/>
                    </a:gs>
                    <a:gs pos="86000">
                      <a:schemeClr val="tx1"/>
                    </a:gs>
                  </a:gsLst>
                  <a:lin ang="5400000" scaled="0"/>
                </a:gradFill>
                <a:latin typeface="Segoe UI Light"/>
                <a:ea typeface="メイリオ"/>
                <a:cs typeface="+mn-cs"/>
              </a:rPr>
              <a:t>スタイル アプリ関連の </a:t>
            </a:r>
            <a:r>
              <a:rPr lang="en-US" altLang="ja-JP" sz="2400" b="0" dirty="0" smtClean="0">
                <a:gradFill>
                  <a:gsLst>
                    <a:gs pos="0">
                      <a:schemeClr val="tx1"/>
                    </a:gs>
                    <a:gs pos="86000">
                      <a:schemeClr val="tx1"/>
                    </a:gs>
                  </a:gsLst>
                  <a:lin ang="5400000" scaled="0"/>
                </a:gradFill>
                <a:latin typeface="Segoe UI Light"/>
                <a:ea typeface="メイリオ"/>
                <a:cs typeface="+mn-cs"/>
              </a:rPr>
              <a:t>Dev Center </a:t>
            </a:r>
            <a:r>
              <a:rPr lang="ja-JP" altLang="en-US" sz="2400" b="0" dirty="0" smtClean="0">
                <a:gradFill>
                  <a:gsLst>
                    <a:gs pos="0">
                      <a:schemeClr val="tx1"/>
                    </a:gs>
                    <a:gs pos="86000">
                      <a:schemeClr val="tx1"/>
                    </a:gs>
                  </a:gsLst>
                  <a:lin ang="5400000" scaled="0"/>
                </a:gradFill>
                <a:latin typeface="Segoe UI Light"/>
                <a:ea typeface="メイリオ"/>
                <a:cs typeface="+mn-cs"/>
              </a:rPr>
              <a:t>リンク</a:t>
            </a:r>
          </a:p>
          <a:p>
            <a:pPr marL="0" indent="0" algn="l" defTabSz="914400">
              <a:spcBef>
                <a:spcPct val="20000"/>
              </a:spcBef>
              <a:buNone/>
            </a:pPr>
            <a:endParaRPr lang="ja-JP" altLang="en-US" sz="1000" dirty="0" smtClean="0">
              <a:ea typeface="メイリオ"/>
            </a:endParaRPr>
          </a:p>
          <a:p>
            <a:pPr marL="460400" lvl="1" indent="-460400" algn="l" defTabSz="914400">
              <a:spcBef>
                <a:spcPts val="1200"/>
              </a:spcBef>
              <a:buSzPct val="90000"/>
              <a:buFont typeface="Arial"/>
              <a:buChar char="•"/>
            </a:pPr>
            <a:r>
              <a:rPr lang="en-US" altLang="ja-JP" sz="2400" b="0" u="sng" dirty="0" smtClean="0">
                <a:gradFill>
                  <a:gsLst>
                    <a:gs pos="0">
                      <a:schemeClr val="tx1"/>
                    </a:gs>
                    <a:gs pos="86000">
                      <a:schemeClr val="tx1"/>
                    </a:gs>
                  </a:gsLst>
                  <a:lin ang="5400000" scaled="0"/>
                </a:gradFill>
                <a:latin typeface="Segoe UI Light"/>
                <a:ea typeface="メイリオ"/>
                <a:cs typeface="+mn-cs"/>
                <a:hlinkClick r:id="rId3"/>
              </a:rPr>
              <a:t>Metro </a:t>
            </a:r>
            <a:r>
              <a:rPr lang="ja-JP" altLang="en-US" sz="2400" b="0" u="sng" dirty="0" smtClean="0">
                <a:gradFill>
                  <a:gsLst>
                    <a:gs pos="0">
                      <a:schemeClr val="tx1"/>
                    </a:gs>
                    <a:gs pos="86000">
                      <a:schemeClr val="tx1"/>
                    </a:gs>
                  </a:gsLst>
                  <a:lin ang="5400000" scaled="0"/>
                </a:gradFill>
                <a:latin typeface="Segoe UI Light"/>
                <a:ea typeface="メイリオ"/>
                <a:cs typeface="+mn-cs"/>
                <a:hlinkClick r:id="rId3"/>
              </a:rPr>
              <a:t>スタイル アプリの構築を学習する </a:t>
            </a:r>
            <a:r>
              <a:rPr lang="en-US" altLang="ja-JP" sz="2400" b="0" u="sng" dirty="0" smtClean="0">
                <a:gradFill>
                  <a:gsLst>
                    <a:gs pos="0">
                      <a:schemeClr val="tx1"/>
                    </a:gs>
                    <a:gs pos="86000">
                      <a:schemeClr val="tx1"/>
                    </a:gs>
                  </a:gsLst>
                  <a:lin ang="5400000" scaled="0"/>
                </a:gradFill>
                <a:latin typeface="Segoe UI Light"/>
                <a:ea typeface="メイリオ"/>
                <a:cs typeface="+mn-cs"/>
                <a:hlinkClick r:id="rId3"/>
              </a:rPr>
              <a:t>(</a:t>
            </a:r>
            <a:r>
              <a:rPr lang="ja-JP" altLang="en-US" sz="2400" b="0" u="sng" dirty="0" smtClean="0">
                <a:gradFill>
                  <a:gsLst>
                    <a:gs pos="0">
                      <a:schemeClr val="tx1"/>
                    </a:gs>
                    <a:gs pos="86000">
                      <a:schemeClr val="tx1"/>
                    </a:gs>
                  </a:gsLst>
                  <a:lin ang="5400000" scaled="0"/>
                </a:gradFill>
                <a:latin typeface="Segoe UI Light"/>
                <a:ea typeface="メイリオ"/>
                <a:cs typeface="+mn-cs"/>
                <a:hlinkClick r:id="rId3"/>
              </a:rPr>
              <a:t>英語</a:t>
            </a:r>
            <a:r>
              <a:rPr lang="en-US" altLang="ja-JP" sz="2400" b="0" u="sng" dirty="0" smtClean="0">
                <a:gradFill>
                  <a:gsLst>
                    <a:gs pos="0">
                      <a:schemeClr val="tx1"/>
                    </a:gs>
                    <a:gs pos="86000">
                      <a:schemeClr val="tx1"/>
                    </a:gs>
                  </a:gsLst>
                  <a:lin ang="5400000" scaled="0"/>
                </a:gradFill>
                <a:latin typeface="Segoe UI Light"/>
                <a:ea typeface="メイリオ"/>
                <a:cs typeface="+mn-cs"/>
                <a:hlinkClick r:id="rId3"/>
              </a:rPr>
              <a:t>)</a:t>
            </a:r>
            <a:endParaRPr lang="ja-JP" altLang="en-US" sz="2400" u="sng" dirty="0" smtClean="0">
              <a:ea typeface="メイリオ"/>
            </a:endParaRPr>
          </a:p>
          <a:p>
            <a:pPr marL="460400" lvl="1" indent="-460400" algn="l" defTabSz="914400">
              <a:spcBef>
                <a:spcPts val="1200"/>
              </a:spcBef>
              <a:buSzPct val="90000"/>
              <a:buFont typeface="Arial"/>
              <a:buChar char="•"/>
            </a:pPr>
            <a:r>
              <a:rPr lang="en-US" altLang="ja-JP" sz="2400" b="0" u="sng" dirty="0" smtClean="0">
                <a:gradFill>
                  <a:gsLst>
                    <a:gs pos="0">
                      <a:schemeClr val="tx1"/>
                    </a:gs>
                    <a:gs pos="86000">
                      <a:schemeClr val="tx1"/>
                    </a:gs>
                  </a:gsLst>
                  <a:lin ang="5400000" scaled="0"/>
                </a:gradFill>
                <a:latin typeface="Segoe UI Light"/>
                <a:ea typeface="メイリオ"/>
                <a:cs typeface="+mn-cs"/>
                <a:hlinkClick r:id="rId4"/>
              </a:rPr>
              <a:t>Metro </a:t>
            </a:r>
            <a:r>
              <a:rPr lang="ja-JP" altLang="en-US" sz="2400" b="0" u="sng" dirty="0" smtClean="0">
                <a:gradFill>
                  <a:gsLst>
                    <a:gs pos="0">
                      <a:schemeClr val="tx1"/>
                    </a:gs>
                    <a:gs pos="86000">
                      <a:schemeClr val="tx1"/>
                    </a:gs>
                  </a:gsLst>
                  <a:lin ang="5400000" scaled="0"/>
                </a:gradFill>
                <a:latin typeface="Segoe UI Light"/>
                <a:ea typeface="メイリオ"/>
                <a:cs typeface="+mn-cs"/>
                <a:hlinkClick r:id="rId4"/>
              </a:rPr>
              <a:t>スタイル アプリのサンプル </a:t>
            </a:r>
            <a:r>
              <a:rPr lang="en-US" altLang="ja-JP" sz="2400" b="0" u="sng" dirty="0" smtClean="0">
                <a:gradFill>
                  <a:gsLst>
                    <a:gs pos="0">
                      <a:schemeClr val="tx1"/>
                    </a:gs>
                    <a:gs pos="86000">
                      <a:schemeClr val="tx1"/>
                    </a:gs>
                  </a:gsLst>
                  <a:lin ang="5400000" scaled="0"/>
                </a:gradFill>
                <a:latin typeface="Segoe UI Light"/>
                <a:ea typeface="メイリオ"/>
                <a:cs typeface="+mn-cs"/>
                <a:hlinkClick r:id="rId4"/>
              </a:rPr>
              <a:t>(</a:t>
            </a:r>
            <a:r>
              <a:rPr lang="ja-JP" altLang="en-US" sz="2400" b="0" u="sng" dirty="0" smtClean="0">
                <a:gradFill>
                  <a:gsLst>
                    <a:gs pos="0">
                      <a:schemeClr val="tx1"/>
                    </a:gs>
                    <a:gs pos="86000">
                      <a:schemeClr val="tx1"/>
                    </a:gs>
                  </a:gsLst>
                  <a:lin ang="5400000" scaled="0"/>
                </a:gradFill>
                <a:latin typeface="Segoe UI Light"/>
                <a:ea typeface="メイリオ"/>
                <a:cs typeface="+mn-cs"/>
                <a:hlinkClick r:id="rId4"/>
              </a:rPr>
              <a:t>英語</a:t>
            </a:r>
            <a:r>
              <a:rPr lang="en-US" altLang="ja-JP" sz="2400" b="0" u="sng" dirty="0" smtClean="0">
                <a:gradFill>
                  <a:gsLst>
                    <a:gs pos="0">
                      <a:schemeClr val="tx1"/>
                    </a:gs>
                    <a:gs pos="86000">
                      <a:schemeClr val="tx1"/>
                    </a:gs>
                  </a:gsLst>
                  <a:lin ang="5400000" scaled="0"/>
                </a:gradFill>
                <a:latin typeface="Segoe UI Light"/>
                <a:ea typeface="メイリオ"/>
                <a:cs typeface="+mn-cs"/>
                <a:hlinkClick r:id="rId4"/>
              </a:rPr>
              <a:t>)</a:t>
            </a:r>
            <a:endParaRPr lang="ja-JP" altLang="en-US" sz="2400" u="sng" dirty="0" smtClean="0">
              <a:ea typeface="メイリオ"/>
              <a:hlinkClick r:id="rId5"/>
            </a:endParaRPr>
          </a:p>
          <a:p>
            <a:pPr marL="460400" indent="-460400" algn="l" defTabSz="914400">
              <a:spcBef>
                <a:spcPts val="1200"/>
              </a:spcBef>
              <a:buSzPct val="90000"/>
              <a:buFont typeface="Arial"/>
              <a:buChar char="•"/>
            </a:pPr>
            <a:r>
              <a:rPr lang="en-US" altLang="ja-JP" sz="2400" b="0" u="sng" dirty="0" smtClean="0">
                <a:gradFill>
                  <a:gsLst>
                    <a:gs pos="0">
                      <a:schemeClr val="tx1"/>
                    </a:gs>
                    <a:gs pos="86000">
                      <a:schemeClr val="tx1"/>
                    </a:gs>
                  </a:gsLst>
                  <a:lin ang="5400000" scaled="0"/>
                </a:gradFill>
                <a:latin typeface="Segoe UI Light"/>
                <a:ea typeface="メイリオ"/>
                <a:hlinkClick r:id="rId5"/>
              </a:rPr>
              <a:t>C#</a:t>
            </a:r>
            <a:r>
              <a:rPr lang="ja-JP" altLang="en-US" sz="2400" b="0" u="sng" dirty="0" err="1" smtClean="0">
                <a:gradFill>
                  <a:gsLst>
                    <a:gs pos="0">
                      <a:schemeClr val="tx1"/>
                    </a:gs>
                    <a:gs pos="86000">
                      <a:schemeClr val="tx1"/>
                    </a:gs>
                  </a:gsLst>
                  <a:lin ang="5400000" scaled="0"/>
                </a:gradFill>
                <a:latin typeface="Segoe UI Light"/>
                <a:ea typeface="メイリオ"/>
                <a:hlinkClick r:id="rId5"/>
              </a:rPr>
              <a:t>、</a:t>
            </a:r>
            <a:r>
              <a:rPr lang="en-US" altLang="ja-JP" sz="2400" b="0" u="sng" dirty="0" smtClean="0">
                <a:gradFill>
                  <a:gsLst>
                    <a:gs pos="0">
                      <a:schemeClr val="tx1"/>
                    </a:gs>
                    <a:gs pos="86000">
                      <a:schemeClr val="tx1"/>
                    </a:gs>
                  </a:gsLst>
                  <a:lin ang="5400000" scaled="0"/>
                </a:gradFill>
                <a:latin typeface="Segoe UI Light"/>
                <a:ea typeface="メイリオ"/>
                <a:hlinkClick r:id="rId5"/>
              </a:rPr>
              <a:t>C++</a:t>
            </a:r>
            <a:r>
              <a:rPr lang="ja-JP" altLang="en-US" sz="2400" b="0" u="sng" dirty="0" err="1" smtClean="0">
                <a:gradFill>
                  <a:gsLst>
                    <a:gs pos="0">
                      <a:schemeClr val="tx1"/>
                    </a:gs>
                    <a:gs pos="86000">
                      <a:schemeClr val="tx1"/>
                    </a:gs>
                  </a:gsLst>
                  <a:lin ang="5400000" scaled="0"/>
                </a:gradFill>
                <a:latin typeface="Segoe UI Light"/>
                <a:ea typeface="メイリオ"/>
                <a:hlinkClick r:id="rId5"/>
              </a:rPr>
              <a:t>、</a:t>
            </a:r>
            <a:r>
              <a:rPr lang="ja-JP" altLang="en-US" sz="2400" b="0" u="sng" dirty="0" smtClean="0">
                <a:gradFill>
                  <a:gsLst>
                    <a:gs pos="0">
                      <a:schemeClr val="tx1"/>
                    </a:gs>
                    <a:gs pos="86000">
                      <a:schemeClr val="tx1"/>
                    </a:gs>
                  </a:gsLst>
                  <a:lin ang="5400000" scaled="0"/>
                </a:gradFill>
                <a:latin typeface="Segoe UI Light"/>
                <a:ea typeface="メイリオ"/>
                <a:hlinkClick r:id="rId5"/>
              </a:rPr>
              <a:t>および </a:t>
            </a:r>
            <a:r>
              <a:rPr lang="en-US" altLang="ja-JP" sz="2400" b="0" u="sng" dirty="0" smtClean="0">
                <a:gradFill>
                  <a:gsLst>
                    <a:gs pos="0">
                      <a:schemeClr val="tx1"/>
                    </a:gs>
                    <a:gs pos="86000">
                      <a:schemeClr val="tx1"/>
                    </a:gs>
                  </a:gsLst>
                  <a:lin ang="5400000" scaled="0"/>
                </a:gradFill>
                <a:latin typeface="Segoe UI Light"/>
                <a:ea typeface="メイリオ"/>
                <a:hlinkClick r:id="rId5"/>
              </a:rPr>
              <a:t>Visual Basic </a:t>
            </a:r>
            <a:r>
              <a:rPr lang="ja-JP" altLang="en-US" sz="2400" b="0" u="sng" dirty="0" smtClean="0">
                <a:gradFill>
                  <a:gsLst>
                    <a:gs pos="0">
                      <a:schemeClr val="tx1"/>
                    </a:gs>
                    <a:gs pos="86000">
                      <a:schemeClr val="tx1"/>
                    </a:gs>
                  </a:gsLst>
                  <a:lin ang="5400000" scaled="0"/>
                </a:gradFill>
                <a:latin typeface="Segoe UI Light"/>
                <a:ea typeface="メイリオ"/>
                <a:hlinkClick r:id="rId5"/>
              </a:rPr>
              <a:t>を使って初めての </a:t>
            </a:r>
            <a:r>
              <a:rPr lang="en-US" altLang="ja-JP" sz="2400" b="0" u="sng" dirty="0" smtClean="0">
                <a:gradFill>
                  <a:gsLst>
                    <a:gs pos="0">
                      <a:schemeClr val="tx1"/>
                    </a:gs>
                    <a:gs pos="86000">
                      <a:schemeClr val="tx1"/>
                    </a:gs>
                  </a:gsLst>
                  <a:lin ang="5400000" scaled="0"/>
                </a:gradFill>
                <a:latin typeface="Segoe UI Light"/>
                <a:ea typeface="メイリオ"/>
                <a:hlinkClick r:id="rId5"/>
              </a:rPr>
              <a:t>Metro </a:t>
            </a:r>
            <a:r>
              <a:rPr lang="ja-JP" altLang="en-US" sz="2400" b="0" u="sng" dirty="0" smtClean="0">
                <a:gradFill>
                  <a:gsLst>
                    <a:gs pos="0">
                      <a:schemeClr val="tx1"/>
                    </a:gs>
                    <a:gs pos="86000">
                      <a:schemeClr val="tx1"/>
                    </a:gs>
                  </a:gsLst>
                  <a:lin ang="5400000" scaled="0"/>
                </a:gradFill>
                <a:latin typeface="Segoe UI Light"/>
                <a:ea typeface="メイリオ"/>
                <a:hlinkClick r:id="rId5"/>
              </a:rPr>
              <a:t>スタイル アプリを構築する </a:t>
            </a:r>
            <a:r>
              <a:rPr lang="en-US" altLang="ja-JP" sz="2400" b="0" u="sng" dirty="0" smtClean="0">
                <a:gradFill>
                  <a:gsLst>
                    <a:gs pos="0">
                      <a:schemeClr val="tx1"/>
                    </a:gs>
                    <a:gs pos="86000">
                      <a:schemeClr val="tx1"/>
                    </a:gs>
                  </a:gsLst>
                  <a:lin ang="5400000" scaled="0"/>
                </a:gradFill>
                <a:latin typeface="Segoe UI Light"/>
                <a:ea typeface="メイリオ"/>
                <a:hlinkClick r:id="rId5"/>
              </a:rPr>
              <a:t>(</a:t>
            </a:r>
            <a:r>
              <a:rPr lang="ja-JP" altLang="en-US" sz="2400" b="0" u="sng" dirty="0" smtClean="0">
                <a:gradFill>
                  <a:gsLst>
                    <a:gs pos="0">
                      <a:schemeClr val="tx1"/>
                    </a:gs>
                    <a:gs pos="86000">
                      <a:schemeClr val="tx1"/>
                    </a:gs>
                  </a:gsLst>
                  <a:lin ang="5400000" scaled="0"/>
                </a:gradFill>
                <a:latin typeface="Segoe UI Light"/>
                <a:ea typeface="メイリオ"/>
                <a:hlinkClick r:id="rId5"/>
              </a:rPr>
              <a:t>英語</a:t>
            </a:r>
            <a:r>
              <a:rPr lang="en-US" altLang="ja-JP" sz="2400" b="0" u="sng" dirty="0" smtClean="0">
                <a:gradFill>
                  <a:gsLst>
                    <a:gs pos="0">
                      <a:schemeClr val="tx1"/>
                    </a:gs>
                    <a:gs pos="86000">
                      <a:schemeClr val="tx1"/>
                    </a:gs>
                  </a:gsLst>
                  <a:lin ang="5400000" scaled="0"/>
                </a:gradFill>
                <a:latin typeface="Segoe UI Light"/>
                <a:ea typeface="メイリオ"/>
                <a:hlinkClick r:id="rId5"/>
              </a:rPr>
              <a:t>)</a:t>
            </a:r>
            <a:endParaRPr lang="ja-JP" altLang="en-US" sz="2400" u="sng" dirty="0" smtClean="0">
              <a:ea typeface="メイリオ"/>
            </a:endParaRPr>
          </a:p>
          <a:p>
            <a:pPr marL="460400" indent="-460400" algn="l" defTabSz="914400">
              <a:spcBef>
                <a:spcPts val="1200"/>
              </a:spcBef>
              <a:buSzPct val="90000"/>
              <a:buFont typeface="Arial"/>
              <a:buChar char="•"/>
            </a:pPr>
            <a:r>
              <a:rPr lang="en-US" altLang="ja-JP" sz="2400" b="0" u="sng" dirty="0" smtClean="0">
                <a:gradFill>
                  <a:gsLst>
                    <a:gs pos="0">
                      <a:schemeClr val="tx1"/>
                    </a:gs>
                    <a:gs pos="86000">
                      <a:schemeClr val="tx1"/>
                    </a:gs>
                  </a:gsLst>
                  <a:lin ang="5400000" scaled="0"/>
                </a:gradFill>
                <a:latin typeface="Segoe UI Light"/>
                <a:ea typeface="メイリオ"/>
                <a:cs typeface="+mn-cs"/>
                <a:hlinkClick r:id="rId6"/>
              </a:rPr>
              <a:t>C#</a:t>
            </a:r>
            <a:r>
              <a:rPr lang="ja-JP" altLang="en-US" sz="2400" b="0" u="sng" dirty="0" err="1" smtClean="0">
                <a:gradFill>
                  <a:gsLst>
                    <a:gs pos="0">
                      <a:schemeClr val="tx1"/>
                    </a:gs>
                    <a:gs pos="86000">
                      <a:schemeClr val="tx1"/>
                    </a:gs>
                  </a:gsLst>
                  <a:lin ang="5400000" scaled="0"/>
                </a:gradFill>
                <a:latin typeface="Segoe UI Light"/>
                <a:ea typeface="メイリオ"/>
                <a:cs typeface="+mn-cs"/>
                <a:hlinkClick r:id="rId6"/>
              </a:rPr>
              <a:t>、</a:t>
            </a:r>
            <a:r>
              <a:rPr lang="en-US" altLang="ja-JP" sz="2400" b="0" u="sng" dirty="0" smtClean="0">
                <a:gradFill>
                  <a:gsLst>
                    <a:gs pos="0">
                      <a:schemeClr val="tx1"/>
                    </a:gs>
                    <a:gs pos="86000">
                      <a:schemeClr val="tx1"/>
                    </a:gs>
                  </a:gsLst>
                  <a:lin ang="5400000" scaled="0"/>
                </a:gradFill>
                <a:latin typeface="Segoe UI Light"/>
                <a:ea typeface="メイリオ"/>
                <a:cs typeface="+mn-cs"/>
                <a:hlinkClick r:id="rId6"/>
              </a:rPr>
              <a:t>C++</a:t>
            </a:r>
            <a:r>
              <a:rPr lang="ja-JP" altLang="en-US" sz="2400" b="0" u="sng" dirty="0" err="1" smtClean="0">
                <a:gradFill>
                  <a:gsLst>
                    <a:gs pos="0">
                      <a:schemeClr val="tx1"/>
                    </a:gs>
                    <a:gs pos="86000">
                      <a:schemeClr val="tx1"/>
                    </a:gs>
                  </a:gsLst>
                  <a:lin ang="5400000" scaled="0"/>
                </a:gradFill>
                <a:latin typeface="Segoe UI Light"/>
                <a:ea typeface="メイリオ"/>
                <a:cs typeface="+mn-cs"/>
                <a:hlinkClick r:id="rId6"/>
              </a:rPr>
              <a:t>、</a:t>
            </a:r>
            <a:r>
              <a:rPr lang="ja-JP" altLang="en-US" sz="2400" b="0" u="sng" dirty="0" smtClean="0">
                <a:gradFill>
                  <a:gsLst>
                    <a:gs pos="0">
                      <a:schemeClr val="tx1"/>
                    </a:gs>
                    <a:gs pos="86000">
                      <a:schemeClr val="tx1"/>
                    </a:gs>
                  </a:gsLst>
                  <a:lin ang="5400000" scaled="0"/>
                </a:gradFill>
                <a:latin typeface="Segoe UI Light"/>
                <a:ea typeface="メイリオ"/>
                <a:cs typeface="+mn-cs"/>
                <a:hlinkClick r:id="rId6"/>
              </a:rPr>
              <a:t>および </a:t>
            </a:r>
            <a:r>
              <a:rPr lang="en-US" altLang="ja-JP" sz="2400" b="0" u="sng" dirty="0" smtClean="0">
                <a:gradFill>
                  <a:gsLst>
                    <a:gs pos="0">
                      <a:schemeClr val="tx1"/>
                    </a:gs>
                    <a:gs pos="86000">
                      <a:schemeClr val="tx1"/>
                    </a:gs>
                  </a:gsLst>
                  <a:lin ang="5400000" scaled="0"/>
                </a:gradFill>
                <a:latin typeface="Segoe UI Light"/>
                <a:ea typeface="メイリオ"/>
                <a:cs typeface="+mn-cs"/>
                <a:hlinkClick r:id="rId6"/>
              </a:rPr>
              <a:t>Visual Basic </a:t>
            </a:r>
            <a:r>
              <a:rPr lang="ja-JP" altLang="en-US" sz="2400" b="0" u="sng" dirty="0" smtClean="0">
                <a:gradFill>
                  <a:gsLst>
                    <a:gs pos="0">
                      <a:schemeClr val="tx1"/>
                    </a:gs>
                    <a:gs pos="86000">
                      <a:schemeClr val="tx1"/>
                    </a:gs>
                  </a:gsLst>
                  <a:lin ang="5400000" scaled="0"/>
                </a:gradFill>
                <a:latin typeface="Segoe UI Light"/>
                <a:ea typeface="メイリオ"/>
                <a:cs typeface="+mn-cs"/>
                <a:hlinkClick r:id="rId6"/>
              </a:rPr>
              <a:t>を使って基本的な </a:t>
            </a:r>
            <a:r>
              <a:rPr lang="en-US" altLang="ja-JP" sz="2400" b="0" u="sng" dirty="0" smtClean="0">
                <a:gradFill>
                  <a:gsLst>
                    <a:gs pos="0">
                      <a:schemeClr val="tx1"/>
                    </a:gs>
                    <a:gs pos="86000">
                      <a:schemeClr val="tx1"/>
                    </a:gs>
                  </a:gsLst>
                  <a:lin ang="5400000" scaled="0"/>
                </a:gradFill>
                <a:latin typeface="Segoe UI Light"/>
                <a:ea typeface="メイリオ"/>
                <a:cs typeface="+mn-cs"/>
                <a:hlinkClick r:id="rId6"/>
              </a:rPr>
              <a:t>Metro </a:t>
            </a:r>
            <a:r>
              <a:rPr lang="ja-JP" altLang="en-US" sz="2400" b="0" u="sng" dirty="0" smtClean="0">
                <a:gradFill>
                  <a:gsLst>
                    <a:gs pos="0">
                      <a:schemeClr val="tx1"/>
                    </a:gs>
                    <a:gs pos="86000">
                      <a:schemeClr val="tx1"/>
                    </a:gs>
                  </a:gsLst>
                  <a:lin ang="5400000" scaled="0"/>
                </a:gradFill>
                <a:latin typeface="Segoe UI Light"/>
                <a:ea typeface="メイリオ"/>
                <a:cs typeface="+mn-cs"/>
                <a:hlinkClick r:id="rId6"/>
              </a:rPr>
              <a:t>スタイル アプリを開発する </a:t>
            </a:r>
            <a:r>
              <a:rPr lang="en-US" altLang="ja-JP" sz="2400" b="0" u="sng" dirty="0" smtClean="0">
                <a:gradFill>
                  <a:gsLst>
                    <a:gs pos="0">
                      <a:schemeClr val="tx1"/>
                    </a:gs>
                    <a:gs pos="86000">
                      <a:schemeClr val="tx1"/>
                    </a:gs>
                  </a:gsLst>
                  <a:lin ang="5400000" scaled="0"/>
                </a:gradFill>
                <a:latin typeface="Segoe UI Light"/>
                <a:ea typeface="メイリオ"/>
                <a:cs typeface="+mn-cs"/>
                <a:hlinkClick r:id="rId6"/>
              </a:rPr>
              <a:t>(</a:t>
            </a:r>
            <a:r>
              <a:rPr lang="ja-JP" altLang="en-US" sz="2400" b="0" u="sng" dirty="0" smtClean="0">
                <a:gradFill>
                  <a:gsLst>
                    <a:gs pos="0">
                      <a:schemeClr val="tx1"/>
                    </a:gs>
                    <a:gs pos="86000">
                      <a:schemeClr val="tx1"/>
                    </a:gs>
                  </a:gsLst>
                  <a:lin ang="5400000" scaled="0"/>
                </a:gradFill>
                <a:latin typeface="Segoe UI Light"/>
                <a:ea typeface="メイリオ"/>
                <a:cs typeface="+mn-cs"/>
                <a:hlinkClick r:id="rId6"/>
              </a:rPr>
              <a:t>英語</a:t>
            </a:r>
            <a:r>
              <a:rPr lang="en-US" altLang="ja-JP" sz="2400" b="0" u="sng" dirty="0" smtClean="0">
                <a:gradFill>
                  <a:gsLst>
                    <a:gs pos="0">
                      <a:schemeClr val="tx1"/>
                    </a:gs>
                    <a:gs pos="86000">
                      <a:schemeClr val="tx1"/>
                    </a:gs>
                  </a:gsLst>
                  <a:lin ang="5400000" scaled="0"/>
                </a:gradFill>
                <a:latin typeface="Segoe UI Light"/>
                <a:ea typeface="メイリオ"/>
                <a:cs typeface="+mn-cs"/>
                <a:hlinkClick r:id="rId6"/>
              </a:rPr>
              <a:t>)</a:t>
            </a:r>
            <a:endParaRPr lang="ja-JP" altLang="en-US" sz="2400" u="sng" dirty="0" smtClean="0">
              <a:ea typeface="メイリオ"/>
            </a:endParaRPr>
          </a:p>
          <a:p>
            <a:pPr marL="0" indent="0" algn="l" defTabSz="914400">
              <a:spcBef>
                <a:spcPct val="20000"/>
              </a:spcBef>
              <a:buNone/>
            </a:pPr>
            <a:endParaRPr lang="ja-JP" altLang="en-US" dirty="0">
              <a:ea typeface="メイリオ"/>
            </a:endParaRPr>
          </a:p>
        </p:txBody>
      </p:sp>
    </p:spTree>
    <p:extLst>
      <p:ext uri="{BB962C8B-B14F-4D97-AF65-F5344CB8AC3E}">
        <p14:creationId xmlns:p14="http://schemas.microsoft.com/office/powerpoint/2010/main" val="255604622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lgn="l">
              <a:spcBef>
                <a:spcPts val="0"/>
              </a:spcBef>
              <a:buFont typeface="Arial"/>
              <a:buChar char="•"/>
            </a:pPr>
            <a:r>
              <a:rPr lang="en-US" altLang="ja-JP" sz="3600" b="1" dirty="0" smtClean="0">
                <a:gradFill>
                  <a:gsLst>
                    <a:gs pos="0">
                      <a:schemeClr val="tx1"/>
                    </a:gs>
                    <a:gs pos="86000">
                      <a:schemeClr val="tx1"/>
                    </a:gs>
                  </a:gsLst>
                  <a:lin ang="5400000" scaled="0"/>
                </a:gradFill>
                <a:ea typeface="メイリオ"/>
              </a:rPr>
              <a:t>Feedback and questions </a:t>
            </a:r>
            <a:r>
              <a:rPr lang="en-US" altLang="ja-JP" sz="3600" b="0" u="sng" dirty="0" smtClean="0">
                <a:gradFill>
                  <a:gsLst>
                    <a:gs pos="0">
                      <a:schemeClr val="tx1"/>
                    </a:gs>
                    <a:gs pos="86000">
                      <a:schemeClr val="tx1"/>
                    </a:gs>
                  </a:gsLst>
                  <a:lin ang="5400000" scaled="0"/>
                </a:gradFill>
                <a:ea typeface="メイリオ"/>
                <a:hlinkClick r:id="rId3"/>
              </a:rPr>
              <a:t>http://forums.dev.windows.com</a:t>
            </a:r>
            <a:r>
              <a:rPr lang="ja-JP" altLang="en-US" sz="3600" b="0" dirty="0" smtClean="0">
                <a:gradFill>
                  <a:gsLst>
                    <a:gs pos="0">
                      <a:schemeClr val="tx1"/>
                    </a:gs>
                    <a:gs pos="86000">
                      <a:schemeClr val="tx1"/>
                    </a:gs>
                  </a:gsLst>
                  <a:lin ang="5400000" scaled="0"/>
                </a:gradFill>
                <a:ea typeface="メイリオ"/>
              </a:rPr>
              <a:t> </a:t>
            </a:r>
            <a:br>
              <a:rPr lang="ja-JP" altLang="en-US" sz="3600" b="0" dirty="0" smtClean="0">
                <a:gradFill>
                  <a:gsLst>
                    <a:gs pos="0">
                      <a:schemeClr val="tx1"/>
                    </a:gs>
                    <a:gs pos="86000">
                      <a:schemeClr val="tx1"/>
                    </a:gs>
                  </a:gsLst>
                  <a:lin ang="5400000" scaled="0"/>
                </a:gradFill>
                <a:ea typeface="メイリオ"/>
              </a:rPr>
            </a:br>
            <a:endParaRPr lang="ja-JP" altLang="en-US" sz="3600" dirty="0" smtClean="0">
              <a:ea typeface="メイリオ"/>
            </a:endParaRPr>
          </a:p>
          <a:p>
            <a:pPr marL="457200" indent="-457200" algn="l">
              <a:spcBef>
                <a:spcPts val="0"/>
              </a:spcBef>
              <a:buFont typeface="Arial"/>
              <a:buChar char="•"/>
            </a:pPr>
            <a:r>
              <a:rPr lang="en-US" altLang="ja-JP" sz="3600" b="1" dirty="0" smtClean="0">
                <a:gradFill>
                  <a:gsLst>
                    <a:gs pos="0">
                      <a:schemeClr val="tx1"/>
                    </a:gs>
                    <a:gs pos="86000">
                      <a:schemeClr val="tx1"/>
                    </a:gs>
                  </a:gsLst>
                  <a:lin ang="5400000" scaled="0"/>
                </a:gradFill>
                <a:ea typeface="メイリオ"/>
              </a:rPr>
              <a:t>Session feedback</a:t>
            </a:r>
            <a:r>
              <a:rPr lang="ja-JP" altLang="en-US" sz="3600" b="1" dirty="0" smtClean="0">
                <a:gradFill>
                  <a:gsLst>
                    <a:gs pos="0">
                      <a:schemeClr val="tx1"/>
                    </a:gs>
                    <a:gs pos="86000">
                      <a:schemeClr val="tx1"/>
                    </a:gs>
                  </a:gsLst>
                  <a:lin ang="5400000" scaled="0"/>
                </a:gradFill>
                <a:ea typeface="メイリオ"/>
              </a:rPr>
              <a:t/>
            </a:r>
            <a:br>
              <a:rPr lang="ja-JP" altLang="en-US" sz="3600" b="1" dirty="0" smtClean="0">
                <a:gradFill>
                  <a:gsLst>
                    <a:gs pos="0">
                      <a:schemeClr val="tx1"/>
                    </a:gs>
                    <a:gs pos="86000">
                      <a:schemeClr val="tx1"/>
                    </a:gs>
                  </a:gsLst>
                  <a:lin ang="5400000" scaled="0"/>
                </a:gradFill>
                <a:ea typeface="メイリオ"/>
              </a:rPr>
            </a:br>
            <a:r>
              <a:rPr lang="en-US" altLang="ja-JP" sz="3600" b="0" u="sng" dirty="0" smtClean="0">
                <a:gradFill>
                  <a:gsLst>
                    <a:gs pos="0">
                      <a:schemeClr val="tx1"/>
                    </a:gs>
                    <a:gs pos="86000">
                      <a:schemeClr val="tx1"/>
                    </a:gs>
                  </a:gsLst>
                  <a:lin ang="5400000" scaled="0"/>
                </a:gradFill>
                <a:ea typeface="メイリオ"/>
                <a:hlinkClick r:id="rId4"/>
              </a:rPr>
              <a:t>http://bldw.in/SessionFeedback</a:t>
            </a:r>
            <a:r>
              <a:rPr lang="ja-JP" altLang="en-US" sz="3600" b="0" dirty="0" smtClean="0">
                <a:gradFill>
                  <a:gsLst>
                    <a:gs pos="0">
                      <a:schemeClr val="tx1"/>
                    </a:gs>
                    <a:gs pos="86000">
                      <a:schemeClr val="tx1"/>
                    </a:gs>
                  </a:gsLst>
                  <a:lin ang="5400000" scaled="0"/>
                </a:gradFill>
                <a:ea typeface="メイリオ"/>
              </a:rPr>
              <a:t> </a:t>
            </a:r>
            <a:endParaRPr lang="ja-JP" altLang="en-US" sz="3600" dirty="0" smtClean="0">
              <a:ea typeface="メイリオ"/>
            </a:endParaRPr>
          </a:p>
          <a:p>
            <a:pPr marL="0" indent="0" algn="l">
              <a:lnSpc>
                <a:spcPct val="90000"/>
              </a:lnSpc>
              <a:spcBef>
                <a:spcPts val="0"/>
              </a:spcBef>
              <a:buNone/>
            </a:pPr>
            <a:endParaRPr lang="ja-JP" altLang="en-US" sz="3600" dirty="0">
              <a:ea typeface="メイリオ"/>
            </a:endParaRPr>
          </a:p>
        </p:txBody>
      </p:sp>
      <p:sp>
        <p:nvSpPr>
          <p:cNvPr id="4" name="Text Placeholder 3"/>
          <p:cNvSpPr>
            <a:spLocks noGrp="1"/>
          </p:cNvSpPr>
          <p:nvPr>
            <p:ph type="body" sz="quarter" idx="10"/>
          </p:nvPr>
        </p:nvSpPr>
        <p:spPr>
          <a:xfrm>
            <a:off x="969964" y="1275872"/>
            <a:ext cx="9056688" cy="1378644"/>
          </a:xfrm>
        </p:spPr>
        <p:txBody>
          <a:bodyPr/>
          <a:lstStyle/>
          <a:p>
            <a:pPr marL="0" indent="0" algn="l" defTabSz="914400">
              <a:spcBef>
                <a:spcPct val="20000"/>
              </a:spcBef>
              <a:buNone/>
            </a:pPr>
            <a:r>
              <a:rPr lang="en-US" altLang="ja-JP" sz="10000" b="0" u="none" strike="noStrike" spc="-300" baseline="0" smtClean="0">
                <a:ln w="11430"/>
                <a:gradFill>
                  <a:gsLst>
                    <a:gs pos="0">
                      <a:schemeClr val="tx1"/>
                    </a:gs>
                    <a:gs pos="88000">
                      <a:schemeClr val="tx1"/>
                    </a:gs>
                  </a:gsLst>
                  <a:lin ang="5400000"/>
                </a:gradFill>
                <a:effectLst/>
                <a:latin typeface="Segoe UI Semibold"/>
                <a:ea typeface="メイリオ"/>
                <a:cs typeface="+mn-cs"/>
              </a:rPr>
              <a:t>thank you</a:t>
            </a:r>
            <a:endParaRPr lang="ja-JP" altLang="en-US" dirty="0">
              <a:ea typeface="メイリオ"/>
            </a:endParaRPr>
          </a:p>
        </p:txBody>
      </p:sp>
    </p:spTree>
    <p:extLst>
      <p:ext uri="{BB962C8B-B14F-4D97-AF65-F5344CB8AC3E}">
        <p14:creationId xmlns:p14="http://schemas.microsoft.com/office/powerpoint/2010/main" val="121545382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126">
              <a:buNone/>
            </a:pPr>
            <a:r>
              <a:rPr lang="en-US" altLang="ja-JP" sz="700" b="0" smtClean="0">
                <a:gradFill>
                  <a:gsLst>
                    <a:gs pos="0">
                      <a:schemeClr val="tx1"/>
                    </a:gs>
                    <a:gs pos="100000">
                      <a:schemeClr val="tx1"/>
                    </a:gs>
                  </a:gsLst>
                  <a:lin ang="5400000" scaled="0"/>
                </a:gradFill>
                <a:latin typeface="Segoe UI"/>
                <a:ea typeface="メイリオ"/>
                <a:cs typeface="Arial"/>
              </a:rPr>
              <a:t>© 2011 Microsoft Corporation. All rights reserved. Microsoft, Windows, Windows Vista and other product names are or may be registered trademarks and/or trademarks in the U.S. and/or other countries.</a:t>
            </a:r>
          </a:p>
          <a:p>
            <a:pPr algn="ctr" defTabSz="914126">
              <a:buNone/>
            </a:pPr>
            <a:r>
              <a:rPr lang="en-US" altLang="ja-JP" sz="700" b="0" smtClean="0">
                <a:gradFill>
                  <a:gsLst>
                    <a:gs pos="0">
                      <a:schemeClr val="tx1"/>
                    </a:gs>
                    <a:gs pos="100000">
                      <a:schemeClr val="tx1"/>
                    </a:gs>
                  </a:gsLst>
                  <a:lin ang="5400000" scaled="0"/>
                </a:gradFill>
                <a:latin typeface="Segoe UI"/>
                <a:ea typeface="メイリオ"/>
                <a:cs typeface="Aria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ja-JP" altLang="en-US" sz="700" b="0">
              <a:gradFill>
                <a:gsLst>
                  <a:gs pos="0">
                    <a:schemeClr val="tx1"/>
                  </a:gs>
                  <a:gs pos="100000">
                    <a:schemeClr val="tx1"/>
                  </a:gs>
                </a:gsLst>
                <a:lin ang="5400000" scaled="0"/>
              </a:gradFill>
              <a:latin typeface="Segoe UI"/>
              <a:ea typeface="メイリオ"/>
              <a:cs typeface="Arial"/>
            </a:endParaRPr>
          </a:p>
        </p:txBody>
      </p:sp>
    </p:spTree>
    <p:extLst>
      <p:ext uri="{BB962C8B-B14F-4D97-AF65-F5344CB8AC3E}">
        <p14:creationId xmlns:p14="http://schemas.microsoft.com/office/powerpoint/2010/main" val="2648226196"/>
      </p:ext>
    </p:extLst>
  </p:cSld>
  <p:clrMapOvr>
    <a:masterClrMapping/>
  </p:clrMapOvr>
  <p:transition>
    <p:strips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76611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アジェンダ</a:t>
            </a:r>
            <a:endParaRPr lang="ja-JP" altLang="en-US" dirty="0">
              <a:ea typeface="メイリオ"/>
            </a:endParaRPr>
          </a:p>
        </p:txBody>
      </p:sp>
      <p:sp>
        <p:nvSpPr>
          <p:cNvPr id="3" name="Text Placeholder 2"/>
          <p:cNvSpPr>
            <a:spLocks noGrp="1"/>
          </p:cNvSpPr>
          <p:nvPr>
            <p:ph type="body" sz="quarter" idx="10"/>
          </p:nvPr>
        </p:nvSpPr>
        <p:spPr>
          <a:xfrm>
            <a:off x="519113" y="1447799"/>
            <a:ext cx="11669711" cy="3570208"/>
          </a:xfrm>
        </p:spPr>
        <p:txBody>
          <a:bodyPr/>
          <a:lstStyle/>
          <a:p>
            <a:pPr marL="460400" indent="-460400" algn="l" defTabSz="914400">
              <a:lnSpc>
                <a:spcPct val="100000"/>
              </a:lnSpc>
              <a:spcBef>
                <a:spcPct val="20000"/>
              </a:spcBef>
              <a:buSzPct val="90000"/>
              <a:buFont typeface="Arial"/>
              <a:buChar char="•"/>
            </a:pPr>
            <a:r>
              <a:rPr lang="ja-JP" altLang="en-US" sz="3000" b="0" dirty="0" smtClean="0">
                <a:gradFill>
                  <a:gsLst>
                    <a:gs pos="0">
                      <a:schemeClr val="tx1"/>
                    </a:gs>
                    <a:gs pos="86000">
                      <a:schemeClr val="tx1"/>
                    </a:gs>
                  </a:gsLst>
                  <a:lin ang="5400000" scaled="0"/>
                </a:gradFill>
                <a:latin typeface="Segoe UI Light"/>
                <a:ea typeface="メイリオ"/>
                <a:cs typeface="+mn-cs"/>
              </a:rPr>
              <a:t>このセッションの概要と基調講演のまとめ</a:t>
            </a:r>
          </a:p>
          <a:p>
            <a:pPr marL="460400" indent="-460400" algn="l" defTabSz="914400">
              <a:lnSpc>
                <a:spcPct val="100000"/>
              </a:lnSpc>
              <a:spcBef>
                <a:spcPct val="20000"/>
              </a:spcBef>
              <a:buSzPct val="90000"/>
              <a:buFont typeface="Arial"/>
              <a:buChar char="•"/>
            </a:pPr>
            <a:r>
              <a:rPr lang="en-US" altLang="ja-JP" sz="3000" b="0" dirty="0" smtClean="0">
                <a:gradFill>
                  <a:gsLst>
                    <a:gs pos="0">
                      <a:schemeClr val="tx1"/>
                    </a:gs>
                    <a:gs pos="86000">
                      <a:schemeClr val="tx1"/>
                    </a:gs>
                  </a:gsLst>
                  <a:lin ang="5400000" scaled="0"/>
                </a:gradFill>
                <a:latin typeface="Segoe UI Light"/>
                <a:ea typeface="メイリオ"/>
                <a:cs typeface="+mn-cs"/>
              </a:rPr>
              <a:t>Metro </a:t>
            </a:r>
            <a:r>
              <a:rPr lang="ja-JP" altLang="en-US" sz="3000" b="0" dirty="0" smtClean="0">
                <a:gradFill>
                  <a:gsLst>
                    <a:gs pos="0">
                      <a:schemeClr val="tx1"/>
                    </a:gs>
                    <a:gs pos="86000">
                      <a:schemeClr val="tx1"/>
                    </a:gs>
                  </a:gsLst>
                  <a:lin ang="5400000" scaled="0"/>
                </a:gradFill>
                <a:latin typeface="Segoe UI Light"/>
                <a:ea typeface="メイリオ"/>
                <a:cs typeface="+mn-cs"/>
              </a:rPr>
              <a:t>スタイル アプリにおける </a:t>
            </a:r>
            <a:r>
              <a:rPr lang="en-US" altLang="ja-JP" sz="3000" b="0" dirty="0" smtClean="0">
                <a:gradFill>
                  <a:gsLst>
                    <a:gs pos="0">
                      <a:schemeClr val="tx1"/>
                    </a:gs>
                    <a:gs pos="86000">
                      <a:schemeClr val="tx1"/>
                    </a:gs>
                  </a:gsLst>
                  <a:lin ang="5400000" scaled="0"/>
                </a:gradFill>
                <a:latin typeface="Segoe UI Light"/>
                <a:ea typeface="メイリオ"/>
                <a:cs typeface="+mn-cs"/>
              </a:rPr>
              <a:t>XAML UI </a:t>
            </a:r>
            <a:r>
              <a:rPr lang="ja-JP" altLang="en-US" sz="3000" b="0" dirty="0" smtClean="0">
                <a:gradFill>
                  <a:gsLst>
                    <a:gs pos="0">
                      <a:schemeClr val="tx1"/>
                    </a:gs>
                    <a:gs pos="86000">
                      <a:schemeClr val="tx1"/>
                    </a:gs>
                  </a:gsLst>
                  <a:lin ang="5400000" scaled="0"/>
                </a:gradFill>
                <a:latin typeface="Segoe UI Light"/>
                <a:ea typeface="メイリオ"/>
                <a:cs typeface="+mn-cs"/>
              </a:rPr>
              <a:t>の使用</a:t>
            </a:r>
          </a:p>
          <a:p>
            <a:pPr marL="460400" indent="-460400" algn="l" defTabSz="914400">
              <a:lnSpc>
                <a:spcPct val="100000"/>
              </a:lnSpc>
              <a:spcBef>
                <a:spcPct val="20000"/>
              </a:spcBef>
              <a:buSzPct val="90000"/>
              <a:buFont typeface="Arial"/>
              <a:buChar char="•"/>
            </a:pPr>
            <a:r>
              <a:rPr lang="en-US" altLang="ja-JP" sz="3000" b="0" dirty="0" smtClean="0">
                <a:gradFill>
                  <a:gsLst>
                    <a:gs pos="0">
                      <a:schemeClr val="tx1"/>
                    </a:gs>
                    <a:gs pos="86000">
                      <a:schemeClr val="tx1"/>
                    </a:gs>
                  </a:gsLst>
                  <a:lin ang="5400000" scaled="0"/>
                </a:gradFill>
                <a:latin typeface="Segoe UI Light"/>
                <a:ea typeface="メイリオ"/>
                <a:cs typeface="+mn-cs"/>
              </a:rPr>
              <a:t>XAML </a:t>
            </a:r>
            <a:r>
              <a:rPr lang="ja-JP" altLang="en-US" sz="3000" b="0" dirty="0" smtClean="0">
                <a:gradFill>
                  <a:gsLst>
                    <a:gs pos="0">
                      <a:schemeClr val="tx1"/>
                    </a:gs>
                    <a:gs pos="86000">
                      <a:schemeClr val="tx1"/>
                    </a:gs>
                  </a:gsLst>
                  <a:lin ang="5400000" scaled="0"/>
                </a:gradFill>
                <a:latin typeface="Segoe UI Light"/>
                <a:ea typeface="メイリオ"/>
                <a:cs typeface="+mn-cs"/>
              </a:rPr>
              <a:t>開発者が知っておくべき </a:t>
            </a:r>
            <a:r>
              <a:rPr lang="en-US" altLang="ja-JP" sz="3000" b="0" dirty="0" smtClean="0">
                <a:gradFill>
                  <a:gsLst>
                    <a:gs pos="0">
                      <a:schemeClr val="tx1"/>
                    </a:gs>
                    <a:gs pos="86000">
                      <a:schemeClr val="tx1"/>
                    </a:gs>
                  </a:gsLst>
                  <a:lin ang="5400000" scaled="0"/>
                </a:gradFill>
                <a:latin typeface="Segoe UI Light"/>
                <a:ea typeface="メイリオ"/>
                <a:cs typeface="+mn-cs"/>
              </a:rPr>
              <a:t>Metro </a:t>
            </a:r>
            <a:r>
              <a:rPr lang="ja-JP" altLang="en-US" sz="3000" b="0" dirty="0" smtClean="0">
                <a:gradFill>
                  <a:gsLst>
                    <a:gs pos="0">
                      <a:schemeClr val="tx1"/>
                    </a:gs>
                    <a:gs pos="86000">
                      <a:schemeClr val="tx1"/>
                    </a:gs>
                  </a:gsLst>
                  <a:lin ang="5400000" scaled="0"/>
                </a:gradFill>
                <a:latin typeface="Segoe UI Light"/>
                <a:ea typeface="メイリオ"/>
                <a:cs typeface="+mn-cs"/>
              </a:rPr>
              <a:t>スタイル アプリの概念</a:t>
            </a:r>
          </a:p>
          <a:p>
            <a:pPr marL="0" indent="0" defTabSz="914400">
              <a:lnSpc>
                <a:spcPct val="60000"/>
              </a:lnSpc>
              <a:buNone/>
            </a:pPr>
            <a:endParaRPr lang="ja-JP" altLang="en-US" dirty="0" smtClean="0">
              <a:gradFill>
                <a:gsLst>
                  <a:gs pos="0">
                    <a:srgbClr val="FFFFFF"/>
                  </a:gs>
                  <a:gs pos="86000">
                    <a:srgbClr val="FFFFFF"/>
                  </a:gs>
                </a:gsLst>
                <a:lin ang="5400000" scaled="0"/>
              </a:gradFill>
              <a:latin typeface="Segoe UI Semibold"/>
              <a:ea typeface="メイリオ"/>
            </a:endParaRPr>
          </a:p>
          <a:p>
            <a:pPr marL="0" indent="0" algn="l" defTabSz="914400">
              <a:lnSpc>
                <a:spcPct val="100000"/>
              </a:lnSpc>
              <a:spcBef>
                <a:spcPct val="20000"/>
              </a:spcBef>
              <a:buNone/>
            </a:pPr>
            <a:r>
              <a:rPr lang="ja-JP" altLang="en-US" sz="3200" b="0" dirty="0" smtClean="0">
                <a:gradFill>
                  <a:gsLst>
                    <a:gs pos="0">
                      <a:schemeClr val="tx1"/>
                    </a:gs>
                    <a:gs pos="86000">
                      <a:schemeClr val="tx1"/>
                    </a:gs>
                  </a:gsLst>
                  <a:lin ang="5400000" scaled="0"/>
                </a:gradFill>
                <a:latin typeface="Segoe UI Semibold"/>
                <a:ea typeface="メイリオ"/>
                <a:cs typeface="+mn-cs"/>
              </a:rPr>
              <a:t>理解していただきたいこと</a:t>
            </a:r>
          </a:p>
          <a:p>
            <a:pPr marL="460400" indent="-460400" algn="l" defTabSz="914400">
              <a:lnSpc>
                <a:spcPct val="100000"/>
              </a:lnSpc>
              <a:spcBef>
                <a:spcPct val="20000"/>
              </a:spcBef>
              <a:buSzPct val="90000"/>
              <a:buFont typeface="Arial"/>
              <a:buChar char="•"/>
            </a:pPr>
            <a:r>
              <a:rPr lang="en-US" altLang="ja-JP" sz="3000" b="0" dirty="0" smtClean="0">
                <a:gradFill>
                  <a:gsLst>
                    <a:gs pos="0">
                      <a:schemeClr val="tx1"/>
                    </a:gs>
                    <a:gs pos="86000">
                      <a:schemeClr val="tx1"/>
                    </a:gs>
                  </a:gsLst>
                  <a:lin ang="5400000" scaled="0"/>
                </a:gradFill>
                <a:latin typeface="Segoe UI Light"/>
                <a:ea typeface="メイリオ"/>
              </a:rPr>
              <a:t>Metro </a:t>
            </a:r>
            <a:r>
              <a:rPr lang="ja-JP" altLang="en-US" sz="3000" b="0" dirty="0" smtClean="0">
                <a:gradFill>
                  <a:gsLst>
                    <a:gs pos="0">
                      <a:schemeClr val="tx1"/>
                    </a:gs>
                    <a:gs pos="86000">
                      <a:schemeClr val="tx1"/>
                    </a:gs>
                  </a:gsLst>
                  <a:lin ang="5400000" scaled="0"/>
                </a:gradFill>
                <a:latin typeface="Segoe UI Light"/>
                <a:ea typeface="メイリオ"/>
              </a:rPr>
              <a:t>スタイル アプリ開発における、</a:t>
            </a:r>
            <a:r>
              <a:rPr lang="en-US" altLang="ja-JP" sz="3000" b="0" dirty="0" smtClean="0">
                <a:gradFill>
                  <a:gsLst>
                    <a:gs pos="0">
                      <a:schemeClr val="tx1"/>
                    </a:gs>
                    <a:gs pos="86000">
                      <a:schemeClr val="tx1"/>
                    </a:gs>
                  </a:gsLst>
                  <a:lin ang="5400000" scaled="0"/>
                </a:gradFill>
                <a:latin typeface="Segoe UI Light"/>
                <a:ea typeface="メイリオ"/>
              </a:rPr>
              <a:t>XAML </a:t>
            </a:r>
            <a:r>
              <a:rPr lang="ja-JP" altLang="en-US" sz="3000" b="0" dirty="0" smtClean="0">
                <a:gradFill>
                  <a:gsLst>
                    <a:gs pos="0">
                      <a:schemeClr val="tx1"/>
                    </a:gs>
                    <a:gs pos="86000">
                      <a:schemeClr val="tx1"/>
                    </a:gs>
                  </a:gsLst>
                  <a:lin ang="5400000" scaled="0"/>
                </a:gradFill>
                <a:latin typeface="Segoe UI Light"/>
                <a:ea typeface="メイリオ"/>
              </a:rPr>
              <a:t>開発者向けの</a:t>
            </a:r>
            <a:r>
              <a:rPr lang="en-US" altLang="ja-JP" sz="3000" b="0" dirty="0" smtClean="0">
                <a:gradFill>
                  <a:gsLst>
                    <a:gs pos="0">
                      <a:schemeClr val="tx1"/>
                    </a:gs>
                    <a:gs pos="86000">
                      <a:schemeClr val="tx1"/>
                    </a:gs>
                  </a:gsLst>
                  <a:lin ang="5400000" scaled="0"/>
                </a:gradFill>
                <a:latin typeface="Segoe UI Light"/>
                <a:ea typeface="メイリオ"/>
              </a:rPr>
              <a:t/>
            </a:r>
            <a:br>
              <a:rPr lang="en-US" altLang="ja-JP" sz="3000" b="0" dirty="0" smtClean="0">
                <a:gradFill>
                  <a:gsLst>
                    <a:gs pos="0">
                      <a:schemeClr val="tx1"/>
                    </a:gs>
                    <a:gs pos="86000">
                      <a:schemeClr val="tx1"/>
                    </a:gs>
                  </a:gsLst>
                  <a:lin ang="5400000" scaled="0"/>
                </a:gradFill>
                <a:latin typeface="Segoe UI Light"/>
                <a:ea typeface="メイリオ"/>
              </a:rPr>
            </a:br>
            <a:r>
              <a:rPr lang="ja-JP" altLang="en-US" sz="3000" b="0" dirty="0" smtClean="0">
                <a:gradFill>
                  <a:gsLst>
                    <a:gs pos="0">
                      <a:schemeClr val="tx1"/>
                    </a:gs>
                    <a:gs pos="86000">
                      <a:schemeClr val="tx1"/>
                    </a:gs>
                  </a:gsLst>
                  <a:lin ang="5400000" scaled="0"/>
                </a:gradFill>
                <a:latin typeface="Segoe UI Light"/>
                <a:ea typeface="メイリオ"/>
              </a:rPr>
              <a:t>新しい概念</a:t>
            </a:r>
            <a:endParaRPr lang="ja-JP" altLang="en-US" sz="3000" dirty="0">
              <a:ea typeface="メイリオ"/>
            </a:endParaRPr>
          </a:p>
        </p:txBody>
      </p:sp>
    </p:spTree>
    <p:extLst>
      <p:ext uri="{BB962C8B-B14F-4D97-AF65-F5344CB8AC3E}">
        <p14:creationId xmlns:p14="http://schemas.microsoft.com/office/powerpoint/2010/main" val="158152081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181" y="228600"/>
            <a:ext cx="11149013" cy="609398"/>
          </a:xfrm>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Segoe UI"/>
              </a:rPr>
              <a:t>Windows 8</a:t>
            </a:r>
            <a:endParaRPr lang="ja-JP" altLang="en-US" dirty="0">
              <a:latin typeface="Segoe UI Semibold" pitchFamily="34" charset="0"/>
              <a:ea typeface="メイリオ"/>
              <a:cs typeface="Segoe UI" pitchFamily="34" charset="0"/>
            </a:endParaRPr>
          </a:p>
        </p:txBody>
      </p:sp>
      <p:sp>
        <p:nvSpPr>
          <p:cNvPr id="28" name="Rectangle 27"/>
          <p:cNvSpPr/>
          <p:nvPr/>
        </p:nvSpPr>
        <p:spPr>
          <a:xfrm>
            <a:off x="1458580" y="5772690"/>
            <a:ext cx="9648000" cy="645459"/>
          </a:xfrm>
          <a:prstGeom prst="rect">
            <a:avLst/>
          </a:prstGeom>
          <a:solidFill>
            <a:schemeClr val="accent2"/>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defTabSz="914400">
              <a:buNone/>
            </a:pPr>
            <a:r>
              <a:rPr lang="en-US" altLang="ja-JP" sz="2800" b="0" dirty="0" smtClean="0">
                <a:solidFill>
                  <a:srgbClr val="FFFFFF"/>
                </a:solidFill>
                <a:latin typeface="Segoe UI Semibold"/>
                <a:ea typeface="メイリオ"/>
                <a:cs typeface="+mn-cs"/>
              </a:rPr>
              <a:t>Windows Core</a:t>
            </a:r>
            <a:r>
              <a:rPr lang="ja-JP" altLang="en-US" sz="2800" b="0" dirty="0" smtClean="0">
                <a:solidFill>
                  <a:srgbClr val="FFFFFF"/>
                </a:solidFill>
                <a:latin typeface="Segoe UI Semibold"/>
                <a:ea typeface="メイリオ"/>
                <a:cs typeface="+mn-cs"/>
              </a:rPr>
              <a:t> </a:t>
            </a:r>
            <a:r>
              <a:rPr lang="en-US" altLang="ja-JP" sz="2800" b="0" dirty="0" smtClean="0">
                <a:solidFill>
                  <a:srgbClr val="FFFFFF"/>
                </a:solidFill>
                <a:latin typeface="Segoe UI Semibold"/>
                <a:ea typeface="メイリオ"/>
                <a:cs typeface="+mn-cs"/>
              </a:rPr>
              <a:t>OS </a:t>
            </a:r>
            <a:r>
              <a:rPr lang="ja-JP" altLang="en-US" sz="2800" b="0" dirty="0" smtClean="0">
                <a:solidFill>
                  <a:srgbClr val="FFFFFF"/>
                </a:solidFill>
                <a:latin typeface="Segoe UI Semibold"/>
                <a:ea typeface="メイリオ"/>
                <a:cs typeface="+mn-cs"/>
              </a:rPr>
              <a:t>サービス</a:t>
            </a:r>
            <a:endParaRPr lang="ja-JP" altLang="en-US" sz="2800" dirty="0">
              <a:solidFill>
                <a:schemeClr val="tx1"/>
              </a:solidFill>
              <a:latin typeface="+mj-lt"/>
              <a:ea typeface="メイリオ"/>
            </a:endParaRPr>
          </a:p>
        </p:txBody>
      </p:sp>
      <p:sp>
        <p:nvSpPr>
          <p:cNvPr id="41" name="Rectangle 40"/>
          <p:cNvSpPr/>
          <p:nvPr/>
        </p:nvSpPr>
        <p:spPr>
          <a:xfrm>
            <a:off x="5531578" y="2975039"/>
            <a:ext cx="2284113" cy="784727"/>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400" b="0" smtClean="0">
                <a:solidFill>
                  <a:srgbClr val="FFFFFF"/>
                </a:solidFill>
                <a:latin typeface="Segoe UI Semibold"/>
                <a:ea typeface="メイリオ"/>
                <a:cs typeface="+mn-cs"/>
              </a:rPr>
              <a:t>JavaScript</a:t>
            </a:r>
          </a:p>
          <a:p>
            <a:pPr algn="ctr" defTabSz="914400">
              <a:buNone/>
            </a:pPr>
            <a:r>
              <a:rPr lang="en-US" altLang="ja-JP" sz="2400" b="0" smtClean="0">
                <a:solidFill>
                  <a:srgbClr val="FFFFFF"/>
                </a:solidFill>
                <a:latin typeface="Segoe UI Semibold"/>
                <a:ea typeface="メイリオ"/>
                <a:cs typeface="+mn-cs"/>
              </a:rPr>
              <a:t>(Chakra)</a:t>
            </a:r>
            <a:endParaRPr lang="ja-JP" altLang="en-US" sz="2400" dirty="0">
              <a:solidFill>
                <a:schemeClr val="tx1"/>
              </a:solidFill>
              <a:latin typeface="+mj-lt"/>
              <a:ea typeface="メイリオ"/>
            </a:endParaRPr>
          </a:p>
        </p:txBody>
      </p:sp>
      <p:sp>
        <p:nvSpPr>
          <p:cNvPr id="46" name="Rectangle 45"/>
          <p:cNvSpPr/>
          <p:nvPr/>
        </p:nvSpPr>
        <p:spPr>
          <a:xfrm>
            <a:off x="1458452" y="2975145"/>
            <a:ext cx="2048595" cy="78588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400" b="0" smtClean="0">
                <a:solidFill>
                  <a:srgbClr val="FFFFFF"/>
                </a:solidFill>
                <a:latin typeface="Segoe UI Semibold"/>
                <a:ea typeface="メイリオ"/>
                <a:cs typeface="+mn-cs"/>
              </a:rPr>
              <a:t>C</a:t>
            </a:r>
          </a:p>
          <a:p>
            <a:pPr algn="ctr" defTabSz="914400">
              <a:buNone/>
            </a:pPr>
            <a:r>
              <a:rPr lang="en-US" altLang="ja-JP" sz="2400" b="0" smtClean="0">
                <a:solidFill>
                  <a:srgbClr val="FFFFFF"/>
                </a:solidFill>
                <a:latin typeface="Segoe UI Semibold"/>
                <a:ea typeface="メイリオ"/>
                <a:cs typeface="+mn-cs"/>
              </a:rPr>
              <a:t>C++</a:t>
            </a:r>
            <a:endParaRPr lang="ja-JP" altLang="en-US" sz="2400" dirty="0">
              <a:solidFill>
                <a:schemeClr val="tx1"/>
              </a:solidFill>
              <a:latin typeface="+mj-lt"/>
              <a:ea typeface="メイリオ"/>
            </a:endParaRPr>
          </a:p>
        </p:txBody>
      </p:sp>
      <p:sp>
        <p:nvSpPr>
          <p:cNvPr id="47" name="Rectangle 46"/>
          <p:cNvSpPr/>
          <p:nvPr/>
        </p:nvSpPr>
        <p:spPr>
          <a:xfrm>
            <a:off x="3582675" y="2975145"/>
            <a:ext cx="1876939" cy="78588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400" b="0" smtClean="0">
                <a:solidFill>
                  <a:srgbClr val="FFFFFF"/>
                </a:solidFill>
                <a:latin typeface="Segoe UI Semibold"/>
                <a:ea typeface="メイリオ"/>
                <a:cs typeface="+mn-cs"/>
              </a:rPr>
              <a:t>C#</a:t>
            </a:r>
          </a:p>
          <a:p>
            <a:pPr algn="ctr" defTabSz="914400">
              <a:buNone/>
            </a:pPr>
            <a:r>
              <a:rPr lang="en-US" altLang="ja-JP" sz="2400" b="0" smtClean="0">
                <a:solidFill>
                  <a:srgbClr val="FFFFFF"/>
                </a:solidFill>
                <a:latin typeface="Segoe UI Semibold"/>
                <a:ea typeface="メイリオ"/>
                <a:cs typeface="+mn-cs"/>
              </a:rPr>
              <a:t>VB</a:t>
            </a:r>
            <a:endParaRPr lang="ja-JP" altLang="en-US" sz="2400" b="0">
              <a:solidFill>
                <a:srgbClr val="FFFFFF"/>
              </a:solidFill>
              <a:latin typeface="Segoe UI Semibold"/>
              <a:ea typeface="メイリオ"/>
              <a:cs typeface="+mn-cs"/>
            </a:endParaRPr>
          </a:p>
        </p:txBody>
      </p:sp>
      <p:sp>
        <p:nvSpPr>
          <p:cNvPr id="26" name="Rectangle 25"/>
          <p:cNvSpPr/>
          <p:nvPr/>
        </p:nvSpPr>
        <p:spPr>
          <a:xfrm>
            <a:off x="1458581" y="1456316"/>
            <a:ext cx="6352282" cy="63177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400">
              <a:buNone/>
            </a:pPr>
            <a:r>
              <a:rPr lang="en-US" altLang="ja-JP" sz="2800" b="0" dirty="0" smtClean="0">
                <a:solidFill>
                  <a:srgbClr val="FFFFFF"/>
                </a:solidFill>
                <a:latin typeface="Segoe UI Semibold"/>
                <a:ea typeface="メイリオ"/>
                <a:cs typeface="+mn-cs"/>
              </a:rPr>
              <a:t>Metro </a:t>
            </a:r>
            <a:r>
              <a:rPr lang="ja-JP" altLang="en-US" sz="2700" b="0" dirty="0" smtClean="0">
                <a:solidFill>
                  <a:srgbClr val="FFFFFF"/>
                </a:solidFill>
                <a:latin typeface="Segoe UI Semibold"/>
                <a:ea typeface="メイリオ"/>
                <a:cs typeface="+mn-cs"/>
              </a:rPr>
              <a:t>スタイル アプリ</a:t>
            </a:r>
            <a:endParaRPr lang="ja-JP" altLang="en-US" sz="2700" dirty="0">
              <a:solidFill>
                <a:schemeClr val="tx1"/>
              </a:solidFill>
              <a:latin typeface="+mj-lt"/>
              <a:ea typeface="メイリオ"/>
            </a:endParaRPr>
          </a:p>
        </p:txBody>
      </p:sp>
      <p:sp>
        <p:nvSpPr>
          <p:cNvPr id="24" name="Rectangle 23"/>
          <p:cNvSpPr/>
          <p:nvPr/>
        </p:nvSpPr>
        <p:spPr>
          <a:xfrm>
            <a:off x="1458452" y="3839230"/>
            <a:ext cx="6352411" cy="1849799"/>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ja-JP" altLang="en-US" sz="2400" dirty="0" smtClean="0">
              <a:solidFill>
                <a:schemeClr val="tx1"/>
              </a:solidFill>
              <a:latin typeface="+mj-lt"/>
              <a:ea typeface="メイリオ"/>
            </a:endParaRPr>
          </a:p>
        </p:txBody>
      </p:sp>
      <p:sp>
        <p:nvSpPr>
          <p:cNvPr id="16" name="Rectangle 15"/>
          <p:cNvSpPr/>
          <p:nvPr/>
        </p:nvSpPr>
        <p:spPr>
          <a:xfrm>
            <a:off x="1573757" y="4361730"/>
            <a:ext cx="2036218" cy="623531"/>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ja-JP" altLang="en-US" sz="1800" b="0" dirty="0" smtClean="0">
                <a:solidFill>
                  <a:srgbClr val="FFFFFF"/>
                </a:solidFill>
                <a:latin typeface="Segoe UI Semibold"/>
                <a:ea typeface="メイリオ"/>
                <a:cs typeface="+mn-cs"/>
              </a:rPr>
              <a:t>通信 </a:t>
            </a:r>
            <a:r>
              <a:rPr lang="en-US" altLang="ja-JP" sz="1800" b="0" dirty="0" smtClean="0">
                <a:solidFill>
                  <a:srgbClr val="FFFFFF"/>
                </a:solidFill>
                <a:latin typeface="Segoe UI Semibold"/>
                <a:ea typeface="メイリオ"/>
                <a:cs typeface="+mn-cs"/>
              </a:rPr>
              <a:t>&amp; </a:t>
            </a:r>
            <a:br>
              <a:rPr lang="en-US" altLang="ja-JP" sz="1800" b="0" dirty="0" smtClean="0">
                <a:solidFill>
                  <a:srgbClr val="FFFFFF"/>
                </a:solidFill>
                <a:latin typeface="Segoe UI Semibold"/>
                <a:ea typeface="メイリオ"/>
                <a:cs typeface="+mn-cs"/>
              </a:rPr>
            </a:br>
            <a:r>
              <a:rPr lang="ja-JP" altLang="en-US" sz="1800" b="0" dirty="0" smtClean="0">
                <a:solidFill>
                  <a:srgbClr val="FFFFFF"/>
                </a:solidFill>
                <a:latin typeface="Segoe UI Semibold"/>
                <a:ea typeface="メイリオ"/>
                <a:cs typeface="+mn-cs"/>
              </a:rPr>
              <a:t>データ</a:t>
            </a:r>
            <a:endParaRPr lang="ja-JP" altLang="en-US" dirty="0">
              <a:solidFill>
                <a:schemeClr val="tx1"/>
              </a:solidFill>
              <a:latin typeface="+mj-lt"/>
              <a:ea typeface="メイリオ"/>
            </a:endParaRPr>
          </a:p>
        </p:txBody>
      </p:sp>
      <p:sp>
        <p:nvSpPr>
          <p:cNvPr id="17" name="Rectangle 16"/>
          <p:cNvSpPr/>
          <p:nvPr/>
        </p:nvSpPr>
        <p:spPr>
          <a:xfrm>
            <a:off x="1573757" y="5101154"/>
            <a:ext cx="6122220" cy="476034"/>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ja-JP" altLang="en-US" sz="1800" b="0" smtClean="0">
                <a:solidFill>
                  <a:srgbClr val="FFFFFF"/>
                </a:solidFill>
                <a:latin typeface="Segoe UI Semibold"/>
                <a:ea typeface="メイリオ"/>
                <a:cs typeface="+mn-cs"/>
              </a:rPr>
              <a:t>アプリケーション モデル</a:t>
            </a:r>
            <a:endParaRPr lang="ja-JP" altLang="en-US" dirty="0">
              <a:solidFill>
                <a:schemeClr val="tx1"/>
              </a:solidFill>
              <a:latin typeface="+mj-lt"/>
              <a:ea typeface="メイリオ"/>
            </a:endParaRPr>
          </a:p>
        </p:txBody>
      </p:sp>
      <p:sp>
        <p:nvSpPr>
          <p:cNvPr id="18" name="Rectangle 17"/>
          <p:cNvSpPr/>
          <p:nvPr/>
        </p:nvSpPr>
        <p:spPr>
          <a:xfrm>
            <a:off x="5775736" y="4361729"/>
            <a:ext cx="1920240" cy="623532"/>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ja-JP" altLang="en-US" sz="1800" b="0" dirty="0" smtClean="0">
                <a:solidFill>
                  <a:srgbClr val="FFFFFF"/>
                </a:solidFill>
                <a:latin typeface="Segoe UI Semibold"/>
                <a:ea typeface="メイリオ"/>
                <a:cs typeface="+mn-cs"/>
              </a:rPr>
              <a:t>デバイス </a:t>
            </a:r>
            <a:r>
              <a:rPr lang="en-US" altLang="ja-JP" sz="1800" b="0" dirty="0" smtClean="0">
                <a:solidFill>
                  <a:srgbClr val="FFFFFF"/>
                </a:solidFill>
                <a:latin typeface="Segoe UI Semibold"/>
                <a:ea typeface="メイリオ"/>
                <a:cs typeface="+mn-cs"/>
              </a:rPr>
              <a:t>&amp; </a:t>
            </a:r>
            <a:br>
              <a:rPr lang="en-US" altLang="ja-JP" sz="1800" b="0" dirty="0" smtClean="0">
                <a:solidFill>
                  <a:srgbClr val="FFFFFF"/>
                </a:solidFill>
                <a:latin typeface="Segoe UI Semibold"/>
                <a:ea typeface="メイリオ"/>
                <a:cs typeface="+mn-cs"/>
              </a:rPr>
            </a:br>
            <a:r>
              <a:rPr lang="ja-JP" altLang="en-US" sz="1800" b="0" dirty="0" smtClean="0">
                <a:solidFill>
                  <a:srgbClr val="FFFFFF"/>
                </a:solidFill>
                <a:latin typeface="Segoe UI Semibold"/>
                <a:ea typeface="メイリオ"/>
                <a:cs typeface="+mn-cs"/>
              </a:rPr>
              <a:t>印刷</a:t>
            </a:r>
            <a:endParaRPr lang="ja-JP" altLang="en-US" dirty="0">
              <a:solidFill>
                <a:schemeClr val="tx1"/>
              </a:solidFill>
              <a:latin typeface="+mj-lt"/>
              <a:ea typeface="メイリオ"/>
            </a:endParaRPr>
          </a:p>
        </p:txBody>
      </p:sp>
      <p:sp>
        <p:nvSpPr>
          <p:cNvPr id="4" name="Rectangle 3"/>
          <p:cNvSpPr/>
          <p:nvPr/>
        </p:nvSpPr>
        <p:spPr>
          <a:xfrm>
            <a:off x="2570842" y="3841580"/>
            <a:ext cx="3944958" cy="461665"/>
          </a:xfrm>
          <a:prstGeom prst="rect">
            <a:avLst/>
          </a:prstGeom>
        </p:spPr>
        <p:txBody>
          <a:bodyPr wrap="square">
            <a:spAutoFit/>
          </a:bodyPr>
          <a:lstStyle/>
          <a:p>
            <a:pPr algn="ctr" defTabSz="914400">
              <a:buNone/>
            </a:pPr>
            <a:r>
              <a:rPr lang="en-US" altLang="ja-JP" sz="2400" b="0" smtClean="0">
                <a:solidFill>
                  <a:schemeClr val="tx1"/>
                </a:solidFill>
                <a:latin typeface="Segoe UI Semibold"/>
                <a:ea typeface="メイリオ"/>
                <a:cs typeface="+mn-cs"/>
              </a:rPr>
              <a:t>Windows RunTime API</a:t>
            </a:r>
            <a:endParaRPr lang="ja-JP" altLang="en-US" sz="2400" dirty="0">
              <a:latin typeface="+mj-lt"/>
              <a:ea typeface="メイリオ"/>
            </a:endParaRPr>
          </a:p>
        </p:txBody>
      </p:sp>
      <p:sp>
        <p:nvSpPr>
          <p:cNvPr id="23" name="Rectangle 22"/>
          <p:cNvSpPr/>
          <p:nvPr/>
        </p:nvSpPr>
        <p:spPr>
          <a:xfrm>
            <a:off x="3728308" y="4361730"/>
            <a:ext cx="1922623" cy="623531"/>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ja-JP" altLang="en-US" sz="1800" b="0" smtClean="0">
                <a:solidFill>
                  <a:srgbClr val="FFFFFF"/>
                </a:solidFill>
                <a:latin typeface="Segoe UI Semibold"/>
                <a:ea typeface="メイリオ"/>
                <a:cs typeface="+mn-cs"/>
              </a:rPr>
              <a:t>グラフィック </a:t>
            </a:r>
            <a:r>
              <a:rPr lang="en-US" altLang="ja-JP" sz="1800" b="0" smtClean="0">
                <a:solidFill>
                  <a:srgbClr val="FFFFFF"/>
                </a:solidFill>
                <a:latin typeface="Segoe UI Semibold"/>
                <a:ea typeface="メイリオ"/>
                <a:cs typeface="+mn-cs"/>
              </a:rPr>
              <a:t>&amp; </a:t>
            </a:r>
            <a:r>
              <a:rPr lang="ja-JP" altLang="en-US" sz="1800" b="0" smtClean="0">
                <a:solidFill>
                  <a:srgbClr val="FFFFFF"/>
                </a:solidFill>
                <a:latin typeface="Segoe UI Semibold"/>
                <a:ea typeface="メイリオ"/>
                <a:cs typeface="+mn-cs"/>
              </a:rPr>
              <a:t>メディア </a:t>
            </a:r>
            <a:endParaRPr lang="ja-JP" altLang="en-US" dirty="0">
              <a:solidFill>
                <a:schemeClr val="tx1"/>
              </a:solidFill>
              <a:latin typeface="+mj-lt"/>
              <a:ea typeface="メイリオ"/>
            </a:endParaRPr>
          </a:p>
        </p:txBody>
      </p:sp>
      <p:sp>
        <p:nvSpPr>
          <p:cNvPr id="30" name="Rectangle 29"/>
          <p:cNvSpPr/>
          <p:nvPr/>
        </p:nvSpPr>
        <p:spPr>
          <a:xfrm>
            <a:off x="2030557" y="2175778"/>
            <a:ext cx="2952980" cy="719190"/>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400" b="0" smtClean="0">
                <a:solidFill>
                  <a:srgbClr val="FFFFFF"/>
                </a:solidFill>
                <a:latin typeface="Segoe UI Semibold"/>
                <a:ea typeface="メイリオ"/>
                <a:cs typeface="+mn-cs"/>
              </a:rPr>
              <a:t>XAML</a:t>
            </a:r>
            <a:endParaRPr lang="en-US" altLang="ja-JP" sz="2400" b="0">
              <a:solidFill>
                <a:srgbClr val="FFFFFF"/>
              </a:solidFill>
              <a:latin typeface="Segoe UI Semibold"/>
              <a:ea typeface="メイリオ"/>
              <a:cs typeface="+mn-cs"/>
            </a:endParaRPr>
          </a:p>
        </p:txBody>
      </p:sp>
      <p:sp>
        <p:nvSpPr>
          <p:cNvPr id="32" name="Rectangle 31"/>
          <p:cNvSpPr/>
          <p:nvPr/>
        </p:nvSpPr>
        <p:spPr>
          <a:xfrm>
            <a:off x="5531706" y="2175777"/>
            <a:ext cx="2281602" cy="719191"/>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400" b="0" smtClean="0">
                <a:solidFill>
                  <a:srgbClr val="FFFFFF"/>
                </a:solidFill>
                <a:latin typeface="Segoe UI Semibold"/>
                <a:ea typeface="メイリオ"/>
                <a:cs typeface="+mn-cs"/>
              </a:rPr>
              <a:t>HTML/CSS</a:t>
            </a:r>
            <a:endParaRPr lang="en-US" altLang="ja-JP" sz="2400" b="0">
              <a:solidFill>
                <a:srgbClr val="FFFFFF"/>
              </a:solidFill>
              <a:latin typeface="Segoe UI Semibold"/>
              <a:ea typeface="メイリオ"/>
              <a:cs typeface="+mn-cs"/>
            </a:endParaRPr>
          </a:p>
        </p:txBody>
      </p:sp>
      <p:sp>
        <p:nvSpPr>
          <p:cNvPr id="40" name="Rectangle 39"/>
          <p:cNvSpPr/>
          <p:nvPr/>
        </p:nvSpPr>
        <p:spPr>
          <a:xfrm>
            <a:off x="7882998" y="2171232"/>
            <a:ext cx="1183214" cy="2814029"/>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000" b="0" dirty="0" smtClean="0">
                <a:solidFill>
                  <a:srgbClr val="FFFFFF"/>
                </a:solidFill>
                <a:latin typeface="Segoe UI Semibold"/>
                <a:ea typeface="メイリオ"/>
                <a:cs typeface="+mn-cs"/>
              </a:rPr>
              <a:t>HTML</a:t>
            </a:r>
            <a:endParaRPr lang="ja-JP" altLang="en-US" dirty="0" smtClean="0">
              <a:solidFill>
                <a:schemeClr val="tx1"/>
              </a:solidFill>
              <a:latin typeface="+mj-lt"/>
              <a:ea typeface="メイリオ"/>
            </a:endParaRPr>
          </a:p>
          <a:p>
            <a:pPr algn="ctr" defTabSz="914400">
              <a:buNone/>
            </a:pPr>
            <a:r>
              <a:rPr lang="en-US" altLang="ja-JP" sz="1400" b="0" dirty="0" smtClean="0">
                <a:solidFill>
                  <a:srgbClr val="FFFFFF"/>
                </a:solidFill>
                <a:latin typeface="Segoe UI Semibold"/>
                <a:ea typeface="メイリオ"/>
                <a:cs typeface="+mn-cs"/>
              </a:rPr>
              <a:t>JavaScript</a:t>
            </a:r>
            <a:endParaRPr lang="ja-JP" altLang="en-US" sz="1200" dirty="0" smtClean="0">
              <a:solidFill>
                <a:schemeClr val="tx1"/>
              </a:solidFill>
              <a:latin typeface="+mj-lt"/>
              <a:ea typeface="メイリオ"/>
            </a:endParaRPr>
          </a:p>
        </p:txBody>
      </p:sp>
      <p:sp>
        <p:nvSpPr>
          <p:cNvPr id="53" name="Rectangle 52"/>
          <p:cNvSpPr/>
          <p:nvPr/>
        </p:nvSpPr>
        <p:spPr>
          <a:xfrm>
            <a:off x="10322546" y="2171232"/>
            <a:ext cx="784863" cy="281402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ja-JP" altLang="en-US" sz="2400" dirty="0">
              <a:solidFill>
                <a:schemeClr val="tx1"/>
              </a:solidFill>
              <a:latin typeface="+mj-lt"/>
              <a:ea typeface="メイリオ"/>
            </a:endParaRPr>
          </a:p>
        </p:txBody>
      </p:sp>
      <p:sp>
        <p:nvSpPr>
          <p:cNvPr id="54" name="Rectangle 53"/>
          <p:cNvSpPr/>
          <p:nvPr/>
        </p:nvSpPr>
        <p:spPr>
          <a:xfrm>
            <a:off x="9139707" y="2171231"/>
            <a:ext cx="1105380" cy="2815200"/>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ja-JP" altLang="en-US" sz="2400" dirty="0" smtClean="0">
              <a:solidFill>
                <a:schemeClr val="tx1"/>
              </a:solidFill>
              <a:latin typeface="+mj-lt"/>
              <a:ea typeface="メイリオ"/>
            </a:endParaRPr>
          </a:p>
        </p:txBody>
      </p:sp>
      <p:sp>
        <p:nvSpPr>
          <p:cNvPr id="55" name="TextBox 54"/>
          <p:cNvSpPr txBox="1"/>
          <p:nvPr/>
        </p:nvSpPr>
        <p:spPr>
          <a:xfrm>
            <a:off x="9273841" y="3302289"/>
            <a:ext cx="790576" cy="615553"/>
          </a:xfrm>
          <a:prstGeom prst="rect">
            <a:avLst/>
          </a:prstGeom>
          <a:solidFill>
            <a:srgbClr val="00B0F0"/>
          </a:solidFill>
        </p:spPr>
        <p:txBody>
          <a:bodyPr wrap="square" lIns="0" tIns="0" rIns="0" bIns="0" rtlCol="0">
            <a:spAutoFit/>
          </a:bodyPr>
          <a:lstStyle/>
          <a:p>
            <a:pPr algn="ctr" defTabSz="914400">
              <a:buNone/>
            </a:pPr>
            <a:r>
              <a:rPr lang="en-US" altLang="ja-JP" sz="2000" b="0" dirty="0" smtClean="0">
                <a:solidFill>
                  <a:schemeClr val="tx1"/>
                </a:solidFill>
                <a:latin typeface="Segoe UI Semibold"/>
                <a:ea typeface="メイリオ"/>
                <a:cs typeface="+mn-cs"/>
              </a:rPr>
              <a:t>C</a:t>
            </a:r>
          </a:p>
          <a:p>
            <a:pPr algn="ctr" defTabSz="914400">
              <a:buNone/>
            </a:pPr>
            <a:r>
              <a:rPr lang="en-US" altLang="ja-JP" sz="2000" b="0" dirty="0" smtClean="0">
                <a:solidFill>
                  <a:schemeClr val="tx1"/>
                </a:solidFill>
                <a:latin typeface="Segoe UI Semibold"/>
                <a:ea typeface="メイリオ"/>
                <a:cs typeface="+mn-cs"/>
              </a:rPr>
              <a:t>C++</a:t>
            </a:r>
            <a:endParaRPr lang="ja-JP" altLang="en-US" sz="2000" dirty="0">
              <a:latin typeface="+mj-lt"/>
              <a:ea typeface="メイリオ"/>
            </a:endParaRPr>
          </a:p>
        </p:txBody>
      </p:sp>
      <p:sp>
        <p:nvSpPr>
          <p:cNvPr id="57" name="TextBox 56"/>
          <p:cNvSpPr txBox="1"/>
          <p:nvPr/>
        </p:nvSpPr>
        <p:spPr>
          <a:xfrm>
            <a:off x="10344166" y="3302289"/>
            <a:ext cx="629416" cy="615553"/>
          </a:xfrm>
          <a:prstGeom prst="rect">
            <a:avLst/>
          </a:prstGeom>
          <a:solidFill>
            <a:srgbClr val="00B0F0"/>
          </a:solidFill>
        </p:spPr>
        <p:txBody>
          <a:bodyPr wrap="square" lIns="0" tIns="0" rIns="0" bIns="0" rtlCol="0">
            <a:spAutoFit/>
          </a:bodyPr>
          <a:lstStyle/>
          <a:p>
            <a:pPr algn="ctr" defTabSz="914400">
              <a:buNone/>
            </a:pPr>
            <a:r>
              <a:rPr lang="en-US" altLang="ja-JP" sz="2000" b="0" dirty="0" smtClean="0">
                <a:solidFill>
                  <a:schemeClr val="tx1"/>
                </a:solidFill>
                <a:latin typeface="Segoe UI Semibold"/>
                <a:ea typeface="メイリオ"/>
                <a:cs typeface="+mn-cs"/>
              </a:rPr>
              <a:t>C#</a:t>
            </a:r>
          </a:p>
          <a:p>
            <a:pPr algn="ctr" defTabSz="914400">
              <a:buNone/>
            </a:pPr>
            <a:r>
              <a:rPr lang="en-US" altLang="ja-JP" sz="2000" b="0" dirty="0" smtClean="0">
                <a:solidFill>
                  <a:schemeClr val="tx1"/>
                </a:solidFill>
                <a:latin typeface="Segoe UI Semibold"/>
                <a:ea typeface="メイリオ"/>
                <a:cs typeface="+mn-cs"/>
              </a:rPr>
              <a:t>VB</a:t>
            </a:r>
            <a:endParaRPr lang="ja-JP" altLang="en-US" sz="2000" b="0" dirty="0">
              <a:solidFill>
                <a:schemeClr val="tx1"/>
              </a:solidFill>
              <a:latin typeface="Segoe UI Semibold"/>
              <a:ea typeface="メイリオ"/>
              <a:cs typeface="+mn-cs"/>
            </a:endParaRPr>
          </a:p>
        </p:txBody>
      </p:sp>
      <p:sp>
        <p:nvSpPr>
          <p:cNvPr id="58" name="Rectangle 57"/>
          <p:cNvSpPr/>
          <p:nvPr/>
        </p:nvSpPr>
        <p:spPr>
          <a:xfrm>
            <a:off x="7882997" y="1456316"/>
            <a:ext cx="3229200" cy="63177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36000" tIns="60862" rIns="36000" bIns="60862" rtlCol="0" anchor="ctr"/>
          <a:lstStyle/>
          <a:p>
            <a:pPr algn="ctr" defTabSz="914400">
              <a:buNone/>
            </a:pPr>
            <a:r>
              <a:rPr lang="ja-JP" altLang="en-US" sz="2500" b="0" dirty="0" smtClean="0">
                <a:solidFill>
                  <a:srgbClr val="FFFFFF"/>
                </a:solidFill>
                <a:latin typeface="Segoe UI Semibold"/>
                <a:ea typeface="メイリオ"/>
                <a:cs typeface="+mn-cs"/>
              </a:rPr>
              <a:t>デスクトップ アプリ</a:t>
            </a:r>
            <a:endParaRPr lang="ja-JP" altLang="en-US" sz="2500" dirty="0">
              <a:solidFill>
                <a:schemeClr val="tx1"/>
              </a:solidFill>
              <a:latin typeface="+mj-lt"/>
              <a:ea typeface="メイリオ"/>
            </a:endParaRPr>
          </a:p>
        </p:txBody>
      </p:sp>
      <p:sp>
        <p:nvSpPr>
          <p:cNvPr id="33" name="Rectangle 32"/>
          <p:cNvSpPr/>
          <p:nvPr/>
        </p:nvSpPr>
        <p:spPr>
          <a:xfrm>
            <a:off x="9139707" y="5053654"/>
            <a:ext cx="1105379" cy="63537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2000" b="0" dirty="0" smtClean="0">
                <a:solidFill>
                  <a:srgbClr val="FFFFFF"/>
                </a:solidFill>
                <a:latin typeface="Segoe UI Semibold"/>
                <a:ea typeface="メイリオ"/>
                <a:cs typeface="+mn-cs"/>
              </a:rPr>
              <a:t>Win32</a:t>
            </a:r>
            <a:endParaRPr lang="en-US" altLang="ja-JP" sz="2000" b="0" dirty="0">
              <a:solidFill>
                <a:srgbClr val="FFFFFF"/>
              </a:solidFill>
              <a:latin typeface="Segoe UI Semibold"/>
              <a:ea typeface="メイリオ"/>
              <a:cs typeface="+mn-cs"/>
            </a:endParaRPr>
          </a:p>
        </p:txBody>
      </p:sp>
      <p:sp>
        <p:nvSpPr>
          <p:cNvPr id="34" name="Rectangle 33"/>
          <p:cNvSpPr/>
          <p:nvPr/>
        </p:nvSpPr>
        <p:spPr>
          <a:xfrm>
            <a:off x="10322546" y="5053651"/>
            <a:ext cx="784863" cy="63537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1600" b="0" smtClean="0">
                <a:solidFill>
                  <a:srgbClr val="FFFFFF"/>
                </a:solidFill>
                <a:latin typeface="Segoe UI Light"/>
                <a:ea typeface="メイリオ"/>
                <a:cs typeface="+mn-cs"/>
              </a:rPr>
              <a:t>.</a:t>
            </a:r>
            <a:r>
              <a:rPr lang="en-US" altLang="ja-JP" sz="1600" b="0" smtClean="0">
                <a:solidFill>
                  <a:srgbClr val="FFFFFF"/>
                </a:solidFill>
                <a:latin typeface="Segoe UI Semibold"/>
                <a:ea typeface="メイリオ"/>
                <a:cs typeface="+mn-cs"/>
              </a:rPr>
              <a:t>NET/SL</a:t>
            </a:r>
            <a:endParaRPr lang="ja-JP" altLang="en-US" sz="1600" b="0">
              <a:solidFill>
                <a:srgbClr val="FFFFFF"/>
              </a:solidFill>
              <a:latin typeface="Segoe UI Semibold"/>
              <a:ea typeface="メイリオ"/>
              <a:cs typeface="+mn-cs"/>
            </a:endParaRPr>
          </a:p>
        </p:txBody>
      </p:sp>
      <p:sp>
        <p:nvSpPr>
          <p:cNvPr id="35" name="Rectangle 34"/>
          <p:cNvSpPr/>
          <p:nvPr/>
        </p:nvSpPr>
        <p:spPr>
          <a:xfrm>
            <a:off x="7882998" y="5053654"/>
            <a:ext cx="1183214" cy="63537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en-US" altLang="ja-JP" sz="1600" b="0" smtClean="0">
                <a:solidFill>
                  <a:srgbClr val="FFFFFF"/>
                </a:solidFill>
                <a:latin typeface="Segoe UI Semibold"/>
                <a:ea typeface="メイリオ"/>
                <a:cs typeface="+mn-cs"/>
              </a:rPr>
              <a:t>Internet Explorer</a:t>
            </a:r>
            <a:endParaRPr lang="ja-JP" altLang="en-US" sz="1600" dirty="0">
              <a:solidFill>
                <a:schemeClr val="tx1"/>
              </a:solidFill>
              <a:latin typeface="+mj-lt"/>
              <a:ea typeface="メイリオ"/>
            </a:endParaRPr>
          </a:p>
        </p:txBody>
      </p:sp>
      <p:sp>
        <p:nvSpPr>
          <p:cNvPr id="36" name="Rectangle 35"/>
          <p:cNvSpPr/>
          <p:nvPr/>
        </p:nvSpPr>
        <p:spPr>
          <a:xfrm>
            <a:off x="1458452" y="2175778"/>
            <a:ext cx="486953" cy="801935"/>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ja-JP" altLang="en-US" sz="2400" dirty="0">
              <a:solidFill>
                <a:schemeClr val="tx1"/>
              </a:solidFill>
              <a:latin typeface="+mj-lt"/>
              <a:ea typeface="メイリオ"/>
            </a:endParaRPr>
          </a:p>
        </p:txBody>
      </p:sp>
      <p:sp>
        <p:nvSpPr>
          <p:cNvPr id="37" name="Rectangle 36"/>
          <p:cNvSpPr/>
          <p:nvPr/>
        </p:nvSpPr>
        <p:spPr>
          <a:xfrm>
            <a:off x="5066885" y="2175778"/>
            <a:ext cx="392730" cy="814442"/>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ja-JP" altLang="en-US" sz="2400" dirty="0">
              <a:solidFill>
                <a:schemeClr val="tx1"/>
              </a:solidFill>
              <a:latin typeface="+mj-lt"/>
              <a:ea typeface="メイリオ"/>
            </a:endParaRPr>
          </a:p>
        </p:txBody>
      </p:sp>
      <p:sp>
        <p:nvSpPr>
          <p:cNvPr id="38" name="Rectangle 37"/>
          <p:cNvSpPr/>
          <p:nvPr/>
        </p:nvSpPr>
        <p:spPr>
          <a:xfrm rot="16200000">
            <a:off x="32963" y="4453539"/>
            <a:ext cx="1847452"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ja-JP" altLang="en-US" sz="1400" b="0" dirty="0" smtClean="0">
                <a:solidFill>
                  <a:srgbClr val="FFFFFF"/>
                </a:solidFill>
                <a:latin typeface="Segoe UI Semibold"/>
                <a:ea typeface="メイリオ"/>
                <a:cs typeface="+mn-cs"/>
              </a:rPr>
              <a:t>システム サービス</a:t>
            </a:r>
            <a:endParaRPr lang="ja-JP" altLang="en-US" sz="1400" dirty="0">
              <a:solidFill>
                <a:schemeClr val="tx1"/>
              </a:solidFill>
              <a:latin typeface="+mj-lt"/>
              <a:ea typeface="メイリオ"/>
            </a:endParaRPr>
          </a:p>
        </p:txBody>
      </p:sp>
      <p:sp>
        <p:nvSpPr>
          <p:cNvPr id="45" name="Rectangle 44"/>
          <p:cNvSpPr/>
          <p:nvPr/>
        </p:nvSpPr>
        <p:spPr>
          <a:xfrm rot="16200000">
            <a:off x="642368" y="2193309"/>
            <a:ext cx="628651"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54000" tIns="60862" rIns="54000" bIns="60862" rtlCol="0" anchor="ctr"/>
          <a:lstStyle/>
          <a:p>
            <a:pPr algn="ctr" defTabSz="914400">
              <a:buNone/>
            </a:pPr>
            <a:r>
              <a:rPr lang="ja-JP" altLang="en-US" sz="1300" b="0" dirty="0" smtClean="0">
                <a:solidFill>
                  <a:srgbClr val="FFFFFF"/>
                </a:solidFill>
                <a:latin typeface="Segoe UI Semibold"/>
                <a:ea typeface="メイリオ"/>
                <a:cs typeface="+mn-cs"/>
              </a:rPr>
              <a:t>ビュー</a:t>
            </a:r>
            <a:endParaRPr lang="ja-JP" altLang="en-US" sz="1300" dirty="0">
              <a:solidFill>
                <a:schemeClr val="tx1"/>
              </a:solidFill>
              <a:latin typeface="+mj-lt"/>
              <a:ea typeface="メイリオ"/>
            </a:endParaRPr>
          </a:p>
        </p:txBody>
      </p:sp>
      <p:sp>
        <p:nvSpPr>
          <p:cNvPr id="59" name="Rectangle 58"/>
          <p:cNvSpPr/>
          <p:nvPr/>
        </p:nvSpPr>
        <p:spPr>
          <a:xfrm rot="16200000">
            <a:off x="524293" y="3015600"/>
            <a:ext cx="864794"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54000" tIns="60862" rIns="54000" bIns="60862" rtlCol="0" anchor="ctr"/>
          <a:lstStyle/>
          <a:p>
            <a:pPr algn="ctr" defTabSz="914400">
              <a:buNone/>
            </a:pPr>
            <a:r>
              <a:rPr lang="ja-JP" altLang="en-US" sz="1000" b="0" spc="-110" dirty="0" smtClean="0">
                <a:solidFill>
                  <a:srgbClr val="FFFFFF"/>
                </a:solidFill>
                <a:latin typeface="Segoe UI Semibold"/>
                <a:ea typeface="メイリオ"/>
              </a:rPr>
              <a:t>モデル </a:t>
            </a:r>
            <a:r>
              <a:rPr lang="en-US" altLang="ja-JP" sz="1000" b="0" spc="-110" dirty="0" smtClean="0">
                <a:solidFill>
                  <a:srgbClr val="FFFFFF"/>
                </a:solidFill>
                <a:latin typeface="Segoe UI Semibold"/>
                <a:ea typeface="メイリオ"/>
              </a:rPr>
              <a:t/>
            </a:r>
            <a:br>
              <a:rPr lang="en-US" altLang="ja-JP" sz="1000" b="0" spc="-110" dirty="0" smtClean="0">
                <a:solidFill>
                  <a:srgbClr val="FFFFFF"/>
                </a:solidFill>
                <a:latin typeface="Segoe UI Semibold"/>
                <a:ea typeface="メイリオ"/>
              </a:rPr>
            </a:br>
            <a:r>
              <a:rPr lang="ja-JP" altLang="en-US" sz="1000" b="0" dirty="0" smtClean="0">
                <a:solidFill>
                  <a:srgbClr val="FFFFFF"/>
                </a:solidFill>
                <a:latin typeface="Segoe UI Semibold"/>
                <a:ea typeface="メイリオ"/>
              </a:rPr>
              <a:t>コントローラー</a:t>
            </a:r>
            <a:endParaRPr lang="ja-JP" altLang="en-US" sz="1000" dirty="0">
              <a:solidFill>
                <a:schemeClr val="tx1"/>
              </a:solidFill>
              <a:latin typeface="+mj-lt"/>
              <a:ea typeface="メイリオ"/>
            </a:endParaRPr>
          </a:p>
        </p:txBody>
      </p:sp>
      <p:sp>
        <p:nvSpPr>
          <p:cNvPr id="60" name="Rectangle 59"/>
          <p:cNvSpPr/>
          <p:nvPr/>
        </p:nvSpPr>
        <p:spPr>
          <a:xfrm rot="16200000">
            <a:off x="633957" y="5795529"/>
            <a:ext cx="645460"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400">
              <a:buNone/>
            </a:pPr>
            <a:r>
              <a:rPr lang="ja-JP" altLang="en-US" sz="1400" b="0" dirty="0" smtClean="0">
                <a:solidFill>
                  <a:srgbClr val="FFFFFF"/>
                </a:solidFill>
                <a:latin typeface="Segoe UI Semibold"/>
                <a:ea typeface="メイリオ"/>
                <a:cs typeface="+mn-cs"/>
              </a:rPr>
              <a:t>コア</a:t>
            </a:r>
            <a:endParaRPr lang="ja-JP" altLang="en-US" sz="1400" dirty="0">
              <a:solidFill>
                <a:schemeClr val="tx1"/>
              </a:solidFill>
              <a:latin typeface="+mj-lt"/>
              <a:ea typeface="メイリオ"/>
            </a:endParaRPr>
          </a:p>
        </p:txBody>
      </p:sp>
      <p:sp>
        <p:nvSpPr>
          <p:cNvPr id="31" name="Rectangle 30"/>
          <p:cNvSpPr/>
          <p:nvPr/>
        </p:nvSpPr>
        <p:spPr bwMode="auto">
          <a:xfrm>
            <a:off x="1467114" y="1430436"/>
            <a:ext cx="4071364" cy="2330591"/>
          </a:xfrm>
          <a:custGeom>
            <a:avLst/>
            <a:gdLst>
              <a:gd name="connsiteX0" fmla="*/ 0 w 4064463"/>
              <a:gd name="connsiteY0" fmla="*/ 0 h 2304711"/>
              <a:gd name="connsiteX1" fmla="*/ 4064463 w 4064463"/>
              <a:gd name="connsiteY1" fmla="*/ 0 h 2304711"/>
              <a:gd name="connsiteX2" fmla="*/ 4064463 w 4064463"/>
              <a:gd name="connsiteY2" fmla="*/ 2304711 h 2304711"/>
              <a:gd name="connsiteX3" fmla="*/ 0 w 4064463"/>
              <a:gd name="connsiteY3" fmla="*/ 2304711 h 2304711"/>
              <a:gd name="connsiteX4" fmla="*/ 0 w 4064463"/>
              <a:gd name="connsiteY4" fmla="*/ 0 h 2304711"/>
              <a:gd name="connsiteX0" fmla="*/ 4064463 w 4155903"/>
              <a:gd name="connsiteY0" fmla="*/ 0 h 2304711"/>
              <a:gd name="connsiteX1" fmla="*/ 4064463 w 4155903"/>
              <a:gd name="connsiteY1" fmla="*/ 2304711 h 2304711"/>
              <a:gd name="connsiteX2" fmla="*/ 0 w 4155903"/>
              <a:gd name="connsiteY2" fmla="*/ 2304711 h 2304711"/>
              <a:gd name="connsiteX3" fmla="*/ 0 w 4155903"/>
              <a:gd name="connsiteY3" fmla="*/ 0 h 2304711"/>
              <a:gd name="connsiteX4" fmla="*/ 4155903 w 4155903"/>
              <a:gd name="connsiteY4" fmla="*/ 91440 h 2304711"/>
              <a:gd name="connsiteX0" fmla="*/ 4064463 w 4066188"/>
              <a:gd name="connsiteY0" fmla="*/ 0 h 2304711"/>
              <a:gd name="connsiteX1" fmla="*/ 4064463 w 4066188"/>
              <a:gd name="connsiteY1" fmla="*/ 2304711 h 2304711"/>
              <a:gd name="connsiteX2" fmla="*/ 0 w 4066188"/>
              <a:gd name="connsiteY2" fmla="*/ 2304711 h 2304711"/>
              <a:gd name="connsiteX3" fmla="*/ 0 w 4066188"/>
              <a:gd name="connsiteY3" fmla="*/ 0 h 2304711"/>
              <a:gd name="connsiteX4" fmla="*/ 4066188 w 4066188"/>
              <a:gd name="connsiteY4" fmla="*/ 1725 h 2304711"/>
              <a:gd name="connsiteX0" fmla="*/ 4064463 w 4064463"/>
              <a:gd name="connsiteY0" fmla="*/ 60385 h 2365096"/>
              <a:gd name="connsiteX1" fmla="*/ 4064463 w 4064463"/>
              <a:gd name="connsiteY1" fmla="*/ 2365096 h 2365096"/>
              <a:gd name="connsiteX2" fmla="*/ 0 w 4064463"/>
              <a:gd name="connsiteY2" fmla="*/ 2365096 h 2365096"/>
              <a:gd name="connsiteX3" fmla="*/ 0 w 4064463"/>
              <a:gd name="connsiteY3" fmla="*/ 60385 h 2365096"/>
              <a:gd name="connsiteX4" fmla="*/ 3969573 w 4064463"/>
              <a:gd name="connsiteY4" fmla="*/ 0 h 2365096"/>
              <a:gd name="connsiteX0" fmla="*/ 4071364 w 4071364"/>
              <a:gd name="connsiteY0" fmla="*/ 684937 h 2365096"/>
              <a:gd name="connsiteX1" fmla="*/ 4064463 w 4071364"/>
              <a:gd name="connsiteY1" fmla="*/ 2365096 h 2365096"/>
              <a:gd name="connsiteX2" fmla="*/ 0 w 4071364"/>
              <a:gd name="connsiteY2" fmla="*/ 2365096 h 2365096"/>
              <a:gd name="connsiteX3" fmla="*/ 0 w 4071364"/>
              <a:gd name="connsiteY3" fmla="*/ 60385 h 2365096"/>
              <a:gd name="connsiteX4" fmla="*/ 3969573 w 4071364"/>
              <a:gd name="connsiteY4" fmla="*/ 0 h 2365096"/>
              <a:gd name="connsiteX0" fmla="*/ 4071364 w 4071364"/>
              <a:gd name="connsiteY0" fmla="*/ 626278 h 2306437"/>
              <a:gd name="connsiteX1" fmla="*/ 4064463 w 4071364"/>
              <a:gd name="connsiteY1" fmla="*/ 2306437 h 2306437"/>
              <a:gd name="connsiteX2" fmla="*/ 0 w 4071364"/>
              <a:gd name="connsiteY2" fmla="*/ 2306437 h 2306437"/>
              <a:gd name="connsiteX3" fmla="*/ 0 w 4071364"/>
              <a:gd name="connsiteY3" fmla="*/ 1726 h 2306437"/>
              <a:gd name="connsiteX4" fmla="*/ 4010980 w 4071364"/>
              <a:gd name="connsiteY4" fmla="*/ 0 h 2306437"/>
              <a:gd name="connsiteX0" fmla="*/ 4071364 w 4071364"/>
              <a:gd name="connsiteY0" fmla="*/ 650432 h 2330591"/>
              <a:gd name="connsiteX1" fmla="*/ 4064463 w 4071364"/>
              <a:gd name="connsiteY1" fmla="*/ 2330591 h 2330591"/>
              <a:gd name="connsiteX2" fmla="*/ 0 w 4071364"/>
              <a:gd name="connsiteY2" fmla="*/ 2330591 h 2330591"/>
              <a:gd name="connsiteX3" fmla="*/ 0 w 4071364"/>
              <a:gd name="connsiteY3" fmla="*/ 25880 h 2330591"/>
              <a:gd name="connsiteX4" fmla="*/ 4048937 w 4071364"/>
              <a:gd name="connsiteY4" fmla="*/ 0 h 2330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364" h="2330591">
                <a:moveTo>
                  <a:pt x="4071364" y="650432"/>
                </a:moveTo>
                <a:cubicBezTo>
                  <a:pt x="4069064" y="1210485"/>
                  <a:pt x="4066763" y="1770538"/>
                  <a:pt x="4064463" y="2330591"/>
                </a:cubicBezTo>
                <a:lnTo>
                  <a:pt x="0" y="2330591"/>
                </a:lnTo>
                <a:lnTo>
                  <a:pt x="0" y="25880"/>
                </a:lnTo>
                <a:lnTo>
                  <a:pt x="4048937" y="0"/>
                </a:lnTo>
              </a:path>
            </a:pathLst>
          </a:custGeom>
          <a:noFill/>
          <a:ln w="571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39" name="Rectangle 38"/>
          <p:cNvSpPr/>
          <p:nvPr/>
        </p:nvSpPr>
        <p:spPr bwMode="auto">
          <a:xfrm>
            <a:off x="1573756" y="5116428"/>
            <a:ext cx="6122219" cy="460760"/>
          </a:xfrm>
          <a:prstGeom prst="rect">
            <a:avLst/>
          </a:prstGeom>
          <a:noFill/>
          <a:ln w="571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42" name="Title 1"/>
          <p:cNvSpPr txBox="1">
            <a:spLocks/>
          </p:cNvSpPr>
          <p:nvPr/>
        </p:nvSpPr>
        <p:spPr>
          <a:xfrm>
            <a:off x="8204229" y="3419244"/>
            <a:ext cx="3715055" cy="101104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defTabSz="914400">
              <a:buNone/>
            </a:pPr>
            <a:r>
              <a:rPr lang="ja-JP" altLang="en-US" sz="3600" b="0" dirty="0" smtClean="0">
                <a:solidFill>
                  <a:schemeClr val="tx1"/>
                </a:solidFill>
                <a:latin typeface="Segoe UI Semibold"/>
                <a:ea typeface="メイリオ"/>
                <a:cs typeface="Segoe UI"/>
              </a:rPr>
              <a:t>このセッションの主題</a:t>
            </a:r>
            <a:endParaRPr lang="ja-JP" altLang="en-US" sz="3600" b="0" dirty="0">
              <a:solidFill>
                <a:schemeClr val="tx1"/>
              </a:solidFill>
              <a:latin typeface="Segoe UI Semibold"/>
              <a:ea typeface="メイリオ"/>
              <a:cs typeface="Segoe UI"/>
            </a:endParaRPr>
          </a:p>
        </p:txBody>
      </p:sp>
      <p:cxnSp>
        <p:nvCxnSpPr>
          <p:cNvPr id="43" name="Straight Arrow Connector 42"/>
          <p:cNvCxnSpPr/>
          <p:nvPr/>
        </p:nvCxnSpPr>
        <p:spPr>
          <a:xfrm flipH="1">
            <a:off x="7669237" y="3668543"/>
            <a:ext cx="534992" cy="1447885"/>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4872038" y="2824162"/>
            <a:ext cx="3317904" cy="849146"/>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bwMode="auto">
          <a:xfrm>
            <a:off x="5478442" y="1422145"/>
            <a:ext cx="2332421" cy="647301"/>
          </a:xfrm>
          <a:custGeom>
            <a:avLst/>
            <a:gdLst>
              <a:gd name="connsiteX0" fmla="*/ 0 w 2284114"/>
              <a:gd name="connsiteY0" fmla="*/ 0 h 631773"/>
              <a:gd name="connsiteX1" fmla="*/ 2284114 w 2284114"/>
              <a:gd name="connsiteY1" fmla="*/ 0 h 631773"/>
              <a:gd name="connsiteX2" fmla="*/ 2284114 w 2284114"/>
              <a:gd name="connsiteY2" fmla="*/ 631773 h 631773"/>
              <a:gd name="connsiteX3" fmla="*/ 0 w 2284114"/>
              <a:gd name="connsiteY3" fmla="*/ 631773 h 631773"/>
              <a:gd name="connsiteX4" fmla="*/ 0 w 2284114"/>
              <a:gd name="connsiteY4" fmla="*/ 0 h 631773"/>
              <a:gd name="connsiteX0" fmla="*/ 0 w 2284114"/>
              <a:gd name="connsiteY0" fmla="*/ 631773 h 723213"/>
              <a:gd name="connsiteX1" fmla="*/ 0 w 2284114"/>
              <a:gd name="connsiteY1" fmla="*/ 0 h 723213"/>
              <a:gd name="connsiteX2" fmla="*/ 2284114 w 2284114"/>
              <a:gd name="connsiteY2" fmla="*/ 0 h 723213"/>
              <a:gd name="connsiteX3" fmla="*/ 2284114 w 2284114"/>
              <a:gd name="connsiteY3" fmla="*/ 631773 h 723213"/>
              <a:gd name="connsiteX4" fmla="*/ 91440 w 2284114"/>
              <a:gd name="connsiteY4" fmla="*/ 723213 h 723213"/>
              <a:gd name="connsiteX0" fmla="*/ 5176 w 2289290"/>
              <a:gd name="connsiteY0" fmla="*/ 631773 h 631773"/>
              <a:gd name="connsiteX1" fmla="*/ 5176 w 2289290"/>
              <a:gd name="connsiteY1" fmla="*/ 0 h 631773"/>
              <a:gd name="connsiteX2" fmla="*/ 2289290 w 2289290"/>
              <a:gd name="connsiteY2" fmla="*/ 0 h 631773"/>
              <a:gd name="connsiteX3" fmla="*/ 2289290 w 2289290"/>
              <a:gd name="connsiteY3" fmla="*/ 631773 h 631773"/>
              <a:gd name="connsiteX4" fmla="*/ 0 w 2289290"/>
              <a:gd name="connsiteY4" fmla="*/ 626597 h 631773"/>
              <a:gd name="connsiteX0" fmla="*/ 5176 w 2289290"/>
              <a:gd name="connsiteY0" fmla="*/ 631773 h 631773"/>
              <a:gd name="connsiteX1" fmla="*/ 5176 w 2289290"/>
              <a:gd name="connsiteY1" fmla="*/ 0 h 631773"/>
              <a:gd name="connsiteX2" fmla="*/ 2289290 w 2289290"/>
              <a:gd name="connsiteY2" fmla="*/ 0 h 631773"/>
              <a:gd name="connsiteX3" fmla="*/ 2289290 w 2289290"/>
              <a:gd name="connsiteY3" fmla="*/ 631773 h 631773"/>
              <a:gd name="connsiteX4" fmla="*/ 0 w 2289290"/>
              <a:gd name="connsiteY4" fmla="*/ 626597 h 631773"/>
              <a:gd name="connsiteX0" fmla="*/ 5176 w 2289290"/>
              <a:gd name="connsiteY0" fmla="*/ 631773 h 631773"/>
              <a:gd name="connsiteX1" fmla="*/ 2289290 w 2289290"/>
              <a:gd name="connsiteY1" fmla="*/ 0 h 631773"/>
              <a:gd name="connsiteX2" fmla="*/ 2289290 w 2289290"/>
              <a:gd name="connsiteY2" fmla="*/ 631773 h 631773"/>
              <a:gd name="connsiteX3" fmla="*/ 0 w 2289290"/>
              <a:gd name="connsiteY3" fmla="*/ 626597 h 631773"/>
              <a:gd name="connsiteX0" fmla="*/ 0 w 2284114"/>
              <a:gd name="connsiteY0" fmla="*/ 631773 h 643850"/>
              <a:gd name="connsiteX1" fmla="*/ 2284114 w 2284114"/>
              <a:gd name="connsiteY1" fmla="*/ 0 h 643850"/>
              <a:gd name="connsiteX2" fmla="*/ 2284114 w 2284114"/>
              <a:gd name="connsiteY2" fmla="*/ 631773 h 643850"/>
              <a:gd name="connsiteX3" fmla="*/ 246716 w 2284114"/>
              <a:gd name="connsiteY3" fmla="*/ 643850 h 643850"/>
              <a:gd name="connsiteX0" fmla="*/ 0 w 2494598"/>
              <a:gd name="connsiteY0" fmla="*/ 0 h 671135"/>
              <a:gd name="connsiteX1" fmla="*/ 2494598 w 2494598"/>
              <a:gd name="connsiteY1" fmla="*/ 27285 h 671135"/>
              <a:gd name="connsiteX2" fmla="*/ 2494598 w 2494598"/>
              <a:gd name="connsiteY2" fmla="*/ 659058 h 671135"/>
              <a:gd name="connsiteX3" fmla="*/ 457200 w 2494598"/>
              <a:gd name="connsiteY3" fmla="*/ 671135 h 671135"/>
              <a:gd name="connsiteX0" fmla="*/ 0 w 2494598"/>
              <a:gd name="connsiteY0" fmla="*/ 0 h 674586"/>
              <a:gd name="connsiteX1" fmla="*/ 2494598 w 2494598"/>
              <a:gd name="connsiteY1" fmla="*/ 27285 h 674586"/>
              <a:gd name="connsiteX2" fmla="*/ 2494598 w 2494598"/>
              <a:gd name="connsiteY2" fmla="*/ 659058 h 674586"/>
              <a:gd name="connsiteX3" fmla="*/ 112143 w 2494598"/>
              <a:gd name="connsiteY3" fmla="*/ 674586 h 674586"/>
              <a:gd name="connsiteX0" fmla="*/ 0 w 2484246"/>
              <a:gd name="connsiteY0" fmla="*/ 27924 h 647301"/>
              <a:gd name="connsiteX1" fmla="*/ 2484246 w 2484246"/>
              <a:gd name="connsiteY1" fmla="*/ 0 h 647301"/>
              <a:gd name="connsiteX2" fmla="*/ 2484246 w 2484246"/>
              <a:gd name="connsiteY2" fmla="*/ 631773 h 647301"/>
              <a:gd name="connsiteX3" fmla="*/ 101791 w 2484246"/>
              <a:gd name="connsiteY3" fmla="*/ 647301 h 647301"/>
              <a:gd name="connsiteX0" fmla="*/ 50034 w 2382455"/>
              <a:gd name="connsiteY0" fmla="*/ 10671 h 647301"/>
              <a:gd name="connsiteX1" fmla="*/ 2382455 w 2382455"/>
              <a:gd name="connsiteY1" fmla="*/ 0 h 647301"/>
              <a:gd name="connsiteX2" fmla="*/ 2382455 w 2382455"/>
              <a:gd name="connsiteY2" fmla="*/ 631773 h 647301"/>
              <a:gd name="connsiteX3" fmla="*/ 0 w 2382455"/>
              <a:gd name="connsiteY3" fmla="*/ 647301 h 647301"/>
              <a:gd name="connsiteX0" fmla="*/ 0 w 2332421"/>
              <a:gd name="connsiteY0" fmla="*/ 10671 h 654203"/>
              <a:gd name="connsiteX1" fmla="*/ 2332421 w 2332421"/>
              <a:gd name="connsiteY1" fmla="*/ 0 h 654203"/>
              <a:gd name="connsiteX2" fmla="*/ 2332421 w 2332421"/>
              <a:gd name="connsiteY2" fmla="*/ 631773 h 654203"/>
              <a:gd name="connsiteX3" fmla="*/ 56934 w 2332421"/>
              <a:gd name="connsiteY3" fmla="*/ 654203 h 654203"/>
              <a:gd name="connsiteX0" fmla="*/ 0 w 2332421"/>
              <a:gd name="connsiteY0" fmla="*/ 10671 h 647301"/>
              <a:gd name="connsiteX1" fmla="*/ 2332421 w 2332421"/>
              <a:gd name="connsiteY1" fmla="*/ 0 h 647301"/>
              <a:gd name="connsiteX2" fmla="*/ 2332421 w 2332421"/>
              <a:gd name="connsiteY2" fmla="*/ 631773 h 647301"/>
              <a:gd name="connsiteX3" fmla="*/ 29329 w 2332421"/>
              <a:gd name="connsiteY3" fmla="*/ 647301 h 647301"/>
            </a:gdLst>
            <a:ahLst/>
            <a:cxnLst>
              <a:cxn ang="0">
                <a:pos x="connsiteX0" y="connsiteY0"/>
              </a:cxn>
              <a:cxn ang="0">
                <a:pos x="connsiteX1" y="connsiteY1"/>
              </a:cxn>
              <a:cxn ang="0">
                <a:pos x="connsiteX2" y="connsiteY2"/>
              </a:cxn>
              <a:cxn ang="0">
                <a:pos x="connsiteX3" y="connsiteY3"/>
              </a:cxn>
            </a:cxnLst>
            <a:rect l="l" t="t" r="r" b="b"/>
            <a:pathLst>
              <a:path w="2332421" h="647301">
                <a:moveTo>
                  <a:pt x="0" y="10671"/>
                </a:moveTo>
                <a:lnTo>
                  <a:pt x="2332421" y="0"/>
                </a:lnTo>
                <a:lnTo>
                  <a:pt x="2332421" y="631773"/>
                </a:lnTo>
                <a:lnTo>
                  <a:pt x="29329" y="647301"/>
                </a:lnTo>
              </a:path>
            </a:pathLst>
          </a:custGeom>
          <a:noFill/>
          <a:ln w="571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Tree>
    <p:custDataLst>
      <p:tags r:id="rId1"/>
    </p:custDataLst>
    <p:extLst>
      <p:ext uri="{BB962C8B-B14F-4D97-AF65-F5344CB8AC3E}">
        <p14:creationId xmlns:p14="http://schemas.microsoft.com/office/powerpoint/2010/main" val="2565597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xit" presetSubtype="0" fill="hold" grpId="0" nodeType="withEffect">
                                  <p:stCondLst>
                                    <p:cond delay="0"/>
                                  </p:stCondLst>
                                  <p:childTnLst>
                                    <p:animEffect transition="out" filter="fade">
                                      <p:cBhvr>
                                        <p:cTn id="9" dur="500"/>
                                        <p:tgtEl>
                                          <p:spTgt spid="38"/>
                                        </p:tgtEl>
                                      </p:cBhvr>
                                    </p:animEffect>
                                    <p:set>
                                      <p:cBhvr>
                                        <p:cTn id="10" dur="1" fill="hold">
                                          <p:stCondLst>
                                            <p:cond delay="499"/>
                                          </p:stCondLst>
                                        </p:cTn>
                                        <p:tgtEl>
                                          <p:spTgt spid="3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5"/>
                                        </p:tgtEl>
                                      </p:cBhvr>
                                    </p:animEffect>
                                    <p:set>
                                      <p:cBhvr>
                                        <p:cTn id="13" dur="1" fill="hold">
                                          <p:stCondLst>
                                            <p:cond delay="499"/>
                                          </p:stCondLst>
                                        </p:cTn>
                                        <p:tgtEl>
                                          <p:spTgt spid="4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59"/>
                                        </p:tgtEl>
                                      </p:cBhvr>
                                    </p:animEffect>
                                    <p:set>
                                      <p:cBhvr>
                                        <p:cTn id="16" dur="1" fill="hold">
                                          <p:stCondLst>
                                            <p:cond delay="499"/>
                                          </p:stCondLst>
                                        </p:cTn>
                                        <p:tgtEl>
                                          <p:spTgt spid="5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60"/>
                                        </p:tgtEl>
                                      </p:cBhvr>
                                    </p:animEffect>
                                    <p:set>
                                      <p:cBhvr>
                                        <p:cTn id="19" dur="1" fill="hold">
                                          <p:stCondLst>
                                            <p:cond delay="499"/>
                                          </p:stCondLst>
                                        </p:cTn>
                                        <p:tgtEl>
                                          <p:spTgt spid="6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40"/>
                                        </p:tgtEl>
                                      </p:cBhvr>
                                    </p:animEffect>
                                    <p:set>
                                      <p:cBhvr>
                                        <p:cTn id="22" dur="1" fill="hold">
                                          <p:stCondLst>
                                            <p:cond delay="499"/>
                                          </p:stCondLst>
                                        </p:cTn>
                                        <p:tgtEl>
                                          <p:spTgt spid="40"/>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53"/>
                                        </p:tgtEl>
                                      </p:cBhvr>
                                    </p:animEffect>
                                    <p:set>
                                      <p:cBhvr>
                                        <p:cTn id="25" dur="1" fill="hold">
                                          <p:stCondLst>
                                            <p:cond delay="499"/>
                                          </p:stCondLst>
                                        </p:cTn>
                                        <p:tgtEl>
                                          <p:spTgt spid="53"/>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54"/>
                                        </p:tgtEl>
                                      </p:cBhvr>
                                    </p:animEffect>
                                    <p:set>
                                      <p:cBhvr>
                                        <p:cTn id="28" dur="1" fill="hold">
                                          <p:stCondLst>
                                            <p:cond delay="499"/>
                                          </p:stCondLst>
                                        </p:cTn>
                                        <p:tgtEl>
                                          <p:spTgt spid="54"/>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55"/>
                                        </p:tgtEl>
                                      </p:cBhvr>
                                    </p:animEffect>
                                    <p:set>
                                      <p:cBhvr>
                                        <p:cTn id="31" dur="1" fill="hold">
                                          <p:stCondLst>
                                            <p:cond delay="499"/>
                                          </p:stCondLst>
                                        </p:cTn>
                                        <p:tgtEl>
                                          <p:spTgt spid="55"/>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57"/>
                                        </p:tgtEl>
                                      </p:cBhvr>
                                    </p:animEffect>
                                    <p:set>
                                      <p:cBhvr>
                                        <p:cTn id="34" dur="1" fill="hold">
                                          <p:stCondLst>
                                            <p:cond delay="499"/>
                                          </p:stCondLst>
                                        </p:cTn>
                                        <p:tgtEl>
                                          <p:spTgt spid="57"/>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58"/>
                                        </p:tgtEl>
                                      </p:cBhvr>
                                    </p:animEffect>
                                    <p:set>
                                      <p:cBhvr>
                                        <p:cTn id="37" dur="1" fill="hold">
                                          <p:stCondLst>
                                            <p:cond delay="499"/>
                                          </p:stCondLst>
                                        </p:cTn>
                                        <p:tgtEl>
                                          <p:spTgt spid="58"/>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33"/>
                                        </p:tgtEl>
                                      </p:cBhvr>
                                    </p:animEffect>
                                    <p:set>
                                      <p:cBhvr>
                                        <p:cTn id="40" dur="1" fill="hold">
                                          <p:stCondLst>
                                            <p:cond delay="499"/>
                                          </p:stCondLst>
                                        </p:cTn>
                                        <p:tgtEl>
                                          <p:spTgt spid="33"/>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34"/>
                                        </p:tgtEl>
                                      </p:cBhvr>
                                    </p:animEffect>
                                    <p:set>
                                      <p:cBhvr>
                                        <p:cTn id="43" dur="1" fill="hold">
                                          <p:stCondLst>
                                            <p:cond delay="499"/>
                                          </p:stCondLst>
                                        </p:cTn>
                                        <p:tgtEl>
                                          <p:spTgt spid="34"/>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35"/>
                                        </p:tgtEl>
                                      </p:cBhvr>
                                    </p:animEffect>
                                    <p:set>
                                      <p:cBhvr>
                                        <p:cTn id="46" dur="1" fill="hold">
                                          <p:stCondLst>
                                            <p:cond delay="499"/>
                                          </p:stCondLst>
                                        </p:cTn>
                                        <p:tgtEl>
                                          <p:spTgt spid="35"/>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3" grpId="0" animBg="1"/>
      <p:bldP spid="54" grpId="0" animBg="1"/>
      <p:bldP spid="55" grpId="0" animBg="1"/>
      <p:bldP spid="57" grpId="0" animBg="1"/>
      <p:bldP spid="58" grpId="0" animBg="1"/>
      <p:bldP spid="33" grpId="0" animBg="1"/>
      <p:bldP spid="34" grpId="0" animBg="1"/>
      <p:bldP spid="35" grpId="0" animBg="1"/>
      <p:bldP spid="38" grpId="0" animBg="1"/>
      <p:bldP spid="45" grpId="0" animBg="1"/>
      <p:bldP spid="59" grpId="0" animBg="1"/>
      <p:bldP spid="60" grpId="0" animBg="1"/>
      <p:bldP spid="31" grpId="0" animBg="1"/>
      <p:bldP spid="39" grpId="0" animBg="1"/>
      <p:bldP spid="42" grpId="0"/>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基調講演のまとめ</a:t>
            </a:r>
            <a:endParaRPr lang="ja-JP" altLang="en-US" dirty="0">
              <a:ea typeface="メイリオ"/>
            </a:endParaRPr>
          </a:p>
        </p:txBody>
      </p:sp>
      <p:sp>
        <p:nvSpPr>
          <p:cNvPr id="3" name="Text Placeholder 2"/>
          <p:cNvSpPr>
            <a:spLocks noGrp="1"/>
          </p:cNvSpPr>
          <p:nvPr>
            <p:ph type="body" sz="quarter" idx="10"/>
          </p:nvPr>
        </p:nvSpPr>
        <p:spPr>
          <a:xfrm>
            <a:off x="519114" y="1447800"/>
            <a:ext cx="11149012" cy="1674305"/>
          </a:xfrm>
        </p:spPr>
        <p:txBody>
          <a:bodyPr/>
          <a:lstStyle/>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XAML UI </a:t>
            </a:r>
            <a:r>
              <a:rPr lang="ja-JP" altLang="en-US" sz="3200" b="0" dirty="0" smtClean="0">
                <a:gradFill>
                  <a:gsLst>
                    <a:gs pos="0">
                      <a:schemeClr val="tx1"/>
                    </a:gs>
                    <a:gs pos="86000">
                      <a:schemeClr val="tx1"/>
                    </a:gs>
                  </a:gsLst>
                  <a:lin ang="5400000" scaled="0"/>
                </a:gradFill>
                <a:latin typeface="Segoe UI Light"/>
                <a:ea typeface="メイリオ"/>
                <a:cs typeface="+mn-cs"/>
              </a:rPr>
              <a:t>開発者は、</a:t>
            </a:r>
            <a:r>
              <a:rPr lang="en-US" altLang="ja-JP" sz="3200" b="0" dirty="0" smtClean="0">
                <a:gradFill>
                  <a:gsLst>
                    <a:gs pos="0">
                      <a:schemeClr val="tx1"/>
                    </a:gs>
                    <a:gs pos="86000">
                      <a:schemeClr val="tx1"/>
                    </a:gs>
                  </a:gsLst>
                  <a:lin ang="5400000" scaled="0"/>
                </a:gradFill>
                <a:latin typeface="Segoe UI Light"/>
                <a:ea typeface="メイリオ"/>
                <a:cs typeface="+mn-cs"/>
              </a:rPr>
              <a:t>Metro </a:t>
            </a:r>
            <a:r>
              <a:rPr lang="ja-JP" altLang="en-US" sz="3200" b="0" dirty="0" smtClean="0">
                <a:gradFill>
                  <a:gsLst>
                    <a:gs pos="0">
                      <a:schemeClr val="tx1"/>
                    </a:gs>
                    <a:gs pos="86000">
                      <a:schemeClr val="tx1"/>
                    </a:gs>
                  </a:gsLst>
                  <a:lin ang="5400000" scaled="0"/>
                </a:gradFill>
                <a:latin typeface="Segoe UI Light"/>
                <a:ea typeface="メイリオ"/>
                <a:cs typeface="+mn-cs"/>
              </a:rPr>
              <a:t>スタイル アプリ開発者である</a:t>
            </a:r>
          </a:p>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既存の </a:t>
            </a:r>
            <a:r>
              <a:rPr lang="en-US" altLang="ja-JP" sz="3200" b="0" dirty="0" smtClean="0">
                <a:gradFill>
                  <a:gsLst>
                    <a:gs pos="0">
                      <a:schemeClr val="tx1"/>
                    </a:gs>
                    <a:gs pos="86000">
                      <a:schemeClr val="tx1"/>
                    </a:gs>
                  </a:gsLst>
                  <a:lin ang="5400000" scaled="0"/>
                </a:gradFill>
                <a:latin typeface="Segoe UI Light"/>
                <a:ea typeface="メイリオ"/>
                <a:cs typeface="+mn-cs"/>
              </a:rPr>
              <a:t>XAML </a:t>
            </a:r>
            <a:r>
              <a:rPr lang="ja-JP" altLang="en-US" sz="3200" b="0" dirty="0" smtClean="0">
                <a:gradFill>
                  <a:gsLst>
                    <a:gs pos="0">
                      <a:schemeClr val="tx1"/>
                    </a:gs>
                    <a:gs pos="86000">
                      <a:schemeClr val="tx1"/>
                    </a:gs>
                  </a:gsLst>
                  <a:lin ang="5400000" scaled="0"/>
                </a:gradFill>
                <a:latin typeface="Segoe UI Light"/>
                <a:ea typeface="メイリオ"/>
                <a:cs typeface="+mn-cs"/>
              </a:rPr>
              <a:t>資産および知識を応用可能</a:t>
            </a:r>
          </a:p>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XAML </a:t>
            </a:r>
            <a:r>
              <a:rPr lang="ja-JP" altLang="en-US" sz="3200" b="0" dirty="0" smtClean="0">
                <a:gradFill>
                  <a:gsLst>
                    <a:gs pos="0">
                      <a:schemeClr val="tx1"/>
                    </a:gs>
                    <a:gs pos="86000">
                      <a:schemeClr val="tx1"/>
                    </a:gs>
                  </a:gsLst>
                  <a:lin ang="5400000" scaled="0"/>
                </a:gradFill>
                <a:latin typeface="Segoe UI Light"/>
                <a:ea typeface="メイリオ"/>
                <a:cs typeface="+mn-cs"/>
              </a:rPr>
              <a:t>と </a:t>
            </a:r>
            <a:r>
              <a:rPr lang="en-US" altLang="ja-JP" sz="3200" b="0" dirty="0" smtClean="0">
                <a:gradFill>
                  <a:gsLst>
                    <a:gs pos="0">
                      <a:schemeClr val="tx1"/>
                    </a:gs>
                    <a:gs pos="86000">
                      <a:schemeClr val="tx1"/>
                    </a:gs>
                  </a:gsLst>
                  <a:lin ang="5400000" scaled="0"/>
                </a:gradFill>
                <a:latin typeface="Segoe UI Light"/>
                <a:ea typeface="メイリオ"/>
                <a:cs typeface="+mn-cs"/>
              </a:rPr>
              <a:t>C++ </a:t>
            </a:r>
            <a:r>
              <a:rPr lang="ja-JP" altLang="en-US" sz="3200" b="0" dirty="0" smtClean="0">
                <a:gradFill>
                  <a:gsLst>
                    <a:gs pos="0">
                      <a:schemeClr val="tx1"/>
                    </a:gs>
                    <a:gs pos="86000">
                      <a:schemeClr val="tx1"/>
                    </a:gs>
                  </a:gsLst>
                  <a:lin ang="5400000" scaled="0"/>
                </a:gradFill>
                <a:latin typeface="Segoe UI Light"/>
                <a:ea typeface="メイリオ"/>
                <a:cs typeface="+mn-cs"/>
              </a:rPr>
              <a:t>の相性は抜群</a:t>
            </a:r>
            <a:endParaRPr lang="ja-JP" altLang="en-US" sz="3200" b="0" dirty="0">
              <a:gradFill>
                <a:gsLst>
                  <a:gs pos="0">
                    <a:schemeClr val="tx1"/>
                  </a:gs>
                  <a:gs pos="86000">
                    <a:schemeClr val="tx1"/>
                  </a:gs>
                </a:gsLst>
                <a:lin ang="5400000" scaled="0"/>
              </a:gradFill>
              <a:latin typeface="Segoe UI Light"/>
              <a:ea typeface="メイリオ"/>
              <a:cs typeface="+mn-cs"/>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2686" y="4033729"/>
            <a:ext cx="4264661" cy="235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2929" y="3590773"/>
            <a:ext cx="3346208" cy="137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316" y="4598105"/>
            <a:ext cx="3284786" cy="16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962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詳細</a:t>
            </a:r>
            <a:endParaRPr lang="ja-JP" altLang="en-US" dirty="0">
              <a:ea typeface="メイリオ"/>
            </a:endParaRPr>
          </a:p>
        </p:txBody>
      </p:sp>
      <p:sp>
        <p:nvSpPr>
          <p:cNvPr id="3" name="Text Placeholder 2"/>
          <p:cNvSpPr>
            <a:spLocks noGrp="1"/>
          </p:cNvSpPr>
          <p:nvPr>
            <p:ph type="body" sz="quarter" idx="10"/>
          </p:nvPr>
        </p:nvSpPr>
        <p:spPr>
          <a:xfrm>
            <a:off x="332509" y="1447800"/>
            <a:ext cx="11856315" cy="3668697"/>
          </a:xfrm>
        </p:spPr>
        <p:txBody>
          <a:bodyPr/>
          <a:lstStyle/>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基本コントロールとコントロール モデルのサポート</a:t>
            </a:r>
          </a:p>
          <a:p>
            <a:pPr marL="855696" lvl="1" indent="-395295" algn="l" defTabSz="914400">
              <a:lnSpc>
                <a:spcPct val="100000"/>
              </a:lnSpc>
              <a:spcBef>
                <a:spcPct val="200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Silverlight </a:t>
            </a:r>
            <a:r>
              <a:rPr lang="ja-JP" altLang="en-US" sz="2800" b="0" dirty="0" smtClean="0">
                <a:gradFill>
                  <a:gsLst>
                    <a:gs pos="0">
                      <a:schemeClr val="tx1"/>
                    </a:gs>
                    <a:gs pos="86000">
                      <a:schemeClr val="tx1"/>
                    </a:gs>
                  </a:gsLst>
                  <a:lin ang="5400000" scaled="0"/>
                </a:gradFill>
                <a:latin typeface="Segoe UI Light"/>
                <a:ea typeface="メイリオ"/>
                <a:cs typeface="+mn-cs"/>
              </a:rPr>
              <a:t>や </a:t>
            </a:r>
            <a:r>
              <a:rPr lang="en-US" altLang="ja-JP" sz="2800" b="0" dirty="0" smtClean="0">
                <a:gradFill>
                  <a:gsLst>
                    <a:gs pos="0">
                      <a:schemeClr val="tx1"/>
                    </a:gs>
                    <a:gs pos="86000">
                      <a:schemeClr val="tx1"/>
                    </a:gs>
                  </a:gsLst>
                  <a:lin ang="5400000" scaled="0"/>
                </a:gradFill>
                <a:latin typeface="Segoe UI Light"/>
                <a:ea typeface="メイリオ"/>
                <a:cs typeface="+mn-cs"/>
              </a:rPr>
              <a:t>WPF </a:t>
            </a:r>
            <a:r>
              <a:rPr lang="ja-JP" altLang="en-US" sz="2800" b="0" dirty="0" smtClean="0">
                <a:gradFill>
                  <a:gsLst>
                    <a:gs pos="0">
                      <a:schemeClr val="tx1"/>
                    </a:gs>
                    <a:gs pos="86000">
                      <a:schemeClr val="tx1"/>
                    </a:gs>
                  </a:gsLst>
                  <a:lin ang="5400000" scaled="0"/>
                </a:gradFill>
                <a:latin typeface="Segoe UI Light"/>
                <a:ea typeface="メイリオ"/>
                <a:cs typeface="+mn-cs"/>
              </a:rPr>
              <a:t>と同じコントロール モデルがサポートされる</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アニメーション、</a:t>
            </a:r>
            <a:r>
              <a:rPr lang="en-US" altLang="ja-JP" sz="2800" b="0" dirty="0" smtClean="0">
                <a:gradFill>
                  <a:gsLst>
                    <a:gs pos="0">
                      <a:schemeClr val="tx1"/>
                    </a:gs>
                    <a:gs pos="86000">
                      <a:schemeClr val="tx1"/>
                    </a:gs>
                  </a:gsLst>
                  <a:lin ang="5400000" scaled="0"/>
                </a:gradFill>
                <a:latin typeface="Segoe UI Light"/>
                <a:ea typeface="メイリオ"/>
                <a:cs typeface="+mn-cs"/>
              </a:rPr>
              <a:t>Visual State Manager (VSM) </a:t>
            </a:r>
            <a:r>
              <a:rPr lang="ja-JP" altLang="en-US" sz="2800" b="0" dirty="0" smtClean="0">
                <a:gradFill>
                  <a:gsLst>
                    <a:gs pos="0">
                      <a:schemeClr val="tx1"/>
                    </a:gs>
                    <a:gs pos="86000">
                      <a:schemeClr val="tx1"/>
                    </a:gs>
                  </a:gsLst>
                  <a:lin ang="5400000" scaled="0"/>
                </a:gradFill>
                <a:latin typeface="Segoe UI Light"/>
                <a:ea typeface="メイリオ"/>
                <a:cs typeface="+mn-cs"/>
              </a:rPr>
              <a:t>およびパーツ モデル</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コンテンツおよびアイテム コントロール</a:t>
            </a:r>
          </a:p>
          <a:p>
            <a:pPr marL="855696" lvl="1" indent="-395295" algn="l" defTabSz="914400">
              <a:lnSpc>
                <a:spcPct val="100000"/>
              </a:lnSpc>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データ バインド、変更通知、値コンバーター</a:t>
            </a:r>
          </a:p>
          <a:p>
            <a:pPr marL="460400" indent="-460400" algn="l" defTabSz="914400">
              <a:lnSpc>
                <a:spcPct val="100000"/>
              </a:lnSpc>
              <a:spcBef>
                <a:spcPct val="20000"/>
              </a:spcBef>
              <a:buSzPct val="90000"/>
              <a:buFont typeface="Arial"/>
              <a:buChar char="•"/>
            </a:pPr>
            <a:r>
              <a:rPr lang="en-US" altLang="ja-JP" sz="3200" b="0" spc="-150" dirty="0" smtClean="0">
                <a:gradFill>
                  <a:gsLst>
                    <a:gs pos="0">
                      <a:schemeClr val="tx1"/>
                    </a:gs>
                    <a:gs pos="86000">
                      <a:schemeClr val="tx1"/>
                    </a:gs>
                  </a:gsLst>
                  <a:lin ang="5400000" scaled="0"/>
                </a:gradFill>
                <a:latin typeface="Segoe UI Light"/>
                <a:ea typeface="メイリオ"/>
                <a:cs typeface="+mn-cs"/>
              </a:rPr>
              <a:t>C++</a:t>
            </a:r>
            <a:r>
              <a:rPr lang="ja-JP" altLang="en-US" sz="3200" b="0" spc="-150" dirty="0" err="1" smtClean="0">
                <a:gradFill>
                  <a:gsLst>
                    <a:gs pos="0">
                      <a:schemeClr val="tx1"/>
                    </a:gs>
                    <a:gs pos="86000">
                      <a:schemeClr val="tx1"/>
                    </a:gs>
                  </a:gsLst>
                  <a:lin ang="5400000" scaled="0"/>
                </a:gradFill>
                <a:latin typeface="Segoe UI Light"/>
                <a:ea typeface="メイリオ"/>
                <a:cs typeface="+mn-cs"/>
              </a:rPr>
              <a:t>、</a:t>
            </a:r>
            <a:r>
              <a:rPr lang="en-US" altLang="ja-JP" sz="3200" b="0" spc="-150" dirty="0" smtClean="0">
                <a:gradFill>
                  <a:gsLst>
                    <a:gs pos="0">
                      <a:schemeClr val="tx1"/>
                    </a:gs>
                    <a:gs pos="86000">
                      <a:schemeClr val="tx1"/>
                    </a:gs>
                  </a:gsLst>
                  <a:lin ang="5400000" scaled="0"/>
                </a:gradFill>
                <a:latin typeface="Segoe UI Light"/>
                <a:ea typeface="メイリオ"/>
                <a:cs typeface="+mn-cs"/>
              </a:rPr>
              <a:t>C#</a:t>
            </a:r>
            <a:r>
              <a:rPr lang="ja-JP" altLang="en-US" sz="3200" b="0" spc="-150" dirty="0" err="1" smtClean="0">
                <a:gradFill>
                  <a:gsLst>
                    <a:gs pos="0">
                      <a:schemeClr val="tx1"/>
                    </a:gs>
                    <a:gs pos="86000">
                      <a:schemeClr val="tx1"/>
                    </a:gs>
                  </a:gsLst>
                  <a:lin ang="5400000" scaled="0"/>
                </a:gradFill>
                <a:latin typeface="Segoe UI Light"/>
                <a:ea typeface="メイリオ"/>
                <a:cs typeface="+mn-cs"/>
              </a:rPr>
              <a:t>、</a:t>
            </a:r>
            <a:r>
              <a:rPr lang="en-US" altLang="ja-JP" sz="3200" b="0" spc="-150" dirty="0" smtClean="0">
                <a:gradFill>
                  <a:gsLst>
                    <a:gs pos="0">
                      <a:schemeClr val="tx1"/>
                    </a:gs>
                    <a:gs pos="86000">
                      <a:schemeClr val="tx1"/>
                    </a:gs>
                  </a:gsLst>
                  <a:lin ang="5400000" scaled="0"/>
                </a:gradFill>
                <a:latin typeface="Segoe UI Light"/>
                <a:ea typeface="メイリオ"/>
                <a:cs typeface="+mn-cs"/>
              </a:rPr>
              <a:t>VB </a:t>
            </a:r>
            <a:r>
              <a:rPr lang="ja-JP" altLang="en-US" sz="3200" b="0" spc="-150" dirty="0" smtClean="0">
                <a:gradFill>
                  <a:gsLst>
                    <a:gs pos="0">
                      <a:schemeClr val="tx1"/>
                    </a:gs>
                    <a:gs pos="86000">
                      <a:schemeClr val="tx1"/>
                    </a:gs>
                  </a:gsLst>
                  <a:lin ang="5400000" scaled="0"/>
                </a:gradFill>
                <a:latin typeface="Segoe UI Light"/>
                <a:ea typeface="メイリオ"/>
                <a:cs typeface="+mn-cs"/>
              </a:rPr>
              <a:t>は、</a:t>
            </a:r>
            <a:r>
              <a:rPr lang="en-US" altLang="ja-JP" sz="3200" b="0" spc="-150" dirty="0" smtClean="0">
                <a:gradFill>
                  <a:gsLst>
                    <a:gs pos="0">
                      <a:schemeClr val="tx1"/>
                    </a:gs>
                    <a:gs pos="86000">
                      <a:schemeClr val="tx1"/>
                    </a:gs>
                  </a:gsLst>
                  <a:lin ang="5400000" scaled="0"/>
                </a:gradFill>
                <a:latin typeface="Segoe UI Light"/>
                <a:ea typeface="メイリオ"/>
                <a:cs typeface="+mn-cs"/>
              </a:rPr>
              <a:t>XAML </a:t>
            </a:r>
            <a:r>
              <a:rPr lang="ja-JP" altLang="en-US" sz="3200" b="0" spc="-150" dirty="0" smtClean="0">
                <a:gradFill>
                  <a:gsLst>
                    <a:gs pos="0">
                      <a:schemeClr val="tx1"/>
                    </a:gs>
                    <a:gs pos="86000">
                      <a:schemeClr val="tx1"/>
                    </a:gs>
                  </a:gsLst>
                  <a:lin ang="5400000" scaled="0"/>
                </a:gradFill>
                <a:latin typeface="Segoe UI Light"/>
                <a:ea typeface="メイリオ"/>
                <a:cs typeface="+mn-cs"/>
              </a:rPr>
              <a:t>にとって最重要プログラミング言語</a:t>
            </a:r>
          </a:p>
          <a:p>
            <a:pPr marL="855696" lvl="1" indent="-395295" algn="l" defTabSz="914400">
              <a:lnSpc>
                <a:spcPct val="100000"/>
              </a:lnSpc>
              <a:spcBef>
                <a:spcPct val="200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XAML </a:t>
            </a:r>
            <a:r>
              <a:rPr lang="ja-JP" altLang="en-US" sz="2800" b="0" dirty="0" smtClean="0">
                <a:gradFill>
                  <a:gsLst>
                    <a:gs pos="0">
                      <a:schemeClr val="tx1"/>
                    </a:gs>
                    <a:gs pos="86000">
                      <a:schemeClr val="tx1"/>
                    </a:gs>
                  </a:gsLst>
                  <a:lin ang="5400000" scaled="0"/>
                </a:gradFill>
                <a:latin typeface="Segoe UI Light"/>
                <a:ea typeface="メイリオ"/>
                <a:cs typeface="+mn-cs"/>
              </a:rPr>
              <a:t>コントロールは、</a:t>
            </a:r>
            <a:r>
              <a:rPr lang="en-US" altLang="ja-JP" sz="2800" b="0" dirty="0" smtClean="0">
                <a:gradFill>
                  <a:gsLst>
                    <a:gs pos="0">
                      <a:schemeClr val="tx1"/>
                    </a:gs>
                    <a:gs pos="86000">
                      <a:schemeClr val="tx1"/>
                    </a:gs>
                  </a:gsLst>
                  <a:lin ang="5400000" scaled="0"/>
                </a:gradFill>
                <a:latin typeface="Segoe UI Light"/>
                <a:ea typeface="メイリオ"/>
                <a:cs typeface="+mn-cs"/>
              </a:rPr>
              <a:t>"</a:t>
            </a:r>
            <a:r>
              <a:rPr lang="ja-JP" altLang="en-US" sz="2800" b="0" dirty="0" smtClean="0">
                <a:gradFill>
                  <a:gsLst>
                    <a:gs pos="0">
                      <a:schemeClr val="tx1"/>
                    </a:gs>
                    <a:gs pos="86000">
                      <a:schemeClr val="tx1"/>
                    </a:gs>
                  </a:gsLst>
                  <a:lin ang="5400000" scaled="0"/>
                </a:gradFill>
                <a:latin typeface="Segoe UI Light"/>
                <a:ea typeface="メイリオ"/>
                <a:cs typeface="+mn-cs"/>
              </a:rPr>
              <a:t>ネイティブ</a:t>
            </a:r>
            <a:r>
              <a:rPr lang="en-US" altLang="ja-JP" sz="2800" b="0" dirty="0" smtClean="0">
                <a:gradFill>
                  <a:gsLst>
                    <a:gs pos="0">
                      <a:schemeClr val="tx1"/>
                    </a:gs>
                    <a:gs pos="86000">
                      <a:schemeClr val="tx1"/>
                    </a:gs>
                  </a:gsLst>
                  <a:lin ang="5400000" scaled="0"/>
                </a:gradFill>
                <a:latin typeface="Segoe UI Light"/>
                <a:ea typeface="メイリオ"/>
                <a:cs typeface="+mn-cs"/>
              </a:rPr>
              <a:t>" </a:t>
            </a:r>
            <a:r>
              <a:rPr lang="ja-JP" altLang="en-US" sz="2800" b="0" dirty="0" smtClean="0">
                <a:gradFill>
                  <a:gsLst>
                    <a:gs pos="0">
                      <a:schemeClr val="tx1"/>
                    </a:gs>
                    <a:gs pos="86000">
                      <a:schemeClr val="tx1"/>
                    </a:gs>
                  </a:gsLst>
                  <a:lin ang="5400000" scaled="0"/>
                </a:gradFill>
                <a:latin typeface="Segoe UI Light"/>
                <a:ea typeface="メイリオ"/>
                <a:cs typeface="+mn-cs"/>
              </a:rPr>
              <a:t>な </a:t>
            </a:r>
            <a:r>
              <a:rPr lang="en-US" altLang="ja-JP" sz="2800" b="0" dirty="0" smtClean="0">
                <a:gradFill>
                  <a:gsLst>
                    <a:gs pos="0">
                      <a:schemeClr val="tx1"/>
                    </a:gs>
                    <a:gs pos="86000">
                      <a:schemeClr val="tx1"/>
                    </a:gs>
                  </a:gsLst>
                  <a:lin ang="5400000" scaled="0"/>
                </a:gradFill>
                <a:latin typeface="Segoe UI Light"/>
                <a:ea typeface="メイリオ"/>
                <a:cs typeface="+mn-cs"/>
              </a:rPr>
              <a:t>Windows RT API</a:t>
            </a:r>
            <a:endParaRPr lang="ja-JP" altLang="en-US" sz="2800" b="0" dirty="0">
              <a:gradFill>
                <a:gsLst>
                  <a:gs pos="0">
                    <a:schemeClr val="tx1"/>
                  </a:gs>
                  <a:gs pos="86000">
                    <a:schemeClr val="tx1"/>
                  </a:gs>
                </a:gsLst>
                <a:lin ang="5400000" scaled="0"/>
              </a:gradFill>
              <a:latin typeface="Segoe UI Light"/>
              <a:ea typeface="メイリオ"/>
              <a:cs typeface="+mn-cs"/>
            </a:endParaRPr>
          </a:p>
        </p:txBody>
      </p:sp>
    </p:spTree>
    <p:custDataLst>
      <p:tags r:id="rId1"/>
    </p:custDataLst>
    <p:extLst>
      <p:ext uri="{BB962C8B-B14F-4D97-AF65-F5344CB8AC3E}">
        <p14:creationId xmlns:p14="http://schemas.microsoft.com/office/powerpoint/2010/main" val="2677480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xit" presetSubtype="0" fill="hold" nodeType="withEffect">
                                  <p:stCondLst>
                                    <p:cond delay="0"/>
                                  </p:stCondLst>
                                  <p:childTnLst>
                                    <p:animEffect transition="out" filter="fade">
                                      <p:cBhvr>
                                        <p:cTn id="20" dur="500"/>
                                        <p:tgtEl>
                                          <p:spTgt spid="3">
                                            <p:txEl>
                                              <p:pRg st="0" end="0"/>
                                            </p:txEl>
                                          </p:spTgt>
                                        </p:tgtEl>
                                      </p:cBhvr>
                                    </p:animEffect>
                                    <p:set>
                                      <p:cBhvr>
                                        <p:cTn id="21" dur="1" fill="hold">
                                          <p:stCondLst>
                                            <p:cond delay="499"/>
                                          </p:stCondLst>
                                        </p:cTn>
                                        <p:tgtEl>
                                          <p:spTgt spid="3">
                                            <p:txEl>
                                              <p:pRg st="0" end="0"/>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3">
                                            <p:txEl>
                                              <p:pRg st="1" end="1"/>
                                            </p:txEl>
                                          </p:spTgt>
                                        </p:tgtEl>
                                      </p:cBhvr>
                                    </p:animEffect>
                                    <p:set>
                                      <p:cBhvr>
                                        <p:cTn id="24" dur="1" fill="hold">
                                          <p:stCondLst>
                                            <p:cond delay="499"/>
                                          </p:stCondLst>
                                        </p:cTn>
                                        <p:tgtEl>
                                          <p:spTgt spid="3">
                                            <p:txEl>
                                              <p:pRg st="1" end="1"/>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3">
                                            <p:txEl>
                                              <p:pRg st="2" end="2"/>
                                            </p:txEl>
                                          </p:spTgt>
                                        </p:tgtEl>
                                      </p:cBhvr>
                                    </p:animEffect>
                                    <p:set>
                                      <p:cBhvr>
                                        <p:cTn id="2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xit" presetSubtype="0" fill="hold" nodeType="withEffect">
                                  <p:stCondLst>
                                    <p:cond delay="0"/>
                                  </p:stCondLst>
                                  <p:childTnLst>
                                    <p:animEffect transition="out" filter="fade">
                                      <p:cBhvr>
                                        <p:cTn id="34" dur="500"/>
                                        <p:tgtEl>
                                          <p:spTgt spid="3">
                                            <p:txEl>
                                              <p:pRg st="3" end="3"/>
                                            </p:txEl>
                                          </p:spTgt>
                                        </p:tgtEl>
                                      </p:cBhvr>
                                    </p:animEffect>
                                    <p:set>
                                      <p:cBhvr>
                                        <p:cTn id="3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par>
                                <p:cTn id="41" presetID="10" presetClass="exit" presetSubtype="0" fill="hold" nodeType="withEffect">
                                  <p:stCondLst>
                                    <p:cond delay="0"/>
                                  </p:stCondLst>
                                  <p:childTnLst>
                                    <p:animEffect transition="out" filter="fade">
                                      <p:cBhvr>
                                        <p:cTn id="42" dur="500"/>
                                        <p:tgtEl>
                                          <p:spTgt spid="3">
                                            <p:txEl>
                                              <p:pRg st="4" end="4"/>
                                            </p:txEl>
                                          </p:spTgt>
                                        </p:tgtEl>
                                      </p:cBhvr>
                                    </p:animEffect>
                                    <p:set>
                                      <p:cBhvr>
                                        <p:cTn id="43" dur="1" fill="hold">
                                          <p:stCondLst>
                                            <p:cond delay="499"/>
                                          </p:stCondLst>
                                        </p:cTn>
                                        <p:tgtEl>
                                          <p:spTgt spid="3">
                                            <p:txEl>
                                              <p:pRg st="4" end="4"/>
                                            </p:txEl>
                                          </p:spTgt>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9649908" cy="1523494"/>
          </a:xfrm>
        </p:spPr>
        <p:txBody>
          <a:bodyPr/>
          <a:lstStyle/>
          <a:p>
            <a:pPr algn="l" defTabSz="914400">
              <a:lnSpc>
                <a:spcPct val="90000"/>
              </a:lnSpc>
              <a:spcBef>
                <a:spcPct val="0"/>
              </a:spcBef>
              <a:buNone/>
            </a:pPr>
            <a:r>
              <a:rPr lang="ja-JP" altLang="en-US"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変わらないもの、新しくなったもの</a:t>
            </a:r>
            <a:endParaRPr lang="ja-JP" altLang="en-US" dirty="0">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ja-JP" altLang="en-US" b="0" u="none" strike="noStrike" spc="-300" baseline="0" dirty="0" smtClean="0">
                <a:ln w="11430"/>
                <a:gradFill>
                  <a:gsLst>
                    <a:gs pos="0">
                      <a:schemeClr val="tx1"/>
                    </a:gs>
                    <a:gs pos="88000">
                      <a:schemeClr val="tx1"/>
                    </a:gs>
                  </a:gsLst>
                  <a:lin ang="5400000"/>
                </a:gradFill>
                <a:effectLst/>
                <a:latin typeface="Segoe UI Semibold"/>
                <a:ea typeface="メイリオ"/>
                <a:cs typeface="+mn-cs"/>
              </a:rPr>
              <a:t>デモ </a:t>
            </a:r>
            <a:endParaRPr lang="ja-JP" altLang="en-US" dirty="0">
              <a:ea typeface="メイリオ"/>
            </a:endParaRPr>
          </a:p>
        </p:txBody>
      </p:sp>
    </p:spTree>
    <p:extLst>
      <p:ext uri="{BB962C8B-B14F-4D97-AF65-F5344CB8AC3E}">
        <p14:creationId xmlns:p14="http://schemas.microsoft.com/office/powerpoint/2010/main" val="2943926693"/>
      </p:ext>
    </p:extLst>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新しくなったもの</a:t>
            </a:r>
            <a:endParaRPr lang="ja-JP" altLang="en-US" dirty="0">
              <a:ea typeface="メイリオ"/>
            </a:endParaRPr>
          </a:p>
        </p:txBody>
      </p:sp>
      <p:sp>
        <p:nvSpPr>
          <p:cNvPr id="3" name="Text Placeholder 2"/>
          <p:cNvSpPr>
            <a:spLocks noGrp="1"/>
          </p:cNvSpPr>
          <p:nvPr>
            <p:ph type="body" sz="quarter" idx="10"/>
          </p:nvPr>
        </p:nvSpPr>
        <p:spPr>
          <a:xfrm>
            <a:off x="519114" y="1447800"/>
            <a:ext cx="11149012" cy="4628960"/>
          </a:xfrm>
        </p:spPr>
        <p:txBody>
          <a:bodyPr/>
          <a:lstStyle/>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C++ API</a:t>
            </a:r>
          </a:p>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Metro </a:t>
            </a:r>
            <a:r>
              <a:rPr lang="ja-JP" altLang="en-US" sz="3200" b="0" dirty="0" smtClean="0">
                <a:gradFill>
                  <a:gsLst>
                    <a:gs pos="0">
                      <a:schemeClr val="tx1"/>
                    </a:gs>
                    <a:gs pos="86000">
                      <a:schemeClr val="tx1"/>
                    </a:gs>
                  </a:gsLst>
                  <a:lin ang="5400000" scaled="0"/>
                </a:gradFill>
                <a:latin typeface="Segoe UI Light"/>
                <a:ea typeface="メイリオ"/>
                <a:cs typeface="+mn-cs"/>
              </a:rPr>
              <a:t>スタイルの外観</a:t>
            </a:r>
          </a:p>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タッチとマウスの両方をサポートするように更新</a:t>
            </a:r>
          </a:p>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新しい名前空間 </a:t>
            </a:r>
            <a:r>
              <a:rPr lang="en-US" altLang="ja-JP" sz="3200" b="0" dirty="0" smtClean="0">
                <a:gradFill>
                  <a:gsLst>
                    <a:gs pos="0">
                      <a:schemeClr val="tx1"/>
                    </a:gs>
                    <a:gs pos="86000">
                      <a:schemeClr val="tx1"/>
                    </a:gs>
                  </a:gsLst>
                  <a:lin ang="5400000" scaled="0"/>
                </a:gradFill>
                <a:latin typeface="Segoe UI Light"/>
                <a:ea typeface="メイリオ"/>
                <a:cs typeface="+mn-cs"/>
              </a:rPr>
              <a:t>(</a:t>
            </a:r>
            <a:r>
              <a:rPr lang="ja-JP" altLang="en-US" dirty="0">
                <a:latin typeface="Segoe UI Light"/>
                <a:ea typeface="メイリオ"/>
              </a:rPr>
              <a:t>最上</a:t>
            </a:r>
            <a:r>
              <a:rPr lang="ja-JP" altLang="en-US" dirty="0" smtClean="0">
                <a:latin typeface="Segoe UI Light"/>
                <a:ea typeface="メイリオ"/>
              </a:rPr>
              <a:t>位階層</a:t>
            </a:r>
            <a:r>
              <a:rPr lang="ja-JP" altLang="en-US" sz="3200" b="0" dirty="0" smtClean="0">
                <a:gradFill>
                  <a:gsLst>
                    <a:gs pos="0">
                      <a:schemeClr val="tx1"/>
                    </a:gs>
                    <a:gs pos="86000">
                      <a:schemeClr val="tx1"/>
                    </a:gs>
                  </a:gsLst>
                  <a:lin ang="5400000" scaled="0"/>
                </a:gradFill>
                <a:latin typeface="Segoe UI Light"/>
                <a:ea typeface="メイリオ"/>
                <a:cs typeface="+mn-cs"/>
              </a:rPr>
              <a:t>は </a:t>
            </a:r>
            <a:r>
              <a:rPr lang="en-US" altLang="ja-JP" sz="3200" b="0" dirty="0" err="1" smtClean="0">
                <a:gradFill>
                  <a:gsLst>
                    <a:gs pos="0">
                      <a:schemeClr val="tx1"/>
                    </a:gs>
                    <a:gs pos="86000">
                      <a:schemeClr val="tx1"/>
                    </a:gs>
                  </a:gsLst>
                  <a:lin ang="5400000" scaled="0"/>
                </a:gradFill>
                <a:latin typeface="Segoe UI Light"/>
                <a:ea typeface="メイリオ"/>
                <a:cs typeface="+mn-cs"/>
              </a:rPr>
              <a:t>Windows.UI.Xaml</a:t>
            </a:r>
            <a:r>
              <a:rPr lang="en-US" altLang="ja-JP" sz="3200" b="0" dirty="0" smtClean="0">
                <a:gradFill>
                  <a:gsLst>
                    <a:gs pos="0">
                      <a:schemeClr val="tx1"/>
                    </a:gs>
                    <a:gs pos="86000">
                      <a:schemeClr val="tx1"/>
                    </a:gs>
                  </a:gsLst>
                  <a:lin ang="5400000" scaled="0"/>
                </a:gradFill>
                <a:latin typeface="Segoe UI Light"/>
                <a:ea typeface="メイリオ"/>
                <a:cs typeface="+mn-cs"/>
              </a:rPr>
              <a:t>)</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460400" indent="-460400" algn="l" defTabSz="914400">
              <a:lnSpc>
                <a:spcPct val="100000"/>
              </a:lnSpc>
              <a:spcBef>
                <a:spcPct val="200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新しいコントロール</a:t>
            </a:r>
          </a:p>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Windows Runtime</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460400" lvl="1" indent="-460400" defTabSz="914400">
              <a:lnSpc>
                <a:spcPct val="100000"/>
              </a:lnSpc>
              <a:buFont typeface="Arial"/>
              <a:buChar char="•"/>
            </a:pPr>
            <a:r>
              <a:rPr lang="en-US" altLang="ja-JP" sz="3200" dirty="0" smtClean="0">
                <a:latin typeface="Segoe UI Light"/>
                <a:ea typeface="メイリオ"/>
              </a:rPr>
              <a:t>(Windows </a:t>
            </a:r>
            <a:r>
              <a:rPr lang="en-US" altLang="ja-JP" sz="3200" dirty="0">
                <a:latin typeface="Segoe UI Light"/>
                <a:ea typeface="メイリオ"/>
              </a:rPr>
              <a:t>Store</a:t>
            </a:r>
            <a:r>
              <a:rPr lang="ja-JP" altLang="en-US" sz="3200" dirty="0">
                <a:latin typeface="Segoe UI Light"/>
                <a:ea typeface="メイリオ"/>
              </a:rPr>
              <a:t> 経由</a:t>
            </a:r>
            <a:r>
              <a:rPr lang="ja-JP" altLang="en-US" sz="3200" dirty="0" smtClean="0">
                <a:latin typeface="Segoe UI Light"/>
                <a:ea typeface="メイリオ"/>
              </a:rPr>
              <a:t>の</a:t>
            </a:r>
            <a:r>
              <a:rPr lang="en-US" altLang="ja-JP" sz="3200" dirty="0" smtClean="0">
                <a:latin typeface="Segoe UI Light"/>
                <a:ea typeface="メイリオ"/>
              </a:rPr>
              <a:t>) </a:t>
            </a:r>
            <a:r>
              <a:rPr lang="ja-JP" altLang="en-US" sz="3200" dirty="0" smtClean="0">
                <a:latin typeface="Segoe UI Light"/>
                <a:ea typeface="メイリオ"/>
              </a:rPr>
              <a:t>導入</a:t>
            </a:r>
            <a:r>
              <a:rPr lang="ja-JP" altLang="en-US" sz="3200" dirty="0">
                <a:latin typeface="Segoe UI Light"/>
                <a:ea typeface="メイリオ"/>
              </a:rPr>
              <a:t>・展開</a:t>
            </a:r>
            <a:endParaRPr lang="ja-JP" altLang="ja-JP" sz="3200" dirty="0">
              <a:latin typeface="Segoe UI Light"/>
              <a:ea typeface="メイリオ"/>
            </a:endParaRPr>
          </a:p>
          <a:p>
            <a:pPr marL="460400" indent="-460400" algn="l" defTabSz="914400">
              <a:lnSpc>
                <a:spcPct val="10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Metro </a:t>
            </a:r>
            <a:r>
              <a:rPr lang="ja-JP" altLang="en-US" sz="3200" b="0" dirty="0" smtClean="0">
                <a:gradFill>
                  <a:gsLst>
                    <a:gs pos="0">
                      <a:schemeClr val="tx1"/>
                    </a:gs>
                    <a:gs pos="86000">
                      <a:schemeClr val="tx1"/>
                    </a:gs>
                  </a:gsLst>
                  <a:lin ang="5400000" scaled="0"/>
                </a:gradFill>
                <a:latin typeface="Segoe UI Light"/>
                <a:ea typeface="メイリオ"/>
                <a:cs typeface="+mn-cs"/>
              </a:rPr>
              <a:t>スタイル アプリ開発を想定した </a:t>
            </a:r>
            <a:r>
              <a:rPr lang="en-US" altLang="ja-JP" sz="3200" b="0" dirty="0" smtClean="0">
                <a:gradFill>
                  <a:gsLst>
                    <a:gs pos="0">
                      <a:schemeClr val="tx1"/>
                    </a:gs>
                    <a:gs pos="86000">
                      <a:schemeClr val="tx1"/>
                    </a:gs>
                  </a:gsLst>
                  <a:lin ang="5400000" scaled="0"/>
                </a:gradFill>
                <a:latin typeface="Segoe UI Light"/>
                <a:ea typeface="メイリオ"/>
                <a:cs typeface="+mn-cs"/>
              </a:rPr>
              <a:t>API</a:t>
            </a:r>
            <a:endParaRPr lang="ja-JP" altLang="en-US" sz="3200" b="0" dirty="0">
              <a:gradFill>
                <a:gsLst>
                  <a:gs pos="0">
                    <a:schemeClr val="tx1"/>
                  </a:gs>
                  <a:gs pos="86000">
                    <a:schemeClr val="tx1"/>
                  </a:gs>
                </a:gsLst>
                <a:lin ang="5400000" scaled="0"/>
              </a:gradFill>
              <a:latin typeface="Segoe UI Light"/>
              <a:ea typeface="メイリオ"/>
              <a:cs typeface="+mn-cs"/>
            </a:endParaRPr>
          </a:p>
        </p:txBody>
      </p:sp>
    </p:spTree>
    <p:custDataLst>
      <p:tags r:id="rId1"/>
    </p:custDataLst>
    <p:extLst>
      <p:ext uri="{BB962C8B-B14F-4D97-AF65-F5344CB8AC3E}">
        <p14:creationId xmlns:p14="http://schemas.microsoft.com/office/powerpoint/2010/main" val="3257363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xit" presetSubtype="0" fill="hold" nodeType="with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xit" presetSubtype="0" fill="hold" nodeType="withEffect">
                                  <p:stCondLst>
                                    <p:cond delay="0"/>
                                  </p:stCondLst>
                                  <p:childTnLst>
                                    <p:animEffect transition="out" filter="fade">
                                      <p:cBhvr>
                                        <p:cTn id="22" dur="500"/>
                                        <p:tgtEl>
                                          <p:spTgt spid="3">
                                            <p:txEl>
                                              <p:pRg st="1" end="1"/>
                                            </p:txEl>
                                          </p:spTgt>
                                        </p:tgtEl>
                                      </p:cBhvr>
                                    </p:animEffect>
                                    <p:set>
                                      <p:cBhvr>
                                        <p:cTn id="2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xit" presetSubtype="0" fill="hold" nodeType="withEffect">
                                  <p:stCondLst>
                                    <p:cond delay="0"/>
                                  </p:stCondLst>
                                  <p:childTnLst>
                                    <p:animEffect transition="out" filter="fade">
                                      <p:cBhvr>
                                        <p:cTn id="30" dur="500"/>
                                        <p:tgtEl>
                                          <p:spTgt spid="3">
                                            <p:txEl>
                                              <p:pRg st="2" end="2"/>
                                            </p:txEl>
                                          </p:spTgt>
                                        </p:tgtEl>
                                      </p:cBhvr>
                                    </p:animEffect>
                                    <p:set>
                                      <p:cBhvr>
                                        <p:cTn id="31"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par>
                                <p:cTn id="37" presetID="10" presetClass="exit" presetSubtype="0" fill="hold" nodeType="withEffect">
                                  <p:stCondLst>
                                    <p:cond delay="0"/>
                                  </p:stCondLst>
                                  <p:childTnLst>
                                    <p:animEffect transition="out" filter="fade">
                                      <p:cBhvr>
                                        <p:cTn id="38" dur="500"/>
                                        <p:tgtEl>
                                          <p:spTgt spid="3">
                                            <p:txEl>
                                              <p:pRg st="3" end="3"/>
                                            </p:txEl>
                                          </p:spTgt>
                                        </p:tgtEl>
                                      </p:cBhvr>
                                    </p:animEffect>
                                    <p:set>
                                      <p:cBhvr>
                                        <p:cTn id="39"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par>
                                <p:cTn id="45" presetID="10" presetClass="exit" presetSubtype="0" fill="hold" nodeType="withEffect">
                                  <p:stCondLst>
                                    <p:cond delay="0"/>
                                  </p:stCondLst>
                                  <p:childTnLst>
                                    <p:animEffect transition="out" filter="fade">
                                      <p:cBhvr>
                                        <p:cTn id="46" dur="500"/>
                                        <p:tgtEl>
                                          <p:spTgt spid="3">
                                            <p:txEl>
                                              <p:pRg st="4" end="4"/>
                                            </p:txEl>
                                          </p:spTgt>
                                        </p:tgtEl>
                                      </p:cBhvr>
                                    </p:animEffect>
                                    <p:set>
                                      <p:cBhvr>
                                        <p:cTn id="4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par>
                                <p:cTn id="53" presetID="10" presetClass="exit" presetSubtype="0" fill="hold" nodeType="withEffect">
                                  <p:stCondLst>
                                    <p:cond delay="0"/>
                                  </p:stCondLst>
                                  <p:childTnLst>
                                    <p:animEffect transition="out" filter="fade">
                                      <p:cBhvr>
                                        <p:cTn id="54" dur="500"/>
                                        <p:tgtEl>
                                          <p:spTgt spid="3">
                                            <p:txEl>
                                              <p:pRg st="5" end="5"/>
                                            </p:txEl>
                                          </p:spTgt>
                                        </p:tgtEl>
                                      </p:cBhvr>
                                    </p:animEffect>
                                    <p:set>
                                      <p:cBhvr>
                                        <p:cTn id="55"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500"/>
                                        <p:tgtEl>
                                          <p:spTgt spid="3">
                                            <p:txEl>
                                              <p:pRg st="7" end="7"/>
                                            </p:txEl>
                                          </p:spTgt>
                                        </p:tgtEl>
                                      </p:cBhvr>
                                    </p:animEffect>
                                  </p:childTnLst>
                                </p:cTn>
                              </p:par>
                              <p:par>
                                <p:cTn id="61" presetID="10" presetClass="exit" presetSubtype="0" fill="hold" nodeType="withEffect">
                                  <p:stCondLst>
                                    <p:cond delay="0"/>
                                  </p:stCondLst>
                                  <p:childTnLst>
                                    <p:animEffect transition="out" filter="fade">
                                      <p:cBhvr>
                                        <p:cTn id="62" dur="500"/>
                                        <p:tgtEl>
                                          <p:spTgt spid="3">
                                            <p:txEl>
                                              <p:pRg st="6" end="6"/>
                                            </p:txEl>
                                          </p:spTgt>
                                        </p:tgtEl>
                                      </p:cBhvr>
                                    </p:animEffect>
                                    <p:set>
                                      <p:cBhvr>
                                        <p:cTn id="63"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4"/>
</p:tagLst>
</file>

<file path=ppt/tags/tag2.xml><?xml version="1.0" encoding="utf-8"?>
<p:tagLst xmlns:a="http://schemas.openxmlformats.org/drawingml/2006/main" xmlns:r="http://schemas.openxmlformats.org/officeDocument/2006/relationships" xmlns:p="http://schemas.openxmlformats.org/presentationml/2006/main">
  <p:tag name="TIMING" val="|0.7|73.2|9.2|10.2"/>
</p:tagLst>
</file>

<file path=ppt/tags/tag3.xml><?xml version="1.0" encoding="utf-8"?>
<p:tagLst xmlns:a="http://schemas.openxmlformats.org/drawingml/2006/main" xmlns:r="http://schemas.openxmlformats.org/officeDocument/2006/relationships" xmlns:p="http://schemas.openxmlformats.org/presentationml/2006/main">
  <p:tag name="TIMING" val="|9.1|11.5|39.9|111|186.8|14.7|150.6"/>
</p:tagLst>
</file>

<file path=ppt/tags/tag4.xml><?xml version="1.0" encoding="utf-8"?>
<p:tagLst xmlns:a="http://schemas.openxmlformats.org/drawingml/2006/main" xmlns:r="http://schemas.openxmlformats.org/officeDocument/2006/relationships" xmlns:p="http://schemas.openxmlformats.org/presentationml/2006/main">
  <p:tag name="TIMING" val="|17.5|44.9|21.6|2.7"/>
</p:tagLst>
</file>

<file path=ppt/tags/tag5.xml><?xml version="1.0" encoding="utf-8"?>
<p:tagLst xmlns:a="http://schemas.openxmlformats.org/drawingml/2006/main" xmlns:r="http://schemas.openxmlformats.org/officeDocument/2006/relationships" xmlns:p="http://schemas.openxmlformats.org/presentationml/2006/main">
  <p:tag name="TIMING" val="|26.6|44.6|22.2"/>
</p:tagLst>
</file>

<file path=ppt/tags/tag6.xml><?xml version="1.0" encoding="utf-8"?>
<p:tagLst xmlns:a="http://schemas.openxmlformats.org/drawingml/2006/main" xmlns:r="http://schemas.openxmlformats.org/officeDocument/2006/relationships" xmlns:p="http://schemas.openxmlformats.org/presentationml/2006/main">
  <p:tag name="TIMING" val="|2.8|51.1|26|36"/>
</p:tagLst>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BUILD_Breakout_Template _ SAMPLE for Scott 7.28</Template>
  <TotalTime>0</TotalTime>
  <Words>2228</Words>
  <Application>Microsoft Office PowerPoint</Application>
  <PresentationFormat>ユーザー設定</PresentationFormat>
  <Paragraphs>300</Paragraphs>
  <Slides>39</Slides>
  <Notes>39</Notes>
  <HiddenSlides>0</HiddenSlides>
  <MMClips>0</MMClips>
  <ScaleCrop>false</ScaleCrop>
  <HeadingPairs>
    <vt:vector size="4" baseType="variant">
      <vt:variant>
        <vt:lpstr>テーマ</vt:lpstr>
      </vt:variant>
      <vt:variant>
        <vt:i4>7</vt:i4>
      </vt:variant>
      <vt:variant>
        <vt:lpstr>スライド タイトル</vt:lpstr>
      </vt:variant>
      <vt:variant>
        <vt:i4>39</vt:i4>
      </vt:variant>
    </vt:vector>
  </HeadingPairs>
  <TitlesOfParts>
    <vt:vector size="46"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Metro style apps using XAML: What you need to know   XAML を使用した Metro スタイル  アプリで知っておくべきこと</vt:lpstr>
      <vt:lpstr>PowerPoint プレゼンテーション</vt:lpstr>
      <vt:lpstr>XAML、C#、VB、そして C++ 開発者の皆様、 Metro スタイル アプリの開発にようこそ。</vt:lpstr>
      <vt:lpstr>アジェンダ</vt:lpstr>
      <vt:lpstr>Windows 8</vt:lpstr>
      <vt:lpstr>基調講演のまとめ</vt:lpstr>
      <vt:lpstr>詳細</vt:lpstr>
      <vt:lpstr>変わらないもの、新しくなったもの</vt:lpstr>
      <vt:lpstr>新しくなったもの</vt:lpstr>
      <vt:lpstr>新しくなったもの: アプリの UX の設計</vt:lpstr>
      <vt:lpstr>Metro スタイルの ユーザー インターフェイス</vt:lpstr>
      <vt:lpstr>PowerPoint プレゼンテーション</vt:lpstr>
      <vt:lpstr>Metro スタイル アプリの UI</vt:lpstr>
      <vt:lpstr>Metro スタイル アプリ向けに用意されている コントロール</vt:lpstr>
      <vt:lpstr>新しい XAML UI コントロール  (ListView、GridView)</vt:lpstr>
      <vt:lpstr>GridView を使った Metro スタイル  ユーザー インターフェイス</vt:lpstr>
      <vt:lpstr>新しい XAML UI コントロール (続き)</vt:lpstr>
      <vt:lpstr>FlipView を使った Metro スタイル  ユーザー インターフェイス</vt:lpstr>
      <vt:lpstr>新しい XAML UI コントロール (ApplicationBar)</vt:lpstr>
      <vt:lpstr>アプリ バーのデモ</vt:lpstr>
      <vt:lpstr>その他の機能</vt:lpstr>
      <vt:lpstr>PowerPoint プレゼンテーション</vt:lpstr>
      <vt:lpstr>ディスプレイ、解像度、密度の多様化</vt:lpstr>
      <vt:lpstr>画面解像度の検出</vt:lpstr>
      <vt:lpstr>方向の検出</vt:lpstr>
      <vt:lpstr>レイアウトの検出</vt:lpstr>
      <vt:lpstr>スナップ表示のデモ</vt:lpstr>
      <vt:lpstr>詳細</vt:lpstr>
      <vt:lpstr>Windows との連携</vt:lpstr>
      <vt:lpstr>ケイパビリティ</vt:lpstr>
      <vt:lpstr>Metro スタイル アプリのプロセス ライフタイム</vt:lpstr>
      <vt:lpstr>アプリのライフタイムに関する詳細</vt:lpstr>
      <vt:lpstr> Metro スタイル アプリの開発を ぜひお楽しみください。 フィードバックもお待ちしています。</vt:lpstr>
      <vt:lpstr>関連セッション</vt:lpstr>
      <vt:lpstr>関連セッション</vt:lpstr>
      <vt:lpstr>その他の参照リソースとドキュメント</vt:lpstr>
      <vt:lpstr>PowerPoint プレゼンテーション</vt:lpstr>
      <vt:lpstr>PowerPoint プレゼンテーション</vt:lpstr>
      <vt:lpstr>PowerPoint プレゼンテーション</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2011-10-31T06:21:02Z</dcterms:created>
  <dcterms:modified xsi:type="dcterms:W3CDTF">2011-10-31T06:23:05Z</dcterms:modified>
</cp:coreProperties>
</file>